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58"/>
  </p:notesMasterIdLst>
  <p:handoutMasterIdLst>
    <p:handoutMasterId r:id="rId59"/>
  </p:handoutMasterIdLst>
  <p:sldIdLst>
    <p:sldId id="2426" r:id="rId2"/>
    <p:sldId id="1935" r:id="rId3"/>
    <p:sldId id="1881" r:id="rId4"/>
    <p:sldId id="1938" r:id="rId5"/>
    <p:sldId id="2589" r:id="rId6"/>
    <p:sldId id="1944" r:id="rId7"/>
    <p:sldId id="2414" r:id="rId8"/>
    <p:sldId id="1630" r:id="rId9"/>
    <p:sldId id="2448" r:id="rId10"/>
    <p:sldId id="2413" r:id="rId11"/>
    <p:sldId id="1896" r:id="rId12"/>
    <p:sldId id="2528" r:id="rId13"/>
    <p:sldId id="1519" r:id="rId14"/>
    <p:sldId id="1837" r:id="rId15"/>
    <p:sldId id="2595" r:id="rId16"/>
    <p:sldId id="2596" r:id="rId17"/>
    <p:sldId id="1660" r:id="rId18"/>
    <p:sldId id="2597" r:id="rId19"/>
    <p:sldId id="2529" r:id="rId20"/>
    <p:sldId id="2530" r:id="rId21"/>
    <p:sldId id="2531" r:id="rId22"/>
    <p:sldId id="2532" r:id="rId23"/>
    <p:sldId id="2625" r:id="rId24"/>
    <p:sldId id="2626" r:id="rId25"/>
    <p:sldId id="2599" r:id="rId26"/>
    <p:sldId id="2600" r:id="rId27"/>
    <p:sldId id="2601" r:id="rId28"/>
    <p:sldId id="2535" r:id="rId29"/>
    <p:sldId id="2603" r:id="rId30"/>
    <p:sldId id="2364" r:id="rId31"/>
    <p:sldId id="1665" r:id="rId32"/>
    <p:sldId id="2627" r:id="rId33"/>
    <p:sldId id="2628" r:id="rId34"/>
    <p:sldId id="1666" r:id="rId35"/>
    <p:sldId id="1537" r:id="rId36"/>
    <p:sldId id="2604" r:id="rId37"/>
    <p:sldId id="2605" r:id="rId38"/>
    <p:sldId id="2606" r:id="rId39"/>
    <p:sldId id="2607" r:id="rId40"/>
    <p:sldId id="2608" r:id="rId41"/>
    <p:sldId id="2609" r:id="rId42"/>
    <p:sldId id="2610" r:id="rId43"/>
    <p:sldId id="2611" r:id="rId44"/>
    <p:sldId id="2613" r:id="rId45"/>
    <p:sldId id="2614" r:id="rId46"/>
    <p:sldId id="2618" r:id="rId47"/>
    <p:sldId id="2617" r:id="rId48"/>
    <p:sldId id="2629" r:id="rId49"/>
    <p:sldId id="2630" r:id="rId50"/>
    <p:sldId id="2631" r:id="rId51"/>
    <p:sldId id="2621" r:id="rId52"/>
    <p:sldId id="2622" r:id="rId53"/>
    <p:sldId id="2623" r:id="rId54"/>
    <p:sldId id="2632" r:id="rId55"/>
    <p:sldId id="2633" r:id="rId56"/>
    <p:sldId id="2365" r:id="rId57"/>
  </p:sldIdLst>
  <p:sldSz cx="12190413" cy="6859588"/>
  <p:notesSz cx="6858000" cy="9144000"/>
  <p:custDataLst>
    <p:tags r:id="rId60"/>
  </p:custDataLst>
  <p:defaultTextStyle>
    <a:defPPr>
      <a:defRPr lang="zh-CN"/>
    </a:defPPr>
    <a:lvl1pPr marL="0" algn="l" defTabSz="1218565" rtl="0" eaLnBrk="1" latinLnBrk="0" hangingPunct="1">
      <a:defRPr sz="2400" kern="1200">
        <a:solidFill>
          <a:schemeClr val="tx1"/>
        </a:solidFill>
        <a:latin typeface="+mn-lt"/>
        <a:ea typeface="+mn-ea"/>
        <a:cs typeface="+mn-cs"/>
      </a:defRPr>
    </a:lvl1pPr>
    <a:lvl2pPr marL="609600" algn="l" defTabSz="1218565" rtl="0" eaLnBrk="1" latinLnBrk="0" hangingPunct="1">
      <a:defRPr sz="2400" kern="1200">
        <a:solidFill>
          <a:schemeClr val="tx1"/>
        </a:solidFill>
        <a:latin typeface="+mn-lt"/>
        <a:ea typeface="+mn-ea"/>
        <a:cs typeface="+mn-cs"/>
      </a:defRPr>
    </a:lvl2pPr>
    <a:lvl3pPr marL="1219200" algn="l" defTabSz="1218565" rtl="0" eaLnBrk="1" latinLnBrk="0" hangingPunct="1">
      <a:defRPr sz="2400" kern="1200">
        <a:solidFill>
          <a:schemeClr val="tx1"/>
        </a:solidFill>
        <a:latin typeface="+mn-lt"/>
        <a:ea typeface="+mn-ea"/>
        <a:cs typeface="+mn-cs"/>
      </a:defRPr>
    </a:lvl3pPr>
    <a:lvl4pPr marL="1828800" algn="l" defTabSz="1218565" rtl="0" eaLnBrk="1" latinLnBrk="0" hangingPunct="1">
      <a:defRPr sz="2400" kern="1200">
        <a:solidFill>
          <a:schemeClr val="tx1"/>
        </a:solidFill>
        <a:latin typeface="+mn-lt"/>
        <a:ea typeface="+mn-ea"/>
        <a:cs typeface="+mn-cs"/>
      </a:defRPr>
    </a:lvl4pPr>
    <a:lvl5pPr marL="2438400" algn="l" defTabSz="1218565" rtl="0" eaLnBrk="1" latinLnBrk="0" hangingPunct="1">
      <a:defRPr sz="2400" kern="1200">
        <a:solidFill>
          <a:schemeClr val="tx1"/>
        </a:solidFill>
        <a:latin typeface="+mn-lt"/>
        <a:ea typeface="+mn-ea"/>
        <a:cs typeface="+mn-cs"/>
      </a:defRPr>
    </a:lvl5pPr>
    <a:lvl6pPr marL="3048000" algn="l" defTabSz="1218565" rtl="0" eaLnBrk="1" latinLnBrk="0" hangingPunct="1">
      <a:defRPr sz="2400" kern="1200">
        <a:solidFill>
          <a:schemeClr val="tx1"/>
        </a:solidFill>
        <a:latin typeface="+mn-lt"/>
        <a:ea typeface="+mn-ea"/>
        <a:cs typeface="+mn-cs"/>
      </a:defRPr>
    </a:lvl6pPr>
    <a:lvl7pPr marL="3657600" algn="l" defTabSz="1218565" rtl="0" eaLnBrk="1" latinLnBrk="0" hangingPunct="1">
      <a:defRPr sz="2400" kern="1200">
        <a:solidFill>
          <a:schemeClr val="tx1"/>
        </a:solidFill>
        <a:latin typeface="+mn-lt"/>
        <a:ea typeface="+mn-ea"/>
        <a:cs typeface="+mn-cs"/>
      </a:defRPr>
    </a:lvl7pPr>
    <a:lvl8pPr marL="4267200" algn="l" defTabSz="1218565" rtl="0" eaLnBrk="1" latinLnBrk="0" hangingPunct="1">
      <a:defRPr sz="2400" kern="1200">
        <a:solidFill>
          <a:schemeClr val="tx1"/>
        </a:solidFill>
        <a:latin typeface="+mn-lt"/>
        <a:ea typeface="+mn-ea"/>
        <a:cs typeface="+mn-cs"/>
      </a:defRPr>
    </a:lvl8pPr>
    <a:lvl9pPr marL="4876800" algn="l" defTabSz="1218565" rtl="0" eaLnBrk="1" latinLnBrk="0" hangingPunct="1">
      <a:defRPr sz="24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1" userDrawn="1">
          <p15:clr>
            <a:srgbClr val="A4A3A4"/>
          </p15:clr>
        </p15:guide>
        <p15:guide id="2" pos="3817" userDrawn="1">
          <p15:clr>
            <a:srgbClr val="A4A3A4"/>
          </p15:clr>
        </p15:guide>
      </p15:sldGuideLst>
    </p:ext>
    <p:ext uri="{2D200454-40CA-4A62-9FC3-DE9A4176ACB9}">
      <p15:notesGuideLst xmlns:p15="http://schemas.microsoft.com/office/powerpoint/2012/main">
        <p15:guide id="1" orient="horz" pos="2880">
          <p15:clr>
            <a:srgbClr val="A4A3A4"/>
          </p15:clr>
        </p15:guide>
        <p15:guide id="2" pos="2147">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3D4757"/>
    <a:srgbClr val="466886"/>
    <a:srgbClr val="353636"/>
    <a:srgbClr val="AD6B15"/>
    <a:srgbClr val="7C6922"/>
    <a:srgbClr val="20253C"/>
    <a:srgbClr val="8E6C00"/>
    <a:srgbClr val="BC8F00"/>
    <a:srgbClr val="E2AC00"/>
    <a:srgbClr val="0062A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中度样式 2 - 强调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2154" autoAdjust="0"/>
    <p:restoredTop sz="96318" autoAdjust="0"/>
  </p:normalViewPr>
  <p:slideViewPr>
    <p:cSldViewPr showGuides="1">
      <p:cViewPr varScale="1">
        <p:scale>
          <a:sx n="109" d="100"/>
          <a:sy n="109" d="100"/>
        </p:scale>
        <p:origin x="714" y="84"/>
      </p:cViewPr>
      <p:guideLst>
        <p:guide orient="horz" pos="2161"/>
        <p:guide pos="3817"/>
      </p:guideLst>
    </p:cSldViewPr>
  </p:slideViewPr>
  <p:outlineViewPr>
    <p:cViewPr>
      <p:scale>
        <a:sx n="33" d="100"/>
        <a:sy n="33" d="100"/>
      </p:scale>
      <p:origin x="0" y="0"/>
    </p:cViewPr>
  </p:outlineViewPr>
  <p:notesTextViewPr>
    <p:cViewPr>
      <p:scale>
        <a:sx n="75" d="100"/>
        <a:sy n="75" d="100"/>
      </p:scale>
      <p:origin x="0" y="0"/>
    </p:cViewPr>
  </p:notesTextViewPr>
  <p:sorterViewPr>
    <p:cViewPr>
      <p:scale>
        <a:sx n="100" d="100"/>
        <a:sy n="100" d="100"/>
      </p:scale>
      <p:origin x="0" y="0"/>
    </p:cViewPr>
  </p:sorterViewPr>
  <p:notesViewPr>
    <p:cSldViewPr>
      <p:cViewPr varScale="1">
        <p:scale>
          <a:sx n="79" d="100"/>
          <a:sy n="79" d="100"/>
        </p:scale>
        <p:origin x="-3966" y="-102"/>
      </p:cViewPr>
      <p:guideLst>
        <p:guide orient="horz" pos="2880"/>
        <p:guide pos="2147"/>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theme" Target="theme/theme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61"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tags" Target="tags/tag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tableStyles" Target="tableStyle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handoutMaster" Target="handoutMasters/handout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BED594FB-2808-45A5-BDC8-80C0F481B27E}" type="datetimeFigureOut">
              <a:rPr lang="zh-CN" altLang="en-US" smtClean="0"/>
              <a:t>2024/3/16</a:t>
            </a:fld>
            <a:endParaRPr lang="zh-CN" altLang="en-US"/>
          </a:p>
        </p:txBody>
      </p:sp>
      <p:sp>
        <p:nvSpPr>
          <p:cNvPr id="4" name="页脚占位符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zh-CN" altLang="en-US"/>
          </a:p>
        </p:txBody>
      </p:sp>
      <p:sp>
        <p:nvSpPr>
          <p:cNvPr id="5" name="灯片编号占位符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985B4082-C5AE-46D0-A000-D929E8B25956}" type="slidenum">
              <a:rPr lang="zh-CN" altLang="en-US" smtClean="0"/>
              <a:t>‹#›</a:t>
            </a:fld>
            <a:endParaRPr lang="zh-CN" altLang="en-US"/>
          </a:p>
        </p:txBody>
      </p:sp>
    </p:spTree>
    <p:extLst>
      <p:ext uri="{BB962C8B-B14F-4D97-AF65-F5344CB8AC3E}">
        <p14:creationId xmlns:p14="http://schemas.microsoft.com/office/powerpoint/2010/main" val="215815980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D29FAA0F-2349-45DA-9EBD-9D94C9A1CFA0}" type="datetimeFigureOut">
              <a:rPr lang="zh-CN" altLang="en-US" smtClean="0"/>
              <a:t>2024/3/16</a:t>
            </a:fld>
            <a:endParaRPr lang="zh-CN" altLang="en-US"/>
          </a:p>
        </p:txBody>
      </p:sp>
      <p:sp>
        <p:nvSpPr>
          <p:cNvPr id="4" name="幻灯片图像占位符 3"/>
          <p:cNvSpPr>
            <a:spLocks noGrp="1" noRot="1" noChangeAspect="1"/>
          </p:cNvSpPr>
          <p:nvPr>
            <p:ph type="sldImg" idx="2"/>
          </p:nvPr>
        </p:nvSpPr>
        <p:spPr>
          <a:xfrm>
            <a:off x="382588" y="685800"/>
            <a:ext cx="6092825" cy="34290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6" name="页脚占位符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E3F37086-15D0-443D-AF17-A3F21825C045}" type="slidenum">
              <a:rPr lang="zh-CN" altLang="en-US" smtClean="0"/>
              <a:t>‹#›</a:t>
            </a:fld>
            <a:endParaRPr lang="zh-CN" altLang="en-US"/>
          </a:p>
        </p:txBody>
      </p:sp>
    </p:spTree>
    <p:extLst>
      <p:ext uri="{BB962C8B-B14F-4D97-AF65-F5344CB8AC3E}">
        <p14:creationId xmlns:p14="http://schemas.microsoft.com/office/powerpoint/2010/main" val="3609792667"/>
      </p:ext>
    </p:extLst>
  </p:cSld>
  <p:clrMap bg1="lt1" tx1="dk1" bg2="lt2" tx2="dk2" accent1="accent1" accent2="accent2" accent3="accent3" accent4="accent4" accent5="accent5" accent6="accent6" hlink="hlink" folHlink="folHlink"/>
  <p:notesStyle>
    <a:lvl1pPr marL="0" algn="l" defTabSz="1218565" rtl="0" eaLnBrk="1" latinLnBrk="0" hangingPunct="1">
      <a:defRPr sz="1600" kern="1200">
        <a:solidFill>
          <a:schemeClr val="tx1"/>
        </a:solidFill>
        <a:latin typeface="+mn-lt"/>
        <a:ea typeface="+mn-ea"/>
        <a:cs typeface="+mn-cs"/>
      </a:defRPr>
    </a:lvl1pPr>
    <a:lvl2pPr marL="609600" algn="l" defTabSz="1218565" rtl="0" eaLnBrk="1" latinLnBrk="0" hangingPunct="1">
      <a:defRPr sz="1600" kern="1200">
        <a:solidFill>
          <a:schemeClr val="tx1"/>
        </a:solidFill>
        <a:latin typeface="+mn-lt"/>
        <a:ea typeface="+mn-ea"/>
        <a:cs typeface="+mn-cs"/>
      </a:defRPr>
    </a:lvl2pPr>
    <a:lvl3pPr marL="1219200" algn="l" defTabSz="1218565" rtl="0" eaLnBrk="1" latinLnBrk="0" hangingPunct="1">
      <a:defRPr sz="1600" kern="1200">
        <a:solidFill>
          <a:schemeClr val="tx1"/>
        </a:solidFill>
        <a:latin typeface="+mn-lt"/>
        <a:ea typeface="+mn-ea"/>
        <a:cs typeface="+mn-cs"/>
      </a:defRPr>
    </a:lvl3pPr>
    <a:lvl4pPr marL="1828800" algn="l" defTabSz="1218565" rtl="0" eaLnBrk="1" latinLnBrk="0" hangingPunct="1">
      <a:defRPr sz="1600" kern="1200">
        <a:solidFill>
          <a:schemeClr val="tx1"/>
        </a:solidFill>
        <a:latin typeface="+mn-lt"/>
        <a:ea typeface="+mn-ea"/>
        <a:cs typeface="+mn-cs"/>
      </a:defRPr>
    </a:lvl4pPr>
    <a:lvl5pPr marL="2438400" algn="l" defTabSz="1218565" rtl="0" eaLnBrk="1" latinLnBrk="0" hangingPunct="1">
      <a:defRPr sz="1600" kern="1200">
        <a:solidFill>
          <a:schemeClr val="tx1"/>
        </a:solidFill>
        <a:latin typeface="+mn-lt"/>
        <a:ea typeface="+mn-ea"/>
        <a:cs typeface="+mn-cs"/>
      </a:defRPr>
    </a:lvl5pPr>
    <a:lvl6pPr marL="3048000" algn="l" defTabSz="1218565" rtl="0" eaLnBrk="1" latinLnBrk="0" hangingPunct="1">
      <a:defRPr sz="1600" kern="1200">
        <a:solidFill>
          <a:schemeClr val="tx1"/>
        </a:solidFill>
        <a:latin typeface="+mn-lt"/>
        <a:ea typeface="+mn-ea"/>
        <a:cs typeface="+mn-cs"/>
      </a:defRPr>
    </a:lvl6pPr>
    <a:lvl7pPr marL="3657600" algn="l" defTabSz="1218565" rtl="0" eaLnBrk="1" latinLnBrk="0" hangingPunct="1">
      <a:defRPr sz="1600" kern="1200">
        <a:solidFill>
          <a:schemeClr val="tx1"/>
        </a:solidFill>
        <a:latin typeface="+mn-lt"/>
        <a:ea typeface="+mn-ea"/>
        <a:cs typeface="+mn-cs"/>
      </a:defRPr>
    </a:lvl7pPr>
    <a:lvl8pPr marL="4267200" algn="l" defTabSz="1218565" rtl="0" eaLnBrk="1" latinLnBrk="0" hangingPunct="1">
      <a:defRPr sz="1600" kern="1200">
        <a:solidFill>
          <a:schemeClr val="tx1"/>
        </a:solidFill>
        <a:latin typeface="+mn-lt"/>
        <a:ea typeface="+mn-ea"/>
        <a:cs typeface="+mn-cs"/>
      </a:defRPr>
    </a:lvl8pPr>
    <a:lvl9pPr marL="4876800" algn="l" defTabSz="1218565" rtl="0" eaLnBrk="1" latinLnBrk="0" hangingPunct="1">
      <a:defRPr sz="16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9" name="幻灯片图像占位符 1"/>
          <p:cNvSpPr>
            <a:spLocks noGrp="1" noRot="1" noChangeAspect="1"/>
          </p:cNvSpPr>
          <p:nvPr>
            <p:ph type="sldImg"/>
          </p:nvPr>
        </p:nvSpPr>
        <p:spPr bwMode="auto">
          <a:xfrm>
            <a:off x="382588" y="685800"/>
            <a:ext cx="6092825" cy="3429000"/>
          </a:xfrm>
          <a:noFill/>
          <a:ln>
            <a:solidFill>
              <a:srgbClr val="000000"/>
            </a:solidFill>
            <a:miter lim="800000"/>
          </a:ln>
        </p:spPr>
      </p:sp>
      <p:sp>
        <p:nvSpPr>
          <p:cNvPr id="17410" name="备注占位符 2"/>
          <p:cNvSpPr>
            <a:spLocks noGrp="1"/>
          </p:cNvSpPr>
          <p:nvPr>
            <p:ph type="body" idx="1"/>
          </p:nvPr>
        </p:nvSpPr>
        <p:spPr bwMode="auto">
          <a:noFill/>
        </p:spPr>
        <p:txBody>
          <a:bodyPr wrap="square" numCol="1" anchor="t" anchorCtr="0" compatLnSpc="1"/>
          <a:lstStyle/>
          <a:p>
            <a:pPr eaLnBrk="1" hangingPunct="1">
              <a:spcBef>
                <a:spcPct val="0"/>
              </a:spcBef>
            </a:pPr>
            <a:endParaRPr lang="zh-CN" altLang="en-US" dirty="0"/>
          </a:p>
        </p:txBody>
      </p:sp>
      <p:sp>
        <p:nvSpPr>
          <p:cNvPr id="17411" name="灯片编号占位符 3"/>
          <p:cNvSpPr>
            <a:spLocks noGrp="1"/>
          </p:cNvSpPr>
          <p:nvPr>
            <p:ph type="sldNum" sz="quarter" idx="5"/>
          </p:nvPr>
        </p:nvSpPr>
        <p:spPr bwMode="auto">
          <a:ln>
            <a:miter lim="800000"/>
          </a:ln>
        </p:spPr>
        <p:txBody>
          <a:bodyPr wrap="square" numCol="1" anchorCtr="0" compatLnSpc="1"/>
          <a:lstStyle/>
          <a:p>
            <a:pPr defTabSz="1217295" fontAlgn="base">
              <a:spcBef>
                <a:spcPct val="0"/>
              </a:spcBef>
              <a:spcAft>
                <a:spcPct val="0"/>
              </a:spcAft>
              <a:defRPr/>
            </a:pPr>
            <a:fld id="{C3E83408-13E1-4429-91FB-2C4E73E5E907}" type="slidenum">
              <a:rPr lang="zh-CN" altLang="en-US"/>
              <a:t>10</a:t>
            </a:fld>
            <a:endParaRPr lang="en-US" altLang="zh-CN" dirty="0"/>
          </a:p>
        </p:txBody>
      </p:sp>
    </p:spTree>
    <p:extLst>
      <p:ext uri="{BB962C8B-B14F-4D97-AF65-F5344CB8AC3E}">
        <p14:creationId xmlns:p14="http://schemas.microsoft.com/office/powerpoint/2010/main" val="130481597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9" name="幻灯片图像占位符 1"/>
          <p:cNvSpPr>
            <a:spLocks noGrp="1" noRot="1" noChangeAspect="1"/>
          </p:cNvSpPr>
          <p:nvPr>
            <p:ph type="sldImg"/>
          </p:nvPr>
        </p:nvSpPr>
        <p:spPr bwMode="auto">
          <a:xfrm>
            <a:off x="382588" y="685800"/>
            <a:ext cx="6092825" cy="3429000"/>
          </a:xfrm>
          <a:noFill/>
          <a:ln>
            <a:solidFill>
              <a:srgbClr val="000000"/>
            </a:solidFill>
            <a:miter lim="800000"/>
          </a:ln>
        </p:spPr>
      </p:sp>
      <p:sp>
        <p:nvSpPr>
          <p:cNvPr id="17410" name="备注占位符 2"/>
          <p:cNvSpPr>
            <a:spLocks noGrp="1"/>
          </p:cNvSpPr>
          <p:nvPr>
            <p:ph type="body" idx="1"/>
          </p:nvPr>
        </p:nvSpPr>
        <p:spPr bwMode="auto">
          <a:noFill/>
        </p:spPr>
        <p:txBody>
          <a:bodyPr wrap="square" numCol="1" anchor="t" anchorCtr="0" compatLnSpc="1"/>
          <a:lstStyle/>
          <a:p>
            <a:pPr eaLnBrk="1" hangingPunct="1">
              <a:spcBef>
                <a:spcPct val="0"/>
              </a:spcBef>
            </a:pPr>
            <a:endParaRPr lang="zh-CN" altLang="en-US" dirty="0"/>
          </a:p>
        </p:txBody>
      </p:sp>
      <p:sp>
        <p:nvSpPr>
          <p:cNvPr id="17411" name="灯片编号占位符 3"/>
          <p:cNvSpPr>
            <a:spLocks noGrp="1"/>
          </p:cNvSpPr>
          <p:nvPr>
            <p:ph type="sldNum" sz="quarter" idx="5"/>
          </p:nvPr>
        </p:nvSpPr>
        <p:spPr bwMode="auto">
          <a:ln>
            <a:miter lim="800000"/>
          </a:ln>
        </p:spPr>
        <p:txBody>
          <a:bodyPr wrap="square" numCol="1" anchorCtr="0" compatLnSpc="1"/>
          <a:lstStyle/>
          <a:p>
            <a:pPr defTabSz="1217295" fontAlgn="base">
              <a:spcBef>
                <a:spcPct val="0"/>
              </a:spcBef>
              <a:spcAft>
                <a:spcPct val="0"/>
              </a:spcAft>
              <a:defRPr/>
            </a:pPr>
            <a:fld id="{C3E83408-13E1-4429-91FB-2C4E73E5E907}" type="slidenum">
              <a:rPr lang="zh-CN" altLang="en-US"/>
              <a:t>11</a:t>
            </a:fld>
            <a:endParaRPr lang="en-US" altLang="zh-CN" dirty="0"/>
          </a:p>
        </p:txBody>
      </p:sp>
    </p:spTree>
    <p:extLst>
      <p:ext uri="{BB962C8B-B14F-4D97-AF65-F5344CB8AC3E}">
        <p14:creationId xmlns:p14="http://schemas.microsoft.com/office/powerpoint/2010/main" val="249812633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9" name="幻灯片图像占位符 1"/>
          <p:cNvSpPr>
            <a:spLocks noGrp="1" noRot="1" noChangeAspect="1"/>
          </p:cNvSpPr>
          <p:nvPr>
            <p:ph type="sldImg"/>
          </p:nvPr>
        </p:nvSpPr>
        <p:spPr bwMode="auto">
          <a:xfrm>
            <a:off x="382588" y="685800"/>
            <a:ext cx="6092825" cy="3429000"/>
          </a:xfrm>
          <a:noFill/>
          <a:ln>
            <a:solidFill>
              <a:srgbClr val="000000"/>
            </a:solidFill>
            <a:miter lim="800000"/>
          </a:ln>
        </p:spPr>
      </p:sp>
      <p:sp>
        <p:nvSpPr>
          <p:cNvPr id="17410" name="备注占位符 2"/>
          <p:cNvSpPr>
            <a:spLocks noGrp="1"/>
          </p:cNvSpPr>
          <p:nvPr>
            <p:ph type="body" idx="1"/>
          </p:nvPr>
        </p:nvSpPr>
        <p:spPr bwMode="auto">
          <a:noFill/>
        </p:spPr>
        <p:txBody>
          <a:bodyPr wrap="square" numCol="1" anchor="t" anchorCtr="0" compatLnSpc="1"/>
          <a:lstStyle/>
          <a:p>
            <a:pPr eaLnBrk="1" hangingPunct="1">
              <a:spcBef>
                <a:spcPct val="0"/>
              </a:spcBef>
            </a:pPr>
            <a:endParaRPr lang="zh-CN" altLang="en-US" dirty="0"/>
          </a:p>
        </p:txBody>
      </p:sp>
      <p:sp>
        <p:nvSpPr>
          <p:cNvPr id="17411" name="灯片编号占位符 3"/>
          <p:cNvSpPr>
            <a:spLocks noGrp="1"/>
          </p:cNvSpPr>
          <p:nvPr>
            <p:ph type="sldNum" sz="quarter" idx="5"/>
          </p:nvPr>
        </p:nvSpPr>
        <p:spPr bwMode="auto">
          <a:ln>
            <a:miter lim="800000"/>
          </a:ln>
        </p:spPr>
        <p:txBody>
          <a:bodyPr wrap="square" numCol="1" anchorCtr="0" compatLnSpc="1"/>
          <a:lstStyle/>
          <a:p>
            <a:pPr defTabSz="1217295" fontAlgn="base">
              <a:spcBef>
                <a:spcPct val="0"/>
              </a:spcBef>
              <a:spcAft>
                <a:spcPct val="0"/>
              </a:spcAft>
              <a:defRPr/>
            </a:pPr>
            <a:fld id="{C3E83408-13E1-4429-91FB-2C4E73E5E907}" type="slidenum">
              <a:rPr lang="zh-CN" altLang="en-US"/>
              <a:t>36</a:t>
            </a:fld>
            <a:endParaRPr lang="en-US" altLang="zh-CN" dirty="0"/>
          </a:p>
        </p:txBody>
      </p:sp>
    </p:spTree>
    <p:extLst>
      <p:ext uri="{BB962C8B-B14F-4D97-AF65-F5344CB8AC3E}">
        <p14:creationId xmlns:p14="http://schemas.microsoft.com/office/powerpoint/2010/main" val="149913563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9" name="幻灯片图像占位符 1"/>
          <p:cNvSpPr>
            <a:spLocks noGrp="1" noRot="1" noChangeAspect="1"/>
          </p:cNvSpPr>
          <p:nvPr>
            <p:ph type="sldImg"/>
          </p:nvPr>
        </p:nvSpPr>
        <p:spPr bwMode="auto">
          <a:xfrm>
            <a:off x="382588" y="685800"/>
            <a:ext cx="6092825" cy="3429000"/>
          </a:xfrm>
          <a:noFill/>
          <a:ln>
            <a:solidFill>
              <a:srgbClr val="000000"/>
            </a:solidFill>
            <a:miter lim="800000"/>
          </a:ln>
        </p:spPr>
      </p:sp>
      <p:sp>
        <p:nvSpPr>
          <p:cNvPr id="17410" name="备注占位符 2"/>
          <p:cNvSpPr>
            <a:spLocks noGrp="1"/>
          </p:cNvSpPr>
          <p:nvPr>
            <p:ph type="body" idx="1"/>
          </p:nvPr>
        </p:nvSpPr>
        <p:spPr bwMode="auto">
          <a:noFill/>
        </p:spPr>
        <p:txBody>
          <a:bodyPr wrap="square" numCol="1" anchor="t" anchorCtr="0" compatLnSpc="1"/>
          <a:lstStyle/>
          <a:p>
            <a:pPr eaLnBrk="1" hangingPunct="1">
              <a:spcBef>
                <a:spcPct val="0"/>
              </a:spcBef>
            </a:pPr>
            <a:endParaRPr lang="zh-CN" altLang="en-US" dirty="0"/>
          </a:p>
        </p:txBody>
      </p:sp>
      <p:sp>
        <p:nvSpPr>
          <p:cNvPr id="17411" name="灯片编号占位符 3"/>
          <p:cNvSpPr>
            <a:spLocks noGrp="1"/>
          </p:cNvSpPr>
          <p:nvPr>
            <p:ph type="sldNum" sz="quarter" idx="5"/>
          </p:nvPr>
        </p:nvSpPr>
        <p:spPr bwMode="auto">
          <a:ln>
            <a:miter lim="800000"/>
          </a:ln>
        </p:spPr>
        <p:txBody>
          <a:bodyPr wrap="square" numCol="1" anchorCtr="0" compatLnSpc="1"/>
          <a:lstStyle/>
          <a:p>
            <a:pPr defTabSz="1217295" fontAlgn="base">
              <a:spcBef>
                <a:spcPct val="0"/>
              </a:spcBef>
              <a:spcAft>
                <a:spcPct val="0"/>
              </a:spcAft>
              <a:defRPr/>
            </a:pPr>
            <a:fld id="{C3E83408-13E1-4429-91FB-2C4E73E5E907}" type="slidenum">
              <a:rPr lang="zh-CN" altLang="en-US"/>
              <a:t>37</a:t>
            </a:fld>
            <a:endParaRPr lang="en-US" altLang="zh-CN" dirty="0"/>
          </a:p>
        </p:txBody>
      </p:sp>
    </p:spTree>
    <p:extLst>
      <p:ext uri="{BB962C8B-B14F-4D97-AF65-F5344CB8AC3E}">
        <p14:creationId xmlns:p14="http://schemas.microsoft.com/office/powerpoint/2010/main" val="151060156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blank" preserve="1">
  <p:cSld name="1_空白">
    <p:spTree>
      <p:nvGrpSpPr>
        <p:cNvPr id="1" name=""/>
        <p:cNvGrpSpPr/>
        <p:nvPr/>
      </p:nvGrpSpPr>
      <p:grpSpPr>
        <a:xfrm>
          <a:off x="0" y="0"/>
          <a:ext cx="0" cy="0"/>
          <a:chOff x="0" y="0"/>
          <a:chExt cx="0" cy="0"/>
        </a:xfrm>
      </p:grpSpPr>
    </p:spTree>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blank" preserve="1">
  <p:cSld name="2_空白">
    <p:spTree>
      <p:nvGrpSpPr>
        <p:cNvPr id="1" name=""/>
        <p:cNvGrpSpPr/>
        <p:nvPr/>
      </p:nvGrpSpPr>
      <p:grpSpPr>
        <a:xfrm>
          <a:off x="0" y="0"/>
          <a:ext cx="0" cy="0"/>
          <a:chOff x="0" y="0"/>
          <a:chExt cx="0" cy="0"/>
        </a:xfrm>
      </p:grpSpPr>
    </p:spTree>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blank" preserve="1">
  <p:cSld name="8_空白">
    <p:spTree>
      <p:nvGrpSpPr>
        <p:cNvPr id="1" name=""/>
        <p:cNvGrpSpPr/>
        <p:nvPr/>
      </p:nvGrpSpPr>
      <p:grpSpPr>
        <a:xfrm>
          <a:off x="0" y="0"/>
          <a:ext cx="0" cy="0"/>
          <a:chOff x="0" y="0"/>
          <a:chExt cx="0" cy="0"/>
        </a:xfrm>
      </p:grpSpPr>
      <p:grpSp>
        <p:nvGrpSpPr>
          <p:cNvPr id="8" name="组合 7"/>
          <p:cNvGrpSpPr/>
          <p:nvPr userDrawn="1"/>
        </p:nvGrpSpPr>
        <p:grpSpPr>
          <a:xfrm>
            <a:off x="546043" y="0"/>
            <a:ext cx="914401" cy="621482"/>
            <a:chOff x="640911" y="3594847"/>
            <a:chExt cx="914401" cy="621482"/>
          </a:xfrm>
        </p:grpSpPr>
        <p:sp>
          <p:nvSpPr>
            <p:cNvPr id="9" name="矩形 8"/>
            <p:cNvSpPr/>
            <p:nvPr/>
          </p:nvSpPr>
          <p:spPr>
            <a:xfrm>
              <a:off x="640911" y="3594847"/>
              <a:ext cx="914401" cy="621482"/>
            </a:xfrm>
            <a:prstGeom prst="rect">
              <a:avLst/>
            </a:prstGeom>
            <a:solidFill>
              <a:schemeClr val="accent4">
                <a:lumMod val="60000"/>
                <a:lumOff val="40000"/>
              </a:schemeClr>
            </a:solidFill>
            <a:ln w="12700" cap="flat" cmpd="sng" algn="ctr">
              <a:noFill/>
              <a:prstDash val="solid"/>
              <a:miter lim="800000"/>
            </a:ln>
            <a:effectLst/>
          </p:spPr>
          <p:txBody>
            <a:bodyPr rtlCol="0" anchor="ctr"/>
            <a:lstStyle/>
            <a:p>
              <a:pPr marR="0" lvl="0" indent="0" algn="ctr" defTabSz="914400" fontAlgn="auto">
                <a:lnSpc>
                  <a:spcPct val="100000"/>
                </a:lnSpc>
                <a:spcBef>
                  <a:spcPts val="0"/>
                </a:spcBef>
                <a:spcAft>
                  <a:spcPts val="0"/>
                </a:spcAft>
                <a:buClrTx/>
                <a:buSzTx/>
                <a:buFontTx/>
                <a:buNone/>
              </a:pPr>
              <a:endParaRPr kumimoji="1" lang="zh-CN" altLang="en-US" sz="1800" b="0" i="0" u="none" strike="noStrike" kern="0" cap="none" spc="0" normalizeH="0" baseline="0" noProof="0" smtClean="0">
                <a:ln>
                  <a:noFill/>
                </a:ln>
                <a:solidFill>
                  <a:prstClr val="white"/>
                </a:solidFill>
                <a:effectLst/>
                <a:uLnTx/>
                <a:uFillTx/>
                <a:latin typeface="Arial" panose="020B0604020202020204"/>
                <a:ea typeface="微软雅黑" panose="020B0503020204020204" charset="-122"/>
              </a:endParaRPr>
            </a:p>
          </p:txBody>
        </p:sp>
        <p:sp>
          <p:nvSpPr>
            <p:cNvPr id="10" name="文本框 9"/>
            <p:cNvSpPr txBox="1"/>
            <p:nvPr/>
          </p:nvSpPr>
          <p:spPr>
            <a:xfrm>
              <a:off x="808094" y="3765075"/>
              <a:ext cx="580034" cy="281025"/>
            </a:xfrm>
            <a:custGeom>
              <a:avLst/>
              <a:gdLst/>
              <a:ahLst/>
              <a:cxnLst/>
              <a:rect l="l" t="t" r="r" b="b"/>
              <a:pathLst>
                <a:path w="580034" h="281025">
                  <a:moveTo>
                    <a:pt x="196291" y="222809"/>
                  </a:moveTo>
                  <a:lnTo>
                    <a:pt x="223723" y="254813"/>
                  </a:lnTo>
                  <a:lnTo>
                    <a:pt x="223723" y="273101"/>
                  </a:lnTo>
                  <a:lnTo>
                    <a:pt x="195986" y="281025"/>
                  </a:lnTo>
                  <a:close/>
                  <a:moveTo>
                    <a:pt x="49073" y="192938"/>
                  </a:moveTo>
                  <a:lnTo>
                    <a:pt x="46329" y="205130"/>
                  </a:lnTo>
                  <a:cubicBezTo>
                    <a:pt x="41453" y="223012"/>
                    <a:pt x="35357" y="237947"/>
                    <a:pt x="28041" y="249936"/>
                  </a:cubicBezTo>
                  <a:cubicBezTo>
                    <a:pt x="20726" y="261925"/>
                    <a:pt x="13513" y="270459"/>
                    <a:pt x="6401" y="275539"/>
                  </a:cubicBezTo>
                  <a:lnTo>
                    <a:pt x="0" y="272186"/>
                  </a:lnTo>
                  <a:cubicBezTo>
                    <a:pt x="8941" y="249631"/>
                    <a:pt x="15646" y="225349"/>
                    <a:pt x="20117" y="199339"/>
                  </a:cubicBezTo>
                  <a:close/>
                  <a:moveTo>
                    <a:pt x="98145" y="185013"/>
                  </a:moveTo>
                  <a:lnTo>
                    <a:pt x="98145" y="230733"/>
                  </a:lnTo>
                  <a:lnTo>
                    <a:pt x="70104" y="238658"/>
                  </a:lnTo>
                  <a:lnTo>
                    <a:pt x="70409" y="191109"/>
                  </a:lnTo>
                  <a:close/>
                  <a:moveTo>
                    <a:pt x="65227" y="139293"/>
                  </a:moveTo>
                  <a:lnTo>
                    <a:pt x="58826" y="140208"/>
                  </a:lnTo>
                  <a:lnTo>
                    <a:pt x="58826" y="142646"/>
                  </a:lnTo>
                  <a:lnTo>
                    <a:pt x="54559" y="143865"/>
                  </a:lnTo>
                  <a:cubicBezTo>
                    <a:pt x="54153" y="151587"/>
                    <a:pt x="53746" y="157378"/>
                    <a:pt x="53340" y="161239"/>
                  </a:cubicBezTo>
                  <a:cubicBezTo>
                    <a:pt x="55575" y="161239"/>
                    <a:pt x="59537" y="161036"/>
                    <a:pt x="65227" y="160629"/>
                  </a:cubicBezTo>
                  <a:close/>
                  <a:moveTo>
                    <a:pt x="111252" y="135636"/>
                  </a:moveTo>
                  <a:lnTo>
                    <a:pt x="92964" y="136550"/>
                  </a:lnTo>
                  <a:lnTo>
                    <a:pt x="92964" y="158191"/>
                  </a:lnTo>
                  <a:cubicBezTo>
                    <a:pt x="101701" y="156769"/>
                    <a:pt x="107696" y="155753"/>
                    <a:pt x="110947" y="155143"/>
                  </a:cubicBezTo>
                  <a:cubicBezTo>
                    <a:pt x="111150" y="150673"/>
                    <a:pt x="111252" y="144170"/>
                    <a:pt x="111252" y="135636"/>
                  </a:cubicBezTo>
                  <a:close/>
                  <a:moveTo>
                    <a:pt x="65227" y="135331"/>
                  </a:moveTo>
                  <a:lnTo>
                    <a:pt x="59131" y="137160"/>
                  </a:lnTo>
                  <a:cubicBezTo>
                    <a:pt x="59131" y="138379"/>
                    <a:pt x="59029" y="139192"/>
                    <a:pt x="58826" y="139598"/>
                  </a:cubicBezTo>
                  <a:lnTo>
                    <a:pt x="65227" y="137769"/>
                  </a:lnTo>
                  <a:close/>
                  <a:moveTo>
                    <a:pt x="111252" y="121615"/>
                  </a:moveTo>
                  <a:lnTo>
                    <a:pt x="93878" y="126797"/>
                  </a:lnTo>
                  <a:lnTo>
                    <a:pt x="93878" y="129235"/>
                  </a:lnTo>
                  <a:lnTo>
                    <a:pt x="111252" y="124053"/>
                  </a:lnTo>
                  <a:lnTo>
                    <a:pt x="111252" y="121920"/>
                  </a:lnTo>
                  <a:close/>
                  <a:moveTo>
                    <a:pt x="64617" y="93573"/>
                  </a:moveTo>
                  <a:lnTo>
                    <a:pt x="60045" y="94793"/>
                  </a:lnTo>
                  <a:lnTo>
                    <a:pt x="59741" y="118872"/>
                  </a:lnTo>
                  <a:lnTo>
                    <a:pt x="66141" y="118567"/>
                  </a:lnTo>
                  <a:cubicBezTo>
                    <a:pt x="66141" y="109829"/>
                    <a:pt x="66040" y="104648"/>
                    <a:pt x="65837" y="103022"/>
                  </a:cubicBezTo>
                  <a:cubicBezTo>
                    <a:pt x="65430" y="98552"/>
                    <a:pt x="65024" y="95402"/>
                    <a:pt x="64617" y="93573"/>
                  </a:cubicBezTo>
                  <a:close/>
                  <a:moveTo>
                    <a:pt x="110642" y="87782"/>
                  </a:moveTo>
                  <a:lnTo>
                    <a:pt x="93269" y="89611"/>
                  </a:lnTo>
                  <a:lnTo>
                    <a:pt x="93269" y="100279"/>
                  </a:lnTo>
                  <a:lnTo>
                    <a:pt x="85344" y="91135"/>
                  </a:lnTo>
                  <a:lnTo>
                    <a:pt x="84734" y="91135"/>
                  </a:lnTo>
                  <a:lnTo>
                    <a:pt x="93878" y="101803"/>
                  </a:lnTo>
                  <a:lnTo>
                    <a:pt x="93878" y="115824"/>
                  </a:lnTo>
                  <a:lnTo>
                    <a:pt x="105461" y="113995"/>
                  </a:lnTo>
                  <a:lnTo>
                    <a:pt x="107289" y="116129"/>
                  </a:lnTo>
                  <a:cubicBezTo>
                    <a:pt x="108915" y="115722"/>
                    <a:pt x="110236" y="115519"/>
                    <a:pt x="111252" y="115519"/>
                  </a:cubicBezTo>
                  <a:cubicBezTo>
                    <a:pt x="111252" y="103530"/>
                    <a:pt x="111150" y="95301"/>
                    <a:pt x="110947" y="90830"/>
                  </a:cubicBezTo>
                  <a:cubicBezTo>
                    <a:pt x="110947" y="89408"/>
                    <a:pt x="110845" y="88392"/>
                    <a:pt x="110642" y="87782"/>
                  </a:cubicBezTo>
                  <a:close/>
                  <a:moveTo>
                    <a:pt x="308762" y="78333"/>
                  </a:moveTo>
                  <a:lnTo>
                    <a:pt x="312115" y="78333"/>
                  </a:lnTo>
                  <a:lnTo>
                    <a:pt x="312725" y="83820"/>
                  </a:lnTo>
                  <a:close/>
                  <a:moveTo>
                    <a:pt x="391058" y="67665"/>
                  </a:moveTo>
                  <a:lnTo>
                    <a:pt x="391058" y="68885"/>
                  </a:lnTo>
                  <a:cubicBezTo>
                    <a:pt x="391871" y="68885"/>
                    <a:pt x="392481" y="68783"/>
                    <a:pt x="392887" y="68580"/>
                  </a:cubicBezTo>
                  <a:lnTo>
                    <a:pt x="393497" y="68580"/>
                  </a:lnTo>
                  <a:close/>
                  <a:moveTo>
                    <a:pt x="99365" y="37185"/>
                  </a:moveTo>
                  <a:cubicBezTo>
                    <a:pt x="84328" y="38405"/>
                    <a:pt x="71729" y="40437"/>
                    <a:pt x="61569" y="43281"/>
                  </a:cubicBezTo>
                  <a:lnTo>
                    <a:pt x="52730" y="55473"/>
                  </a:lnTo>
                  <a:lnTo>
                    <a:pt x="50901" y="53340"/>
                  </a:lnTo>
                  <a:cubicBezTo>
                    <a:pt x="47447" y="58217"/>
                    <a:pt x="43078" y="63601"/>
                    <a:pt x="37795" y="69494"/>
                  </a:cubicBezTo>
                  <a:cubicBezTo>
                    <a:pt x="43485" y="71120"/>
                    <a:pt x="48971" y="72847"/>
                    <a:pt x="54254" y="74676"/>
                  </a:cubicBezTo>
                  <a:lnTo>
                    <a:pt x="69494" y="72542"/>
                  </a:lnTo>
                  <a:lnTo>
                    <a:pt x="70713" y="74066"/>
                  </a:lnTo>
                  <a:lnTo>
                    <a:pt x="71628" y="73761"/>
                  </a:lnTo>
                  <a:cubicBezTo>
                    <a:pt x="83007" y="61773"/>
                    <a:pt x="92253" y="49581"/>
                    <a:pt x="99365" y="37185"/>
                  </a:cubicBezTo>
                  <a:close/>
                  <a:moveTo>
                    <a:pt x="238963" y="14935"/>
                  </a:moveTo>
                  <a:lnTo>
                    <a:pt x="238963" y="15240"/>
                  </a:lnTo>
                  <a:lnTo>
                    <a:pt x="240487" y="17069"/>
                  </a:lnTo>
                  <a:lnTo>
                    <a:pt x="242925" y="15849"/>
                  </a:lnTo>
                  <a:lnTo>
                    <a:pt x="262737" y="30785"/>
                  </a:lnTo>
                  <a:lnTo>
                    <a:pt x="259385" y="37795"/>
                  </a:lnTo>
                  <a:lnTo>
                    <a:pt x="263347" y="38709"/>
                  </a:lnTo>
                  <a:lnTo>
                    <a:pt x="263347" y="39014"/>
                  </a:lnTo>
                  <a:cubicBezTo>
                    <a:pt x="263347" y="39217"/>
                    <a:pt x="262991" y="42011"/>
                    <a:pt x="262280" y="47396"/>
                  </a:cubicBezTo>
                  <a:cubicBezTo>
                    <a:pt x="261569" y="52781"/>
                    <a:pt x="260401" y="65024"/>
                    <a:pt x="258775" y="84125"/>
                  </a:cubicBezTo>
                  <a:lnTo>
                    <a:pt x="258775" y="85344"/>
                  </a:lnTo>
                  <a:lnTo>
                    <a:pt x="252679" y="87173"/>
                  </a:lnTo>
                  <a:cubicBezTo>
                    <a:pt x="249428" y="101803"/>
                    <a:pt x="240081" y="110439"/>
                    <a:pt x="224637" y="113081"/>
                  </a:cubicBezTo>
                  <a:lnTo>
                    <a:pt x="219456" y="113690"/>
                  </a:lnTo>
                  <a:lnTo>
                    <a:pt x="219151" y="113690"/>
                  </a:lnTo>
                  <a:lnTo>
                    <a:pt x="219151" y="113385"/>
                  </a:lnTo>
                  <a:cubicBezTo>
                    <a:pt x="216103" y="108102"/>
                    <a:pt x="211125" y="102616"/>
                    <a:pt x="204216" y="96926"/>
                  </a:cubicBezTo>
                  <a:lnTo>
                    <a:pt x="204825" y="96621"/>
                  </a:lnTo>
                  <a:lnTo>
                    <a:pt x="202387" y="95097"/>
                  </a:lnTo>
                  <a:lnTo>
                    <a:pt x="201777" y="95097"/>
                  </a:lnTo>
                  <a:lnTo>
                    <a:pt x="203606" y="90221"/>
                  </a:lnTo>
                  <a:lnTo>
                    <a:pt x="214884" y="91745"/>
                  </a:lnTo>
                  <a:cubicBezTo>
                    <a:pt x="218135" y="91948"/>
                    <a:pt x="221081" y="91287"/>
                    <a:pt x="223723" y="89763"/>
                  </a:cubicBezTo>
                  <a:cubicBezTo>
                    <a:pt x="226365" y="88239"/>
                    <a:pt x="227990" y="85649"/>
                    <a:pt x="228600" y="81991"/>
                  </a:cubicBezTo>
                  <a:cubicBezTo>
                    <a:pt x="230835" y="68173"/>
                    <a:pt x="232257" y="56794"/>
                    <a:pt x="232867" y="47853"/>
                  </a:cubicBezTo>
                  <a:cubicBezTo>
                    <a:pt x="232867" y="44399"/>
                    <a:pt x="231953" y="41046"/>
                    <a:pt x="230124" y="37795"/>
                  </a:cubicBezTo>
                  <a:cubicBezTo>
                    <a:pt x="218338" y="38201"/>
                    <a:pt x="207975" y="39014"/>
                    <a:pt x="199034" y="40233"/>
                  </a:cubicBezTo>
                  <a:lnTo>
                    <a:pt x="213055" y="47853"/>
                  </a:lnTo>
                  <a:lnTo>
                    <a:pt x="212445" y="48158"/>
                  </a:lnTo>
                  <a:cubicBezTo>
                    <a:pt x="212445" y="49174"/>
                    <a:pt x="210159" y="53797"/>
                    <a:pt x="205587" y="62027"/>
                  </a:cubicBezTo>
                  <a:cubicBezTo>
                    <a:pt x="201015" y="70256"/>
                    <a:pt x="194767" y="79146"/>
                    <a:pt x="186842" y="88697"/>
                  </a:cubicBezTo>
                  <a:cubicBezTo>
                    <a:pt x="178917" y="98247"/>
                    <a:pt x="169570" y="106273"/>
                    <a:pt x="158801" y="112776"/>
                  </a:cubicBezTo>
                  <a:lnTo>
                    <a:pt x="149047" y="115824"/>
                  </a:lnTo>
                  <a:lnTo>
                    <a:pt x="147828" y="116129"/>
                  </a:lnTo>
                  <a:lnTo>
                    <a:pt x="147523" y="116433"/>
                  </a:lnTo>
                  <a:lnTo>
                    <a:pt x="147218" y="116129"/>
                  </a:lnTo>
                  <a:lnTo>
                    <a:pt x="146304" y="116433"/>
                  </a:lnTo>
                  <a:lnTo>
                    <a:pt x="142341" y="112471"/>
                  </a:lnTo>
                  <a:lnTo>
                    <a:pt x="142646" y="112166"/>
                  </a:lnTo>
                  <a:cubicBezTo>
                    <a:pt x="150571" y="103022"/>
                    <a:pt x="158140" y="93116"/>
                    <a:pt x="165354" y="82448"/>
                  </a:cubicBezTo>
                  <a:cubicBezTo>
                    <a:pt x="172567" y="71780"/>
                    <a:pt x="177800" y="62585"/>
                    <a:pt x="181051" y="54864"/>
                  </a:cubicBezTo>
                  <a:cubicBezTo>
                    <a:pt x="182880" y="50393"/>
                    <a:pt x="183794" y="46329"/>
                    <a:pt x="183794" y="42672"/>
                  </a:cubicBezTo>
                  <a:cubicBezTo>
                    <a:pt x="181762" y="43078"/>
                    <a:pt x="178968" y="43586"/>
                    <a:pt x="175412" y="44196"/>
                  </a:cubicBezTo>
                  <a:cubicBezTo>
                    <a:pt x="171856" y="44805"/>
                    <a:pt x="168351" y="45313"/>
                    <a:pt x="164897" y="45720"/>
                  </a:cubicBezTo>
                  <a:lnTo>
                    <a:pt x="150876" y="24689"/>
                  </a:lnTo>
                  <a:cubicBezTo>
                    <a:pt x="151689" y="24689"/>
                    <a:pt x="157023" y="24790"/>
                    <a:pt x="166878" y="24993"/>
                  </a:cubicBezTo>
                  <a:cubicBezTo>
                    <a:pt x="176733" y="25197"/>
                    <a:pt x="200355" y="21945"/>
                    <a:pt x="237744" y="15240"/>
                  </a:cubicBezTo>
                  <a:close/>
                  <a:moveTo>
                    <a:pt x="527304" y="6096"/>
                  </a:moveTo>
                  <a:lnTo>
                    <a:pt x="520598" y="36271"/>
                  </a:lnTo>
                  <a:cubicBezTo>
                    <a:pt x="506374" y="40132"/>
                    <a:pt x="491541" y="42570"/>
                    <a:pt x="476097" y="43586"/>
                  </a:cubicBezTo>
                  <a:cubicBezTo>
                    <a:pt x="477317" y="64109"/>
                    <a:pt x="477825" y="81483"/>
                    <a:pt x="477621" y="95707"/>
                  </a:cubicBezTo>
                  <a:cubicBezTo>
                    <a:pt x="490626" y="94488"/>
                    <a:pt x="502717" y="93167"/>
                    <a:pt x="513893" y="91745"/>
                  </a:cubicBezTo>
                  <a:lnTo>
                    <a:pt x="514197" y="90525"/>
                  </a:lnTo>
                  <a:cubicBezTo>
                    <a:pt x="526796" y="88900"/>
                    <a:pt x="542239" y="86563"/>
                    <a:pt x="560527" y="83515"/>
                  </a:cubicBezTo>
                  <a:lnTo>
                    <a:pt x="562051" y="83515"/>
                  </a:lnTo>
                  <a:lnTo>
                    <a:pt x="580034" y="105461"/>
                  </a:lnTo>
                  <a:lnTo>
                    <a:pt x="575767" y="105765"/>
                  </a:lnTo>
                  <a:cubicBezTo>
                    <a:pt x="559105" y="105969"/>
                    <a:pt x="543052" y="106781"/>
                    <a:pt x="527609" y="108204"/>
                  </a:cubicBezTo>
                  <a:lnTo>
                    <a:pt x="540410" y="112166"/>
                  </a:lnTo>
                  <a:lnTo>
                    <a:pt x="540410" y="120091"/>
                  </a:lnTo>
                  <a:lnTo>
                    <a:pt x="540715" y="120091"/>
                  </a:lnTo>
                  <a:lnTo>
                    <a:pt x="540715" y="262737"/>
                  </a:lnTo>
                  <a:lnTo>
                    <a:pt x="512673" y="271272"/>
                  </a:lnTo>
                  <a:lnTo>
                    <a:pt x="512673" y="270662"/>
                  </a:lnTo>
                  <a:lnTo>
                    <a:pt x="512978" y="169469"/>
                  </a:lnTo>
                  <a:cubicBezTo>
                    <a:pt x="512978" y="144069"/>
                    <a:pt x="512877" y="129845"/>
                    <a:pt x="512673" y="126797"/>
                  </a:cubicBezTo>
                  <a:cubicBezTo>
                    <a:pt x="512470" y="123342"/>
                    <a:pt x="511657" y="118465"/>
                    <a:pt x="510235" y="112166"/>
                  </a:cubicBezTo>
                  <a:lnTo>
                    <a:pt x="509625" y="114605"/>
                  </a:lnTo>
                  <a:lnTo>
                    <a:pt x="508101" y="110642"/>
                  </a:lnTo>
                  <a:lnTo>
                    <a:pt x="507187" y="110337"/>
                  </a:lnTo>
                  <a:cubicBezTo>
                    <a:pt x="502107" y="111150"/>
                    <a:pt x="492353" y="112776"/>
                    <a:pt x="477926" y="115214"/>
                  </a:cubicBezTo>
                  <a:cubicBezTo>
                    <a:pt x="477113" y="144069"/>
                    <a:pt x="473557" y="169265"/>
                    <a:pt x="467258" y="190805"/>
                  </a:cubicBezTo>
                  <a:cubicBezTo>
                    <a:pt x="461365" y="211531"/>
                    <a:pt x="454050" y="228143"/>
                    <a:pt x="445313" y="240639"/>
                  </a:cubicBezTo>
                  <a:cubicBezTo>
                    <a:pt x="436575" y="253136"/>
                    <a:pt x="428244" y="262280"/>
                    <a:pt x="420319" y="268071"/>
                  </a:cubicBezTo>
                  <a:cubicBezTo>
                    <a:pt x="412394" y="273863"/>
                    <a:pt x="408432" y="276250"/>
                    <a:pt x="408432" y="275234"/>
                  </a:cubicBezTo>
                  <a:lnTo>
                    <a:pt x="402641" y="270967"/>
                  </a:lnTo>
                  <a:cubicBezTo>
                    <a:pt x="434543" y="239471"/>
                    <a:pt x="450494" y="187147"/>
                    <a:pt x="450494" y="113995"/>
                  </a:cubicBezTo>
                  <a:cubicBezTo>
                    <a:pt x="450494" y="107696"/>
                    <a:pt x="450291" y="99060"/>
                    <a:pt x="449885" y="88087"/>
                  </a:cubicBezTo>
                  <a:lnTo>
                    <a:pt x="468477" y="95402"/>
                  </a:lnTo>
                  <a:cubicBezTo>
                    <a:pt x="468884" y="95199"/>
                    <a:pt x="469595" y="95097"/>
                    <a:pt x="470611" y="95097"/>
                  </a:cubicBezTo>
                  <a:lnTo>
                    <a:pt x="449275" y="86868"/>
                  </a:lnTo>
                  <a:lnTo>
                    <a:pt x="448361" y="66446"/>
                  </a:lnTo>
                  <a:lnTo>
                    <a:pt x="447446" y="48158"/>
                  </a:lnTo>
                  <a:lnTo>
                    <a:pt x="447446" y="46634"/>
                  </a:lnTo>
                  <a:lnTo>
                    <a:pt x="447446" y="44196"/>
                  </a:lnTo>
                  <a:lnTo>
                    <a:pt x="446532" y="44196"/>
                  </a:lnTo>
                  <a:lnTo>
                    <a:pt x="445617" y="36271"/>
                  </a:lnTo>
                  <a:lnTo>
                    <a:pt x="446532" y="36271"/>
                  </a:lnTo>
                  <a:cubicBezTo>
                    <a:pt x="445516" y="31394"/>
                    <a:pt x="443992" y="28143"/>
                    <a:pt x="441960" y="26517"/>
                  </a:cubicBezTo>
                  <a:lnTo>
                    <a:pt x="441655" y="26213"/>
                  </a:lnTo>
                  <a:lnTo>
                    <a:pt x="445617" y="20726"/>
                  </a:lnTo>
                  <a:lnTo>
                    <a:pt x="445922" y="20726"/>
                  </a:lnTo>
                  <a:lnTo>
                    <a:pt x="472135" y="30785"/>
                  </a:lnTo>
                  <a:cubicBezTo>
                    <a:pt x="496113" y="24689"/>
                    <a:pt x="514502" y="16459"/>
                    <a:pt x="527304" y="6096"/>
                  </a:cubicBezTo>
                  <a:close/>
                  <a:moveTo>
                    <a:pt x="365455" y="5181"/>
                  </a:moveTo>
                  <a:lnTo>
                    <a:pt x="365760" y="5181"/>
                  </a:lnTo>
                  <a:lnTo>
                    <a:pt x="396240" y="14630"/>
                  </a:lnTo>
                  <a:lnTo>
                    <a:pt x="396240" y="67970"/>
                  </a:lnTo>
                  <a:cubicBezTo>
                    <a:pt x="405587" y="66141"/>
                    <a:pt x="412191" y="64414"/>
                    <a:pt x="416052" y="62789"/>
                  </a:cubicBezTo>
                  <a:lnTo>
                    <a:pt x="430987" y="83210"/>
                  </a:lnTo>
                  <a:lnTo>
                    <a:pt x="431901" y="83515"/>
                  </a:lnTo>
                  <a:lnTo>
                    <a:pt x="432511" y="84429"/>
                  </a:lnTo>
                  <a:cubicBezTo>
                    <a:pt x="420725" y="84633"/>
                    <a:pt x="406908" y="85344"/>
                    <a:pt x="391058" y="86563"/>
                  </a:cubicBezTo>
                  <a:lnTo>
                    <a:pt x="391058" y="93878"/>
                  </a:lnTo>
                  <a:lnTo>
                    <a:pt x="392277" y="92964"/>
                  </a:lnTo>
                  <a:cubicBezTo>
                    <a:pt x="396951" y="96825"/>
                    <a:pt x="402590" y="102463"/>
                    <a:pt x="409194" y="109880"/>
                  </a:cubicBezTo>
                  <a:cubicBezTo>
                    <a:pt x="415798" y="117297"/>
                    <a:pt x="422656" y="126085"/>
                    <a:pt x="429768" y="136245"/>
                  </a:cubicBezTo>
                  <a:lnTo>
                    <a:pt x="404469" y="151181"/>
                  </a:lnTo>
                  <a:cubicBezTo>
                    <a:pt x="399186" y="136550"/>
                    <a:pt x="394716" y="125069"/>
                    <a:pt x="391058" y="116738"/>
                  </a:cubicBezTo>
                  <a:lnTo>
                    <a:pt x="391058" y="268529"/>
                  </a:lnTo>
                  <a:lnTo>
                    <a:pt x="362712" y="277063"/>
                  </a:lnTo>
                  <a:lnTo>
                    <a:pt x="362712" y="276453"/>
                  </a:lnTo>
                  <a:cubicBezTo>
                    <a:pt x="362712" y="235001"/>
                    <a:pt x="362813" y="193853"/>
                    <a:pt x="363017" y="153009"/>
                  </a:cubicBezTo>
                  <a:cubicBezTo>
                    <a:pt x="356311" y="173329"/>
                    <a:pt x="347878" y="192532"/>
                    <a:pt x="337718" y="210617"/>
                  </a:cubicBezTo>
                  <a:lnTo>
                    <a:pt x="338328" y="214274"/>
                  </a:lnTo>
                  <a:cubicBezTo>
                    <a:pt x="331622" y="224841"/>
                    <a:pt x="326390" y="232257"/>
                    <a:pt x="322631" y="236525"/>
                  </a:cubicBezTo>
                  <a:cubicBezTo>
                    <a:pt x="318871" y="240792"/>
                    <a:pt x="316890" y="243027"/>
                    <a:pt x="316687" y="243230"/>
                  </a:cubicBezTo>
                  <a:lnTo>
                    <a:pt x="316382" y="243230"/>
                  </a:lnTo>
                  <a:lnTo>
                    <a:pt x="311505" y="239573"/>
                  </a:lnTo>
                  <a:lnTo>
                    <a:pt x="311810" y="239268"/>
                  </a:lnTo>
                  <a:cubicBezTo>
                    <a:pt x="320548" y="219354"/>
                    <a:pt x="326949" y="203403"/>
                    <a:pt x="331013" y="191414"/>
                  </a:cubicBezTo>
                  <a:lnTo>
                    <a:pt x="330098" y="184709"/>
                  </a:lnTo>
                  <a:cubicBezTo>
                    <a:pt x="335991" y="167437"/>
                    <a:pt x="339953" y="153314"/>
                    <a:pt x="341985" y="142341"/>
                  </a:cubicBezTo>
                  <a:cubicBezTo>
                    <a:pt x="344017" y="131369"/>
                    <a:pt x="346049" y="117043"/>
                    <a:pt x="348081" y="99365"/>
                  </a:cubicBezTo>
                  <a:cubicBezTo>
                    <a:pt x="348285" y="97536"/>
                    <a:pt x="348386" y="95097"/>
                    <a:pt x="348386" y="92049"/>
                  </a:cubicBezTo>
                  <a:cubicBezTo>
                    <a:pt x="339649" y="93675"/>
                    <a:pt x="332638" y="95097"/>
                    <a:pt x="327355" y="96317"/>
                  </a:cubicBezTo>
                  <a:lnTo>
                    <a:pt x="315468" y="80772"/>
                  </a:lnTo>
                  <a:lnTo>
                    <a:pt x="314858" y="75285"/>
                  </a:lnTo>
                  <a:cubicBezTo>
                    <a:pt x="335381" y="74473"/>
                    <a:pt x="351434" y="73558"/>
                    <a:pt x="363017" y="72542"/>
                  </a:cubicBezTo>
                  <a:lnTo>
                    <a:pt x="363017" y="53949"/>
                  </a:lnTo>
                  <a:lnTo>
                    <a:pt x="368198" y="55778"/>
                  </a:lnTo>
                  <a:cubicBezTo>
                    <a:pt x="368198" y="48057"/>
                    <a:pt x="368147" y="42469"/>
                    <a:pt x="368046" y="39014"/>
                  </a:cubicBezTo>
                  <a:cubicBezTo>
                    <a:pt x="367944" y="35560"/>
                    <a:pt x="367893" y="33426"/>
                    <a:pt x="367893" y="32613"/>
                  </a:cubicBezTo>
                  <a:cubicBezTo>
                    <a:pt x="367487" y="24079"/>
                    <a:pt x="365557" y="16459"/>
                    <a:pt x="362102" y="9753"/>
                  </a:cubicBezTo>
                  <a:lnTo>
                    <a:pt x="361797" y="9449"/>
                  </a:lnTo>
                  <a:close/>
                  <a:moveTo>
                    <a:pt x="49682" y="609"/>
                  </a:moveTo>
                  <a:lnTo>
                    <a:pt x="49987" y="609"/>
                  </a:lnTo>
                  <a:lnTo>
                    <a:pt x="76809" y="17069"/>
                  </a:lnTo>
                  <a:lnTo>
                    <a:pt x="73761" y="23165"/>
                  </a:lnTo>
                  <a:cubicBezTo>
                    <a:pt x="86766" y="20726"/>
                    <a:pt x="97637" y="18085"/>
                    <a:pt x="106375" y="15240"/>
                  </a:cubicBezTo>
                  <a:lnTo>
                    <a:pt x="110337" y="13716"/>
                  </a:lnTo>
                  <a:lnTo>
                    <a:pt x="125882" y="35357"/>
                  </a:lnTo>
                  <a:lnTo>
                    <a:pt x="124358" y="35357"/>
                  </a:lnTo>
                  <a:lnTo>
                    <a:pt x="127101" y="38405"/>
                  </a:lnTo>
                  <a:cubicBezTo>
                    <a:pt x="125273" y="42672"/>
                    <a:pt x="122123" y="47396"/>
                    <a:pt x="117653" y="52578"/>
                  </a:cubicBezTo>
                  <a:cubicBezTo>
                    <a:pt x="113182" y="57759"/>
                    <a:pt x="107493" y="62890"/>
                    <a:pt x="100584" y="67970"/>
                  </a:cubicBezTo>
                  <a:lnTo>
                    <a:pt x="121310" y="58521"/>
                  </a:lnTo>
                  <a:lnTo>
                    <a:pt x="140817" y="73457"/>
                  </a:lnTo>
                  <a:lnTo>
                    <a:pt x="138989" y="77419"/>
                  </a:lnTo>
                  <a:lnTo>
                    <a:pt x="138989" y="113385"/>
                  </a:lnTo>
                  <a:lnTo>
                    <a:pt x="124663" y="117653"/>
                  </a:lnTo>
                  <a:lnTo>
                    <a:pt x="126187" y="119786"/>
                  </a:lnTo>
                  <a:lnTo>
                    <a:pt x="139903" y="115519"/>
                  </a:lnTo>
                  <a:lnTo>
                    <a:pt x="139903" y="155448"/>
                  </a:lnTo>
                  <a:lnTo>
                    <a:pt x="138989" y="154229"/>
                  </a:lnTo>
                  <a:lnTo>
                    <a:pt x="138989" y="172212"/>
                  </a:lnTo>
                  <a:lnTo>
                    <a:pt x="134721" y="173126"/>
                  </a:lnTo>
                  <a:lnTo>
                    <a:pt x="134721" y="173431"/>
                  </a:lnTo>
                  <a:lnTo>
                    <a:pt x="141427" y="171907"/>
                  </a:lnTo>
                  <a:lnTo>
                    <a:pt x="141427" y="173126"/>
                  </a:lnTo>
                  <a:lnTo>
                    <a:pt x="144170" y="166116"/>
                  </a:lnTo>
                  <a:lnTo>
                    <a:pt x="143865" y="165811"/>
                  </a:lnTo>
                  <a:cubicBezTo>
                    <a:pt x="148336" y="153009"/>
                    <a:pt x="150571" y="141935"/>
                    <a:pt x="150571" y="132588"/>
                  </a:cubicBezTo>
                  <a:cubicBezTo>
                    <a:pt x="150571" y="128930"/>
                    <a:pt x="150317" y="125984"/>
                    <a:pt x="149809" y="123749"/>
                  </a:cubicBezTo>
                  <a:cubicBezTo>
                    <a:pt x="149301" y="121513"/>
                    <a:pt x="148844" y="120193"/>
                    <a:pt x="148437" y="119786"/>
                  </a:cubicBezTo>
                  <a:lnTo>
                    <a:pt x="148437" y="119177"/>
                  </a:lnTo>
                  <a:lnTo>
                    <a:pt x="151181" y="115824"/>
                  </a:lnTo>
                  <a:lnTo>
                    <a:pt x="151485" y="115824"/>
                  </a:lnTo>
                  <a:lnTo>
                    <a:pt x="180441" y="125882"/>
                  </a:lnTo>
                  <a:lnTo>
                    <a:pt x="180441" y="126187"/>
                  </a:lnTo>
                  <a:cubicBezTo>
                    <a:pt x="180035" y="129845"/>
                    <a:pt x="179019" y="134213"/>
                    <a:pt x="177393" y="139293"/>
                  </a:cubicBezTo>
                  <a:lnTo>
                    <a:pt x="194767" y="138379"/>
                  </a:lnTo>
                  <a:cubicBezTo>
                    <a:pt x="194564" y="136957"/>
                    <a:pt x="194462" y="135331"/>
                    <a:pt x="194462" y="133502"/>
                  </a:cubicBezTo>
                  <a:cubicBezTo>
                    <a:pt x="193853" y="124968"/>
                    <a:pt x="191821" y="117348"/>
                    <a:pt x="188366" y="110642"/>
                  </a:cubicBezTo>
                  <a:lnTo>
                    <a:pt x="188061" y="110337"/>
                  </a:lnTo>
                  <a:lnTo>
                    <a:pt x="192024" y="105765"/>
                  </a:lnTo>
                  <a:lnTo>
                    <a:pt x="192329" y="105765"/>
                  </a:lnTo>
                  <a:lnTo>
                    <a:pt x="222199" y="115519"/>
                  </a:lnTo>
                  <a:lnTo>
                    <a:pt x="222199" y="135636"/>
                  </a:lnTo>
                  <a:cubicBezTo>
                    <a:pt x="236017" y="133401"/>
                    <a:pt x="245567" y="131673"/>
                    <a:pt x="250850" y="130454"/>
                  </a:cubicBezTo>
                  <a:lnTo>
                    <a:pt x="261213" y="145694"/>
                  </a:lnTo>
                  <a:lnTo>
                    <a:pt x="262737" y="145389"/>
                  </a:lnTo>
                  <a:lnTo>
                    <a:pt x="264871" y="148742"/>
                  </a:lnTo>
                  <a:lnTo>
                    <a:pt x="263347" y="148742"/>
                  </a:lnTo>
                  <a:lnTo>
                    <a:pt x="263652" y="149352"/>
                  </a:lnTo>
                  <a:lnTo>
                    <a:pt x="247193" y="153009"/>
                  </a:lnTo>
                  <a:cubicBezTo>
                    <a:pt x="236017" y="153416"/>
                    <a:pt x="227685" y="153822"/>
                    <a:pt x="222199" y="154229"/>
                  </a:cubicBezTo>
                  <a:lnTo>
                    <a:pt x="222199" y="155143"/>
                  </a:lnTo>
                  <a:lnTo>
                    <a:pt x="223113" y="154838"/>
                  </a:lnTo>
                  <a:lnTo>
                    <a:pt x="223113" y="186233"/>
                  </a:lnTo>
                  <a:cubicBezTo>
                    <a:pt x="240792" y="184607"/>
                    <a:pt x="255829" y="182473"/>
                    <a:pt x="268224" y="179832"/>
                  </a:cubicBezTo>
                  <a:lnTo>
                    <a:pt x="283464" y="201777"/>
                  </a:lnTo>
                  <a:cubicBezTo>
                    <a:pt x="262737" y="201777"/>
                    <a:pt x="242621" y="202590"/>
                    <a:pt x="223113" y="204216"/>
                  </a:cubicBezTo>
                  <a:lnTo>
                    <a:pt x="223113" y="249631"/>
                  </a:lnTo>
                  <a:lnTo>
                    <a:pt x="195681" y="217627"/>
                  </a:lnTo>
                  <a:lnTo>
                    <a:pt x="195681" y="206654"/>
                  </a:lnTo>
                  <a:lnTo>
                    <a:pt x="190195" y="207264"/>
                  </a:lnTo>
                  <a:lnTo>
                    <a:pt x="174345" y="188976"/>
                  </a:lnTo>
                  <a:lnTo>
                    <a:pt x="195681" y="188061"/>
                  </a:lnTo>
                  <a:lnTo>
                    <a:pt x="195681" y="163677"/>
                  </a:lnTo>
                  <a:lnTo>
                    <a:pt x="194767" y="163982"/>
                  </a:lnTo>
                  <a:lnTo>
                    <a:pt x="194767" y="156667"/>
                  </a:lnTo>
                  <a:cubicBezTo>
                    <a:pt x="183591" y="157886"/>
                    <a:pt x="174752" y="159207"/>
                    <a:pt x="168249" y="160629"/>
                  </a:cubicBezTo>
                  <a:lnTo>
                    <a:pt x="167945" y="159715"/>
                  </a:lnTo>
                  <a:cubicBezTo>
                    <a:pt x="166319" y="162763"/>
                    <a:pt x="164084" y="166217"/>
                    <a:pt x="161239" y="170078"/>
                  </a:cubicBezTo>
                  <a:cubicBezTo>
                    <a:pt x="160020" y="171907"/>
                    <a:pt x="157886" y="174549"/>
                    <a:pt x="154838" y="178003"/>
                  </a:cubicBezTo>
                  <a:lnTo>
                    <a:pt x="150571" y="172821"/>
                  </a:lnTo>
                  <a:lnTo>
                    <a:pt x="149961" y="172821"/>
                  </a:lnTo>
                  <a:lnTo>
                    <a:pt x="149657" y="172517"/>
                  </a:lnTo>
                  <a:lnTo>
                    <a:pt x="141427" y="174650"/>
                  </a:lnTo>
                  <a:lnTo>
                    <a:pt x="149961" y="172821"/>
                  </a:lnTo>
                  <a:lnTo>
                    <a:pt x="154533" y="178308"/>
                  </a:lnTo>
                  <a:cubicBezTo>
                    <a:pt x="150876" y="182372"/>
                    <a:pt x="147117" y="186029"/>
                    <a:pt x="143256" y="189281"/>
                  </a:cubicBezTo>
                  <a:lnTo>
                    <a:pt x="141427" y="188061"/>
                  </a:lnTo>
                  <a:lnTo>
                    <a:pt x="141427" y="191414"/>
                  </a:lnTo>
                  <a:lnTo>
                    <a:pt x="168554" y="190805"/>
                  </a:lnTo>
                  <a:lnTo>
                    <a:pt x="184404" y="209093"/>
                  </a:lnTo>
                  <a:cubicBezTo>
                    <a:pt x="172212" y="210515"/>
                    <a:pt x="161747" y="211836"/>
                    <a:pt x="153009" y="213055"/>
                  </a:cubicBezTo>
                  <a:lnTo>
                    <a:pt x="141427" y="196901"/>
                  </a:lnTo>
                  <a:lnTo>
                    <a:pt x="141427" y="237134"/>
                  </a:lnTo>
                  <a:cubicBezTo>
                    <a:pt x="141427" y="250545"/>
                    <a:pt x="136957" y="259994"/>
                    <a:pt x="128016" y="265481"/>
                  </a:cubicBezTo>
                  <a:cubicBezTo>
                    <a:pt x="122529" y="268935"/>
                    <a:pt x="115824" y="270662"/>
                    <a:pt x="107899" y="270662"/>
                  </a:cubicBezTo>
                  <a:lnTo>
                    <a:pt x="104546" y="270662"/>
                  </a:lnTo>
                  <a:lnTo>
                    <a:pt x="104241" y="270357"/>
                  </a:lnTo>
                  <a:cubicBezTo>
                    <a:pt x="101397" y="262839"/>
                    <a:pt x="97637" y="257099"/>
                    <a:pt x="92964" y="253136"/>
                  </a:cubicBezTo>
                  <a:cubicBezTo>
                    <a:pt x="88290" y="249174"/>
                    <a:pt x="85852" y="247091"/>
                    <a:pt x="85649" y="246888"/>
                  </a:cubicBezTo>
                  <a:lnTo>
                    <a:pt x="87782" y="242316"/>
                  </a:lnTo>
                  <a:lnTo>
                    <a:pt x="101498" y="244145"/>
                  </a:lnTo>
                  <a:cubicBezTo>
                    <a:pt x="104546" y="244145"/>
                    <a:pt x="107239" y="243383"/>
                    <a:pt x="109575" y="241859"/>
                  </a:cubicBezTo>
                  <a:cubicBezTo>
                    <a:pt x="111912" y="240335"/>
                    <a:pt x="113081" y="237541"/>
                    <a:pt x="113081" y="233477"/>
                  </a:cubicBezTo>
                  <a:lnTo>
                    <a:pt x="113385" y="178003"/>
                  </a:lnTo>
                  <a:lnTo>
                    <a:pt x="124053" y="175565"/>
                  </a:lnTo>
                  <a:lnTo>
                    <a:pt x="122834" y="175565"/>
                  </a:lnTo>
                  <a:lnTo>
                    <a:pt x="110947" y="178308"/>
                  </a:lnTo>
                  <a:lnTo>
                    <a:pt x="110947" y="175565"/>
                  </a:lnTo>
                  <a:cubicBezTo>
                    <a:pt x="102819" y="175971"/>
                    <a:pt x="96825" y="176377"/>
                    <a:pt x="92964" y="176784"/>
                  </a:cubicBezTo>
                  <a:lnTo>
                    <a:pt x="92964" y="182270"/>
                  </a:lnTo>
                  <a:lnTo>
                    <a:pt x="65227" y="188366"/>
                  </a:lnTo>
                  <a:lnTo>
                    <a:pt x="65227" y="179527"/>
                  </a:lnTo>
                  <a:cubicBezTo>
                    <a:pt x="60960" y="179933"/>
                    <a:pt x="56286" y="180645"/>
                    <a:pt x="51206" y="181661"/>
                  </a:cubicBezTo>
                  <a:lnTo>
                    <a:pt x="49377" y="192633"/>
                  </a:lnTo>
                  <a:lnTo>
                    <a:pt x="20421" y="199034"/>
                  </a:lnTo>
                  <a:cubicBezTo>
                    <a:pt x="23469" y="180949"/>
                    <a:pt x="25298" y="163982"/>
                    <a:pt x="25908" y="148133"/>
                  </a:cubicBezTo>
                  <a:lnTo>
                    <a:pt x="30480" y="146913"/>
                  </a:lnTo>
                  <a:cubicBezTo>
                    <a:pt x="30886" y="140208"/>
                    <a:pt x="31089" y="131165"/>
                    <a:pt x="31089" y="119786"/>
                  </a:cubicBezTo>
                  <a:lnTo>
                    <a:pt x="30785" y="119177"/>
                  </a:lnTo>
                  <a:lnTo>
                    <a:pt x="31089" y="119177"/>
                  </a:lnTo>
                  <a:cubicBezTo>
                    <a:pt x="31089" y="111861"/>
                    <a:pt x="30937" y="105257"/>
                    <a:pt x="30632" y="99365"/>
                  </a:cubicBezTo>
                  <a:cubicBezTo>
                    <a:pt x="30327" y="93472"/>
                    <a:pt x="30175" y="89713"/>
                    <a:pt x="30175" y="88087"/>
                  </a:cubicBezTo>
                  <a:cubicBezTo>
                    <a:pt x="30175" y="84633"/>
                    <a:pt x="29769" y="81280"/>
                    <a:pt x="28956" y="78029"/>
                  </a:cubicBezTo>
                  <a:cubicBezTo>
                    <a:pt x="21234" y="84734"/>
                    <a:pt x="13919" y="89611"/>
                    <a:pt x="7010" y="92659"/>
                  </a:cubicBezTo>
                  <a:lnTo>
                    <a:pt x="6705" y="92659"/>
                  </a:lnTo>
                  <a:lnTo>
                    <a:pt x="1219" y="86868"/>
                  </a:lnTo>
                  <a:lnTo>
                    <a:pt x="1524" y="86563"/>
                  </a:lnTo>
                  <a:cubicBezTo>
                    <a:pt x="6197" y="81077"/>
                    <a:pt x="12090" y="73203"/>
                    <a:pt x="19202" y="62941"/>
                  </a:cubicBezTo>
                  <a:cubicBezTo>
                    <a:pt x="26314" y="52679"/>
                    <a:pt x="32410" y="43078"/>
                    <a:pt x="37490" y="34137"/>
                  </a:cubicBezTo>
                  <a:lnTo>
                    <a:pt x="39014" y="35966"/>
                  </a:lnTo>
                  <a:lnTo>
                    <a:pt x="43281" y="27737"/>
                  </a:lnTo>
                  <a:lnTo>
                    <a:pt x="42977" y="26517"/>
                  </a:lnTo>
                  <a:lnTo>
                    <a:pt x="43891" y="26517"/>
                  </a:lnTo>
                  <a:lnTo>
                    <a:pt x="45415" y="22860"/>
                  </a:lnTo>
                  <a:cubicBezTo>
                    <a:pt x="47041" y="18796"/>
                    <a:pt x="47853" y="14935"/>
                    <a:pt x="47853" y="11277"/>
                  </a:cubicBezTo>
                  <a:cubicBezTo>
                    <a:pt x="47853" y="8433"/>
                    <a:pt x="47447" y="5994"/>
                    <a:pt x="46634" y="3962"/>
                  </a:cubicBezTo>
                  <a:lnTo>
                    <a:pt x="46329" y="3048"/>
                  </a:lnTo>
                  <a:close/>
                  <a:moveTo>
                    <a:pt x="541934" y="0"/>
                  </a:moveTo>
                  <a:lnTo>
                    <a:pt x="560527" y="25603"/>
                  </a:lnTo>
                  <a:lnTo>
                    <a:pt x="559917" y="25908"/>
                  </a:lnTo>
                  <a:cubicBezTo>
                    <a:pt x="550570" y="30378"/>
                    <a:pt x="540004" y="34137"/>
                    <a:pt x="528218" y="37185"/>
                  </a:cubicBezTo>
                  <a:lnTo>
                    <a:pt x="534924" y="7010"/>
                  </a:lnTo>
                  <a:cubicBezTo>
                    <a:pt x="536956" y="5181"/>
                    <a:pt x="538531" y="3708"/>
                    <a:pt x="539648" y="2591"/>
                  </a:cubicBezTo>
                  <a:cubicBezTo>
                    <a:pt x="540766" y="1473"/>
                    <a:pt x="541426" y="711"/>
                    <a:pt x="541629" y="305"/>
                  </a:cubicBezTo>
                  <a:close/>
                </a:path>
              </a:pathLst>
            </a:custGeom>
            <a:solidFill>
              <a:sysClr val="window" lastClr="FFFFFF"/>
            </a:solidFill>
            <a:ln>
              <a:noFill/>
            </a:ln>
            <a:effectLst/>
          </p:spPr>
          <p:txBody>
            <a:bodyPr rot="0" spcFirstLastPara="0" vertOverflow="overflow" horzOverflow="overflow" vert="horz" wrap="square" lIns="91440" tIns="45720" rIns="91440" bIns="45720" numCol="1" spcCol="0" rtlCol="0" fromWordArt="0" anchor="t" anchorCtr="0" forceAA="0" compatLnSpc="1">
              <a:noAutofit/>
            </a:bodyP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2400" b="0" i="0" u="none" strike="noStrike" kern="0" cap="none" spc="0" normalizeH="0" baseline="0" noProof="0" dirty="0" smtClean="0">
                <a:ln>
                  <a:noFill/>
                </a:ln>
                <a:solidFill>
                  <a:prstClr val="black">
                    <a:lumMod val="75000"/>
                    <a:lumOff val="25000"/>
                  </a:prstClr>
                </a:solidFill>
                <a:effectLst/>
                <a:uLnTx/>
                <a:uFillTx/>
                <a:latin typeface="zihun159hao-gukesong" pitchFamily="2" charset="-122"/>
                <a:ea typeface="zihun159hao-gukesong" pitchFamily="2" charset="-122"/>
              </a:endParaRPr>
            </a:p>
          </p:txBody>
        </p:sp>
      </p:grpSp>
    </p:spTree>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blank" preserve="1">
  <p:cSld name="42_空白">
    <p:spTree>
      <p:nvGrpSpPr>
        <p:cNvPr id="1" name=""/>
        <p:cNvGrpSpPr/>
        <p:nvPr/>
      </p:nvGrpSpPr>
      <p:grpSpPr>
        <a:xfrm>
          <a:off x="0" y="0"/>
          <a:ext cx="0" cy="0"/>
          <a:chOff x="0" y="0"/>
          <a:chExt cx="0" cy="0"/>
        </a:xfrm>
      </p:grpSpPr>
      <p:grpSp>
        <p:nvGrpSpPr>
          <p:cNvPr id="5" name="组合 4"/>
          <p:cNvGrpSpPr/>
          <p:nvPr userDrawn="1"/>
        </p:nvGrpSpPr>
        <p:grpSpPr>
          <a:xfrm>
            <a:off x="546043" y="0"/>
            <a:ext cx="914401" cy="621482"/>
            <a:chOff x="640911" y="3594847"/>
            <a:chExt cx="914401" cy="621482"/>
          </a:xfrm>
        </p:grpSpPr>
        <p:sp>
          <p:nvSpPr>
            <p:cNvPr id="6" name="矩形 5"/>
            <p:cNvSpPr/>
            <p:nvPr/>
          </p:nvSpPr>
          <p:spPr>
            <a:xfrm>
              <a:off x="640911" y="3594847"/>
              <a:ext cx="914401" cy="621482"/>
            </a:xfrm>
            <a:prstGeom prst="rect">
              <a:avLst/>
            </a:prstGeom>
            <a:solidFill>
              <a:schemeClr val="accent5">
                <a:lumMod val="75000"/>
              </a:schemeClr>
            </a:solidFill>
            <a:ln w="12700" cap="flat" cmpd="sng" algn="ctr">
              <a:noFill/>
              <a:prstDash val="solid"/>
              <a:miter lim="800000"/>
            </a:ln>
            <a:effectLst/>
          </p:spPr>
          <p:txBody>
            <a:bodyPr rtlCol="0" anchor="ctr"/>
            <a:lstStyle/>
            <a:p>
              <a:pPr marR="0" lvl="0" indent="0" algn="ctr" defTabSz="914400" fontAlgn="auto">
                <a:lnSpc>
                  <a:spcPct val="100000"/>
                </a:lnSpc>
                <a:spcBef>
                  <a:spcPts val="0"/>
                </a:spcBef>
                <a:spcAft>
                  <a:spcPts val="0"/>
                </a:spcAft>
                <a:buClrTx/>
                <a:buSzTx/>
                <a:buFontTx/>
                <a:buNone/>
              </a:pPr>
              <a:endParaRPr kumimoji="1" lang="zh-CN" altLang="en-US" sz="1800" b="0" i="0" u="none" strike="noStrike" kern="0" cap="none" spc="0" normalizeH="0" baseline="0" noProof="0" smtClean="0">
                <a:ln>
                  <a:noFill/>
                </a:ln>
                <a:solidFill>
                  <a:prstClr val="white"/>
                </a:solidFill>
                <a:effectLst/>
                <a:uLnTx/>
                <a:uFillTx/>
                <a:latin typeface="Arial" panose="020B0604020202020204"/>
                <a:ea typeface="微软雅黑" panose="020B0503020204020204" charset="-122"/>
              </a:endParaRPr>
            </a:p>
          </p:txBody>
        </p:sp>
        <p:sp>
          <p:nvSpPr>
            <p:cNvPr id="7" name="文本框 6"/>
            <p:cNvSpPr txBox="1"/>
            <p:nvPr/>
          </p:nvSpPr>
          <p:spPr>
            <a:xfrm>
              <a:off x="808094" y="3765075"/>
              <a:ext cx="580034" cy="281025"/>
            </a:xfrm>
            <a:custGeom>
              <a:avLst/>
              <a:gdLst/>
              <a:ahLst/>
              <a:cxnLst/>
              <a:rect l="l" t="t" r="r" b="b"/>
              <a:pathLst>
                <a:path w="580034" h="281025">
                  <a:moveTo>
                    <a:pt x="196291" y="222809"/>
                  </a:moveTo>
                  <a:lnTo>
                    <a:pt x="223723" y="254813"/>
                  </a:lnTo>
                  <a:lnTo>
                    <a:pt x="223723" y="273101"/>
                  </a:lnTo>
                  <a:lnTo>
                    <a:pt x="195986" y="281025"/>
                  </a:lnTo>
                  <a:close/>
                  <a:moveTo>
                    <a:pt x="49073" y="192938"/>
                  </a:moveTo>
                  <a:lnTo>
                    <a:pt x="46329" y="205130"/>
                  </a:lnTo>
                  <a:cubicBezTo>
                    <a:pt x="41453" y="223012"/>
                    <a:pt x="35357" y="237947"/>
                    <a:pt x="28041" y="249936"/>
                  </a:cubicBezTo>
                  <a:cubicBezTo>
                    <a:pt x="20726" y="261925"/>
                    <a:pt x="13513" y="270459"/>
                    <a:pt x="6401" y="275539"/>
                  </a:cubicBezTo>
                  <a:lnTo>
                    <a:pt x="0" y="272186"/>
                  </a:lnTo>
                  <a:cubicBezTo>
                    <a:pt x="8941" y="249631"/>
                    <a:pt x="15646" y="225349"/>
                    <a:pt x="20117" y="199339"/>
                  </a:cubicBezTo>
                  <a:close/>
                  <a:moveTo>
                    <a:pt x="98145" y="185013"/>
                  </a:moveTo>
                  <a:lnTo>
                    <a:pt x="98145" y="230733"/>
                  </a:lnTo>
                  <a:lnTo>
                    <a:pt x="70104" y="238658"/>
                  </a:lnTo>
                  <a:lnTo>
                    <a:pt x="70409" y="191109"/>
                  </a:lnTo>
                  <a:close/>
                  <a:moveTo>
                    <a:pt x="65227" y="139293"/>
                  </a:moveTo>
                  <a:lnTo>
                    <a:pt x="58826" y="140208"/>
                  </a:lnTo>
                  <a:lnTo>
                    <a:pt x="58826" y="142646"/>
                  </a:lnTo>
                  <a:lnTo>
                    <a:pt x="54559" y="143865"/>
                  </a:lnTo>
                  <a:cubicBezTo>
                    <a:pt x="54153" y="151587"/>
                    <a:pt x="53746" y="157378"/>
                    <a:pt x="53340" y="161239"/>
                  </a:cubicBezTo>
                  <a:cubicBezTo>
                    <a:pt x="55575" y="161239"/>
                    <a:pt x="59537" y="161036"/>
                    <a:pt x="65227" y="160629"/>
                  </a:cubicBezTo>
                  <a:close/>
                  <a:moveTo>
                    <a:pt x="111252" y="135636"/>
                  </a:moveTo>
                  <a:lnTo>
                    <a:pt x="92964" y="136550"/>
                  </a:lnTo>
                  <a:lnTo>
                    <a:pt x="92964" y="158191"/>
                  </a:lnTo>
                  <a:cubicBezTo>
                    <a:pt x="101701" y="156769"/>
                    <a:pt x="107696" y="155753"/>
                    <a:pt x="110947" y="155143"/>
                  </a:cubicBezTo>
                  <a:cubicBezTo>
                    <a:pt x="111150" y="150673"/>
                    <a:pt x="111252" y="144170"/>
                    <a:pt x="111252" y="135636"/>
                  </a:cubicBezTo>
                  <a:close/>
                  <a:moveTo>
                    <a:pt x="65227" y="135331"/>
                  </a:moveTo>
                  <a:lnTo>
                    <a:pt x="59131" y="137160"/>
                  </a:lnTo>
                  <a:cubicBezTo>
                    <a:pt x="59131" y="138379"/>
                    <a:pt x="59029" y="139192"/>
                    <a:pt x="58826" y="139598"/>
                  </a:cubicBezTo>
                  <a:lnTo>
                    <a:pt x="65227" y="137769"/>
                  </a:lnTo>
                  <a:close/>
                  <a:moveTo>
                    <a:pt x="111252" y="121615"/>
                  </a:moveTo>
                  <a:lnTo>
                    <a:pt x="93878" y="126797"/>
                  </a:lnTo>
                  <a:lnTo>
                    <a:pt x="93878" y="129235"/>
                  </a:lnTo>
                  <a:lnTo>
                    <a:pt x="111252" y="124053"/>
                  </a:lnTo>
                  <a:lnTo>
                    <a:pt x="111252" y="121920"/>
                  </a:lnTo>
                  <a:close/>
                  <a:moveTo>
                    <a:pt x="64617" y="93573"/>
                  </a:moveTo>
                  <a:lnTo>
                    <a:pt x="60045" y="94793"/>
                  </a:lnTo>
                  <a:lnTo>
                    <a:pt x="59741" y="118872"/>
                  </a:lnTo>
                  <a:lnTo>
                    <a:pt x="66141" y="118567"/>
                  </a:lnTo>
                  <a:cubicBezTo>
                    <a:pt x="66141" y="109829"/>
                    <a:pt x="66040" y="104648"/>
                    <a:pt x="65837" y="103022"/>
                  </a:cubicBezTo>
                  <a:cubicBezTo>
                    <a:pt x="65430" y="98552"/>
                    <a:pt x="65024" y="95402"/>
                    <a:pt x="64617" y="93573"/>
                  </a:cubicBezTo>
                  <a:close/>
                  <a:moveTo>
                    <a:pt x="110642" y="87782"/>
                  </a:moveTo>
                  <a:lnTo>
                    <a:pt x="93269" y="89611"/>
                  </a:lnTo>
                  <a:lnTo>
                    <a:pt x="93269" y="100279"/>
                  </a:lnTo>
                  <a:lnTo>
                    <a:pt x="85344" y="91135"/>
                  </a:lnTo>
                  <a:lnTo>
                    <a:pt x="84734" y="91135"/>
                  </a:lnTo>
                  <a:lnTo>
                    <a:pt x="93878" y="101803"/>
                  </a:lnTo>
                  <a:lnTo>
                    <a:pt x="93878" y="115824"/>
                  </a:lnTo>
                  <a:lnTo>
                    <a:pt x="105461" y="113995"/>
                  </a:lnTo>
                  <a:lnTo>
                    <a:pt x="107289" y="116129"/>
                  </a:lnTo>
                  <a:cubicBezTo>
                    <a:pt x="108915" y="115722"/>
                    <a:pt x="110236" y="115519"/>
                    <a:pt x="111252" y="115519"/>
                  </a:cubicBezTo>
                  <a:cubicBezTo>
                    <a:pt x="111252" y="103530"/>
                    <a:pt x="111150" y="95301"/>
                    <a:pt x="110947" y="90830"/>
                  </a:cubicBezTo>
                  <a:cubicBezTo>
                    <a:pt x="110947" y="89408"/>
                    <a:pt x="110845" y="88392"/>
                    <a:pt x="110642" y="87782"/>
                  </a:cubicBezTo>
                  <a:close/>
                  <a:moveTo>
                    <a:pt x="308762" y="78333"/>
                  </a:moveTo>
                  <a:lnTo>
                    <a:pt x="312115" y="78333"/>
                  </a:lnTo>
                  <a:lnTo>
                    <a:pt x="312725" y="83820"/>
                  </a:lnTo>
                  <a:close/>
                  <a:moveTo>
                    <a:pt x="391058" y="67665"/>
                  </a:moveTo>
                  <a:lnTo>
                    <a:pt x="391058" y="68885"/>
                  </a:lnTo>
                  <a:cubicBezTo>
                    <a:pt x="391871" y="68885"/>
                    <a:pt x="392481" y="68783"/>
                    <a:pt x="392887" y="68580"/>
                  </a:cubicBezTo>
                  <a:lnTo>
                    <a:pt x="393497" y="68580"/>
                  </a:lnTo>
                  <a:close/>
                  <a:moveTo>
                    <a:pt x="99365" y="37185"/>
                  </a:moveTo>
                  <a:cubicBezTo>
                    <a:pt x="84328" y="38405"/>
                    <a:pt x="71729" y="40437"/>
                    <a:pt x="61569" y="43281"/>
                  </a:cubicBezTo>
                  <a:lnTo>
                    <a:pt x="52730" y="55473"/>
                  </a:lnTo>
                  <a:lnTo>
                    <a:pt x="50901" y="53340"/>
                  </a:lnTo>
                  <a:cubicBezTo>
                    <a:pt x="47447" y="58217"/>
                    <a:pt x="43078" y="63601"/>
                    <a:pt x="37795" y="69494"/>
                  </a:cubicBezTo>
                  <a:cubicBezTo>
                    <a:pt x="43485" y="71120"/>
                    <a:pt x="48971" y="72847"/>
                    <a:pt x="54254" y="74676"/>
                  </a:cubicBezTo>
                  <a:lnTo>
                    <a:pt x="69494" y="72542"/>
                  </a:lnTo>
                  <a:lnTo>
                    <a:pt x="70713" y="74066"/>
                  </a:lnTo>
                  <a:lnTo>
                    <a:pt x="71628" y="73761"/>
                  </a:lnTo>
                  <a:cubicBezTo>
                    <a:pt x="83007" y="61773"/>
                    <a:pt x="92253" y="49581"/>
                    <a:pt x="99365" y="37185"/>
                  </a:cubicBezTo>
                  <a:close/>
                  <a:moveTo>
                    <a:pt x="238963" y="14935"/>
                  </a:moveTo>
                  <a:lnTo>
                    <a:pt x="238963" y="15240"/>
                  </a:lnTo>
                  <a:lnTo>
                    <a:pt x="240487" y="17069"/>
                  </a:lnTo>
                  <a:lnTo>
                    <a:pt x="242925" y="15849"/>
                  </a:lnTo>
                  <a:lnTo>
                    <a:pt x="262737" y="30785"/>
                  </a:lnTo>
                  <a:lnTo>
                    <a:pt x="259385" y="37795"/>
                  </a:lnTo>
                  <a:lnTo>
                    <a:pt x="263347" y="38709"/>
                  </a:lnTo>
                  <a:lnTo>
                    <a:pt x="263347" y="39014"/>
                  </a:lnTo>
                  <a:cubicBezTo>
                    <a:pt x="263347" y="39217"/>
                    <a:pt x="262991" y="42011"/>
                    <a:pt x="262280" y="47396"/>
                  </a:cubicBezTo>
                  <a:cubicBezTo>
                    <a:pt x="261569" y="52781"/>
                    <a:pt x="260401" y="65024"/>
                    <a:pt x="258775" y="84125"/>
                  </a:cubicBezTo>
                  <a:lnTo>
                    <a:pt x="258775" y="85344"/>
                  </a:lnTo>
                  <a:lnTo>
                    <a:pt x="252679" y="87173"/>
                  </a:lnTo>
                  <a:cubicBezTo>
                    <a:pt x="249428" y="101803"/>
                    <a:pt x="240081" y="110439"/>
                    <a:pt x="224637" y="113081"/>
                  </a:cubicBezTo>
                  <a:lnTo>
                    <a:pt x="219456" y="113690"/>
                  </a:lnTo>
                  <a:lnTo>
                    <a:pt x="219151" y="113690"/>
                  </a:lnTo>
                  <a:lnTo>
                    <a:pt x="219151" y="113385"/>
                  </a:lnTo>
                  <a:cubicBezTo>
                    <a:pt x="216103" y="108102"/>
                    <a:pt x="211125" y="102616"/>
                    <a:pt x="204216" y="96926"/>
                  </a:cubicBezTo>
                  <a:lnTo>
                    <a:pt x="204825" y="96621"/>
                  </a:lnTo>
                  <a:lnTo>
                    <a:pt x="202387" y="95097"/>
                  </a:lnTo>
                  <a:lnTo>
                    <a:pt x="201777" y="95097"/>
                  </a:lnTo>
                  <a:lnTo>
                    <a:pt x="203606" y="90221"/>
                  </a:lnTo>
                  <a:lnTo>
                    <a:pt x="214884" y="91745"/>
                  </a:lnTo>
                  <a:cubicBezTo>
                    <a:pt x="218135" y="91948"/>
                    <a:pt x="221081" y="91287"/>
                    <a:pt x="223723" y="89763"/>
                  </a:cubicBezTo>
                  <a:cubicBezTo>
                    <a:pt x="226365" y="88239"/>
                    <a:pt x="227990" y="85649"/>
                    <a:pt x="228600" y="81991"/>
                  </a:cubicBezTo>
                  <a:cubicBezTo>
                    <a:pt x="230835" y="68173"/>
                    <a:pt x="232257" y="56794"/>
                    <a:pt x="232867" y="47853"/>
                  </a:cubicBezTo>
                  <a:cubicBezTo>
                    <a:pt x="232867" y="44399"/>
                    <a:pt x="231953" y="41046"/>
                    <a:pt x="230124" y="37795"/>
                  </a:cubicBezTo>
                  <a:cubicBezTo>
                    <a:pt x="218338" y="38201"/>
                    <a:pt x="207975" y="39014"/>
                    <a:pt x="199034" y="40233"/>
                  </a:cubicBezTo>
                  <a:lnTo>
                    <a:pt x="213055" y="47853"/>
                  </a:lnTo>
                  <a:lnTo>
                    <a:pt x="212445" y="48158"/>
                  </a:lnTo>
                  <a:cubicBezTo>
                    <a:pt x="212445" y="49174"/>
                    <a:pt x="210159" y="53797"/>
                    <a:pt x="205587" y="62027"/>
                  </a:cubicBezTo>
                  <a:cubicBezTo>
                    <a:pt x="201015" y="70256"/>
                    <a:pt x="194767" y="79146"/>
                    <a:pt x="186842" y="88697"/>
                  </a:cubicBezTo>
                  <a:cubicBezTo>
                    <a:pt x="178917" y="98247"/>
                    <a:pt x="169570" y="106273"/>
                    <a:pt x="158801" y="112776"/>
                  </a:cubicBezTo>
                  <a:lnTo>
                    <a:pt x="149047" y="115824"/>
                  </a:lnTo>
                  <a:lnTo>
                    <a:pt x="147828" y="116129"/>
                  </a:lnTo>
                  <a:lnTo>
                    <a:pt x="147523" y="116433"/>
                  </a:lnTo>
                  <a:lnTo>
                    <a:pt x="147218" y="116129"/>
                  </a:lnTo>
                  <a:lnTo>
                    <a:pt x="146304" y="116433"/>
                  </a:lnTo>
                  <a:lnTo>
                    <a:pt x="142341" y="112471"/>
                  </a:lnTo>
                  <a:lnTo>
                    <a:pt x="142646" y="112166"/>
                  </a:lnTo>
                  <a:cubicBezTo>
                    <a:pt x="150571" y="103022"/>
                    <a:pt x="158140" y="93116"/>
                    <a:pt x="165354" y="82448"/>
                  </a:cubicBezTo>
                  <a:cubicBezTo>
                    <a:pt x="172567" y="71780"/>
                    <a:pt x="177800" y="62585"/>
                    <a:pt x="181051" y="54864"/>
                  </a:cubicBezTo>
                  <a:cubicBezTo>
                    <a:pt x="182880" y="50393"/>
                    <a:pt x="183794" y="46329"/>
                    <a:pt x="183794" y="42672"/>
                  </a:cubicBezTo>
                  <a:cubicBezTo>
                    <a:pt x="181762" y="43078"/>
                    <a:pt x="178968" y="43586"/>
                    <a:pt x="175412" y="44196"/>
                  </a:cubicBezTo>
                  <a:cubicBezTo>
                    <a:pt x="171856" y="44805"/>
                    <a:pt x="168351" y="45313"/>
                    <a:pt x="164897" y="45720"/>
                  </a:cubicBezTo>
                  <a:lnTo>
                    <a:pt x="150876" y="24689"/>
                  </a:lnTo>
                  <a:cubicBezTo>
                    <a:pt x="151689" y="24689"/>
                    <a:pt x="157023" y="24790"/>
                    <a:pt x="166878" y="24993"/>
                  </a:cubicBezTo>
                  <a:cubicBezTo>
                    <a:pt x="176733" y="25197"/>
                    <a:pt x="200355" y="21945"/>
                    <a:pt x="237744" y="15240"/>
                  </a:cubicBezTo>
                  <a:close/>
                  <a:moveTo>
                    <a:pt x="527304" y="6096"/>
                  </a:moveTo>
                  <a:lnTo>
                    <a:pt x="520598" y="36271"/>
                  </a:lnTo>
                  <a:cubicBezTo>
                    <a:pt x="506374" y="40132"/>
                    <a:pt x="491541" y="42570"/>
                    <a:pt x="476097" y="43586"/>
                  </a:cubicBezTo>
                  <a:cubicBezTo>
                    <a:pt x="477317" y="64109"/>
                    <a:pt x="477825" y="81483"/>
                    <a:pt x="477621" y="95707"/>
                  </a:cubicBezTo>
                  <a:cubicBezTo>
                    <a:pt x="490626" y="94488"/>
                    <a:pt x="502717" y="93167"/>
                    <a:pt x="513893" y="91745"/>
                  </a:cubicBezTo>
                  <a:lnTo>
                    <a:pt x="514197" y="90525"/>
                  </a:lnTo>
                  <a:cubicBezTo>
                    <a:pt x="526796" y="88900"/>
                    <a:pt x="542239" y="86563"/>
                    <a:pt x="560527" y="83515"/>
                  </a:cubicBezTo>
                  <a:lnTo>
                    <a:pt x="562051" y="83515"/>
                  </a:lnTo>
                  <a:lnTo>
                    <a:pt x="580034" y="105461"/>
                  </a:lnTo>
                  <a:lnTo>
                    <a:pt x="575767" y="105765"/>
                  </a:lnTo>
                  <a:cubicBezTo>
                    <a:pt x="559105" y="105969"/>
                    <a:pt x="543052" y="106781"/>
                    <a:pt x="527609" y="108204"/>
                  </a:cubicBezTo>
                  <a:lnTo>
                    <a:pt x="540410" y="112166"/>
                  </a:lnTo>
                  <a:lnTo>
                    <a:pt x="540410" y="120091"/>
                  </a:lnTo>
                  <a:lnTo>
                    <a:pt x="540715" y="120091"/>
                  </a:lnTo>
                  <a:lnTo>
                    <a:pt x="540715" y="262737"/>
                  </a:lnTo>
                  <a:lnTo>
                    <a:pt x="512673" y="271272"/>
                  </a:lnTo>
                  <a:lnTo>
                    <a:pt x="512673" y="270662"/>
                  </a:lnTo>
                  <a:lnTo>
                    <a:pt x="512978" y="169469"/>
                  </a:lnTo>
                  <a:cubicBezTo>
                    <a:pt x="512978" y="144069"/>
                    <a:pt x="512877" y="129845"/>
                    <a:pt x="512673" y="126797"/>
                  </a:cubicBezTo>
                  <a:cubicBezTo>
                    <a:pt x="512470" y="123342"/>
                    <a:pt x="511657" y="118465"/>
                    <a:pt x="510235" y="112166"/>
                  </a:cubicBezTo>
                  <a:lnTo>
                    <a:pt x="509625" y="114605"/>
                  </a:lnTo>
                  <a:lnTo>
                    <a:pt x="508101" y="110642"/>
                  </a:lnTo>
                  <a:lnTo>
                    <a:pt x="507187" y="110337"/>
                  </a:lnTo>
                  <a:cubicBezTo>
                    <a:pt x="502107" y="111150"/>
                    <a:pt x="492353" y="112776"/>
                    <a:pt x="477926" y="115214"/>
                  </a:cubicBezTo>
                  <a:cubicBezTo>
                    <a:pt x="477113" y="144069"/>
                    <a:pt x="473557" y="169265"/>
                    <a:pt x="467258" y="190805"/>
                  </a:cubicBezTo>
                  <a:cubicBezTo>
                    <a:pt x="461365" y="211531"/>
                    <a:pt x="454050" y="228143"/>
                    <a:pt x="445313" y="240639"/>
                  </a:cubicBezTo>
                  <a:cubicBezTo>
                    <a:pt x="436575" y="253136"/>
                    <a:pt x="428244" y="262280"/>
                    <a:pt x="420319" y="268071"/>
                  </a:cubicBezTo>
                  <a:cubicBezTo>
                    <a:pt x="412394" y="273863"/>
                    <a:pt x="408432" y="276250"/>
                    <a:pt x="408432" y="275234"/>
                  </a:cubicBezTo>
                  <a:lnTo>
                    <a:pt x="402641" y="270967"/>
                  </a:lnTo>
                  <a:cubicBezTo>
                    <a:pt x="434543" y="239471"/>
                    <a:pt x="450494" y="187147"/>
                    <a:pt x="450494" y="113995"/>
                  </a:cubicBezTo>
                  <a:cubicBezTo>
                    <a:pt x="450494" y="107696"/>
                    <a:pt x="450291" y="99060"/>
                    <a:pt x="449885" y="88087"/>
                  </a:cubicBezTo>
                  <a:lnTo>
                    <a:pt x="468477" y="95402"/>
                  </a:lnTo>
                  <a:cubicBezTo>
                    <a:pt x="468884" y="95199"/>
                    <a:pt x="469595" y="95097"/>
                    <a:pt x="470611" y="95097"/>
                  </a:cubicBezTo>
                  <a:lnTo>
                    <a:pt x="449275" y="86868"/>
                  </a:lnTo>
                  <a:lnTo>
                    <a:pt x="448361" y="66446"/>
                  </a:lnTo>
                  <a:lnTo>
                    <a:pt x="447446" y="48158"/>
                  </a:lnTo>
                  <a:lnTo>
                    <a:pt x="447446" y="46634"/>
                  </a:lnTo>
                  <a:lnTo>
                    <a:pt x="447446" y="44196"/>
                  </a:lnTo>
                  <a:lnTo>
                    <a:pt x="446532" y="44196"/>
                  </a:lnTo>
                  <a:lnTo>
                    <a:pt x="445617" y="36271"/>
                  </a:lnTo>
                  <a:lnTo>
                    <a:pt x="446532" y="36271"/>
                  </a:lnTo>
                  <a:cubicBezTo>
                    <a:pt x="445516" y="31394"/>
                    <a:pt x="443992" y="28143"/>
                    <a:pt x="441960" y="26517"/>
                  </a:cubicBezTo>
                  <a:lnTo>
                    <a:pt x="441655" y="26213"/>
                  </a:lnTo>
                  <a:lnTo>
                    <a:pt x="445617" y="20726"/>
                  </a:lnTo>
                  <a:lnTo>
                    <a:pt x="445922" y="20726"/>
                  </a:lnTo>
                  <a:lnTo>
                    <a:pt x="472135" y="30785"/>
                  </a:lnTo>
                  <a:cubicBezTo>
                    <a:pt x="496113" y="24689"/>
                    <a:pt x="514502" y="16459"/>
                    <a:pt x="527304" y="6096"/>
                  </a:cubicBezTo>
                  <a:close/>
                  <a:moveTo>
                    <a:pt x="365455" y="5181"/>
                  </a:moveTo>
                  <a:lnTo>
                    <a:pt x="365760" y="5181"/>
                  </a:lnTo>
                  <a:lnTo>
                    <a:pt x="396240" y="14630"/>
                  </a:lnTo>
                  <a:lnTo>
                    <a:pt x="396240" y="67970"/>
                  </a:lnTo>
                  <a:cubicBezTo>
                    <a:pt x="405587" y="66141"/>
                    <a:pt x="412191" y="64414"/>
                    <a:pt x="416052" y="62789"/>
                  </a:cubicBezTo>
                  <a:lnTo>
                    <a:pt x="430987" y="83210"/>
                  </a:lnTo>
                  <a:lnTo>
                    <a:pt x="431901" y="83515"/>
                  </a:lnTo>
                  <a:lnTo>
                    <a:pt x="432511" y="84429"/>
                  </a:lnTo>
                  <a:cubicBezTo>
                    <a:pt x="420725" y="84633"/>
                    <a:pt x="406908" y="85344"/>
                    <a:pt x="391058" y="86563"/>
                  </a:cubicBezTo>
                  <a:lnTo>
                    <a:pt x="391058" y="93878"/>
                  </a:lnTo>
                  <a:lnTo>
                    <a:pt x="392277" y="92964"/>
                  </a:lnTo>
                  <a:cubicBezTo>
                    <a:pt x="396951" y="96825"/>
                    <a:pt x="402590" y="102463"/>
                    <a:pt x="409194" y="109880"/>
                  </a:cubicBezTo>
                  <a:cubicBezTo>
                    <a:pt x="415798" y="117297"/>
                    <a:pt x="422656" y="126085"/>
                    <a:pt x="429768" y="136245"/>
                  </a:cubicBezTo>
                  <a:lnTo>
                    <a:pt x="404469" y="151181"/>
                  </a:lnTo>
                  <a:cubicBezTo>
                    <a:pt x="399186" y="136550"/>
                    <a:pt x="394716" y="125069"/>
                    <a:pt x="391058" y="116738"/>
                  </a:cubicBezTo>
                  <a:lnTo>
                    <a:pt x="391058" y="268529"/>
                  </a:lnTo>
                  <a:lnTo>
                    <a:pt x="362712" y="277063"/>
                  </a:lnTo>
                  <a:lnTo>
                    <a:pt x="362712" y="276453"/>
                  </a:lnTo>
                  <a:cubicBezTo>
                    <a:pt x="362712" y="235001"/>
                    <a:pt x="362813" y="193853"/>
                    <a:pt x="363017" y="153009"/>
                  </a:cubicBezTo>
                  <a:cubicBezTo>
                    <a:pt x="356311" y="173329"/>
                    <a:pt x="347878" y="192532"/>
                    <a:pt x="337718" y="210617"/>
                  </a:cubicBezTo>
                  <a:lnTo>
                    <a:pt x="338328" y="214274"/>
                  </a:lnTo>
                  <a:cubicBezTo>
                    <a:pt x="331622" y="224841"/>
                    <a:pt x="326390" y="232257"/>
                    <a:pt x="322631" y="236525"/>
                  </a:cubicBezTo>
                  <a:cubicBezTo>
                    <a:pt x="318871" y="240792"/>
                    <a:pt x="316890" y="243027"/>
                    <a:pt x="316687" y="243230"/>
                  </a:cubicBezTo>
                  <a:lnTo>
                    <a:pt x="316382" y="243230"/>
                  </a:lnTo>
                  <a:lnTo>
                    <a:pt x="311505" y="239573"/>
                  </a:lnTo>
                  <a:lnTo>
                    <a:pt x="311810" y="239268"/>
                  </a:lnTo>
                  <a:cubicBezTo>
                    <a:pt x="320548" y="219354"/>
                    <a:pt x="326949" y="203403"/>
                    <a:pt x="331013" y="191414"/>
                  </a:cubicBezTo>
                  <a:lnTo>
                    <a:pt x="330098" y="184709"/>
                  </a:lnTo>
                  <a:cubicBezTo>
                    <a:pt x="335991" y="167437"/>
                    <a:pt x="339953" y="153314"/>
                    <a:pt x="341985" y="142341"/>
                  </a:cubicBezTo>
                  <a:cubicBezTo>
                    <a:pt x="344017" y="131369"/>
                    <a:pt x="346049" y="117043"/>
                    <a:pt x="348081" y="99365"/>
                  </a:cubicBezTo>
                  <a:cubicBezTo>
                    <a:pt x="348285" y="97536"/>
                    <a:pt x="348386" y="95097"/>
                    <a:pt x="348386" y="92049"/>
                  </a:cubicBezTo>
                  <a:cubicBezTo>
                    <a:pt x="339649" y="93675"/>
                    <a:pt x="332638" y="95097"/>
                    <a:pt x="327355" y="96317"/>
                  </a:cubicBezTo>
                  <a:lnTo>
                    <a:pt x="315468" y="80772"/>
                  </a:lnTo>
                  <a:lnTo>
                    <a:pt x="314858" y="75285"/>
                  </a:lnTo>
                  <a:cubicBezTo>
                    <a:pt x="335381" y="74473"/>
                    <a:pt x="351434" y="73558"/>
                    <a:pt x="363017" y="72542"/>
                  </a:cubicBezTo>
                  <a:lnTo>
                    <a:pt x="363017" y="53949"/>
                  </a:lnTo>
                  <a:lnTo>
                    <a:pt x="368198" y="55778"/>
                  </a:lnTo>
                  <a:cubicBezTo>
                    <a:pt x="368198" y="48057"/>
                    <a:pt x="368147" y="42469"/>
                    <a:pt x="368046" y="39014"/>
                  </a:cubicBezTo>
                  <a:cubicBezTo>
                    <a:pt x="367944" y="35560"/>
                    <a:pt x="367893" y="33426"/>
                    <a:pt x="367893" y="32613"/>
                  </a:cubicBezTo>
                  <a:cubicBezTo>
                    <a:pt x="367487" y="24079"/>
                    <a:pt x="365557" y="16459"/>
                    <a:pt x="362102" y="9753"/>
                  </a:cubicBezTo>
                  <a:lnTo>
                    <a:pt x="361797" y="9449"/>
                  </a:lnTo>
                  <a:close/>
                  <a:moveTo>
                    <a:pt x="49682" y="609"/>
                  </a:moveTo>
                  <a:lnTo>
                    <a:pt x="49987" y="609"/>
                  </a:lnTo>
                  <a:lnTo>
                    <a:pt x="76809" y="17069"/>
                  </a:lnTo>
                  <a:lnTo>
                    <a:pt x="73761" y="23165"/>
                  </a:lnTo>
                  <a:cubicBezTo>
                    <a:pt x="86766" y="20726"/>
                    <a:pt x="97637" y="18085"/>
                    <a:pt x="106375" y="15240"/>
                  </a:cubicBezTo>
                  <a:lnTo>
                    <a:pt x="110337" y="13716"/>
                  </a:lnTo>
                  <a:lnTo>
                    <a:pt x="125882" y="35357"/>
                  </a:lnTo>
                  <a:lnTo>
                    <a:pt x="124358" y="35357"/>
                  </a:lnTo>
                  <a:lnTo>
                    <a:pt x="127101" y="38405"/>
                  </a:lnTo>
                  <a:cubicBezTo>
                    <a:pt x="125273" y="42672"/>
                    <a:pt x="122123" y="47396"/>
                    <a:pt x="117653" y="52578"/>
                  </a:cubicBezTo>
                  <a:cubicBezTo>
                    <a:pt x="113182" y="57759"/>
                    <a:pt x="107493" y="62890"/>
                    <a:pt x="100584" y="67970"/>
                  </a:cubicBezTo>
                  <a:lnTo>
                    <a:pt x="121310" y="58521"/>
                  </a:lnTo>
                  <a:lnTo>
                    <a:pt x="140817" y="73457"/>
                  </a:lnTo>
                  <a:lnTo>
                    <a:pt x="138989" y="77419"/>
                  </a:lnTo>
                  <a:lnTo>
                    <a:pt x="138989" y="113385"/>
                  </a:lnTo>
                  <a:lnTo>
                    <a:pt x="124663" y="117653"/>
                  </a:lnTo>
                  <a:lnTo>
                    <a:pt x="126187" y="119786"/>
                  </a:lnTo>
                  <a:lnTo>
                    <a:pt x="139903" y="115519"/>
                  </a:lnTo>
                  <a:lnTo>
                    <a:pt x="139903" y="155448"/>
                  </a:lnTo>
                  <a:lnTo>
                    <a:pt x="138989" y="154229"/>
                  </a:lnTo>
                  <a:lnTo>
                    <a:pt x="138989" y="172212"/>
                  </a:lnTo>
                  <a:lnTo>
                    <a:pt x="134721" y="173126"/>
                  </a:lnTo>
                  <a:lnTo>
                    <a:pt x="134721" y="173431"/>
                  </a:lnTo>
                  <a:lnTo>
                    <a:pt x="141427" y="171907"/>
                  </a:lnTo>
                  <a:lnTo>
                    <a:pt x="141427" y="173126"/>
                  </a:lnTo>
                  <a:lnTo>
                    <a:pt x="144170" y="166116"/>
                  </a:lnTo>
                  <a:lnTo>
                    <a:pt x="143865" y="165811"/>
                  </a:lnTo>
                  <a:cubicBezTo>
                    <a:pt x="148336" y="153009"/>
                    <a:pt x="150571" y="141935"/>
                    <a:pt x="150571" y="132588"/>
                  </a:cubicBezTo>
                  <a:cubicBezTo>
                    <a:pt x="150571" y="128930"/>
                    <a:pt x="150317" y="125984"/>
                    <a:pt x="149809" y="123749"/>
                  </a:cubicBezTo>
                  <a:cubicBezTo>
                    <a:pt x="149301" y="121513"/>
                    <a:pt x="148844" y="120193"/>
                    <a:pt x="148437" y="119786"/>
                  </a:cubicBezTo>
                  <a:lnTo>
                    <a:pt x="148437" y="119177"/>
                  </a:lnTo>
                  <a:lnTo>
                    <a:pt x="151181" y="115824"/>
                  </a:lnTo>
                  <a:lnTo>
                    <a:pt x="151485" y="115824"/>
                  </a:lnTo>
                  <a:lnTo>
                    <a:pt x="180441" y="125882"/>
                  </a:lnTo>
                  <a:lnTo>
                    <a:pt x="180441" y="126187"/>
                  </a:lnTo>
                  <a:cubicBezTo>
                    <a:pt x="180035" y="129845"/>
                    <a:pt x="179019" y="134213"/>
                    <a:pt x="177393" y="139293"/>
                  </a:cubicBezTo>
                  <a:lnTo>
                    <a:pt x="194767" y="138379"/>
                  </a:lnTo>
                  <a:cubicBezTo>
                    <a:pt x="194564" y="136957"/>
                    <a:pt x="194462" y="135331"/>
                    <a:pt x="194462" y="133502"/>
                  </a:cubicBezTo>
                  <a:cubicBezTo>
                    <a:pt x="193853" y="124968"/>
                    <a:pt x="191821" y="117348"/>
                    <a:pt x="188366" y="110642"/>
                  </a:cubicBezTo>
                  <a:lnTo>
                    <a:pt x="188061" y="110337"/>
                  </a:lnTo>
                  <a:lnTo>
                    <a:pt x="192024" y="105765"/>
                  </a:lnTo>
                  <a:lnTo>
                    <a:pt x="192329" y="105765"/>
                  </a:lnTo>
                  <a:lnTo>
                    <a:pt x="222199" y="115519"/>
                  </a:lnTo>
                  <a:lnTo>
                    <a:pt x="222199" y="135636"/>
                  </a:lnTo>
                  <a:cubicBezTo>
                    <a:pt x="236017" y="133401"/>
                    <a:pt x="245567" y="131673"/>
                    <a:pt x="250850" y="130454"/>
                  </a:cubicBezTo>
                  <a:lnTo>
                    <a:pt x="261213" y="145694"/>
                  </a:lnTo>
                  <a:lnTo>
                    <a:pt x="262737" y="145389"/>
                  </a:lnTo>
                  <a:lnTo>
                    <a:pt x="264871" y="148742"/>
                  </a:lnTo>
                  <a:lnTo>
                    <a:pt x="263347" y="148742"/>
                  </a:lnTo>
                  <a:lnTo>
                    <a:pt x="263652" y="149352"/>
                  </a:lnTo>
                  <a:lnTo>
                    <a:pt x="247193" y="153009"/>
                  </a:lnTo>
                  <a:cubicBezTo>
                    <a:pt x="236017" y="153416"/>
                    <a:pt x="227685" y="153822"/>
                    <a:pt x="222199" y="154229"/>
                  </a:cubicBezTo>
                  <a:lnTo>
                    <a:pt x="222199" y="155143"/>
                  </a:lnTo>
                  <a:lnTo>
                    <a:pt x="223113" y="154838"/>
                  </a:lnTo>
                  <a:lnTo>
                    <a:pt x="223113" y="186233"/>
                  </a:lnTo>
                  <a:cubicBezTo>
                    <a:pt x="240792" y="184607"/>
                    <a:pt x="255829" y="182473"/>
                    <a:pt x="268224" y="179832"/>
                  </a:cubicBezTo>
                  <a:lnTo>
                    <a:pt x="283464" y="201777"/>
                  </a:lnTo>
                  <a:cubicBezTo>
                    <a:pt x="262737" y="201777"/>
                    <a:pt x="242621" y="202590"/>
                    <a:pt x="223113" y="204216"/>
                  </a:cubicBezTo>
                  <a:lnTo>
                    <a:pt x="223113" y="249631"/>
                  </a:lnTo>
                  <a:lnTo>
                    <a:pt x="195681" y="217627"/>
                  </a:lnTo>
                  <a:lnTo>
                    <a:pt x="195681" y="206654"/>
                  </a:lnTo>
                  <a:lnTo>
                    <a:pt x="190195" y="207264"/>
                  </a:lnTo>
                  <a:lnTo>
                    <a:pt x="174345" y="188976"/>
                  </a:lnTo>
                  <a:lnTo>
                    <a:pt x="195681" y="188061"/>
                  </a:lnTo>
                  <a:lnTo>
                    <a:pt x="195681" y="163677"/>
                  </a:lnTo>
                  <a:lnTo>
                    <a:pt x="194767" y="163982"/>
                  </a:lnTo>
                  <a:lnTo>
                    <a:pt x="194767" y="156667"/>
                  </a:lnTo>
                  <a:cubicBezTo>
                    <a:pt x="183591" y="157886"/>
                    <a:pt x="174752" y="159207"/>
                    <a:pt x="168249" y="160629"/>
                  </a:cubicBezTo>
                  <a:lnTo>
                    <a:pt x="167945" y="159715"/>
                  </a:lnTo>
                  <a:cubicBezTo>
                    <a:pt x="166319" y="162763"/>
                    <a:pt x="164084" y="166217"/>
                    <a:pt x="161239" y="170078"/>
                  </a:cubicBezTo>
                  <a:cubicBezTo>
                    <a:pt x="160020" y="171907"/>
                    <a:pt x="157886" y="174549"/>
                    <a:pt x="154838" y="178003"/>
                  </a:cubicBezTo>
                  <a:lnTo>
                    <a:pt x="150571" y="172821"/>
                  </a:lnTo>
                  <a:lnTo>
                    <a:pt x="149961" y="172821"/>
                  </a:lnTo>
                  <a:lnTo>
                    <a:pt x="149657" y="172517"/>
                  </a:lnTo>
                  <a:lnTo>
                    <a:pt x="141427" y="174650"/>
                  </a:lnTo>
                  <a:lnTo>
                    <a:pt x="149961" y="172821"/>
                  </a:lnTo>
                  <a:lnTo>
                    <a:pt x="154533" y="178308"/>
                  </a:lnTo>
                  <a:cubicBezTo>
                    <a:pt x="150876" y="182372"/>
                    <a:pt x="147117" y="186029"/>
                    <a:pt x="143256" y="189281"/>
                  </a:cubicBezTo>
                  <a:lnTo>
                    <a:pt x="141427" y="188061"/>
                  </a:lnTo>
                  <a:lnTo>
                    <a:pt x="141427" y="191414"/>
                  </a:lnTo>
                  <a:lnTo>
                    <a:pt x="168554" y="190805"/>
                  </a:lnTo>
                  <a:lnTo>
                    <a:pt x="184404" y="209093"/>
                  </a:lnTo>
                  <a:cubicBezTo>
                    <a:pt x="172212" y="210515"/>
                    <a:pt x="161747" y="211836"/>
                    <a:pt x="153009" y="213055"/>
                  </a:cubicBezTo>
                  <a:lnTo>
                    <a:pt x="141427" y="196901"/>
                  </a:lnTo>
                  <a:lnTo>
                    <a:pt x="141427" y="237134"/>
                  </a:lnTo>
                  <a:cubicBezTo>
                    <a:pt x="141427" y="250545"/>
                    <a:pt x="136957" y="259994"/>
                    <a:pt x="128016" y="265481"/>
                  </a:cubicBezTo>
                  <a:cubicBezTo>
                    <a:pt x="122529" y="268935"/>
                    <a:pt x="115824" y="270662"/>
                    <a:pt x="107899" y="270662"/>
                  </a:cubicBezTo>
                  <a:lnTo>
                    <a:pt x="104546" y="270662"/>
                  </a:lnTo>
                  <a:lnTo>
                    <a:pt x="104241" y="270357"/>
                  </a:lnTo>
                  <a:cubicBezTo>
                    <a:pt x="101397" y="262839"/>
                    <a:pt x="97637" y="257099"/>
                    <a:pt x="92964" y="253136"/>
                  </a:cubicBezTo>
                  <a:cubicBezTo>
                    <a:pt x="88290" y="249174"/>
                    <a:pt x="85852" y="247091"/>
                    <a:pt x="85649" y="246888"/>
                  </a:cubicBezTo>
                  <a:lnTo>
                    <a:pt x="87782" y="242316"/>
                  </a:lnTo>
                  <a:lnTo>
                    <a:pt x="101498" y="244145"/>
                  </a:lnTo>
                  <a:cubicBezTo>
                    <a:pt x="104546" y="244145"/>
                    <a:pt x="107239" y="243383"/>
                    <a:pt x="109575" y="241859"/>
                  </a:cubicBezTo>
                  <a:cubicBezTo>
                    <a:pt x="111912" y="240335"/>
                    <a:pt x="113081" y="237541"/>
                    <a:pt x="113081" y="233477"/>
                  </a:cubicBezTo>
                  <a:lnTo>
                    <a:pt x="113385" y="178003"/>
                  </a:lnTo>
                  <a:lnTo>
                    <a:pt x="124053" y="175565"/>
                  </a:lnTo>
                  <a:lnTo>
                    <a:pt x="122834" y="175565"/>
                  </a:lnTo>
                  <a:lnTo>
                    <a:pt x="110947" y="178308"/>
                  </a:lnTo>
                  <a:lnTo>
                    <a:pt x="110947" y="175565"/>
                  </a:lnTo>
                  <a:cubicBezTo>
                    <a:pt x="102819" y="175971"/>
                    <a:pt x="96825" y="176377"/>
                    <a:pt x="92964" y="176784"/>
                  </a:cubicBezTo>
                  <a:lnTo>
                    <a:pt x="92964" y="182270"/>
                  </a:lnTo>
                  <a:lnTo>
                    <a:pt x="65227" y="188366"/>
                  </a:lnTo>
                  <a:lnTo>
                    <a:pt x="65227" y="179527"/>
                  </a:lnTo>
                  <a:cubicBezTo>
                    <a:pt x="60960" y="179933"/>
                    <a:pt x="56286" y="180645"/>
                    <a:pt x="51206" y="181661"/>
                  </a:cubicBezTo>
                  <a:lnTo>
                    <a:pt x="49377" y="192633"/>
                  </a:lnTo>
                  <a:lnTo>
                    <a:pt x="20421" y="199034"/>
                  </a:lnTo>
                  <a:cubicBezTo>
                    <a:pt x="23469" y="180949"/>
                    <a:pt x="25298" y="163982"/>
                    <a:pt x="25908" y="148133"/>
                  </a:cubicBezTo>
                  <a:lnTo>
                    <a:pt x="30480" y="146913"/>
                  </a:lnTo>
                  <a:cubicBezTo>
                    <a:pt x="30886" y="140208"/>
                    <a:pt x="31089" y="131165"/>
                    <a:pt x="31089" y="119786"/>
                  </a:cubicBezTo>
                  <a:lnTo>
                    <a:pt x="30785" y="119177"/>
                  </a:lnTo>
                  <a:lnTo>
                    <a:pt x="31089" y="119177"/>
                  </a:lnTo>
                  <a:cubicBezTo>
                    <a:pt x="31089" y="111861"/>
                    <a:pt x="30937" y="105257"/>
                    <a:pt x="30632" y="99365"/>
                  </a:cubicBezTo>
                  <a:cubicBezTo>
                    <a:pt x="30327" y="93472"/>
                    <a:pt x="30175" y="89713"/>
                    <a:pt x="30175" y="88087"/>
                  </a:cubicBezTo>
                  <a:cubicBezTo>
                    <a:pt x="30175" y="84633"/>
                    <a:pt x="29769" y="81280"/>
                    <a:pt x="28956" y="78029"/>
                  </a:cubicBezTo>
                  <a:cubicBezTo>
                    <a:pt x="21234" y="84734"/>
                    <a:pt x="13919" y="89611"/>
                    <a:pt x="7010" y="92659"/>
                  </a:cubicBezTo>
                  <a:lnTo>
                    <a:pt x="6705" y="92659"/>
                  </a:lnTo>
                  <a:lnTo>
                    <a:pt x="1219" y="86868"/>
                  </a:lnTo>
                  <a:lnTo>
                    <a:pt x="1524" y="86563"/>
                  </a:lnTo>
                  <a:cubicBezTo>
                    <a:pt x="6197" y="81077"/>
                    <a:pt x="12090" y="73203"/>
                    <a:pt x="19202" y="62941"/>
                  </a:cubicBezTo>
                  <a:cubicBezTo>
                    <a:pt x="26314" y="52679"/>
                    <a:pt x="32410" y="43078"/>
                    <a:pt x="37490" y="34137"/>
                  </a:cubicBezTo>
                  <a:lnTo>
                    <a:pt x="39014" y="35966"/>
                  </a:lnTo>
                  <a:lnTo>
                    <a:pt x="43281" y="27737"/>
                  </a:lnTo>
                  <a:lnTo>
                    <a:pt x="42977" y="26517"/>
                  </a:lnTo>
                  <a:lnTo>
                    <a:pt x="43891" y="26517"/>
                  </a:lnTo>
                  <a:lnTo>
                    <a:pt x="45415" y="22860"/>
                  </a:lnTo>
                  <a:cubicBezTo>
                    <a:pt x="47041" y="18796"/>
                    <a:pt x="47853" y="14935"/>
                    <a:pt x="47853" y="11277"/>
                  </a:cubicBezTo>
                  <a:cubicBezTo>
                    <a:pt x="47853" y="8433"/>
                    <a:pt x="47447" y="5994"/>
                    <a:pt x="46634" y="3962"/>
                  </a:cubicBezTo>
                  <a:lnTo>
                    <a:pt x="46329" y="3048"/>
                  </a:lnTo>
                  <a:close/>
                  <a:moveTo>
                    <a:pt x="541934" y="0"/>
                  </a:moveTo>
                  <a:lnTo>
                    <a:pt x="560527" y="25603"/>
                  </a:lnTo>
                  <a:lnTo>
                    <a:pt x="559917" y="25908"/>
                  </a:lnTo>
                  <a:cubicBezTo>
                    <a:pt x="550570" y="30378"/>
                    <a:pt x="540004" y="34137"/>
                    <a:pt x="528218" y="37185"/>
                  </a:cubicBezTo>
                  <a:lnTo>
                    <a:pt x="534924" y="7010"/>
                  </a:lnTo>
                  <a:cubicBezTo>
                    <a:pt x="536956" y="5181"/>
                    <a:pt x="538531" y="3708"/>
                    <a:pt x="539648" y="2591"/>
                  </a:cubicBezTo>
                  <a:cubicBezTo>
                    <a:pt x="540766" y="1473"/>
                    <a:pt x="541426" y="711"/>
                    <a:pt x="541629" y="305"/>
                  </a:cubicBezTo>
                  <a:close/>
                </a:path>
              </a:pathLst>
            </a:custGeom>
            <a:solidFill>
              <a:sysClr val="window" lastClr="FFFFFF"/>
            </a:solidFill>
            <a:ln>
              <a:noFill/>
            </a:ln>
            <a:effectLst/>
          </p:spPr>
          <p:txBody>
            <a:bodyPr rot="0" spcFirstLastPara="0" vertOverflow="overflow" horzOverflow="overflow" vert="horz" wrap="square" lIns="91440" tIns="45720" rIns="91440" bIns="45720" numCol="1" spcCol="0" rtlCol="0" fromWordArt="0" anchor="t" anchorCtr="0" forceAA="0" compatLnSpc="1">
              <a:noAutofit/>
            </a:bodyP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2400" b="0" i="0" u="none" strike="noStrike" kern="0" cap="none" spc="0" normalizeH="0" baseline="0" noProof="0" dirty="0" smtClean="0">
                <a:ln>
                  <a:noFill/>
                </a:ln>
                <a:solidFill>
                  <a:prstClr val="black">
                    <a:lumMod val="75000"/>
                    <a:lumOff val="25000"/>
                  </a:prstClr>
                </a:solidFill>
                <a:effectLst/>
                <a:uLnTx/>
                <a:uFillTx/>
                <a:latin typeface="zihun159hao-gukesong" pitchFamily="2" charset="-122"/>
                <a:ea typeface="zihun159hao-gukesong" pitchFamily="2" charset="-122"/>
              </a:endParaRPr>
            </a:p>
          </p:txBody>
        </p:sp>
      </p:grpSp>
    </p:spTree>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blank" preserve="1">
  <p:cSld name="27_空白">
    <p:spTree>
      <p:nvGrpSpPr>
        <p:cNvPr id="1" name=""/>
        <p:cNvGrpSpPr/>
        <p:nvPr/>
      </p:nvGrpSpPr>
      <p:grpSpPr>
        <a:xfrm>
          <a:off x="0" y="0"/>
          <a:ext cx="0" cy="0"/>
          <a:chOff x="0" y="0"/>
          <a:chExt cx="0" cy="0"/>
        </a:xfrm>
      </p:grpSpPr>
      <p:sp>
        <p:nvSpPr>
          <p:cNvPr id="2" name="矩形 1"/>
          <p:cNvSpPr/>
          <p:nvPr userDrawn="1"/>
        </p:nvSpPr>
        <p:spPr>
          <a:xfrm>
            <a:off x="0" y="5059588"/>
            <a:ext cx="12190413" cy="1800000"/>
          </a:xfrm>
          <a:prstGeom prst="rect">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zh-CN" altLang="en-US" dirty="0"/>
          </a:p>
        </p:txBody>
      </p:sp>
      <p:grpSp>
        <p:nvGrpSpPr>
          <p:cNvPr id="3" name="组合 2"/>
          <p:cNvGrpSpPr/>
          <p:nvPr userDrawn="1"/>
        </p:nvGrpSpPr>
        <p:grpSpPr>
          <a:xfrm>
            <a:off x="550590" y="5059588"/>
            <a:ext cx="914401" cy="414999"/>
            <a:chOff x="645458" y="3594847"/>
            <a:chExt cx="914401" cy="414999"/>
          </a:xfrm>
        </p:grpSpPr>
        <p:sp>
          <p:nvSpPr>
            <p:cNvPr id="4" name="矩形 3"/>
            <p:cNvSpPr/>
            <p:nvPr/>
          </p:nvSpPr>
          <p:spPr>
            <a:xfrm>
              <a:off x="645458" y="3594847"/>
              <a:ext cx="914401" cy="414999"/>
            </a:xfrm>
            <a:prstGeom prst="rect">
              <a:avLst/>
            </a:prstGeom>
            <a:solidFill>
              <a:schemeClr val="accent5">
                <a:lumMod val="75000"/>
              </a:schemeClr>
            </a:solidFill>
            <a:ln w="12700" cap="flat" cmpd="sng" algn="ctr">
              <a:noFill/>
              <a:prstDash val="solid"/>
              <a:miter lim="800000"/>
            </a:ln>
            <a:effectLst/>
          </p:spPr>
          <p:txBody>
            <a:bodyPr rtlCol="0" anchor="ctr"/>
            <a:lstStyle/>
            <a:p>
              <a:pPr marR="0" lvl="0" indent="0" algn="ctr" defTabSz="914400" fontAlgn="auto">
                <a:lnSpc>
                  <a:spcPct val="100000"/>
                </a:lnSpc>
                <a:spcBef>
                  <a:spcPts val="0"/>
                </a:spcBef>
                <a:spcAft>
                  <a:spcPts val="0"/>
                </a:spcAft>
                <a:buClrTx/>
                <a:buSzTx/>
                <a:buFontTx/>
                <a:buNone/>
              </a:pPr>
              <a:endParaRPr kumimoji="1" lang="zh-CN" altLang="en-US" sz="1800" b="0" i="0" u="none" strike="noStrike" kern="0" cap="none" spc="0" normalizeH="0" baseline="0" noProof="0" smtClean="0">
                <a:ln>
                  <a:noFill/>
                </a:ln>
                <a:solidFill>
                  <a:prstClr val="white"/>
                </a:solidFill>
                <a:effectLst/>
                <a:uLnTx/>
                <a:uFillTx/>
                <a:latin typeface="Arial" panose="020B0604020202020204"/>
                <a:ea typeface="微软雅黑" panose="020B0503020204020204" charset="-122"/>
              </a:endParaRPr>
            </a:p>
          </p:txBody>
        </p:sp>
        <p:sp>
          <p:nvSpPr>
            <p:cNvPr id="5" name="文本框 4"/>
            <p:cNvSpPr txBox="1"/>
            <p:nvPr/>
          </p:nvSpPr>
          <p:spPr>
            <a:xfrm>
              <a:off x="808095" y="3667060"/>
              <a:ext cx="580034" cy="281025"/>
            </a:xfrm>
            <a:custGeom>
              <a:avLst/>
              <a:gdLst/>
              <a:ahLst/>
              <a:cxnLst/>
              <a:rect l="l" t="t" r="r" b="b"/>
              <a:pathLst>
                <a:path w="580034" h="281025">
                  <a:moveTo>
                    <a:pt x="196291" y="222809"/>
                  </a:moveTo>
                  <a:lnTo>
                    <a:pt x="223723" y="254813"/>
                  </a:lnTo>
                  <a:lnTo>
                    <a:pt x="223723" y="273101"/>
                  </a:lnTo>
                  <a:lnTo>
                    <a:pt x="195986" y="281025"/>
                  </a:lnTo>
                  <a:close/>
                  <a:moveTo>
                    <a:pt x="49073" y="192938"/>
                  </a:moveTo>
                  <a:lnTo>
                    <a:pt x="46329" y="205130"/>
                  </a:lnTo>
                  <a:cubicBezTo>
                    <a:pt x="41453" y="223012"/>
                    <a:pt x="35357" y="237947"/>
                    <a:pt x="28041" y="249936"/>
                  </a:cubicBezTo>
                  <a:cubicBezTo>
                    <a:pt x="20726" y="261925"/>
                    <a:pt x="13513" y="270459"/>
                    <a:pt x="6401" y="275539"/>
                  </a:cubicBezTo>
                  <a:lnTo>
                    <a:pt x="0" y="272186"/>
                  </a:lnTo>
                  <a:cubicBezTo>
                    <a:pt x="8941" y="249631"/>
                    <a:pt x="15646" y="225349"/>
                    <a:pt x="20117" y="199339"/>
                  </a:cubicBezTo>
                  <a:close/>
                  <a:moveTo>
                    <a:pt x="98145" y="185013"/>
                  </a:moveTo>
                  <a:lnTo>
                    <a:pt x="98145" y="230733"/>
                  </a:lnTo>
                  <a:lnTo>
                    <a:pt x="70104" y="238658"/>
                  </a:lnTo>
                  <a:lnTo>
                    <a:pt x="70409" y="191109"/>
                  </a:lnTo>
                  <a:close/>
                  <a:moveTo>
                    <a:pt x="65227" y="139293"/>
                  </a:moveTo>
                  <a:lnTo>
                    <a:pt x="58826" y="140208"/>
                  </a:lnTo>
                  <a:lnTo>
                    <a:pt x="58826" y="142646"/>
                  </a:lnTo>
                  <a:lnTo>
                    <a:pt x="54559" y="143865"/>
                  </a:lnTo>
                  <a:cubicBezTo>
                    <a:pt x="54153" y="151587"/>
                    <a:pt x="53746" y="157378"/>
                    <a:pt x="53340" y="161239"/>
                  </a:cubicBezTo>
                  <a:cubicBezTo>
                    <a:pt x="55575" y="161239"/>
                    <a:pt x="59537" y="161036"/>
                    <a:pt x="65227" y="160629"/>
                  </a:cubicBezTo>
                  <a:close/>
                  <a:moveTo>
                    <a:pt x="111252" y="135636"/>
                  </a:moveTo>
                  <a:lnTo>
                    <a:pt x="92964" y="136550"/>
                  </a:lnTo>
                  <a:lnTo>
                    <a:pt x="92964" y="158191"/>
                  </a:lnTo>
                  <a:cubicBezTo>
                    <a:pt x="101701" y="156769"/>
                    <a:pt x="107696" y="155753"/>
                    <a:pt x="110947" y="155143"/>
                  </a:cubicBezTo>
                  <a:cubicBezTo>
                    <a:pt x="111150" y="150673"/>
                    <a:pt x="111252" y="144170"/>
                    <a:pt x="111252" y="135636"/>
                  </a:cubicBezTo>
                  <a:close/>
                  <a:moveTo>
                    <a:pt x="65227" y="135331"/>
                  </a:moveTo>
                  <a:lnTo>
                    <a:pt x="59131" y="137160"/>
                  </a:lnTo>
                  <a:cubicBezTo>
                    <a:pt x="59131" y="138379"/>
                    <a:pt x="59029" y="139192"/>
                    <a:pt x="58826" y="139598"/>
                  </a:cubicBezTo>
                  <a:lnTo>
                    <a:pt x="65227" y="137769"/>
                  </a:lnTo>
                  <a:close/>
                  <a:moveTo>
                    <a:pt x="111252" y="121615"/>
                  </a:moveTo>
                  <a:lnTo>
                    <a:pt x="93878" y="126797"/>
                  </a:lnTo>
                  <a:lnTo>
                    <a:pt x="93878" y="129235"/>
                  </a:lnTo>
                  <a:lnTo>
                    <a:pt x="111252" y="124053"/>
                  </a:lnTo>
                  <a:lnTo>
                    <a:pt x="111252" y="121920"/>
                  </a:lnTo>
                  <a:close/>
                  <a:moveTo>
                    <a:pt x="64617" y="93573"/>
                  </a:moveTo>
                  <a:lnTo>
                    <a:pt x="60045" y="94793"/>
                  </a:lnTo>
                  <a:lnTo>
                    <a:pt x="59741" y="118872"/>
                  </a:lnTo>
                  <a:lnTo>
                    <a:pt x="66141" y="118567"/>
                  </a:lnTo>
                  <a:cubicBezTo>
                    <a:pt x="66141" y="109829"/>
                    <a:pt x="66040" y="104648"/>
                    <a:pt x="65837" y="103022"/>
                  </a:cubicBezTo>
                  <a:cubicBezTo>
                    <a:pt x="65430" y="98552"/>
                    <a:pt x="65024" y="95402"/>
                    <a:pt x="64617" y="93573"/>
                  </a:cubicBezTo>
                  <a:close/>
                  <a:moveTo>
                    <a:pt x="110642" y="87782"/>
                  </a:moveTo>
                  <a:lnTo>
                    <a:pt x="93269" y="89611"/>
                  </a:lnTo>
                  <a:lnTo>
                    <a:pt x="93269" y="100279"/>
                  </a:lnTo>
                  <a:lnTo>
                    <a:pt x="85344" y="91135"/>
                  </a:lnTo>
                  <a:lnTo>
                    <a:pt x="84734" y="91135"/>
                  </a:lnTo>
                  <a:lnTo>
                    <a:pt x="93878" y="101803"/>
                  </a:lnTo>
                  <a:lnTo>
                    <a:pt x="93878" y="115824"/>
                  </a:lnTo>
                  <a:lnTo>
                    <a:pt x="105461" y="113995"/>
                  </a:lnTo>
                  <a:lnTo>
                    <a:pt x="107289" y="116129"/>
                  </a:lnTo>
                  <a:cubicBezTo>
                    <a:pt x="108915" y="115722"/>
                    <a:pt x="110236" y="115519"/>
                    <a:pt x="111252" y="115519"/>
                  </a:cubicBezTo>
                  <a:cubicBezTo>
                    <a:pt x="111252" y="103530"/>
                    <a:pt x="111150" y="95301"/>
                    <a:pt x="110947" y="90830"/>
                  </a:cubicBezTo>
                  <a:cubicBezTo>
                    <a:pt x="110947" y="89408"/>
                    <a:pt x="110845" y="88392"/>
                    <a:pt x="110642" y="87782"/>
                  </a:cubicBezTo>
                  <a:close/>
                  <a:moveTo>
                    <a:pt x="308762" y="78333"/>
                  </a:moveTo>
                  <a:lnTo>
                    <a:pt x="312115" y="78333"/>
                  </a:lnTo>
                  <a:lnTo>
                    <a:pt x="312725" y="83820"/>
                  </a:lnTo>
                  <a:close/>
                  <a:moveTo>
                    <a:pt x="391058" y="67665"/>
                  </a:moveTo>
                  <a:lnTo>
                    <a:pt x="391058" y="68885"/>
                  </a:lnTo>
                  <a:cubicBezTo>
                    <a:pt x="391871" y="68885"/>
                    <a:pt x="392481" y="68783"/>
                    <a:pt x="392887" y="68580"/>
                  </a:cubicBezTo>
                  <a:lnTo>
                    <a:pt x="393497" y="68580"/>
                  </a:lnTo>
                  <a:close/>
                  <a:moveTo>
                    <a:pt x="99365" y="37185"/>
                  </a:moveTo>
                  <a:cubicBezTo>
                    <a:pt x="84328" y="38405"/>
                    <a:pt x="71729" y="40437"/>
                    <a:pt x="61569" y="43281"/>
                  </a:cubicBezTo>
                  <a:lnTo>
                    <a:pt x="52730" y="55473"/>
                  </a:lnTo>
                  <a:lnTo>
                    <a:pt x="50901" y="53340"/>
                  </a:lnTo>
                  <a:cubicBezTo>
                    <a:pt x="47447" y="58217"/>
                    <a:pt x="43078" y="63601"/>
                    <a:pt x="37795" y="69494"/>
                  </a:cubicBezTo>
                  <a:cubicBezTo>
                    <a:pt x="43485" y="71120"/>
                    <a:pt x="48971" y="72847"/>
                    <a:pt x="54254" y="74676"/>
                  </a:cubicBezTo>
                  <a:lnTo>
                    <a:pt x="69494" y="72542"/>
                  </a:lnTo>
                  <a:lnTo>
                    <a:pt x="70713" y="74066"/>
                  </a:lnTo>
                  <a:lnTo>
                    <a:pt x="71628" y="73761"/>
                  </a:lnTo>
                  <a:cubicBezTo>
                    <a:pt x="83007" y="61773"/>
                    <a:pt x="92253" y="49581"/>
                    <a:pt x="99365" y="37185"/>
                  </a:cubicBezTo>
                  <a:close/>
                  <a:moveTo>
                    <a:pt x="238963" y="14935"/>
                  </a:moveTo>
                  <a:lnTo>
                    <a:pt x="238963" y="15240"/>
                  </a:lnTo>
                  <a:lnTo>
                    <a:pt x="240487" y="17069"/>
                  </a:lnTo>
                  <a:lnTo>
                    <a:pt x="242925" y="15849"/>
                  </a:lnTo>
                  <a:lnTo>
                    <a:pt x="262737" y="30785"/>
                  </a:lnTo>
                  <a:lnTo>
                    <a:pt x="259385" y="37795"/>
                  </a:lnTo>
                  <a:lnTo>
                    <a:pt x="263347" y="38709"/>
                  </a:lnTo>
                  <a:lnTo>
                    <a:pt x="263347" y="39014"/>
                  </a:lnTo>
                  <a:cubicBezTo>
                    <a:pt x="263347" y="39217"/>
                    <a:pt x="262991" y="42011"/>
                    <a:pt x="262280" y="47396"/>
                  </a:cubicBezTo>
                  <a:cubicBezTo>
                    <a:pt x="261569" y="52781"/>
                    <a:pt x="260401" y="65024"/>
                    <a:pt x="258775" y="84125"/>
                  </a:cubicBezTo>
                  <a:lnTo>
                    <a:pt x="258775" y="85344"/>
                  </a:lnTo>
                  <a:lnTo>
                    <a:pt x="252679" y="87173"/>
                  </a:lnTo>
                  <a:cubicBezTo>
                    <a:pt x="249428" y="101803"/>
                    <a:pt x="240081" y="110439"/>
                    <a:pt x="224637" y="113081"/>
                  </a:cubicBezTo>
                  <a:lnTo>
                    <a:pt x="219456" y="113690"/>
                  </a:lnTo>
                  <a:lnTo>
                    <a:pt x="219151" y="113690"/>
                  </a:lnTo>
                  <a:lnTo>
                    <a:pt x="219151" y="113385"/>
                  </a:lnTo>
                  <a:cubicBezTo>
                    <a:pt x="216103" y="108102"/>
                    <a:pt x="211125" y="102616"/>
                    <a:pt x="204216" y="96926"/>
                  </a:cubicBezTo>
                  <a:lnTo>
                    <a:pt x="204825" y="96621"/>
                  </a:lnTo>
                  <a:lnTo>
                    <a:pt x="202387" y="95097"/>
                  </a:lnTo>
                  <a:lnTo>
                    <a:pt x="201777" y="95097"/>
                  </a:lnTo>
                  <a:lnTo>
                    <a:pt x="203606" y="90221"/>
                  </a:lnTo>
                  <a:lnTo>
                    <a:pt x="214884" y="91745"/>
                  </a:lnTo>
                  <a:cubicBezTo>
                    <a:pt x="218135" y="91948"/>
                    <a:pt x="221081" y="91287"/>
                    <a:pt x="223723" y="89763"/>
                  </a:cubicBezTo>
                  <a:cubicBezTo>
                    <a:pt x="226365" y="88239"/>
                    <a:pt x="227990" y="85649"/>
                    <a:pt x="228600" y="81991"/>
                  </a:cubicBezTo>
                  <a:cubicBezTo>
                    <a:pt x="230835" y="68173"/>
                    <a:pt x="232257" y="56794"/>
                    <a:pt x="232867" y="47853"/>
                  </a:cubicBezTo>
                  <a:cubicBezTo>
                    <a:pt x="232867" y="44399"/>
                    <a:pt x="231953" y="41046"/>
                    <a:pt x="230124" y="37795"/>
                  </a:cubicBezTo>
                  <a:cubicBezTo>
                    <a:pt x="218338" y="38201"/>
                    <a:pt x="207975" y="39014"/>
                    <a:pt x="199034" y="40233"/>
                  </a:cubicBezTo>
                  <a:lnTo>
                    <a:pt x="213055" y="47853"/>
                  </a:lnTo>
                  <a:lnTo>
                    <a:pt x="212445" y="48158"/>
                  </a:lnTo>
                  <a:cubicBezTo>
                    <a:pt x="212445" y="49174"/>
                    <a:pt x="210159" y="53797"/>
                    <a:pt x="205587" y="62027"/>
                  </a:cubicBezTo>
                  <a:cubicBezTo>
                    <a:pt x="201015" y="70256"/>
                    <a:pt x="194767" y="79146"/>
                    <a:pt x="186842" y="88697"/>
                  </a:cubicBezTo>
                  <a:cubicBezTo>
                    <a:pt x="178917" y="98247"/>
                    <a:pt x="169570" y="106273"/>
                    <a:pt x="158801" y="112776"/>
                  </a:cubicBezTo>
                  <a:lnTo>
                    <a:pt x="149047" y="115824"/>
                  </a:lnTo>
                  <a:lnTo>
                    <a:pt x="147828" y="116129"/>
                  </a:lnTo>
                  <a:lnTo>
                    <a:pt x="147523" y="116433"/>
                  </a:lnTo>
                  <a:lnTo>
                    <a:pt x="147218" y="116129"/>
                  </a:lnTo>
                  <a:lnTo>
                    <a:pt x="146304" y="116433"/>
                  </a:lnTo>
                  <a:lnTo>
                    <a:pt x="142341" y="112471"/>
                  </a:lnTo>
                  <a:lnTo>
                    <a:pt x="142646" y="112166"/>
                  </a:lnTo>
                  <a:cubicBezTo>
                    <a:pt x="150571" y="103022"/>
                    <a:pt x="158140" y="93116"/>
                    <a:pt x="165354" y="82448"/>
                  </a:cubicBezTo>
                  <a:cubicBezTo>
                    <a:pt x="172567" y="71780"/>
                    <a:pt x="177800" y="62585"/>
                    <a:pt x="181051" y="54864"/>
                  </a:cubicBezTo>
                  <a:cubicBezTo>
                    <a:pt x="182880" y="50393"/>
                    <a:pt x="183794" y="46329"/>
                    <a:pt x="183794" y="42672"/>
                  </a:cubicBezTo>
                  <a:cubicBezTo>
                    <a:pt x="181762" y="43078"/>
                    <a:pt x="178968" y="43586"/>
                    <a:pt x="175412" y="44196"/>
                  </a:cubicBezTo>
                  <a:cubicBezTo>
                    <a:pt x="171856" y="44805"/>
                    <a:pt x="168351" y="45313"/>
                    <a:pt x="164897" y="45720"/>
                  </a:cubicBezTo>
                  <a:lnTo>
                    <a:pt x="150876" y="24689"/>
                  </a:lnTo>
                  <a:cubicBezTo>
                    <a:pt x="151689" y="24689"/>
                    <a:pt x="157023" y="24790"/>
                    <a:pt x="166878" y="24993"/>
                  </a:cubicBezTo>
                  <a:cubicBezTo>
                    <a:pt x="176733" y="25197"/>
                    <a:pt x="200355" y="21945"/>
                    <a:pt x="237744" y="15240"/>
                  </a:cubicBezTo>
                  <a:close/>
                  <a:moveTo>
                    <a:pt x="527304" y="6096"/>
                  </a:moveTo>
                  <a:lnTo>
                    <a:pt x="520598" y="36271"/>
                  </a:lnTo>
                  <a:cubicBezTo>
                    <a:pt x="506374" y="40132"/>
                    <a:pt x="491541" y="42570"/>
                    <a:pt x="476097" y="43586"/>
                  </a:cubicBezTo>
                  <a:cubicBezTo>
                    <a:pt x="477317" y="64109"/>
                    <a:pt x="477825" y="81483"/>
                    <a:pt x="477621" y="95707"/>
                  </a:cubicBezTo>
                  <a:cubicBezTo>
                    <a:pt x="490626" y="94488"/>
                    <a:pt x="502717" y="93167"/>
                    <a:pt x="513893" y="91745"/>
                  </a:cubicBezTo>
                  <a:lnTo>
                    <a:pt x="514197" y="90525"/>
                  </a:lnTo>
                  <a:cubicBezTo>
                    <a:pt x="526796" y="88900"/>
                    <a:pt x="542239" y="86563"/>
                    <a:pt x="560527" y="83515"/>
                  </a:cubicBezTo>
                  <a:lnTo>
                    <a:pt x="562051" y="83515"/>
                  </a:lnTo>
                  <a:lnTo>
                    <a:pt x="580034" y="105461"/>
                  </a:lnTo>
                  <a:lnTo>
                    <a:pt x="575767" y="105765"/>
                  </a:lnTo>
                  <a:cubicBezTo>
                    <a:pt x="559105" y="105969"/>
                    <a:pt x="543052" y="106781"/>
                    <a:pt x="527609" y="108204"/>
                  </a:cubicBezTo>
                  <a:lnTo>
                    <a:pt x="540410" y="112166"/>
                  </a:lnTo>
                  <a:lnTo>
                    <a:pt x="540410" y="120091"/>
                  </a:lnTo>
                  <a:lnTo>
                    <a:pt x="540715" y="120091"/>
                  </a:lnTo>
                  <a:lnTo>
                    <a:pt x="540715" y="262737"/>
                  </a:lnTo>
                  <a:lnTo>
                    <a:pt x="512673" y="271272"/>
                  </a:lnTo>
                  <a:lnTo>
                    <a:pt x="512673" y="270662"/>
                  </a:lnTo>
                  <a:lnTo>
                    <a:pt x="512978" y="169469"/>
                  </a:lnTo>
                  <a:cubicBezTo>
                    <a:pt x="512978" y="144069"/>
                    <a:pt x="512877" y="129845"/>
                    <a:pt x="512673" y="126797"/>
                  </a:cubicBezTo>
                  <a:cubicBezTo>
                    <a:pt x="512470" y="123342"/>
                    <a:pt x="511657" y="118465"/>
                    <a:pt x="510235" y="112166"/>
                  </a:cubicBezTo>
                  <a:lnTo>
                    <a:pt x="509625" y="114605"/>
                  </a:lnTo>
                  <a:lnTo>
                    <a:pt x="508101" y="110642"/>
                  </a:lnTo>
                  <a:lnTo>
                    <a:pt x="507187" y="110337"/>
                  </a:lnTo>
                  <a:cubicBezTo>
                    <a:pt x="502107" y="111150"/>
                    <a:pt x="492353" y="112776"/>
                    <a:pt x="477926" y="115214"/>
                  </a:cubicBezTo>
                  <a:cubicBezTo>
                    <a:pt x="477113" y="144069"/>
                    <a:pt x="473557" y="169265"/>
                    <a:pt x="467258" y="190805"/>
                  </a:cubicBezTo>
                  <a:cubicBezTo>
                    <a:pt x="461365" y="211531"/>
                    <a:pt x="454050" y="228143"/>
                    <a:pt x="445313" y="240639"/>
                  </a:cubicBezTo>
                  <a:cubicBezTo>
                    <a:pt x="436575" y="253136"/>
                    <a:pt x="428244" y="262280"/>
                    <a:pt x="420319" y="268071"/>
                  </a:cubicBezTo>
                  <a:cubicBezTo>
                    <a:pt x="412394" y="273863"/>
                    <a:pt x="408432" y="276250"/>
                    <a:pt x="408432" y="275234"/>
                  </a:cubicBezTo>
                  <a:lnTo>
                    <a:pt x="402641" y="270967"/>
                  </a:lnTo>
                  <a:cubicBezTo>
                    <a:pt x="434543" y="239471"/>
                    <a:pt x="450494" y="187147"/>
                    <a:pt x="450494" y="113995"/>
                  </a:cubicBezTo>
                  <a:cubicBezTo>
                    <a:pt x="450494" y="107696"/>
                    <a:pt x="450291" y="99060"/>
                    <a:pt x="449885" y="88087"/>
                  </a:cubicBezTo>
                  <a:lnTo>
                    <a:pt x="468477" y="95402"/>
                  </a:lnTo>
                  <a:cubicBezTo>
                    <a:pt x="468884" y="95199"/>
                    <a:pt x="469595" y="95097"/>
                    <a:pt x="470611" y="95097"/>
                  </a:cubicBezTo>
                  <a:lnTo>
                    <a:pt x="449275" y="86868"/>
                  </a:lnTo>
                  <a:lnTo>
                    <a:pt x="448361" y="66446"/>
                  </a:lnTo>
                  <a:lnTo>
                    <a:pt x="447446" y="48158"/>
                  </a:lnTo>
                  <a:lnTo>
                    <a:pt x="447446" y="46634"/>
                  </a:lnTo>
                  <a:lnTo>
                    <a:pt x="447446" y="44196"/>
                  </a:lnTo>
                  <a:lnTo>
                    <a:pt x="446532" y="44196"/>
                  </a:lnTo>
                  <a:lnTo>
                    <a:pt x="445617" y="36271"/>
                  </a:lnTo>
                  <a:lnTo>
                    <a:pt x="446532" y="36271"/>
                  </a:lnTo>
                  <a:cubicBezTo>
                    <a:pt x="445516" y="31394"/>
                    <a:pt x="443992" y="28143"/>
                    <a:pt x="441960" y="26517"/>
                  </a:cubicBezTo>
                  <a:lnTo>
                    <a:pt x="441655" y="26213"/>
                  </a:lnTo>
                  <a:lnTo>
                    <a:pt x="445617" y="20726"/>
                  </a:lnTo>
                  <a:lnTo>
                    <a:pt x="445922" y="20726"/>
                  </a:lnTo>
                  <a:lnTo>
                    <a:pt x="472135" y="30785"/>
                  </a:lnTo>
                  <a:cubicBezTo>
                    <a:pt x="496113" y="24689"/>
                    <a:pt x="514502" y="16459"/>
                    <a:pt x="527304" y="6096"/>
                  </a:cubicBezTo>
                  <a:close/>
                  <a:moveTo>
                    <a:pt x="365455" y="5181"/>
                  </a:moveTo>
                  <a:lnTo>
                    <a:pt x="365760" y="5181"/>
                  </a:lnTo>
                  <a:lnTo>
                    <a:pt x="396240" y="14630"/>
                  </a:lnTo>
                  <a:lnTo>
                    <a:pt x="396240" y="67970"/>
                  </a:lnTo>
                  <a:cubicBezTo>
                    <a:pt x="405587" y="66141"/>
                    <a:pt x="412191" y="64414"/>
                    <a:pt x="416052" y="62789"/>
                  </a:cubicBezTo>
                  <a:lnTo>
                    <a:pt x="430987" y="83210"/>
                  </a:lnTo>
                  <a:lnTo>
                    <a:pt x="431901" y="83515"/>
                  </a:lnTo>
                  <a:lnTo>
                    <a:pt x="432511" y="84429"/>
                  </a:lnTo>
                  <a:cubicBezTo>
                    <a:pt x="420725" y="84633"/>
                    <a:pt x="406908" y="85344"/>
                    <a:pt x="391058" y="86563"/>
                  </a:cubicBezTo>
                  <a:lnTo>
                    <a:pt x="391058" y="93878"/>
                  </a:lnTo>
                  <a:lnTo>
                    <a:pt x="392277" y="92964"/>
                  </a:lnTo>
                  <a:cubicBezTo>
                    <a:pt x="396951" y="96825"/>
                    <a:pt x="402590" y="102463"/>
                    <a:pt x="409194" y="109880"/>
                  </a:cubicBezTo>
                  <a:cubicBezTo>
                    <a:pt x="415798" y="117297"/>
                    <a:pt x="422656" y="126085"/>
                    <a:pt x="429768" y="136245"/>
                  </a:cubicBezTo>
                  <a:lnTo>
                    <a:pt x="404469" y="151181"/>
                  </a:lnTo>
                  <a:cubicBezTo>
                    <a:pt x="399186" y="136550"/>
                    <a:pt x="394716" y="125069"/>
                    <a:pt x="391058" y="116738"/>
                  </a:cubicBezTo>
                  <a:lnTo>
                    <a:pt x="391058" y="268529"/>
                  </a:lnTo>
                  <a:lnTo>
                    <a:pt x="362712" y="277063"/>
                  </a:lnTo>
                  <a:lnTo>
                    <a:pt x="362712" y="276453"/>
                  </a:lnTo>
                  <a:cubicBezTo>
                    <a:pt x="362712" y="235001"/>
                    <a:pt x="362813" y="193853"/>
                    <a:pt x="363017" y="153009"/>
                  </a:cubicBezTo>
                  <a:cubicBezTo>
                    <a:pt x="356311" y="173329"/>
                    <a:pt x="347878" y="192532"/>
                    <a:pt x="337718" y="210617"/>
                  </a:cubicBezTo>
                  <a:lnTo>
                    <a:pt x="338328" y="214274"/>
                  </a:lnTo>
                  <a:cubicBezTo>
                    <a:pt x="331622" y="224841"/>
                    <a:pt x="326390" y="232257"/>
                    <a:pt x="322631" y="236525"/>
                  </a:cubicBezTo>
                  <a:cubicBezTo>
                    <a:pt x="318871" y="240792"/>
                    <a:pt x="316890" y="243027"/>
                    <a:pt x="316687" y="243230"/>
                  </a:cubicBezTo>
                  <a:lnTo>
                    <a:pt x="316382" y="243230"/>
                  </a:lnTo>
                  <a:lnTo>
                    <a:pt x="311505" y="239573"/>
                  </a:lnTo>
                  <a:lnTo>
                    <a:pt x="311810" y="239268"/>
                  </a:lnTo>
                  <a:cubicBezTo>
                    <a:pt x="320548" y="219354"/>
                    <a:pt x="326949" y="203403"/>
                    <a:pt x="331013" y="191414"/>
                  </a:cubicBezTo>
                  <a:lnTo>
                    <a:pt x="330098" y="184709"/>
                  </a:lnTo>
                  <a:cubicBezTo>
                    <a:pt x="335991" y="167437"/>
                    <a:pt x="339953" y="153314"/>
                    <a:pt x="341985" y="142341"/>
                  </a:cubicBezTo>
                  <a:cubicBezTo>
                    <a:pt x="344017" y="131369"/>
                    <a:pt x="346049" y="117043"/>
                    <a:pt x="348081" y="99365"/>
                  </a:cubicBezTo>
                  <a:cubicBezTo>
                    <a:pt x="348285" y="97536"/>
                    <a:pt x="348386" y="95097"/>
                    <a:pt x="348386" y="92049"/>
                  </a:cubicBezTo>
                  <a:cubicBezTo>
                    <a:pt x="339649" y="93675"/>
                    <a:pt x="332638" y="95097"/>
                    <a:pt x="327355" y="96317"/>
                  </a:cubicBezTo>
                  <a:lnTo>
                    <a:pt x="315468" y="80772"/>
                  </a:lnTo>
                  <a:lnTo>
                    <a:pt x="314858" y="75285"/>
                  </a:lnTo>
                  <a:cubicBezTo>
                    <a:pt x="335381" y="74473"/>
                    <a:pt x="351434" y="73558"/>
                    <a:pt x="363017" y="72542"/>
                  </a:cubicBezTo>
                  <a:lnTo>
                    <a:pt x="363017" y="53949"/>
                  </a:lnTo>
                  <a:lnTo>
                    <a:pt x="368198" y="55778"/>
                  </a:lnTo>
                  <a:cubicBezTo>
                    <a:pt x="368198" y="48057"/>
                    <a:pt x="368147" y="42469"/>
                    <a:pt x="368046" y="39014"/>
                  </a:cubicBezTo>
                  <a:cubicBezTo>
                    <a:pt x="367944" y="35560"/>
                    <a:pt x="367893" y="33426"/>
                    <a:pt x="367893" y="32613"/>
                  </a:cubicBezTo>
                  <a:cubicBezTo>
                    <a:pt x="367487" y="24079"/>
                    <a:pt x="365557" y="16459"/>
                    <a:pt x="362102" y="9753"/>
                  </a:cubicBezTo>
                  <a:lnTo>
                    <a:pt x="361797" y="9449"/>
                  </a:lnTo>
                  <a:close/>
                  <a:moveTo>
                    <a:pt x="49682" y="609"/>
                  </a:moveTo>
                  <a:lnTo>
                    <a:pt x="49987" y="609"/>
                  </a:lnTo>
                  <a:lnTo>
                    <a:pt x="76809" y="17069"/>
                  </a:lnTo>
                  <a:lnTo>
                    <a:pt x="73761" y="23165"/>
                  </a:lnTo>
                  <a:cubicBezTo>
                    <a:pt x="86766" y="20726"/>
                    <a:pt x="97637" y="18085"/>
                    <a:pt x="106375" y="15240"/>
                  </a:cubicBezTo>
                  <a:lnTo>
                    <a:pt x="110337" y="13716"/>
                  </a:lnTo>
                  <a:lnTo>
                    <a:pt x="125882" y="35357"/>
                  </a:lnTo>
                  <a:lnTo>
                    <a:pt x="124358" y="35357"/>
                  </a:lnTo>
                  <a:lnTo>
                    <a:pt x="127101" y="38405"/>
                  </a:lnTo>
                  <a:cubicBezTo>
                    <a:pt x="125273" y="42672"/>
                    <a:pt x="122123" y="47396"/>
                    <a:pt x="117653" y="52578"/>
                  </a:cubicBezTo>
                  <a:cubicBezTo>
                    <a:pt x="113182" y="57759"/>
                    <a:pt x="107493" y="62890"/>
                    <a:pt x="100584" y="67970"/>
                  </a:cubicBezTo>
                  <a:lnTo>
                    <a:pt x="121310" y="58521"/>
                  </a:lnTo>
                  <a:lnTo>
                    <a:pt x="140817" y="73457"/>
                  </a:lnTo>
                  <a:lnTo>
                    <a:pt x="138989" y="77419"/>
                  </a:lnTo>
                  <a:lnTo>
                    <a:pt x="138989" y="113385"/>
                  </a:lnTo>
                  <a:lnTo>
                    <a:pt x="124663" y="117653"/>
                  </a:lnTo>
                  <a:lnTo>
                    <a:pt x="126187" y="119786"/>
                  </a:lnTo>
                  <a:lnTo>
                    <a:pt x="139903" y="115519"/>
                  </a:lnTo>
                  <a:lnTo>
                    <a:pt x="139903" y="155448"/>
                  </a:lnTo>
                  <a:lnTo>
                    <a:pt x="138989" y="154229"/>
                  </a:lnTo>
                  <a:lnTo>
                    <a:pt x="138989" y="172212"/>
                  </a:lnTo>
                  <a:lnTo>
                    <a:pt x="134721" y="173126"/>
                  </a:lnTo>
                  <a:lnTo>
                    <a:pt x="134721" y="173431"/>
                  </a:lnTo>
                  <a:lnTo>
                    <a:pt x="141427" y="171907"/>
                  </a:lnTo>
                  <a:lnTo>
                    <a:pt x="141427" y="173126"/>
                  </a:lnTo>
                  <a:lnTo>
                    <a:pt x="144170" y="166116"/>
                  </a:lnTo>
                  <a:lnTo>
                    <a:pt x="143865" y="165811"/>
                  </a:lnTo>
                  <a:cubicBezTo>
                    <a:pt x="148336" y="153009"/>
                    <a:pt x="150571" y="141935"/>
                    <a:pt x="150571" y="132588"/>
                  </a:cubicBezTo>
                  <a:cubicBezTo>
                    <a:pt x="150571" y="128930"/>
                    <a:pt x="150317" y="125984"/>
                    <a:pt x="149809" y="123749"/>
                  </a:cubicBezTo>
                  <a:cubicBezTo>
                    <a:pt x="149301" y="121513"/>
                    <a:pt x="148844" y="120193"/>
                    <a:pt x="148437" y="119786"/>
                  </a:cubicBezTo>
                  <a:lnTo>
                    <a:pt x="148437" y="119177"/>
                  </a:lnTo>
                  <a:lnTo>
                    <a:pt x="151181" y="115824"/>
                  </a:lnTo>
                  <a:lnTo>
                    <a:pt x="151485" y="115824"/>
                  </a:lnTo>
                  <a:lnTo>
                    <a:pt x="180441" y="125882"/>
                  </a:lnTo>
                  <a:lnTo>
                    <a:pt x="180441" y="126187"/>
                  </a:lnTo>
                  <a:cubicBezTo>
                    <a:pt x="180035" y="129845"/>
                    <a:pt x="179019" y="134213"/>
                    <a:pt x="177393" y="139293"/>
                  </a:cubicBezTo>
                  <a:lnTo>
                    <a:pt x="194767" y="138379"/>
                  </a:lnTo>
                  <a:cubicBezTo>
                    <a:pt x="194564" y="136957"/>
                    <a:pt x="194462" y="135331"/>
                    <a:pt x="194462" y="133502"/>
                  </a:cubicBezTo>
                  <a:cubicBezTo>
                    <a:pt x="193853" y="124968"/>
                    <a:pt x="191821" y="117348"/>
                    <a:pt x="188366" y="110642"/>
                  </a:cubicBezTo>
                  <a:lnTo>
                    <a:pt x="188061" y="110337"/>
                  </a:lnTo>
                  <a:lnTo>
                    <a:pt x="192024" y="105765"/>
                  </a:lnTo>
                  <a:lnTo>
                    <a:pt x="192329" y="105765"/>
                  </a:lnTo>
                  <a:lnTo>
                    <a:pt x="222199" y="115519"/>
                  </a:lnTo>
                  <a:lnTo>
                    <a:pt x="222199" y="135636"/>
                  </a:lnTo>
                  <a:cubicBezTo>
                    <a:pt x="236017" y="133401"/>
                    <a:pt x="245567" y="131673"/>
                    <a:pt x="250850" y="130454"/>
                  </a:cubicBezTo>
                  <a:lnTo>
                    <a:pt x="261213" y="145694"/>
                  </a:lnTo>
                  <a:lnTo>
                    <a:pt x="262737" y="145389"/>
                  </a:lnTo>
                  <a:lnTo>
                    <a:pt x="264871" y="148742"/>
                  </a:lnTo>
                  <a:lnTo>
                    <a:pt x="263347" y="148742"/>
                  </a:lnTo>
                  <a:lnTo>
                    <a:pt x="263652" y="149352"/>
                  </a:lnTo>
                  <a:lnTo>
                    <a:pt x="247193" y="153009"/>
                  </a:lnTo>
                  <a:cubicBezTo>
                    <a:pt x="236017" y="153416"/>
                    <a:pt x="227685" y="153822"/>
                    <a:pt x="222199" y="154229"/>
                  </a:cubicBezTo>
                  <a:lnTo>
                    <a:pt x="222199" y="155143"/>
                  </a:lnTo>
                  <a:lnTo>
                    <a:pt x="223113" y="154838"/>
                  </a:lnTo>
                  <a:lnTo>
                    <a:pt x="223113" y="186233"/>
                  </a:lnTo>
                  <a:cubicBezTo>
                    <a:pt x="240792" y="184607"/>
                    <a:pt x="255829" y="182473"/>
                    <a:pt x="268224" y="179832"/>
                  </a:cubicBezTo>
                  <a:lnTo>
                    <a:pt x="283464" y="201777"/>
                  </a:lnTo>
                  <a:cubicBezTo>
                    <a:pt x="262737" y="201777"/>
                    <a:pt x="242621" y="202590"/>
                    <a:pt x="223113" y="204216"/>
                  </a:cubicBezTo>
                  <a:lnTo>
                    <a:pt x="223113" y="249631"/>
                  </a:lnTo>
                  <a:lnTo>
                    <a:pt x="195681" y="217627"/>
                  </a:lnTo>
                  <a:lnTo>
                    <a:pt x="195681" y="206654"/>
                  </a:lnTo>
                  <a:lnTo>
                    <a:pt x="190195" y="207264"/>
                  </a:lnTo>
                  <a:lnTo>
                    <a:pt x="174345" y="188976"/>
                  </a:lnTo>
                  <a:lnTo>
                    <a:pt x="195681" y="188061"/>
                  </a:lnTo>
                  <a:lnTo>
                    <a:pt x="195681" y="163677"/>
                  </a:lnTo>
                  <a:lnTo>
                    <a:pt x="194767" y="163982"/>
                  </a:lnTo>
                  <a:lnTo>
                    <a:pt x="194767" y="156667"/>
                  </a:lnTo>
                  <a:cubicBezTo>
                    <a:pt x="183591" y="157886"/>
                    <a:pt x="174752" y="159207"/>
                    <a:pt x="168249" y="160629"/>
                  </a:cubicBezTo>
                  <a:lnTo>
                    <a:pt x="167945" y="159715"/>
                  </a:lnTo>
                  <a:cubicBezTo>
                    <a:pt x="166319" y="162763"/>
                    <a:pt x="164084" y="166217"/>
                    <a:pt x="161239" y="170078"/>
                  </a:cubicBezTo>
                  <a:cubicBezTo>
                    <a:pt x="160020" y="171907"/>
                    <a:pt x="157886" y="174549"/>
                    <a:pt x="154838" y="178003"/>
                  </a:cubicBezTo>
                  <a:lnTo>
                    <a:pt x="150571" y="172821"/>
                  </a:lnTo>
                  <a:lnTo>
                    <a:pt x="149961" y="172821"/>
                  </a:lnTo>
                  <a:lnTo>
                    <a:pt x="149657" y="172517"/>
                  </a:lnTo>
                  <a:lnTo>
                    <a:pt x="141427" y="174650"/>
                  </a:lnTo>
                  <a:lnTo>
                    <a:pt x="149961" y="172821"/>
                  </a:lnTo>
                  <a:lnTo>
                    <a:pt x="154533" y="178308"/>
                  </a:lnTo>
                  <a:cubicBezTo>
                    <a:pt x="150876" y="182372"/>
                    <a:pt x="147117" y="186029"/>
                    <a:pt x="143256" y="189281"/>
                  </a:cubicBezTo>
                  <a:lnTo>
                    <a:pt x="141427" y="188061"/>
                  </a:lnTo>
                  <a:lnTo>
                    <a:pt x="141427" y="191414"/>
                  </a:lnTo>
                  <a:lnTo>
                    <a:pt x="168554" y="190805"/>
                  </a:lnTo>
                  <a:lnTo>
                    <a:pt x="184404" y="209093"/>
                  </a:lnTo>
                  <a:cubicBezTo>
                    <a:pt x="172212" y="210515"/>
                    <a:pt x="161747" y="211836"/>
                    <a:pt x="153009" y="213055"/>
                  </a:cubicBezTo>
                  <a:lnTo>
                    <a:pt x="141427" y="196901"/>
                  </a:lnTo>
                  <a:lnTo>
                    <a:pt x="141427" y="237134"/>
                  </a:lnTo>
                  <a:cubicBezTo>
                    <a:pt x="141427" y="250545"/>
                    <a:pt x="136957" y="259994"/>
                    <a:pt x="128016" y="265481"/>
                  </a:cubicBezTo>
                  <a:cubicBezTo>
                    <a:pt x="122529" y="268935"/>
                    <a:pt x="115824" y="270662"/>
                    <a:pt x="107899" y="270662"/>
                  </a:cubicBezTo>
                  <a:lnTo>
                    <a:pt x="104546" y="270662"/>
                  </a:lnTo>
                  <a:lnTo>
                    <a:pt x="104241" y="270357"/>
                  </a:lnTo>
                  <a:cubicBezTo>
                    <a:pt x="101397" y="262839"/>
                    <a:pt x="97637" y="257099"/>
                    <a:pt x="92964" y="253136"/>
                  </a:cubicBezTo>
                  <a:cubicBezTo>
                    <a:pt x="88290" y="249174"/>
                    <a:pt x="85852" y="247091"/>
                    <a:pt x="85649" y="246888"/>
                  </a:cubicBezTo>
                  <a:lnTo>
                    <a:pt x="87782" y="242316"/>
                  </a:lnTo>
                  <a:lnTo>
                    <a:pt x="101498" y="244145"/>
                  </a:lnTo>
                  <a:cubicBezTo>
                    <a:pt x="104546" y="244145"/>
                    <a:pt x="107239" y="243383"/>
                    <a:pt x="109575" y="241859"/>
                  </a:cubicBezTo>
                  <a:cubicBezTo>
                    <a:pt x="111912" y="240335"/>
                    <a:pt x="113081" y="237541"/>
                    <a:pt x="113081" y="233477"/>
                  </a:cubicBezTo>
                  <a:lnTo>
                    <a:pt x="113385" y="178003"/>
                  </a:lnTo>
                  <a:lnTo>
                    <a:pt x="124053" y="175565"/>
                  </a:lnTo>
                  <a:lnTo>
                    <a:pt x="122834" y="175565"/>
                  </a:lnTo>
                  <a:lnTo>
                    <a:pt x="110947" y="178308"/>
                  </a:lnTo>
                  <a:lnTo>
                    <a:pt x="110947" y="175565"/>
                  </a:lnTo>
                  <a:cubicBezTo>
                    <a:pt x="102819" y="175971"/>
                    <a:pt x="96825" y="176377"/>
                    <a:pt x="92964" y="176784"/>
                  </a:cubicBezTo>
                  <a:lnTo>
                    <a:pt x="92964" y="182270"/>
                  </a:lnTo>
                  <a:lnTo>
                    <a:pt x="65227" y="188366"/>
                  </a:lnTo>
                  <a:lnTo>
                    <a:pt x="65227" y="179527"/>
                  </a:lnTo>
                  <a:cubicBezTo>
                    <a:pt x="60960" y="179933"/>
                    <a:pt x="56286" y="180645"/>
                    <a:pt x="51206" y="181661"/>
                  </a:cubicBezTo>
                  <a:lnTo>
                    <a:pt x="49377" y="192633"/>
                  </a:lnTo>
                  <a:lnTo>
                    <a:pt x="20421" y="199034"/>
                  </a:lnTo>
                  <a:cubicBezTo>
                    <a:pt x="23469" y="180949"/>
                    <a:pt x="25298" y="163982"/>
                    <a:pt x="25908" y="148133"/>
                  </a:cubicBezTo>
                  <a:lnTo>
                    <a:pt x="30480" y="146913"/>
                  </a:lnTo>
                  <a:cubicBezTo>
                    <a:pt x="30886" y="140208"/>
                    <a:pt x="31089" y="131165"/>
                    <a:pt x="31089" y="119786"/>
                  </a:cubicBezTo>
                  <a:lnTo>
                    <a:pt x="30785" y="119177"/>
                  </a:lnTo>
                  <a:lnTo>
                    <a:pt x="31089" y="119177"/>
                  </a:lnTo>
                  <a:cubicBezTo>
                    <a:pt x="31089" y="111861"/>
                    <a:pt x="30937" y="105257"/>
                    <a:pt x="30632" y="99365"/>
                  </a:cubicBezTo>
                  <a:cubicBezTo>
                    <a:pt x="30327" y="93472"/>
                    <a:pt x="30175" y="89713"/>
                    <a:pt x="30175" y="88087"/>
                  </a:cubicBezTo>
                  <a:cubicBezTo>
                    <a:pt x="30175" y="84633"/>
                    <a:pt x="29769" y="81280"/>
                    <a:pt x="28956" y="78029"/>
                  </a:cubicBezTo>
                  <a:cubicBezTo>
                    <a:pt x="21234" y="84734"/>
                    <a:pt x="13919" y="89611"/>
                    <a:pt x="7010" y="92659"/>
                  </a:cubicBezTo>
                  <a:lnTo>
                    <a:pt x="6705" y="92659"/>
                  </a:lnTo>
                  <a:lnTo>
                    <a:pt x="1219" y="86868"/>
                  </a:lnTo>
                  <a:lnTo>
                    <a:pt x="1524" y="86563"/>
                  </a:lnTo>
                  <a:cubicBezTo>
                    <a:pt x="6197" y="81077"/>
                    <a:pt x="12090" y="73203"/>
                    <a:pt x="19202" y="62941"/>
                  </a:cubicBezTo>
                  <a:cubicBezTo>
                    <a:pt x="26314" y="52679"/>
                    <a:pt x="32410" y="43078"/>
                    <a:pt x="37490" y="34137"/>
                  </a:cubicBezTo>
                  <a:lnTo>
                    <a:pt x="39014" y="35966"/>
                  </a:lnTo>
                  <a:lnTo>
                    <a:pt x="43281" y="27737"/>
                  </a:lnTo>
                  <a:lnTo>
                    <a:pt x="42977" y="26517"/>
                  </a:lnTo>
                  <a:lnTo>
                    <a:pt x="43891" y="26517"/>
                  </a:lnTo>
                  <a:lnTo>
                    <a:pt x="45415" y="22860"/>
                  </a:lnTo>
                  <a:cubicBezTo>
                    <a:pt x="47041" y="18796"/>
                    <a:pt x="47853" y="14935"/>
                    <a:pt x="47853" y="11277"/>
                  </a:cubicBezTo>
                  <a:cubicBezTo>
                    <a:pt x="47853" y="8433"/>
                    <a:pt x="47447" y="5994"/>
                    <a:pt x="46634" y="3962"/>
                  </a:cubicBezTo>
                  <a:lnTo>
                    <a:pt x="46329" y="3048"/>
                  </a:lnTo>
                  <a:close/>
                  <a:moveTo>
                    <a:pt x="541934" y="0"/>
                  </a:moveTo>
                  <a:lnTo>
                    <a:pt x="560527" y="25603"/>
                  </a:lnTo>
                  <a:lnTo>
                    <a:pt x="559917" y="25908"/>
                  </a:lnTo>
                  <a:cubicBezTo>
                    <a:pt x="550570" y="30378"/>
                    <a:pt x="540004" y="34137"/>
                    <a:pt x="528218" y="37185"/>
                  </a:cubicBezTo>
                  <a:lnTo>
                    <a:pt x="534924" y="7010"/>
                  </a:lnTo>
                  <a:cubicBezTo>
                    <a:pt x="536956" y="5181"/>
                    <a:pt x="538531" y="3708"/>
                    <a:pt x="539648" y="2591"/>
                  </a:cubicBezTo>
                  <a:cubicBezTo>
                    <a:pt x="540766" y="1473"/>
                    <a:pt x="541426" y="711"/>
                    <a:pt x="541629" y="305"/>
                  </a:cubicBezTo>
                  <a:close/>
                </a:path>
              </a:pathLst>
            </a:custGeom>
            <a:solidFill>
              <a:sysClr val="window" lastClr="FFFFFF"/>
            </a:solidFill>
            <a:ln>
              <a:noFill/>
            </a:ln>
            <a:effectLst/>
          </p:spPr>
          <p:txBody>
            <a:bodyPr rot="0" spcFirstLastPara="0" vertOverflow="overflow" horzOverflow="overflow" vert="horz" wrap="square" lIns="91440" tIns="45720" rIns="91440" bIns="45720" numCol="1" spcCol="0" rtlCol="0" fromWordArt="0" anchor="t" anchorCtr="0" forceAA="0" compatLnSpc="1">
              <a:noAutofit/>
            </a:bodyP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2400" b="0" i="0" u="none" strike="noStrike" kern="0" cap="none" spc="0" normalizeH="0" baseline="0" noProof="0" dirty="0" smtClean="0">
                <a:ln>
                  <a:noFill/>
                </a:ln>
                <a:solidFill>
                  <a:prstClr val="black">
                    <a:lumMod val="75000"/>
                    <a:lumOff val="25000"/>
                  </a:prstClr>
                </a:solidFill>
                <a:effectLst/>
                <a:uLnTx/>
                <a:uFillTx/>
                <a:latin typeface="zihun159hao-gukesong" pitchFamily="2" charset="-122"/>
                <a:ea typeface="zihun159hao-gukesong" pitchFamily="2" charset="-122"/>
              </a:endParaRPr>
            </a:p>
          </p:txBody>
        </p:sp>
      </p:grpSp>
    </p:spTree>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userDrawn="1">
  <p:cSld name="空白">
    <p:spTree>
      <p:nvGrpSpPr>
        <p:cNvPr id="1" name=""/>
        <p:cNvGrpSpPr/>
        <p:nvPr/>
      </p:nvGrpSpPr>
      <p:grpSpPr>
        <a:xfrm>
          <a:off x="0" y="0"/>
          <a:ext cx="0" cy="0"/>
          <a:chOff x="0" y="0"/>
          <a:chExt cx="0" cy="0"/>
        </a:xfrm>
      </p:grpSpPr>
    </p:spTree>
  </p:cSld>
  <p:clrMapOvr>
    <a:masterClrMapping/>
  </p:clrMapOvr>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userDrawn="1">
  <p:cSld name="1_自定义版式">
    <p:spTree>
      <p:nvGrpSpPr>
        <p:cNvPr id="1" name=""/>
        <p:cNvGrpSpPr/>
        <p:nvPr/>
      </p:nvGrpSpPr>
      <p:grpSpPr>
        <a:xfrm>
          <a:off x="0" y="0"/>
          <a:ext cx="0" cy="0"/>
          <a:chOff x="0" y="0"/>
          <a:chExt cx="0" cy="0"/>
        </a:xfrm>
      </p:grpSpPr>
    </p:spTree>
  </p:cSld>
  <p:clrMapOvr>
    <a:masterClrMapping/>
  </p:clrMapOvr>
  <mc:AlternateContent xmlns:mc="http://schemas.openxmlformats.org/markup-compatibility/2006" xmlns:p14="http://schemas.microsoft.com/office/powerpoint/2010/main">
    <mc:Choice Requires="p14">
      <p:transition spd="slow" p14:dur="3250"/>
    </mc:Choice>
    <mc:Fallback xmlns="">
      <p:transition spd="slow"/>
    </mc:Fallback>
  </mc:AlternateContent>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userDrawn="1">
  <p:cSld name="3_标题幻灯片">
    <p:spTree>
      <p:nvGrpSpPr>
        <p:cNvPr id="1" name=""/>
        <p:cNvGrpSpPr/>
        <p:nvPr/>
      </p:nvGrpSpPr>
      <p:grpSpPr>
        <a:xfrm>
          <a:off x="0" y="0"/>
          <a:ext cx="0" cy="0"/>
          <a:chOff x="0" y="0"/>
          <a:chExt cx="0" cy="0"/>
        </a:xfrm>
      </p:grpSpPr>
    </p:spTree>
  </p:cSld>
  <p:clrMapOvr>
    <a:masterClrMapping/>
  </p:clrMapOvr>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userDrawn="1">
  <p:cSld name="1_标题和内容">
    <p:spTree>
      <p:nvGrpSpPr>
        <p:cNvPr id="1" name=""/>
        <p:cNvGrpSpPr/>
        <p:nvPr/>
      </p:nvGrpSpPr>
      <p:grpSpPr>
        <a:xfrm>
          <a:off x="0" y="0"/>
          <a:ext cx="0" cy="0"/>
          <a:chOff x="0" y="0"/>
          <a:chExt cx="0" cy="0"/>
        </a:xfrm>
      </p:grpSpPr>
    </p:spTree>
    <p:extLst>
      <p:ext uri="{BB962C8B-B14F-4D97-AF65-F5344CB8AC3E}">
        <p14:creationId xmlns:p14="http://schemas.microsoft.com/office/powerpoint/2010/main" val="3442772492"/>
      </p:ext>
    </p:extLst>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2.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microsoft.com/office/2007/relationships/hdphoto" Target="../media/hdphoto1.wdp"/><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image" Target="../media/image1.png"/><Relationship Id="rId5" Type="http://schemas.openxmlformats.org/officeDocument/2006/relationships/slideLayout" Target="../slideLayouts/slideLayout5.xml"/><Relationship Id="rId10"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3" name="图片 2"/>
          <p:cNvPicPr>
            <a:picLocks noChangeAspect="1"/>
          </p:cNvPicPr>
          <p:nvPr userDrawn="1"/>
        </p:nvPicPr>
        <p:blipFill>
          <a:blip r:embed="rId11">
            <a:duotone>
              <a:schemeClr val="bg2">
                <a:shade val="45000"/>
                <a:satMod val="135000"/>
              </a:schemeClr>
              <a:prstClr val="white"/>
            </a:duotone>
            <a:extLst>
              <a:ext uri="{BEBA8EAE-BF5A-486C-A8C5-ECC9F3942E4B}">
                <a14:imgProps xmlns:a14="http://schemas.microsoft.com/office/drawing/2010/main">
                  <a14:imgLayer r:embed="rId12">
                    <a14:imgEffect>
                      <a14:brightnessContrast bright="30000" contrast="40000"/>
                    </a14:imgEffect>
                  </a14:imgLayer>
                </a14:imgProps>
              </a:ex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4" name="矩形 3"/>
          <p:cNvSpPr/>
          <p:nvPr userDrawn="1"/>
        </p:nvSpPr>
        <p:spPr>
          <a:xfrm>
            <a:off x="-1588" y="0"/>
            <a:ext cx="12192000" cy="6858000"/>
          </a:xfrm>
          <a:prstGeom prst="rect">
            <a:avLst/>
          </a:prstGeom>
          <a:solidFill>
            <a:schemeClr val="bg1">
              <a:alpha val="59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5" name="图片 4" descr="图片13"/>
          <p:cNvPicPr>
            <a:picLocks noChangeAspect="1"/>
          </p:cNvPicPr>
          <p:nvPr userDrawn="1"/>
        </p:nvPicPr>
        <p:blipFill>
          <a:blip r:embed="rId13">
            <a:alphaModFix amt="50000"/>
            <a:duotone>
              <a:schemeClr val="bg2">
                <a:shade val="45000"/>
                <a:satMod val="135000"/>
              </a:schemeClr>
              <a:prstClr val="white"/>
            </a:duotone>
          </a:blip>
          <a:stretch>
            <a:fillRect/>
          </a:stretch>
        </p:blipFill>
        <p:spPr>
          <a:xfrm>
            <a:off x="-1" y="1241"/>
            <a:ext cx="12190413" cy="6857107"/>
          </a:xfrm>
          <a:prstGeom prst="rect">
            <a:avLst/>
          </a:prstGeom>
        </p:spPr>
      </p:pic>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6" r:id="rId7"/>
    <p:sldLayoutId id="2147483659" r:id="rId8"/>
    <p:sldLayoutId id="2147483660" r:id="rId9"/>
  </p:sldLayoutIdLst>
  <p:timing>
    <p:tnLst>
      <p:par>
        <p:cTn id="1" dur="indefinite" restart="never" nodeType="tmRoot"/>
      </p:par>
    </p:tnLst>
  </p:timing>
  <p:txStyles>
    <p:titleStyle>
      <a:lvl1pPr algn="ctr" defTabSz="1219200" rtl="0" eaLnBrk="1" latinLnBrk="0" hangingPunct="1">
        <a:spcBef>
          <a:spcPct val="0"/>
        </a:spcBef>
        <a:buNone/>
        <a:defRPr sz="5900" kern="1200">
          <a:solidFill>
            <a:schemeClr val="tx1"/>
          </a:solidFill>
          <a:latin typeface="+mj-lt"/>
          <a:ea typeface="+mj-ea"/>
          <a:cs typeface="+mj-cs"/>
        </a:defRPr>
      </a:lvl1pPr>
    </p:titleStyle>
    <p:bodyStyle>
      <a:lvl1pPr marL="457200" indent="-457200" algn="l" defTabSz="1219200" rtl="0" eaLnBrk="1" latinLnBrk="0" hangingPunct="1">
        <a:spcBef>
          <a:spcPct val="20000"/>
        </a:spcBef>
        <a:buFont typeface="Arial" panose="020B0604020202020204" pitchFamily="34" charset="0"/>
        <a:buChar char="•"/>
        <a:defRPr sz="4300" kern="1200">
          <a:solidFill>
            <a:schemeClr val="tx1"/>
          </a:solidFill>
          <a:latin typeface="+mn-lt"/>
          <a:ea typeface="+mn-ea"/>
          <a:cs typeface="+mn-cs"/>
        </a:defRPr>
      </a:lvl1pPr>
      <a:lvl2pPr marL="990600" indent="-381000" algn="l" defTabSz="1219200" rtl="0" eaLnBrk="1" latinLnBrk="0" hangingPunct="1">
        <a:spcBef>
          <a:spcPct val="20000"/>
        </a:spcBef>
        <a:buFont typeface="Arial" panose="020B0604020202020204" pitchFamily="34" charset="0"/>
        <a:buChar char="–"/>
        <a:defRPr sz="3700" kern="1200">
          <a:solidFill>
            <a:schemeClr val="tx1"/>
          </a:solidFill>
          <a:latin typeface="+mn-lt"/>
          <a:ea typeface="+mn-ea"/>
          <a:cs typeface="+mn-cs"/>
        </a:defRPr>
      </a:lvl2pPr>
      <a:lvl3pPr marL="1524000" indent="-304800" algn="l" defTabSz="12192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3pPr>
      <a:lvl4pPr marL="2133600" indent="-304800" algn="l" defTabSz="1219200" rtl="0" eaLnBrk="1" latinLnBrk="0" hangingPunct="1">
        <a:spcBef>
          <a:spcPct val="20000"/>
        </a:spcBef>
        <a:buFont typeface="Arial" panose="020B0604020202020204" pitchFamily="34" charset="0"/>
        <a:buChar char="–"/>
        <a:defRPr sz="2700" kern="1200">
          <a:solidFill>
            <a:schemeClr val="tx1"/>
          </a:solidFill>
          <a:latin typeface="+mn-lt"/>
          <a:ea typeface="+mn-ea"/>
          <a:cs typeface="+mn-cs"/>
        </a:defRPr>
      </a:lvl4pPr>
      <a:lvl5pPr marL="2743200" indent="-304800" algn="l" defTabSz="1219200" rtl="0" eaLnBrk="1" latinLnBrk="0" hangingPunct="1">
        <a:spcBef>
          <a:spcPct val="20000"/>
        </a:spcBef>
        <a:buFont typeface="Arial" panose="020B0604020202020204" pitchFamily="34" charset="0"/>
        <a:buChar char="»"/>
        <a:defRPr sz="2700" kern="1200">
          <a:solidFill>
            <a:schemeClr val="tx1"/>
          </a:solidFill>
          <a:latin typeface="+mn-lt"/>
          <a:ea typeface="+mn-ea"/>
          <a:cs typeface="+mn-cs"/>
        </a:defRPr>
      </a:lvl5pPr>
      <a:lvl6pPr marL="3352800" indent="-304800" algn="l" defTabSz="1219200" rtl="0" eaLnBrk="1" latinLnBrk="0" hangingPunct="1">
        <a:spcBef>
          <a:spcPct val="20000"/>
        </a:spcBef>
        <a:buFont typeface="Arial" panose="020B0604020202020204" pitchFamily="34" charset="0"/>
        <a:buChar char="•"/>
        <a:defRPr sz="2700" kern="1200">
          <a:solidFill>
            <a:schemeClr val="tx1"/>
          </a:solidFill>
          <a:latin typeface="+mn-lt"/>
          <a:ea typeface="+mn-ea"/>
          <a:cs typeface="+mn-cs"/>
        </a:defRPr>
      </a:lvl6pPr>
      <a:lvl7pPr marL="3962400" indent="-304800" algn="l" defTabSz="1219200" rtl="0" eaLnBrk="1" latinLnBrk="0" hangingPunct="1">
        <a:spcBef>
          <a:spcPct val="20000"/>
        </a:spcBef>
        <a:buFont typeface="Arial" panose="020B0604020202020204" pitchFamily="34" charset="0"/>
        <a:buChar char="•"/>
        <a:defRPr sz="2700" kern="1200">
          <a:solidFill>
            <a:schemeClr val="tx1"/>
          </a:solidFill>
          <a:latin typeface="+mn-lt"/>
          <a:ea typeface="+mn-ea"/>
          <a:cs typeface="+mn-cs"/>
        </a:defRPr>
      </a:lvl7pPr>
      <a:lvl8pPr marL="4572000" indent="-304800" algn="l" defTabSz="1219200" rtl="0" eaLnBrk="1" latinLnBrk="0" hangingPunct="1">
        <a:spcBef>
          <a:spcPct val="20000"/>
        </a:spcBef>
        <a:buFont typeface="Arial" panose="020B0604020202020204" pitchFamily="34" charset="0"/>
        <a:buChar char="•"/>
        <a:defRPr sz="2700" kern="1200">
          <a:solidFill>
            <a:schemeClr val="tx1"/>
          </a:solidFill>
          <a:latin typeface="+mn-lt"/>
          <a:ea typeface="+mn-ea"/>
          <a:cs typeface="+mn-cs"/>
        </a:defRPr>
      </a:lvl8pPr>
      <a:lvl9pPr marL="5181600" indent="-304800" algn="l" defTabSz="1219200" rtl="0" eaLnBrk="1" latinLnBrk="0" hangingPunct="1">
        <a:spcBef>
          <a:spcPct val="20000"/>
        </a:spcBef>
        <a:buFont typeface="Arial" panose="020B0604020202020204" pitchFamily="34" charset="0"/>
        <a:buChar char="•"/>
        <a:defRPr sz="2700" kern="1200">
          <a:solidFill>
            <a:schemeClr val="tx1"/>
          </a:solidFill>
          <a:latin typeface="+mn-lt"/>
          <a:ea typeface="+mn-ea"/>
          <a:cs typeface="+mn-cs"/>
        </a:defRPr>
      </a:lvl9pPr>
    </p:bodyStyle>
    <p:otherStyle>
      <a:defPPr>
        <a:defRPr lang="zh-CN"/>
      </a:defPPr>
      <a:lvl1pPr marL="0" algn="l" defTabSz="1219200" rtl="0" eaLnBrk="1" latinLnBrk="0" hangingPunct="1">
        <a:defRPr sz="2400" kern="1200">
          <a:solidFill>
            <a:schemeClr val="tx1"/>
          </a:solidFill>
          <a:latin typeface="+mn-lt"/>
          <a:ea typeface="+mn-ea"/>
          <a:cs typeface="+mn-cs"/>
        </a:defRPr>
      </a:lvl1pPr>
      <a:lvl2pPr marL="609600" algn="l" defTabSz="1219200" rtl="0" eaLnBrk="1" latinLnBrk="0" hangingPunct="1">
        <a:defRPr sz="2400" kern="1200">
          <a:solidFill>
            <a:schemeClr val="tx1"/>
          </a:solidFill>
          <a:latin typeface="+mn-lt"/>
          <a:ea typeface="+mn-ea"/>
          <a:cs typeface="+mn-cs"/>
        </a:defRPr>
      </a:lvl2pPr>
      <a:lvl3pPr marL="1219200" algn="l" defTabSz="1219200" rtl="0" eaLnBrk="1" latinLnBrk="0" hangingPunct="1">
        <a:defRPr sz="2400" kern="1200">
          <a:solidFill>
            <a:schemeClr val="tx1"/>
          </a:solidFill>
          <a:latin typeface="+mn-lt"/>
          <a:ea typeface="+mn-ea"/>
          <a:cs typeface="+mn-cs"/>
        </a:defRPr>
      </a:lvl3pPr>
      <a:lvl4pPr marL="1828800" algn="l" defTabSz="1219200" rtl="0" eaLnBrk="1" latinLnBrk="0" hangingPunct="1">
        <a:defRPr sz="2400" kern="1200">
          <a:solidFill>
            <a:schemeClr val="tx1"/>
          </a:solidFill>
          <a:latin typeface="+mn-lt"/>
          <a:ea typeface="+mn-ea"/>
          <a:cs typeface="+mn-cs"/>
        </a:defRPr>
      </a:lvl4pPr>
      <a:lvl5pPr marL="2438400" algn="l" defTabSz="1219200" rtl="0" eaLnBrk="1" latinLnBrk="0" hangingPunct="1">
        <a:defRPr sz="2400" kern="1200">
          <a:solidFill>
            <a:schemeClr val="tx1"/>
          </a:solidFill>
          <a:latin typeface="+mn-lt"/>
          <a:ea typeface="+mn-ea"/>
          <a:cs typeface="+mn-cs"/>
        </a:defRPr>
      </a:lvl5pPr>
      <a:lvl6pPr marL="3048000" algn="l" defTabSz="1219200" rtl="0" eaLnBrk="1" latinLnBrk="0" hangingPunct="1">
        <a:defRPr sz="2400" kern="1200">
          <a:solidFill>
            <a:schemeClr val="tx1"/>
          </a:solidFill>
          <a:latin typeface="+mn-lt"/>
          <a:ea typeface="+mn-ea"/>
          <a:cs typeface="+mn-cs"/>
        </a:defRPr>
      </a:lvl6pPr>
      <a:lvl7pPr marL="3657600" algn="l" defTabSz="1219200" rtl="0" eaLnBrk="1" latinLnBrk="0" hangingPunct="1">
        <a:defRPr sz="2400" kern="1200">
          <a:solidFill>
            <a:schemeClr val="tx1"/>
          </a:solidFill>
          <a:latin typeface="+mn-lt"/>
          <a:ea typeface="+mn-ea"/>
          <a:cs typeface="+mn-cs"/>
        </a:defRPr>
      </a:lvl7pPr>
      <a:lvl8pPr marL="4267200" algn="l" defTabSz="1219200" rtl="0" eaLnBrk="1" latinLnBrk="0" hangingPunct="1">
        <a:defRPr sz="2400" kern="1200">
          <a:solidFill>
            <a:schemeClr val="tx1"/>
          </a:solidFill>
          <a:latin typeface="+mn-lt"/>
          <a:ea typeface="+mn-ea"/>
          <a:cs typeface="+mn-cs"/>
        </a:defRPr>
      </a:lvl8pPr>
      <a:lvl9pPr marL="4876800" algn="l" defTabSz="1219200" rtl="0" eaLnBrk="1" latinLnBrk="0" hangingPunct="1">
        <a:defRPr sz="24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Layout" Target="../slideLayouts/slideLayout9.xml"/></Relationships>
</file>

<file path=ppt/slides/_rels/slide2.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8.xml"/></Relationships>
</file>

<file path=ppt/slides/_rels/slide3.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xml"/><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1.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6.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3.xml"/><Relationship Id="rId1" Type="http://schemas.openxmlformats.org/officeDocument/2006/relationships/slideLayout" Target="../slideLayouts/slideLayout6.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6.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Layout" Target="../slideLayouts/slideLayout9.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图片 13"/>
          <p:cNvPicPr>
            <a:picLocks noChangeAspect="1"/>
          </p:cNvPicPr>
          <p:nvPr/>
        </p:nvPicPr>
        <p:blipFill rotWithShape="1">
          <a:blip r:embed="rId2" cstate="print">
            <a:duotone>
              <a:schemeClr val="bg2">
                <a:shade val="45000"/>
                <a:satMod val="135000"/>
              </a:schemeClr>
              <a:prstClr val="white"/>
            </a:duotone>
            <a:extLst>
              <a:ext uri="{28A0092B-C50C-407E-A947-70E740481C1C}">
                <a14:useLocalDpi xmlns:a14="http://schemas.microsoft.com/office/drawing/2010/main" val="0"/>
              </a:ext>
            </a:extLst>
          </a:blip>
          <a:srcRect r="9453"/>
          <a:stretch/>
        </p:blipFill>
        <p:spPr>
          <a:xfrm>
            <a:off x="365" y="0"/>
            <a:ext cx="12189683" cy="6858000"/>
          </a:xfrm>
          <a:prstGeom prst="rect">
            <a:avLst/>
          </a:prstGeom>
        </p:spPr>
      </p:pic>
      <p:pic>
        <p:nvPicPr>
          <p:cNvPr id="4" name="图片 3"/>
          <p:cNvPicPr>
            <a:picLocks noChangeAspect="1"/>
          </p:cNvPicPr>
          <p:nvPr/>
        </p:nvPicPr>
        <p:blipFill rotWithShape="1">
          <a:blip r:embed="rId2" cstate="print">
            <a:extLst>
              <a:ext uri="{28A0092B-C50C-407E-A947-70E740481C1C}">
                <a14:useLocalDpi xmlns:a14="http://schemas.microsoft.com/office/drawing/2010/main" val="0"/>
              </a:ext>
            </a:extLst>
          </a:blip>
          <a:srcRect t="25348" r="9453" b="25462"/>
          <a:stretch/>
        </p:blipFill>
        <p:spPr>
          <a:xfrm>
            <a:off x="365" y="1738313"/>
            <a:ext cx="12189683" cy="3373437"/>
          </a:xfrm>
          <a:prstGeom prst="rect">
            <a:avLst/>
          </a:prstGeom>
        </p:spPr>
      </p:pic>
      <p:pic>
        <p:nvPicPr>
          <p:cNvPr id="8" name="图片 7"/>
          <p:cNvPicPr>
            <a:picLocks noChangeAspect="1"/>
          </p:cNvPicPr>
          <p:nvPr/>
        </p:nvPicPr>
        <p:blipFill>
          <a:blip r:embed="rId3"/>
          <a:stretch>
            <a:fillRect/>
          </a:stretch>
        </p:blipFill>
        <p:spPr>
          <a:xfrm>
            <a:off x="263352" y="173643"/>
            <a:ext cx="2694666" cy="457240"/>
          </a:xfrm>
          <a:prstGeom prst="rect">
            <a:avLst/>
          </a:prstGeom>
        </p:spPr>
      </p:pic>
      <p:sp>
        <p:nvSpPr>
          <p:cNvPr id="12" name="矩形 11"/>
          <p:cNvSpPr/>
          <p:nvPr/>
        </p:nvSpPr>
        <p:spPr>
          <a:xfrm>
            <a:off x="0" y="1742837"/>
            <a:ext cx="12190413" cy="3355463"/>
          </a:xfrm>
          <a:prstGeom prst="rect">
            <a:avLst/>
          </a:prstGeom>
          <a:solidFill>
            <a:schemeClr val="tx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11" name="副标题 2">
            <a:extLst>
              <a:ext uri="{FF2B5EF4-FFF2-40B4-BE49-F238E27FC236}">
                <a16:creationId xmlns:a16="http://schemas.microsoft.com/office/drawing/2014/main" xmlns="" id="{52C4449A-F464-4D7F-BEC9-4DBC80644CF4}"/>
              </a:ext>
            </a:extLst>
          </p:cNvPr>
          <p:cNvSpPr txBox="1">
            <a:spLocks/>
          </p:cNvSpPr>
          <p:nvPr/>
        </p:nvSpPr>
        <p:spPr>
          <a:xfrm>
            <a:off x="5208862" y="1575147"/>
            <a:ext cx="1772689" cy="460576"/>
          </a:xfrm>
          <a:prstGeom prst="roundRect">
            <a:avLst>
              <a:gd name="adj" fmla="val 50000"/>
            </a:avLst>
          </a:prstGeom>
          <a:solidFill>
            <a:srgbClr val="8EB4E3"/>
          </a:solidFill>
          <a:ln>
            <a:solidFill>
              <a:srgbClr val="8EB4E3"/>
            </a:solidFill>
          </a:ln>
          <a:effectLst>
            <a:outerShdw blurRad="50800" dist="38100" dir="2700000" algn="tl" rotWithShape="0">
              <a:prstClr val="black">
                <a:alpha val="40000"/>
              </a:prstClr>
            </a:outerShdw>
          </a:effectLst>
        </p:spPr>
        <p:txBody>
          <a:bodyPr anchor="ctr">
            <a:noAutofit/>
          </a:bodyPr>
          <a:lstStyle>
            <a:defPPr>
              <a:defRPr lang="zh-CN"/>
            </a:defPPr>
            <a:lvl1pPr indent="0" algn="ctr">
              <a:lnSpc>
                <a:spcPct val="90000"/>
              </a:lnSpc>
              <a:spcBef>
                <a:spcPts val="1000"/>
              </a:spcBef>
              <a:buFont typeface="Arial" panose="020B0604020202020204" pitchFamily="34" charset="0"/>
              <a:buNone/>
              <a:defRPr sz="2800">
                <a:solidFill>
                  <a:schemeClr val="bg1"/>
                </a:solidFill>
                <a:latin typeface="KaiTi" panose="02010609060101010101" pitchFamily="49" charset="-122"/>
                <a:ea typeface="KaiTi" panose="02010609060101010101" pitchFamily="49" charset="-122"/>
              </a:defRPr>
            </a:lvl1pPr>
            <a:lvl2pPr marL="685800" indent="-228600">
              <a:lnSpc>
                <a:spcPct val="90000"/>
              </a:lnSpc>
              <a:spcBef>
                <a:spcPts val="500"/>
              </a:spcBef>
              <a:buFont typeface="Arial" panose="020B0604020202020204" pitchFamily="34" charset="0"/>
              <a:buChar char="•"/>
              <a:defRPr sz="2400"/>
            </a:lvl2pPr>
            <a:lvl3pPr marL="1143000" indent="-228600">
              <a:lnSpc>
                <a:spcPct val="90000"/>
              </a:lnSpc>
              <a:spcBef>
                <a:spcPts val="500"/>
              </a:spcBef>
              <a:buFont typeface="Arial" panose="020B0604020202020204" pitchFamily="34" charset="0"/>
              <a:buChar char="•"/>
              <a:defRPr sz="2000"/>
            </a:lvl3pPr>
            <a:lvl4pPr marL="1600200" indent="-228600">
              <a:lnSpc>
                <a:spcPct val="90000"/>
              </a:lnSpc>
              <a:spcBef>
                <a:spcPts val="500"/>
              </a:spcBef>
              <a:buFont typeface="Arial" panose="020B0604020202020204" pitchFamily="34" charset="0"/>
              <a:buChar char="•"/>
            </a:lvl4pPr>
            <a:lvl5pPr marL="2057400" indent="-228600">
              <a:lnSpc>
                <a:spcPct val="90000"/>
              </a:lnSpc>
              <a:spcBef>
                <a:spcPts val="500"/>
              </a:spcBef>
              <a:buFont typeface="Arial" panose="020B0604020202020204" pitchFamily="34" charset="0"/>
              <a:buChar char="•"/>
            </a:lvl5pPr>
            <a:lvl6pPr marL="2514600" indent="-228600">
              <a:lnSpc>
                <a:spcPct val="90000"/>
              </a:lnSpc>
              <a:spcBef>
                <a:spcPts val="500"/>
              </a:spcBef>
              <a:buFont typeface="Arial" panose="020B0604020202020204" pitchFamily="34" charset="0"/>
              <a:buChar char="•"/>
            </a:lvl6pPr>
            <a:lvl7pPr marL="2971800" indent="-228600">
              <a:lnSpc>
                <a:spcPct val="90000"/>
              </a:lnSpc>
              <a:spcBef>
                <a:spcPts val="500"/>
              </a:spcBef>
              <a:buFont typeface="Arial" panose="020B0604020202020204" pitchFamily="34" charset="0"/>
              <a:buChar char="•"/>
            </a:lvl7pPr>
            <a:lvl8pPr marL="3429000" indent="-228600">
              <a:lnSpc>
                <a:spcPct val="90000"/>
              </a:lnSpc>
              <a:spcBef>
                <a:spcPts val="500"/>
              </a:spcBef>
              <a:buFont typeface="Arial" panose="020B0604020202020204" pitchFamily="34" charset="0"/>
              <a:buChar char="•"/>
            </a:lvl8pPr>
            <a:lvl9pPr marL="3886200" indent="-228600">
              <a:lnSpc>
                <a:spcPct val="90000"/>
              </a:lnSpc>
              <a:spcBef>
                <a:spcPts val="500"/>
              </a:spcBef>
              <a:buFont typeface="Arial" panose="020B0604020202020204" pitchFamily="34" charset="0"/>
              <a:buChar char="•"/>
            </a:lvl9pPr>
          </a:lstStyle>
          <a:p>
            <a:r>
              <a:rPr lang="zh-CN" altLang="en-US" dirty="0" smtClean="0"/>
              <a:t>板块五</a:t>
            </a:r>
            <a:endParaRPr lang="zh-CN" altLang="en-US" dirty="0"/>
          </a:p>
        </p:txBody>
      </p:sp>
      <p:sp>
        <p:nvSpPr>
          <p:cNvPr id="13" name="矩形 12"/>
          <p:cNvSpPr/>
          <p:nvPr/>
        </p:nvSpPr>
        <p:spPr>
          <a:xfrm>
            <a:off x="947305" y="2709714"/>
            <a:ext cx="10295803" cy="1309269"/>
          </a:xfrm>
          <a:prstGeom prst="rect">
            <a:avLst/>
          </a:prstGeom>
        </p:spPr>
        <p:txBody>
          <a:bodyPr wrap="square">
            <a:spAutoFit/>
          </a:bodyPr>
          <a:lstStyle/>
          <a:p>
            <a:pPr algn="ctr">
              <a:lnSpc>
                <a:spcPct val="120000"/>
              </a:lnSpc>
            </a:pPr>
            <a:r>
              <a:rPr lang="zh-CN" altLang="en-US" sz="7200" b="1" kern="100" dirty="0">
                <a:solidFill>
                  <a:prstClr val="white"/>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cs typeface="华文黑体" panose="02010600040101010101" pitchFamily="2" charset="-122"/>
              </a:rPr>
              <a:t>文言文阅读</a:t>
            </a:r>
            <a:r>
              <a:rPr lang="en-US" altLang="zh-CN" sz="7200" b="1" kern="100" dirty="0">
                <a:solidFill>
                  <a:prstClr val="white"/>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cs typeface="华文黑体" panose="02010600040101010101" pitchFamily="2" charset="-122"/>
              </a:rPr>
              <a:t>•</a:t>
            </a:r>
            <a:r>
              <a:rPr lang="zh-CN" altLang="en-US" sz="7200" b="1" kern="100" dirty="0">
                <a:solidFill>
                  <a:prstClr val="white"/>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cs typeface="华文黑体" panose="02010600040101010101" pitchFamily="2" charset="-122"/>
              </a:rPr>
              <a:t>考点突破</a:t>
            </a:r>
          </a:p>
        </p:txBody>
      </p:sp>
    </p:spTree>
    <p:extLst>
      <p:ext uri="{BB962C8B-B14F-4D97-AF65-F5344CB8AC3E}">
        <p14:creationId xmlns:p14="http://schemas.microsoft.com/office/powerpoint/2010/main" val="303313105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6" presetClass="entr" presetSubtype="0" fill="hold" grpId="0" nodeType="with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wipe(down)">
                                      <p:cBhvr>
                                        <p:cTn id="7" dur="580">
                                          <p:stCondLst>
                                            <p:cond delay="0"/>
                                          </p:stCondLst>
                                        </p:cTn>
                                        <p:tgtEl>
                                          <p:spTgt spid="13"/>
                                        </p:tgtEl>
                                      </p:cBhvr>
                                    </p:animEffect>
                                    <p:anim calcmode="lin" valueType="num">
                                      <p:cBhvr>
                                        <p:cTn id="8" dur="1822" tmFilter="0,0; 0.14,0.36; 0.43,0.73; 0.71,0.91; 1.0,1.0">
                                          <p:stCondLst>
                                            <p:cond delay="0"/>
                                          </p:stCondLst>
                                        </p:cTn>
                                        <p:tgtEl>
                                          <p:spTgt spid="13"/>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13"/>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13"/>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13"/>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13"/>
                                        </p:tgtEl>
                                        <p:attrNameLst>
                                          <p:attrName>ppt_y</p:attrName>
                                        </p:attrNameLst>
                                      </p:cBhvr>
                                      <p:tavLst>
                                        <p:tav tm="0" fmla="#ppt_y-sin(pi*$)/81">
                                          <p:val>
                                            <p:fltVal val="0"/>
                                          </p:val>
                                        </p:tav>
                                        <p:tav tm="100000">
                                          <p:val>
                                            <p:fltVal val="1"/>
                                          </p:val>
                                        </p:tav>
                                      </p:tavLst>
                                    </p:anim>
                                    <p:animScale>
                                      <p:cBhvr>
                                        <p:cTn id="13" dur="26">
                                          <p:stCondLst>
                                            <p:cond delay="650"/>
                                          </p:stCondLst>
                                        </p:cTn>
                                        <p:tgtEl>
                                          <p:spTgt spid="13"/>
                                        </p:tgtEl>
                                      </p:cBhvr>
                                      <p:to x="100000" y="60000"/>
                                    </p:animScale>
                                    <p:animScale>
                                      <p:cBhvr>
                                        <p:cTn id="14" dur="166" decel="50000">
                                          <p:stCondLst>
                                            <p:cond delay="676"/>
                                          </p:stCondLst>
                                        </p:cTn>
                                        <p:tgtEl>
                                          <p:spTgt spid="13"/>
                                        </p:tgtEl>
                                      </p:cBhvr>
                                      <p:to x="100000" y="100000"/>
                                    </p:animScale>
                                    <p:animScale>
                                      <p:cBhvr>
                                        <p:cTn id="15" dur="26">
                                          <p:stCondLst>
                                            <p:cond delay="1312"/>
                                          </p:stCondLst>
                                        </p:cTn>
                                        <p:tgtEl>
                                          <p:spTgt spid="13"/>
                                        </p:tgtEl>
                                      </p:cBhvr>
                                      <p:to x="100000" y="80000"/>
                                    </p:animScale>
                                    <p:animScale>
                                      <p:cBhvr>
                                        <p:cTn id="16" dur="166" decel="50000">
                                          <p:stCondLst>
                                            <p:cond delay="1338"/>
                                          </p:stCondLst>
                                        </p:cTn>
                                        <p:tgtEl>
                                          <p:spTgt spid="13"/>
                                        </p:tgtEl>
                                      </p:cBhvr>
                                      <p:to x="100000" y="100000"/>
                                    </p:animScale>
                                    <p:animScale>
                                      <p:cBhvr>
                                        <p:cTn id="17" dur="26">
                                          <p:stCondLst>
                                            <p:cond delay="1642"/>
                                          </p:stCondLst>
                                        </p:cTn>
                                        <p:tgtEl>
                                          <p:spTgt spid="13"/>
                                        </p:tgtEl>
                                      </p:cBhvr>
                                      <p:to x="100000" y="90000"/>
                                    </p:animScale>
                                    <p:animScale>
                                      <p:cBhvr>
                                        <p:cTn id="18" dur="166" decel="50000">
                                          <p:stCondLst>
                                            <p:cond delay="1668"/>
                                          </p:stCondLst>
                                        </p:cTn>
                                        <p:tgtEl>
                                          <p:spTgt spid="13"/>
                                        </p:tgtEl>
                                      </p:cBhvr>
                                      <p:to x="100000" y="100000"/>
                                    </p:animScale>
                                    <p:animScale>
                                      <p:cBhvr>
                                        <p:cTn id="19" dur="26">
                                          <p:stCondLst>
                                            <p:cond delay="1808"/>
                                          </p:stCondLst>
                                        </p:cTn>
                                        <p:tgtEl>
                                          <p:spTgt spid="13"/>
                                        </p:tgtEl>
                                      </p:cBhvr>
                                      <p:to x="100000" y="95000"/>
                                    </p:animScale>
                                    <p:animScale>
                                      <p:cBhvr>
                                        <p:cTn id="20" dur="166" decel="50000">
                                          <p:stCondLst>
                                            <p:cond delay="1834"/>
                                          </p:stCondLst>
                                        </p:cTn>
                                        <p:tgtEl>
                                          <p:spTgt spid="13"/>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图片 5"/>
          <p:cNvPicPr>
            <a:picLocks noChangeAspect="1"/>
          </p:cNvPicPr>
          <p:nvPr/>
        </p:nvPicPr>
        <p:blipFill>
          <a:blip r:embed="rId2"/>
          <a:stretch>
            <a:fillRect/>
          </a:stretch>
        </p:blipFill>
        <p:spPr>
          <a:xfrm flipH="1">
            <a:off x="0" y="3475211"/>
            <a:ext cx="12190413" cy="3384377"/>
          </a:xfrm>
          <a:prstGeom prst="rect">
            <a:avLst/>
          </a:prstGeom>
        </p:spPr>
      </p:pic>
      <p:sp>
        <p:nvSpPr>
          <p:cNvPr id="19" name="矩形 18"/>
          <p:cNvSpPr/>
          <p:nvPr/>
        </p:nvSpPr>
        <p:spPr>
          <a:xfrm>
            <a:off x="29233" y="3493295"/>
            <a:ext cx="12235788" cy="3366293"/>
          </a:xfrm>
          <a:prstGeom prst="rect">
            <a:avLst/>
          </a:prstGeom>
          <a:solidFill>
            <a:srgbClr val="BAD5F4">
              <a:alpha val="2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7" name="矩形 6"/>
          <p:cNvSpPr/>
          <p:nvPr/>
        </p:nvSpPr>
        <p:spPr>
          <a:xfrm>
            <a:off x="0" y="3141762"/>
            <a:ext cx="2383073" cy="476642"/>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文本框 7"/>
          <p:cNvSpPr txBox="1"/>
          <p:nvPr/>
        </p:nvSpPr>
        <p:spPr>
          <a:xfrm>
            <a:off x="2459276" y="1929394"/>
            <a:ext cx="7271861" cy="923330"/>
          </a:xfrm>
          <a:prstGeom prst="rect">
            <a:avLst/>
          </a:prstGeom>
          <a:noFill/>
        </p:spPr>
        <p:txBody>
          <a:bodyPr wrap="square" rtlCol="0">
            <a:spAutoFit/>
          </a:bodyPr>
          <a:lstStyle/>
          <a:p>
            <a:pPr algn="ctr"/>
            <a:r>
              <a:rPr lang="zh-CN" altLang="zh-CN" sz="5400" b="1" dirty="0" smtClean="0">
                <a:solidFill>
                  <a:prstClr val="black">
                    <a:lumMod val="75000"/>
                    <a:lumOff val="25000"/>
                  </a:prstClr>
                </a:solidFill>
                <a:latin typeface="微软雅黑" panose="020B0503020204020204" charset="-122"/>
              </a:rPr>
              <a:t>研练两年高考真题</a:t>
            </a:r>
            <a:r>
              <a:rPr lang="en-US" altLang="zh-CN" sz="5400" b="1" dirty="0" smtClean="0">
                <a:solidFill>
                  <a:prstClr val="black">
                    <a:lumMod val="75000"/>
                    <a:lumOff val="25000"/>
                  </a:prstClr>
                </a:solidFill>
                <a:latin typeface="Times New Roman" panose="02020603050405020304" pitchFamily="18" charset="0"/>
              </a:rPr>
              <a:t>(</a:t>
            </a:r>
            <a:r>
              <a:rPr lang="zh-CN" altLang="en-US" sz="5400" b="1" dirty="0" smtClean="0">
                <a:solidFill>
                  <a:prstClr val="black">
                    <a:lumMod val="75000"/>
                    <a:lumOff val="25000"/>
                  </a:prstClr>
                </a:solidFill>
                <a:latin typeface="Times New Roman" panose="02020603050405020304" pitchFamily="18" charset="0"/>
              </a:rPr>
              <a:t>二</a:t>
            </a:r>
            <a:r>
              <a:rPr lang="en-US" altLang="zh-CN" sz="5400" b="1" dirty="0" smtClean="0">
                <a:solidFill>
                  <a:prstClr val="black">
                    <a:lumMod val="75000"/>
                    <a:lumOff val="25000"/>
                  </a:prstClr>
                </a:solidFill>
                <a:latin typeface="Times New Roman" panose="02020603050405020304" pitchFamily="18" charset="0"/>
              </a:rPr>
              <a:t>)</a:t>
            </a:r>
            <a:endParaRPr lang="zh-CN" altLang="zh-CN" sz="5400" b="1" dirty="0">
              <a:solidFill>
                <a:prstClr val="black">
                  <a:lumMod val="75000"/>
                  <a:lumOff val="25000"/>
                </a:prstClr>
              </a:solidFill>
              <a:latin typeface="Times New Roman" panose="02020603050405020304" pitchFamily="18" charset="0"/>
            </a:endParaRPr>
          </a:p>
        </p:txBody>
      </p:sp>
      <p:sp>
        <p:nvSpPr>
          <p:cNvPr id="12" name="矩形 11"/>
          <p:cNvSpPr/>
          <p:nvPr/>
        </p:nvSpPr>
        <p:spPr>
          <a:xfrm>
            <a:off x="478582" y="3161537"/>
            <a:ext cx="1171444" cy="430831"/>
          </a:xfrm>
          <a:prstGeom prst="rect">
            <a:avLst/>
          </a:prstGeom>
        </p:spPr>
        <p:txBody>
          <a:bodyPr wrap="square">
            <a:spAutoFit/>
          </a:bodyPr>
          <a:lstStyle/>
          <a:p>
            <a:pPr algn="dist"/>
            <a:r>
              <a:rPr lang="zh-CN" altLang="en-US" sz="2200" dirty="0"/>
              <a:t>学</a:t>
            </a:r>
            <a:r>
              <a:rPr lang="zh-CN" altLang="en-US" sz="2200" dirty="0" smtClean="0"/>
              <a:t>案</a:t>
            </a:r>
            <a:r>
              <a:rPr lang="en-US" altLang="zh-CN" sz="2200" dirty="0" smtClean="0"/>
              <a:t>4</a:t>
            </a:r>
            <a:r>
              <a:rPr lang="en-US" altLang="zh-CN" sz="2200" dirty="0"/>
              <a:t>6</a:t>
            </a:r>
            <a:endParaRPr lang="zh-CN" altLang="en-US" sz="2200" dirty="0"/>
          </a:p>
        </p:txBody>
      </p:sp>
      <p:sp>
        <p:nvSpPr>
          <p:cNvPr id="26" name="矩形 25"/>
          <p:cNvSpPr/>
          <p:nvPr/>
        </p:nvSpPr>
        <p:spPr>
          <a:xfrm>
            <a:off x="2350791" y="3141762"/>
            <a:ext cx="9839622" cy="504056"/>
          </a:xfrm>
          <a:prstGeom prst="rect">
            <a:avLst/>
          </a:prstGeom>
          <a:solidFill>
            <a:srgbClr val="0070C0"/>
          </a:solidFill>
          <a:ln w="31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7" name="标题 2"/>
          <p:cNvSpPr txBox="1"/>
          <p:nvPr/>
        </p:nvSpPr>
        <p:spPr>
          <a:xfrm>
            <a:off x="3130996" y="3141762"/>
            <a:ext cx="5844530" cy="432048"/>
          </a:xfrm>
          <a:prstGeom prst="rect">
            <a:avLst/>
          </a:prstGeom>
          <a:ln>
            <a:noFill/>
          </a:ln>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spcBef>
                <a:spcPts val="1300"/>
              </a:spcBef>
              <a:spcAft>
                <a:spcPts val="1300"/>
              </a:spcAft>
            </a:pPr>
            <a:r>
              <a:rPr lang="en-US" altLang="zh-CN" sz="3600" b="1" kern="100" dirty="0">
                <a:solidFill>
                  <a:schemeClr val="bg1"/>
                </a:solidFill>
                <a:latin typeface="楷体" panose="02010609060101010101" pitchFamily="49" charset="-122"/>
                <a:ea typeface="楷体" panose="02010609060101010101" pitchFamily="49" charset="-122"/>
                <a:cs typeface="Times New Roman" panose="02020603050405020304" pitchFamily="18" charset="0"/>
              </a:rPr>
              <a:t>——</a:t>
            </a:r>
            <a:r>
              <a:rPr lang="zh-CN" altLang="zh-CN" sz="3600" b="1" kern="100" dirty="0">
                <a:solidFill>
                  <a:schemeClr val="bg1"/>
                </a:solidFill>
                <a:latin typeface="楷体" panose="02010609060101010101" pitchFamily="49" charset="-122"/>
                <a:ea typeface="楷体" panose="02010609060101010101" pitchFamily="49" charset="-122"/>
                <a:cs typeface="Times New Roman" panose="02020603050405020304" pitchFamily="18" charset="0"/>
              </a:rPr>
              <a:t>吃透精髓，把握方向</a:t>
            </a:r>
          </a:p>
        </p:txBody>
      </p:sp>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图片 8"/>
          <p:cNvPicPr>
            <a:picLocks noChangeAspect="1"/>
          </p:cNvPicPr>
          <p:nvPr/>
        </p:nvPicPr>
        <p:blipFill rotWithShape="1">
          <a:blip r:embed="rId2"/>
          <a:srcRect t="19882" b="32724"/>
          <a:stretch>
            <a:fillRect/>
          </a:stretch>
        </p:blipFill>
        <p:spPr>
          <a:xfrm>
            <a:off x="-1" y="1241"/>
            <a:ext cx="12190413" cy="1916582"/>
          </a:xfrm>
          <a:prstGeom prst="rect">
            <a:avLst/>
          </a:prstGeom>
        </p:spPr>
      </p:pic>
      <p:sp>
        <p:nvSpPr>
          <p:cNvPr id="10" name="矩形 9"/>
          <p:cNvSpPr/>
          <p:nvPr/>
        </p:nvSpPr>
        <p:spPr>
          <a:xfrm>
            <a:off x="399429" y="985275"/>
            <a:ext cx="11376523" cy="2228400"/>
          </a:xfrm>
          <a:prstGeom prst="rect">
            <a:avLst/>
          </a:prstGeom>
          <a:solidFill>
            <a:schemeClr val="bg1">
              <a:lumMod val="95000"/>
              <a:alpha val="80000"/>
            </a:schemeClr>
          </a:solidFill>
          <a:ln w="635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矩形 4"/>
          <p:cNvSpPr/>
          <p:nvPr/>
        </p:nvSpPr>
        <p:spPr>
          <a:xfrm>
            <a:off x="399429" y="1241"/>
            <a:ext cx="1447305" cy="1916582"/>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文本框 15"/>
          <p:cNvSpPr txBox="1"/>
          <p:nvPr/>
        </p:nvSpPr>
        <p:spPr>
          <a:xfrm flipH="1">
            <a:off x="386622" y="1255026"/>
            <a:ext cx="1448837" cy="461605"/>
          </a:xfrm>
          <a:prstGeom prst="rect">
            <a:avLst/>
          </a:prstGeom>
          <a:noFill/>
          <a:effectLst/>
        </p:spPr>
        <p:txBody>
          <a:bodyPr wrap="square" rtlCol="0">
            <a:spAutoFit/>
          </a:bodyPr>
          <a:lstStyle/>
          <a:p>
            <a:pPr algn="ctr" defTabSz="914400">
              <a:defRPr/>
            </a:pPr>
            <a:r>
              <a:rPr lang="zh-CN" altLang="en-US" b="1" dirty="0" smtClean="0">
                <a:solidFill>
                  <a:schemeClr val="bg1"/>
                </a:solidFill>
                <a:cs typeface="+mn-ea"/>
                <a:sym typeface="+mn-lt"/>
              </a:rPr>
              <a:t>复习</a:t>
            </a:r>
            <a:r>
              <a:rPr lang="zh-CN" altLang="en-US" b="1" dirty="0">
                <a:solidFill>
                  <a:schemeClr val="bg1"/>
                </a:solidFill>
                <a:cs typeface="+mn-ea"/>
                <a:sym typeface="+mn-lt"/>
              </a:rPr>
              <a:t>任务</a:t>
            </a:r>
            <a:endParaRPr lang="en-US" altLang="zh-CN" sz="800" b="1" dirty="0">
              <a:solidFill>
                <a:schemeClr val="bg1"/>
              </a:solidFill>
              <a:cs typeface="+mn-ea"/>
              <a:sym typeface="+mn-lt"/>
            </a:endParaRPr>
          </a:p>
        </p:txBody>
      </p:sp>
      <p:sp>
        <p:nvSpPr>
          <p:cNvPr id="11" name="矩形 10"/>
          <p:cNvSpPr/>
          <p:nvPr/>
        </p:nvSpPr>
        <p:spPr>
          <a:xfrm>
            <a:off x="910630" y="2301692"/>
            <a:ext cx="10505063" cy="582788"/>
          </a:xfrm>
          <a:prstGeom prst="rect">
            <a:avLst/>
          </a:prstGeom>
          <a:solidFill>
            <a:schemeClr val="bg1">
              <a:lumMod val="95000"/>
            </a:schemeClr>
          </a:solidFill>
          <a:ln>
            <a:solidFill>
              <a:schemeClr val="bg1"/>
            </a:solidFill>
          </a:ln>
        </p:spPr>
        <p:txBody>
          <a:bodyPr wrap="square">
            <a:spAutoFit/>
          </a:bodyPr>
          <a:lstStyle/>
          <a:p>
            <a:pPr algn="just">
              <a:lnSpc>
                <a:spcPct val="150000"/>
              </a:lnSpc>
              <a:spcAft>
                <a:spcPts val="0"/>
              </a:spcAft>
            </a:pPr>
            <a:r>
              <a:rPr lang="zh-CN" altLang="zh-CN" kern="100" dirty="0">
                <a:latin typeface="Times New Roman" panose="02020603050405020304" pitchFamily="18" charset="0"/>
                <a:ea typeface="方正中等线简体" panose="03000509000000000000" pitchFamily="65" charset="-122"/>
                <a:cs typeface="Times New Roman" panose="02020603050405020304" pitchFamily="18" charset="0"/>
              </a:rPr>
              <a:t>精做</a:t>
            </a:r>
            <a:r>
              <a:rPr lang="en-US" altLang="zh-CN" kern="100" dirty="0">
                <a:latin typeface="Times New Roman" panose="02020603050405020304" pitchFamily="18" charset="0"/>
                <a:ea typeface="方正中等线简体" panose="03000509000000000000" pitchFamily="65" charset="-122"/>
                <a:cs typeface="Courier New" panose="02070309020205020404" pitchFamily="49" charset="0"/>
              </a:rPr>
              <a:t>2022</a:t>
            </a:r>
            <a:r>
              <a:rPr lang="zh-CN" altLang="zh-CN" kern="100" dirty="0">
                <a:latin typeface="Times New Roman" panose="02020603050405020304" pitchFamily="18" charset="0"/>
                <a:ea typeface="方正中等线简体" panose="03000509000000000000" pitchFamily="65" charset="-122"/>
                <a:cs typeface="Times New Roman" panose="02020603050405020304" pitchFamily="18" charset="0"/>
              </a:rPr>
              <a:t>年新高考卷文言文阅读试题，吃透试题精髓，把握复习方向。</a:t>
            </a:r>
            <a:endParaRPr lang="zh-CN" altLang="zh-CN" sz="1000" kern="100" dirty="0">
              <a:effectLst/>
              <a:latin typeface="宋体" panose="02010600030101010101" pitchFamily="2" charset="-122"/>
              <a:ea typeface="宋体" panose="02010600030101010101" pitchFamily="2" charset="-122"/>
              <a:cs typeface="Courier New" panose="02070309020205020404" pitchFamily="49" charset="0"/>
            </a:endParaRPr>
          </a:p>
        </p:txBody>
      </p:sp>
    </p:spTree>
  </p:cSld>
  <p:clrMapOvr>
    <a:masterClrMapping/>
  </p:clrMapOvr>
  <mc:AlternateContent xmlns:mc="http://schemas.openxmlformats.org/markup-compatibility/2006" xmlns:p14="http://schemas.microsoft.com/office/powerpoint/2010/main">
    <mc:Choice Requires="p14">
      <p:transition spd="slow" p14:dur="3250"/>
    </mc:Choice>
    <mc:Fallback xmlns="">
      <p:transition spd="slow"/>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图片 8"/>
          <p:cNvPicPr>
            <a:picLocks noChangeAspect="1"/>
          </p:cNvPicPr>
          <p:nvPr/>
        </p:nvPicPr>
        <p:blipFill rotWithShape="1">
          <a:blip r:embed="rId2"/>
          <a:srcRect t="19882" b="32724"/>
          <a:stretch>
            <a:fillRect/>
          </a:stretch>
        </p:blipFill>
        <p:spPr>
          <a:xfrm>
            <a:off x="-1" y="1241"/>
            <a:ext cx="12190413" cy="1916582"/>
          </a:xfrm>
          <a:prstGeom prst="rect">
            <a:avLst/>
          </a:prstGeom>
        </p:spPr>
      </p:pic>
      <p:sp>
        <p:nvSpPr>
          <p:cNvPr id="10" name="矩形 9"/>
          <p:cNvSpPr/>
          <p:nvPr/>
        </p:nvSpPr>
        <p:spPr>
          <a:xfrm>
            <a:off x="399429" y="985274"/>
            <a:ext cx="11376523" cy="2228496"/>
          </a:xfrm>
          <a:prstGeom prst="rect">
            <a:avLst/>
          </a:prstGeom>
          <a:solidFill>
            <a:schemeClr val="bg1">
              <a:lumMod val="95000"/>
              <a:alpha val="80000"/>
            </a:schemeClr>
          </a:solidFill>
          <a:ln w="635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矩形 4"/>
          <p:cNvSpPr/>
          <p:nvPr/>
        </p:nvSpPr>
        <p:spPr>
          <a:xfrm>
            <a:off x="399429" y="1241"/>
            <a:ext cx="1447305" cy="1916582"/>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文本框 15"/>
          <p:cNvSpPr txBox="1"/>
          <p:nvPr/>
        </p:nvSpPr>
        <p:spPr>
          <a:xfrm flipH="1">
            <a:off x="386622" y="1255026"/>
            <a:ext cx="1448837" cy="461605"/>
          </a:xfrm>
          <a:prstGeom prst="rect">
            <a:avLst/>
          </a:prstGeom>
          <a:noFill/>
          <a:effectLst/>
        </p:spPr>
        <p:txBody>
          <a:bodyPr wrap="square" rtlCol="0">
            <a:spAutoFit/>
          </a:bodyPr>
          <a:lstStyle/>
          <a:p>
            <a:pPr algn="ctr" defTabSz="914400">
              <a:defRPr/>
            </a:pPr>
            <a:r>
              <a:rPr lang="zh-CN" altLang="en-US" b="1" dirty="0" smtClean="0">
                <a:solidFill>
                  <a:schemeClr val="bg1"/>
                </a:solidFill>
                <a:cs typeface="+mn-ea"/>
                <a:sym typeface="+mn-lt"/>
              </a:rPr>
              <a:t>课标要求</a:t>
            </a:r>
            <a:endParaRPr lang="en-US" altLang="zh-CN" sz="800" b="1" dirty="0">
              <a:solidFill>
                <a:schemeClr val="bg1"/>
              </a:solidFill>
              <a:cs typeface="+mn-ea"/>
              <a:sym typeface="+mn-lt"/>
            </a:endParaRPr>
          </a:p>
        </p:txBody>
      </p:sp>
      <p:sp>
        <p:nvSpPr>
          <p:cNvPr id="8" name="矩形 7"/>
          <p:cNvSpPr/>
          <p:nvPr/>
        </p:nvSpPr>
        <p:spPr>
          <a:xfrm>
            <a:off x="684629" y="2011114"/>
            <a:ext cx="10821152" cy="582788"/>
          </a:xfrm>
          <a:prstGeom prst="rect">
            <a:avLst/>
          </a:prstGeom>
          <a:solidFill>
            <a:schemeClr val="bg1">
              <a:lumMod val="95000"/>
            </a:schemeClr>
          </a:solidFill>
          <a:ln>
            <a:solidFill>
              <a:schemeClr val="bg1"/>
            </a:solidFill>
          </a:ln>
        </p:spPr>
        <p:txBody>
          <a:bodyPr wrap="square">
            <a:spAutoFit/>
          </a:bodyPr>
          <a:lstStyle/>
          <a:p>
            <a:pPr algn="just">
              <a:lnSpc>
                <a:spcPct val="150000"/>
              </a:lnSpc>
              <a:spcAft>
                <a:spcPts val="0"/>
              </a:spcAft>
            </a:pPr>
            <a:r>
              <a:rPr lang="zh-CN" altLang="zh-CN" b="1" kern="100" dirty="0">
                <a:latin typeface="Times New Roman" panose="02020603050405020304" pitchFamily="18" charset="0"/>
                <a:ea typeface="方正中等线简体" panose="03000509000000000000" pitchFamily="65" charset="-122"/>
                <a:cs typeface="Times New Roman" panose="02020603050405020304" pitchFamily="18" charset="0"/>
              </a:rPr>
              <a:t>见学案</a:t>
            </a:r>
            <a:r>
              <a:rPr lang="en-US" altLang="zh-CN" b="1" kern="100" dirty="0">
                <a:latin typeface="Times New Roman" panose="02020603050405020304" pitchFamily="18" charset="0"/>
                <a:ea typeface="方正中等线简体" panose="03000509000000000000" pitchFamily="65" charset="-122"/>
              </a:rPr>
              <a:t>45</a:t>
            </a:r>
            <a:endParaRPr lang="zh-CN" altLang="zh-CN" kern="100" dirty="0">
              <a:effectLst/>
              <a:latin typeface="宋体" panose="02010600030101010101" pitchFamily="2" charset="-122"/>
              <a:ea typeface="宋体" panose="02010600030101010101" pitchFamily="2" charset="-122"/>
              <a:cs typeface="Courier New" panose="02070309020205020404" pitchFamily="49" charset="0"/>
            </a:endParaRPr>
          </a:p>
        </p:txBody>
      </p:sp>
    </p:spTree>
  </p:cSld>
  <p:clrMapOvr>
    <a:masterClrMapping/>
  </p:clrMapOvr>
  <mc:AlternateContent xmlns:mc="http://schemas.openxmlformats.org/markup-compatibility/2006" xmlns:p14="http://schemas.microsoft.com/office/powerpoint/2010/main">
    <mc:Choice Requires="p14">
      <p:transition spd="slow" p14:dur="3250"/>
    </mc:Choice>
    <mc:Fallback xmlns="">
      <p:transition spd="slow"/>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图片 8"/>
          <p:cNvPicPr>
            <a:picLocks noChangeAspect="1"/>
          </p:cNvPicPr>
          <p:nvPr/>
        </p:nvPicPr>
        <p:blipFill rotWithShape="1">
          <a:blip r:embed="rId2"/>
          <a:srcRect t="19882" b="32724"/>
          <a:stretch>
            <a:fillRect/>
          </a:stretch>
        </p:blipFill>
        <p:spPr>
          <a:xfrm>
            <a:off x="-1" y="1241"/>
            <a:ext cx="12190413" cy="1916582"/>
          </a:xfrm>
          <a:prstGeom prst="rect">
            <a:avLst/>
          </a:prstGeom>
        </p:spPr>
      </p:pic>
      <p:sp>
        <p:nvSpPr>
          <p:cNvPr id="12" name="矩形 11"/>
          <p:cNvSpPr/>
          <p:nvPr/>
        </p:nvSpPr>
        <p:spPr>
          <a:xfrm>
            <a:off x="399429" y="985274"/>
            <a:ext cx="11376523" cy="2228400"/>
          </a:xfrm>
          <a:prstGeom prst="rect">
            <a:avLst/>
          </a:prstGeom>
          <a:solidFill>
            <a:schemeClr val="bg1">
              <a:lumMod val="95000"/>
              <a:alpha val="80000"/>
            </a:schemeClr>
          </a:solidFill>
          <a:ln w="635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矩形 4"/>
          <p:cNvSpPr/>
          <p:nvPr/>
        </p:nvSpPr>
        <p:spPr>
          <a:xfrm>
            <a:off x="399429" y="1241"/>
            <a:ext cx="1447305" cy="1916582"/>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文本框 15"/>
          <p:cNvSpPr txBox="1"/>
          <p:nvPr/>
        </p:nvSpPr>
        <p:spPr>
          <a:xfrm flipH="1">
            <a:off x="386622" y="1255026"/>
            <a:ext cx="1448837" cy="461605"/>
          </a:xfrm>
          <a:prstGeom prst="rect">
            <a:avLst/>
          </a:prstGeom>
          <a:noFill/>
          <a:effectLst/>
        </p:spPr>
        <p:txBody>
          <a:bodyPr wrap="square" rtlCol="0">
            <a:spAutoFit/>
          </a:bodyPr>
          <a:lstStyle/>
          <a:p>
            <a:pPr algn="ctr" defTabSz="914400">
              <a:defRPr/>
            </a:pPr>
            <a:r>
              <a:rPr lang="zh-CN" altLang="en-US" b="1" dirty="0" smtClean="0">
                <a:solidFill>
                  <a:schemeClr val="bg1"/>
                </a:solidFill>
                <a:cs typeface="+mn-ea"/>
                <a:sym typeface="+mn-lt"/>
              </a:rPr>
              <a:t>考情表览</a:t>
            </a:r>
            <a:endParaRPr lang="en-US" altLang="zh-CN" sz="800" b="1" dirty="0">
              <a:solidFill>
                <a:schemeClr val="bg1"/>
              </a:solidFill>
              <a:cs typeface="+mn-ea"/>
              <a:sym typeface="+mn-lt"/>
            </a:endParaRPr>
          </a:p>
        </p:txBody>
      </p:sp>
      <p:sp>
        <p:nvSpPr>
          <p:cNvPr id="8" name="矩形 7"/>
          <p:cNvSpPr/>
          <p:nvPr/>
        </p:nvSpPr>
        <p:spPr>
          <a:xfrm>
            <a:off x="684629" y="2011114"/>
            <a:ext cx="10821152" cy="582788"/>
          </a:xfrm>
          <a:prstGeom prst="rect">
            <a:avLst/>
          </a:prstGeom>
          <a:solidFill>
            <a:schemeClr val="bg1">
              <a:lumMod val="95000"/>
            </a:schemeClr>
          </a:solidFill>
          <a:ln>
            <a:solidFill>
              <a:schemeClr val="bg1"/>
            </a:solidFill>
          </a:ln>
        </p:spPr>
        <p:txBody>
          <a:bodyPr wrap="square">
            <a:spAutoFit/>
          </a:bodyPr>
          <a:lstStyle/>
          <a:p>
            <a:pPr algn="just">
              <a:lnSpc>
                <a:spcPct val="150000"/>
              </a:lnSpc>
              <a:spcAft>
                <a:spcPts val="0"/>
              </a:spcAft>
            </a:pPr>
            <a:r>
              <a:rPr lang="zh-CN" altLang="zh-CN" b="1" kern="100" dirty="0">
                <a:latin typeface="Times New Roman" panose="02020603050405020304" pitchFamily="18" charset="0"/>
                <a:ea typeface="方正中等线简体" panose="03000509000000000000" pitchFamily="65" charset="-122"/>
                <a:cs typeface="Times New Roman" panose="02020603050405020304" pitchFamily="18" charset="0"/>
              </a:rPr>
              <a:t>见学案</a:t>
            </a:r>
            <a:r>
              <a:rPr lang="en-US" altLang="zh-CN" b="1" kern="100" dirty="0">
                <a:latin typeface="Times New Roman" panose="02020603050405020304" pitchFamily="18" charset="0"/>
                <a:ea typeface="方正中等线简体" panose="03000509000000000000" pitchFamily="65" charset="-122"/>
              </a:rPr>
              <a:t>45</a:t>
            </a:r>
            <a:endParaRPr lang="zh-CN" altLang="zh-CN" kern="100" dirty="0">
              <a:effectLst/>
              <a:latin typeface="宋体" panose="02010600030101010101" pitchFamily="2" charset="-122"/>
              <a:ea typeface="宋体" panose="02010600030101010101" pitchFamily="2" charset="-122"/>
              <a:cs typeface="Courier New" panose="02070309020205020404" pitchFamily="49" charset="0"/>
            </a:endParaRPr>
          </a:p>
        </p:txBody>
      </p:sp>
    </p:spTree>
    <p:extLst>
      <p:ext uri="{BB962C8B-B14F-4D97-AF65-F5344CB8AC3E}">
        <p14:creationId xmlns:p14="http://schemas.microsoft.com/office/powerpoint/2010/main" val="76868326"/>
      </p:ext>
    </p:extLst>
  </p:cSld>
  <p:clrMapOvr>
    <a:masterClrMapping/>
  </p:clrMapOvr>
  <mc:AlternateContent xmlns:mc="http://schemas.openxmlformats.org/markup-compatibility/2006" xmlns:p14="http://schemas.microsoft.com/office/powerpoint/2010/main">
    <mc:Choice Requires="p14">
      <p:transition spd="slow" p14:dur="3250"/>
    </mc:Choice>
    <mc:Fallback xmlns="">
      <p:transition spd="slow"/>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矩形 12"/>
          <p:cNvSpPr/>
          <p:nvPr/>
        </p:nvSpPr>
        <p:spPr>
          <a:xfrm>
            <a:off x="0" y="0"/>
            <a:ext cx="12190413" cy="6896722"/>
          </a:xfrm>
          <a:prstGeom prst="rect">
            <a:avLst/>
          </a:prstGeom>
          <a:solidFill>
            <a:srgbClr val="20253C"/>
          </a:solidFill>
          <a:ln>
            <a:noFill/>
          </a:ln>
          <a:effectLst>
            <a:outerShdw blurRad="63500" sx="101000" sy="101000" algn="ctr" rotWithShape="0">
              <a:schemeClr val="bg1">
                <a:lumMod val="7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smtClean="0">
                <a:solidFill>
                  <a:schemeClr val="tx1"/>
                </a:solidFill>
              </a:rPr>
              <a:t>        </a:t>
            </a:r>
            <a:endParaRPr lang="zh-CN" altLang="en-US" dirty="0">
              <a:solidFill>
                <a:schemeClr val="tx1"/>
              </a:solidFill>
            </a:endParaRPr>
          </a:p>
        </p:txBody>
      </p:sp>
      <p:pic>
        <p:nvPicPr>
          <p:cNvPr id="16" name="图片 15"/>
          <p:cNvPicPr>
            <a:picLocks noChangeAspect="1"/>
          </p:cNvPicPr>
          <p:nvPr/>
        </p:nvPicPr>
        <p:blipFill rotWithShape="1">
          <a:blip r:embed="rId2"/>
          <a:srcRect t="19882" b="32724"/>
          <a:stretch>
            <a:fillRect/>
          </a:stretch>
        </p:blipFill>
        <p:spPr>
          <a:xfrm>
            <a:off x="-1" y="1241"/>
            <a:ext cx="12190413" cy="1916582"/>
          </a:xfrm>
          <a:prstGeom prst="rect">
            <a:avLst/>
          </a:prstGeom>
        </p:spPr>
      </p:pic>
      <p:sp>
        <p:nvSpPr>
          <p:cNvPr id="9" name="矩形 8"/>
          <p:cNvSpPr/>
          <p:nvPr/>
        </p:nvSpPr>
        <p:spPr>
          <a:xfrm>
            <a:off x="411022" y="477466"/>
            <a:ext cx="11300808" cy="5976664"/>
          </a:xfrm>
          <a:prstGeom prst="rect">
            <a:avLst/>
          </a:prstGeom>
          <a:solidFill>
            <a:schemeClr val="bg1">
              <a:alpha val="80000"/>
            </a:schemeClr>
          </a:solidFill>
          <a:ln>
            <a:noFill/>
          </a:ln>
          <a:effectLst>
            <a:outerShdw blurRad="63500" sx="101000" sy="101000" algn="ctr" rotWithShape="0">
              <a:schemeClr val="bg1">
                <a:lumMod val="7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smtClean="0">
                <a:solidFill>
                  <a:schemeClr val="tx1"/>
                </a:solidFill>
              </a:rPr>
              <a:t>        </a:t>
            </a:r>
            <a:endParaRPr lang="zh-CN" altLang="en-US" dirty="0">
              <a:solidFill>
                <a:schemeClr val="tx1"/>
              </a:solidFill>
            </a:endParaRPr>
          </a:p>
        </p:txBody>
      </p:sp>
      <p:sp>
        <p:nvSpPr>
          <p:cNvPr id="10" name="矩形 9"/>
          <p:cNvSpPr/>
          <p:nvPr/>
        </p:nvSpPr>
        <p:spPr>
          <a:xfrm>
            <a:off x="404250" y="477465"/>
            <a:ext cx="3607374" cy="5976665"/>
          </a:xfrm>
          <a:prstGeom prst="rect">
            <a:avLst/>
          </a:prstGeom>
          <a:solidFill>
            <a:srgbClr val="95C6F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prstClr val="white"/>
              </a:solidFill>
            </a:endParaRPr>
          </a:p>
        </p:txBody>
      </p:sp>
      <p:sp>
        <p:nvSpPr>
          <p:cNvPr id="12" name="标题 2"/>
          <p:cNvSpPr txBox="1"/>
          <p:nvPr/>
        </p:nvSpPr>
        <p:spPr>
          <a:xfrm>
            <a:off x="1552720" y="2405846"/>
            <a:ext cx="2126848" cy="919389"/>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spcBef>
                <a:spcPts val="1300"/>
              </a:spcBef>
              <a:spcAft>
                <a:spcPts val="1300"/>
              </a:spcAft>
            </a:pPr>
            <a:r>
              <a:rPr lang="zh-CN" altLang="en-US" b="1" kern="100" spc="600" dirty="0">
                <a:latin typeface="+mj-ea"/>
                <a:cs typeface="华文黑体" panose="02010600040101010101" pitchFamily="2" charset="-122"/>
              </a:rPr>
              <a:t>活动一</a:t>
            </a:r>
            <a:endParaRPr lang="zh-CN" altLang="zh-CN" b="1" kern="100" spc="600" dirty="0">
              <a:latin typeface="楷体" panose="02010609060101010101" pitchFamily="49" charset="-122"/>
              <a:ea typeface="楷体" panose="02010609060101010101" pitchFamily="49" charset="-122"/>
              <a:cs typeface="华文黑体" panose="02010600040101010101" pitchFamily="2" charset="-122"/>
            </a:endParaRPr>
          </a:p>
        </p:txBody>
      </p:sp>
      <p:sp>
        <p:nvSpPr>
          <p:cNvPr id="8" name="矩形 7"/>
          <p:cNvSpPr/>
          <p:nvPr/>
        </p:nvSpPr>
        <p:spPr>
          <a:xfrm>
            <a:off x="4158806" y="2389041"/>
            <a:ext cx="7913064" cy="830997"/>
          </a:xfrm>
          <a:prstGeom prst="rect">
            <a:avLst/>
          </a:prstGeom>
        </p:spPr>
        <p:txBody>
          <a:bodyPr wrap="square">
            <a:spAutoFit/>
          </a:bodyPr>
          <a:lstStyle/>
          <a:p>
            <a:pPr>
              <a:spcBef>
                <a:spcPts val="1300"/>
              </a:spcBef>
              <a:spcAft>
                <a:spcPts val="1300"/>
              </a:spcAft>
            </a:pPr>
            <a:r>
              <a:rPr lang="zh-CN" altLang="zh-CN" sz="4800" b="1" kern="100" dirty="0">
                <a:latin typeface="Times New Roman" panose="02020603050405020304" pitchFamily="18" charset="0"/>
                <a:cs typeface="华文黑体" panose="02010600040101010101" pitchFamily="2" charset="-122"/>
              </a:rPr>
              <a:t>研练</a:t>
            </a:r>
            <a:r>
              <a:rPr lang="en-US" altLang="zh-CN" sz="4800" b="1" kern="100" dirty="0">
                <a:latin typeface="Times New Roman" panose="02020603050405020304" pitchFamily="18" charset="0"/>
                <a:cs typeface="华文黑体" panose="02010600040101010101" pitchFamily="2" charset="-122"/>
              </a:rPr>
              <a:t>2022</a:t>
            </a:r>
            <a:r>
              <a:rPr lang="zh-CN" altLang="zh-CN" sz="4800" b="1" kern="100" dirty="0">
                <a:latin typeface="Times New Roman" panose="02020603050405020304" pitchFamily="18" charset="0"/>
                <a:cs typeface="华文黑体" panose="02010600040101010101" pitchFamily="2" charset="-122"/>
              </a:rPr>
              <a:t>年新高考</a:t>
            </a:r>
            <a:r>
              <a:rPr lang="en-US" altLang="zh-CN" sz="4800" b="1" kern="100" dirty="0">
                <a:latin typeface="Times New Roman" panose="02020603050405020304" pitchFamily="18" charset="0"/>
                <a:cs typeface="华文黑体" panose="02010600040101010101" pitchFamily="2" charset="-122"/>
              </a:rPr>
              <a:t>Ⅰ</a:t>
            </a:r>
            <a:r>
              <a:rPr lang="zh-CN" altLang="zh-CN" sz="4800" b="1" kern="100" dirty="0">
                <a:latin typeface="Times New Roman" panose="02020603050405020304" pitchFamily="18" charset="0"/>
                <a:cs typeface="华文黑体" panose="02010600040101010101" pitchFamily="2" charset="-122"/>
              </a:rPr>
              <a:t>卷试题</a:t>
            </a:r>
          </a:p>
        </p:txBody>
      </p:sp>
      <p:sp>
        <p:nvSpPr>
          <p:cNvPr id="11" name="矩形 10"/>
          <p:cNvSpPr/>
          <p:nvPr/>
        </p:nvSpPr>
        <p:spPr>
          <a:xfrm>
            <a:off x="1486694" y="2174775"/>
            <a:ext cx="10231908" cy="1255019"/>
          </a:xfrm>
          <a:prstGeom prst="rect">
            <a:avLst/>
          </a:prstGeom>
          <a:noFill/>
          <a:ln w="15875">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263198" y="1385109"/>
            <a:ext cx="11160600" cy="1754326"/>
          </a:xfrm>
          <a:prstGeom prst="rect">
            <a:avLst/>
          </a:prstGeom>
        </p:spPr>
        <p:txBody>
          <a:bodyPr wrap="square">
            <a:spAutoFit/>
          </a:bodyPr>
          <a:lstStyle/>
          <a:p>
            <a:pPr indent="713740" algn="just">
              <a:lnSpc>
                <a:spcPct val="150000"/>
              </a:lnSpc>
              <a:spcAft>
                <a:spcPts val="0"/>
              </a:spcAft>
            </a:pPr>
            <a:r>
              <a:rPr lang="zh-CN" altLang="zh-CN" b="1" kern="100" dirty="0">
                <a:latin typeface="Times New Roman" panose="02020603050405020304" pitchFamily="18" charset="0"/>
                <a:ea typeface="方正中等线简体" panose="03000509000000000000" pitchFamily="65" charset="-122"/>
                <a:cs typeface="Times New Roman" panose="02020603050405020304" pitchFamily="18" charset="0"/>
              </a:rPr>
              <a:t>国别体散文阅读要点：</a:t>
            </a:r>
            <a:endParaRPr lang="zh-CN" altLang="zh-CN" sz="1000" kern="100" dirty="0">
              <a:latin typeface="宋体" panose="02010600030101010101" pitchFamily="2" charset="-122"/>
              <a:ea typeface="宋体" panose="02010600030101010101" pitchFamily="2" charset="-122"/>
              <a:cs typeface="Courier New" panose="02070309020205020404" pitchFamily="49" charset="0"/>
            </a:endParaRPr>
          </a:p>
          <a:p>
            <a:pPr indent="711200" algn="just">
              <a:lnSpc>
                <a:spcPct val="150000"/>
              </a:lnSpc>
              <a:spcAft>
                <a:spcPts val="0"/>
              </a:spcAft>
            </a:pPr>
            <a:r>
              <a:rPr lang="zh-CN" altLang="zh-CN" kern="100" dirty="0">
                <a:latin typeface="Times New Roman" panose="02020603050405020304" pitchFamily="18" charset="0"/>
                <a:ea typeface="方正中等线简体" panose="03000509000000000000" pitchFamily="65" charset="-122"/>
                <a:cs typeface="Times New Roman" panose="02020603050405020304" pitchFamily="18" charset="0"/>
              </a:rPr>
              <a:t>抓住三个问题：</a:t>
            </a:r>
            <a:r>
              <a:rPr lang="en-US" altLang="zh-CN" kern="100" dirty="0">
                <a:latin typeface="宋体" panose="02010600030101010101" pitchFamily="2" charset="-122"/>
                <a:ea typeface="方正中等线简体" panose="03000509000000000000" pitchFamily="65" charset="-122"/>
                <a:cs typeface="Times New Roman" panose="02020603050405020304" pitchFamily="18" charset="0"/>
              </a:rPr>
              <a:t>①</a:t>
            </a:r>
            <a:r>
              <a:rPr lang="zh-CN" altLang="zh-CN" kern="100" dirty="0">
                <a:latin typeface="Times New Roman" panose="02020603050405020304" pitchFamily="18" charset="0"/>
                <a:ea typeface="方正中等线简体" panose="03000509000000000000" pitchFamily="65" charset="-122"/>
                <a:cs typeface="Times New Roman" panose="02020603050405020304" pitchFamily="18" charset="0"/>
              </a:rPr>
              <a:t>某国发生了何事？</a:t>
            </a:r>
            <a:r>
              <a:rPr lang="en-US" altLang="zh-CN" kern="100" dirty="0">
                <a:latin typeface="Times New Roman" panose="02020603050405020304" pitchFamily="18" charset="0"/>
                <a:ea typeface="方正中等线简体" panose="03000509000000000000" pitchFamily="65" charset="-122"/>
                <a:cs typeface="Courier New" panose="02070309020205020404" pitchFamily="49" charset="0"/>
              </a:rPr>
              <a:t>——</a:t>
            </a:r>
            <a:r>
              <a:rPr lang="zh-CN" altLang="zh-CN" kern="100" dirty="0">
                <a:latin typeface="Times New Roman" panose="02020603050405020304" pitchFamily="18" charset="0"/>
                <a:ea typeface="方正中等线简体" panose="03000509000000000000" pitchFamily="65" charset="-122"/>
                <a:cs typeface="Times New Roman" panose="02020603050405020304" pitchFamily="18" charset="0"/>
              </a:rPr>
              <a:t>了解事情发生的背景。</a:t>
            </a:r>
            <a:r>
              <a:rPr lang="en-US" altLang="zh-CN" kern="100" dirty="0">
                <a:latin typeface="宋体" panose="02010600030101010101" pitchFamily="2" charset="-122"/>
                <a:ea typeface="方正中等线简体" panose="03000509000000000000" pitchFamily="65" charset="-122"/>
                <a:cs typeface="Times New Roman" panose="02020603050405020304" pitchFamily="18" charset="0"/>
              </a:rPr>
              <a:t>②</a:t>
            </a:r>
            <a:r>
              <a:rPr lang="zh-CN" altLang="zh-CN" kern="100" dirty="0">
                <a:latin typeface="Times New Roman" panose="02020603050405020304" pitchFamily="18" charset="0"/>
                <a:ea typeface="方正中等线简体" panose="03000509000000000000" pitchFamily="65" charset="-122"/>
                <a:cs typeface="Times New Roman" panose="02020603050405020304" pitchFamily="18" charset="0"/>
              </a:rPr>
              <a:t>策士</a:t>
            </a:r>
            <a:r>
              <a:rPr lang="zh-CN" altLang="zh-CN" kern="100" dirty="0" smtClean="0">
                <a:latin typeface="Times New Roman" panose="02020603050405020304" pitchFamily="18" charset="0"/>
                <a:ea typeface="方正中等线简体" panose="03000509000000000000" pitchFamily="65" charset="-122"/>
                <a:cs typeface="Times New Roman" panose="02020603050405020304" pitchFamily="18" charset="0"/>
              </a:rPr>
              <a:t>如何</a:t>
            </a:r>
            <a:endParaRPr lang="en-US" altLang="zh-CN" kern="100" dirty="0" smtClean="0">
              <a:latin typeface="Times New Roman" panose="02020603050405020304" pitchFamily="18" charset="0"/>
              <a:ea typeface="方正中等线简体" panose="03000509000000000000" pitchFamily="65" charset="-122"/>
              <a:cs typeface="Times New Roman" panose="02020603050405020304" pitchFamily="18" charset="0"/>
            </a:endParaRPr>
          </a:p>
          <a:p>
            <a:pPr indent="711200" algn="just">
              <a:lnSpc>
                <a:spcPct val="150000"/>
              </a:lnSpc>
              <a:spcAft>
                <a:spcPts val="0"/>
              </a:spcAft>
            </a:pPr>
            <a:r>
              <a:rPr lang="zh-CN" altLang="zh-CN" kern="100" spc="-100" dirty="0" smtClean="0">
                <a:latin typeface="Times New Roman" panose="02020603050405020304" pitchFamily="18" charset="0"/>
                <a:ea typeface="方正中等线简体" panose="03000509000000000000" pitchFamily="65" charset="-122"/>
                <a:cs typeface="Times New Roman" panose="02020603050405020304" pitchFamily="18" charset="0"/>
              </a:rPr>
              <a:t>献策</a:t>
            </a:r>
            <a:r>
              <a:rPr lang="zh-CN" altLang="zh-CN" kern="100" spc="-100" dirty="0">
                <a:latin typeface="Times New Roman" panose="02020603050405020304" pitchFamily="18" charset="0"/>
                <a:ea typeface="方正中等线简体" panose="03000509000000000000" pitchFamily="65" charset="-122"/>
                <a:cs typeface="Times New Roman" panose="02020603050405020304" pitchFamily="18" charset="0"/>
              </a:rPr>
              <a:t>用策？</a:t>
            </a:r>
            <a:r>
              <a:rPr lang="en-US" altLang="zh-CN" kern="100" spc="-100" dirty="0">
                <a:latin typeface="Times New Roman" panose="02020603050405020304" pitchFamily="18" charset="0"/>
                <a:ea typeface="方正中等线简体" panose="03000509000000000000" pitchFamily="65" charset="-122"/>
                <a:cs typeface="Courier New" panose="02070309020205020404" pitchFamily="49" charset="0"/>
              </a:rPr>
              <a:t>——</a:t>
            </a:r>
            <a:r>
              <a:rPr lang="zh-CN" altLang="zh-CN" kern="100" spc="-100" dirty="0">
                <a:latin typeface="Times New Roman" panose="02020603050405020304" pitchFamily="18" charset="0"/>
                <a:ea typeface="方正中等线简体" panose="03000509000000000000" pitchFamily="65" charset="-122"/>
                <a:cs typeface="Times New Roman" panose="02020603050405020304" pitchFamily="18" charset="0"/>
              </a:rPr>
              <a:t>了解策士游说经过。</a:t>
            </a:r>
            <a:r>
              <a:rPr lang="en-US" altLang="zh-CN" kern="100" spc="-100" dirty="0">
                <a:latin typeface="宋体" panose="02010600030101010101" pitchFamily="2" charset="-122"/>
                <a:ea typeface="方正中等线简体" panose="03000509000000000000" pitchFamily="65" charset="-122"/>
                <a:cs typeface="Times New Roman" panose="02020603050405020304" pitchFamily="18" charset="0"/>
              </a:rPr>
              <a:t>③</a:t>
            </a:r>
            <a:r>
              <a:rPr lang="zh-CN" altLang="zh-CN" kern="100" spc="-100" dirty="0">
                <a:latin typeface="Times New Roman" panose="02020603050405020304" pitchFamily="18" charset="0"/>
                <a:ea typeface="方正中等线简体" panose="03000509000000000000" pitchFamily="65" charset="-122"/>
                <a:cs typeface="Times New Roman" panose="02020603050405020304" pitchFamily="18" charset="0"/>
              </a:rPr>
              <a:t>国君用策结果如何？</a:t>
            </a:r>
            <a:r>
              <a:rPr lang="en-US" altLang="zh-CN" kern="100" spc="-100" dirty="0">
                <a:latin typeface="Times New Roman" panose="02020603050405020304" pitchFamily="18" charset="0"/>
                <a:ea typeface="方正中等线简体" panose="03000509000000000000" pitchFamily="65" charset="-122"/>
                <a:cs typeface="Courier New" panose="02070309020205020404" pitchFamily="49" charset="0"/>
              </a:rPr>
              <a:t>——</a:t>
            </a:r>
            <a:r>
              <a:rPr lang="zh-CN" altLang="zh-CN" kern="100" spc="-100" dirty="0">
                <a:latin typeface="Times New Roman" panose="02020603050405020304" pitchFamily="18" charset="0"/>
                <a:ea typeface="方正中等线简体" panose="03000509000000000000" pitchFamily="65" charset="-122"/>
                <a:cs typeface="Times New Roman" panose="02020603050405020304" pitchFamily="18" charset="0"/>
              </a:rPr>
              <a:t>了解事情结果。</a:t>
            </a:r>
            <a:endParaRPr lang="zh-CN" altLang="zh-CN" sz="1000" kern="100" spc="-100" dirty="0">
              <a:effectLst/>
              <a:latin typeface="宋体" panose="02010600030101010101" pitchFamily="2" charset="-122"/>
              <a:ea typeface="宋体" panose="02010600030101010101" pitchFamily="2" charset="-122"/>
              <a:cs typeface="Courier New" panose="02070309020205020404" pitchFamily="49" charset="0"/>
            </a:endParaRPr>
          </a:p>
        </p:txBody>
      </p:sp>
      <p:grpSp>
        <p:nvGrpSpPr>
          <p:cNvPr id="7" name="组合 6"/>
          <p:cNvGrpSpPr/>
          <p:nvPr/>
        </p:nvGrpSpPr>
        <p:grpSpPr>
          <a:xfrm>
            <a:off x="0" y="369368"/>
            <a:ext cx="9259426" cy="584775"/>
            <a:chOff x="0" y="369368"/>
            <a:chExt cx="9259426" cy="584775"/>
          </a:xfrm>
        </p:grpSpPr>
        <p:sp>
          <p:nvSpPr>
            <p:cNvPr id="5" name="矩形 4"/>
            <p:cNvSpPr/>
            <p:nvPr/>
          </p:nvSpPr>
          <p:spPr>
            <a:xfrm>
              <a:off x="982638" y="369368"/>
              <a:ext cx="8276788" cy="584775"/>
            </a:xfrm>
            <a:prstGeom prst="rect">
              <a:avLst/>
            </a:prstGeom>
            <a:effectLst/>
          </p:spPr>
          <p:txBody>
            <a:bodyPr wrap="square">
              <a:spAutoFit/>
            </a:bodyPr>
            <a:lstStyle/>
            <a:p>
              <a:pPr>
                <a:defRPr/>
              </a:pPr>
              <a:r>
                <a:rPr lang="zh-CN" altLang="en-US" sz="3200" b="1" dirty="0" smtClean="0">
                  <a:ln w="13462">
                    <a:noFill/>
                    <a:prstDash val="solid"/>
                  </a:ln>
                  <a:latin typeface="+mj-ea"/>
                  <a:ea typeface="+mj-ea"/>
                </a:rPr>
                <a:t>整体阅读指导</a:t>
              </a:r>
              <a:endParaRPr lang="zh-CN" altLang="zh-CN" sz="3200" b="1" dirty="0">
                <a:ln w="13462">
                  <a:noFill/>
                  <a:prstDash val="solid"/>
                </a:ln>
                <a:latin typeface="+mj-ea"/>
                <a:ea typeface="+mj-ea"/>
              </a:endParaRPr>
            </a:p>
          </p:txBody>
        </p:sp>
        <p:grpSp>
          <p:nvGrpSpPr>
            <p:cNvPr id="3" name="组合 2"/>
            <p:cNvGrpSpPr/>
            <p:nvPr/>
          </p:nvGrpSpPr>
          <p:grpSpPr>
            <a:xfrm>
              <a:off x="0" y="567946"/>
              <a:ext cx="910630" cy="153253"/>
              <a:chOff x="-176629" y="307972"/>
              <a:chExt cx="910630" cy="153253"/>
            </a:xfrm>
          </p:grpSpPr>
          <p:sp>
            <p:nvSpPr>
              <p:cNvPr id="4" name="矩形 682"/>
              <p:cNvSpPr/>
              <p:nvPr/>
            </p:nvSpPr>
            <p:spPr>
              <a:xfrm>
                <a:off x="-176629" y="307972"/>
                <a:ext cx="910630" cy="153253"/>
              </a:xfrm>
              <a:prstGeom prst="rect">
                <a:avLst/>
              </a:prstGeom>
              <a:solidFill>
                <a:srgbClr val="002060"/>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endParaRPr lang="zh-CN" altLang="en-US" b="1" strike="noStrike" noProof="1">
                  <a:effectLst>
                    <a:outerShdw blurRad="38100" dist="38100" dir="2700000" algn="tl">
                      <a:srgbClr val="000000">
                        <a:alpha val="43137"/>
                      </a:srgbClr>
                    </a:outerShdw>
                  </a:effectLst>
                </a:endParaRPr>
              </a:p>
            </p:txBody>
          </p:sp>
          <p:sp>
            <p:nvSpPr>
              <p:cNvPr id="6" name="矩形 683"/>
              <p:cNvSpPr/>
              <p:nvPr/>
            </p:nvSpPr>
            <p:spPr>
              <a:xfrm>
                <a:off x="16027" y="355602"/>
                <a:ext cx="699502" cy="105623"/>
              </a:xfrm>
              <a:prstGeom prst="rect">
                <a:avLst/>
              </a:prstGeom>
              <a:solidFill>
                <a:schemeClr val="accent5">
                  <a:lumMod val="20000"/>
                  <a:lumOff val="80000"/>
                </a:schemeClr>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endParaRPr lang="zh-CN" altLang="en-US" strike="noStrike" noProof="1"/>
              </a:p>
            </p:txBody>
          </p:sp>
        </p:grpSp>
      </p:grpSp>
    </p:spTree>
    <p:extLst>
      <p:ext uri="{BB962C8B-B14F-4D97-AF65-F5344CB8AC3E}">
        <p14:creationId xmlns:p14="http://schemas.microsoft.com/office/powerpoint/2010/main" val="861006725"/>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335206" y="54943"/>
            <a:ext cx="11520000" cy="6454652"/>
          </a:xfrm>
          <a:prstGeom prst="rect">
            <a:avLst/>
          </a:prstGeom>
        </p:spPr>
        <p:txBody>
          <a:bodyPr wrap="square">
            <a:spAutoFit/>
          </a:bodyPr>
          <a:lstStyle/>
          <a:p>
            <a:pPr algn="just">
              <a:lnSpc>
                <a:spcPct val="150000"/>
              </a:lnSpc>
              <a:spcAft>
                <a:spcPts val="0"/>
              </a:spcAft>
            </a:pPr>
            <a:r>
              <a:rPr lang="en-US" altLang="zh-CN" sz="2800" kern="100" dirty="0">
                <a:latin typeface="Times New Roman" panose="02020603050405020304" pitchFamily="18" charset="0"/>
                <a:ea typeface="楷体_GB2312" panose="02010609030101010101" pitchFamily="49" charset="-122"/>
                <a:cs typeface="Courier New" panose="02070309020205020404" pitchFamily="49" charset="0"/>
              </a:rPr>
              <a:t>(2022·</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新高考</a:t>
            </a:r>
            <a:r>
              <a:rPr lang="en-US" altLang="zh-CN" sz="2800" kern="100" dirty="0">
                <a:latin typeface="宋体" panose="02010600030101010101" pitchFamily="2" charset="-122"/>
                <a:ea typeface="楷体_GB2312" panose="02010609030101010101" pitchFamily="49" charset="-122"/>
                <a:cs typeface="Times New Roman" panose="02020603050405020304" pitchFamily="18" charset="0"/>
              </a:rPr>
              <a:t>Ⅰ</a:t>
            </a:r>
            <a:r>
              <a:rPr lang="en-US" altLang="zh-CN" sz="2800" kern="100" dirty="0">
                <a:latin typeface="Times New Roman" panose="02020603050405020304" pitchFamily="18" charset="0"/>
                <a:ea typeface="楷体_GB2312" panose="02010609030101010101" pitchFamily="49" charset="-122"/>
                <a:cs typeface="Courier New" panose="02070309020205020404" pitchFamily="49" charset="0"/>
              </a:rPr>
              <a:t>)</a:t>
            </a:r>
            <a:r>
              <a:rPr lang="zh-CN" altLang="zh-CN" sz="2800" b="1" kern="100" dirty="0">
                <a:latin typeface="Times New Roman" panose="02020603050405020304" pitchFamily="18" charset="0"/>
                <a:ea typeface="方正中等线简体" panose="03000509000000000000" pitchFamily="65" charset="-122"/>
                <a:cs typeface="Times New Roman" panose="02020603050405020304" pitchFamily="18" charset="0"/>
              </a:rPr>
              <a:t>阅读下面的文言文，完成后面任务。</a:t>
            </a:r>
            <a:endParaRPr lang="zh-CN" altLang="zh-CN" sz="1050" kern="100" dirty="0">
              <a:latin typeface="宋体" panose="02010600030101010101" pitchFamily="2" charset="-122"/>
              <a:ea typeface="宋体" panose="02010600030101010101" pitchFamily="2" charset="-122"/>
              <a:cs typeface="Courier New" panose="02070309020205020404" pitchFamily="49" charset="0"/>
            </a:endParaRPr>
          </a:p>
          <a:p>
            <a:pPr indent="711200" algn="just">
              <a:lnSpc>
                <a:spcPct val="150000"/>
              </a:lnSpc>
              <a:spcAft>
                <a:spcPts val="0"/>
              </a:spcAft>
            </a:pP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秦将伐魏，魏王闻之，夜见孟尝君，告之曰：</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秦</a:t>
            </a:r>
            <a:r>
              <a:rPr lang="zh-CN" altLang="zh-CN" sz="2800" kern="100" dirty="0">
                <a:solidFill>
                  <a:srgbClr val="0000FF"/>
                </a:solidFill>
                <a:latin typeface="Times New Roman" panose="02020603050405020304" pitchFamily="18" charset="0"/>
                <a:ea typeface="楷体_GB2312" panose="02010609030101010101" pitchFamily="49" charset="-122"/>
                <a:cs typeface="Times New Roman" panose="02020603050405020304" pitchFamily="18" charset="0"/>
              </a:rPr>
              <a:t>且</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攻魏，子为</a:t>
            </a:r>
            <a:r>
              <a:rPr lang="zh-CN" altLang="zh-CN" sz="2800" kern="100" dirty="0">
                <a:solidFill>
                  <a:srgbClr val="0000FF"/>
                </a:solidFill>
                <a:latin typeface="Times New Roman" panose="02020603050405020304" pitchFamily="18" charset="0"/>
                <a:ea typeface="楷体_GB2312" panose="02010609030101010101" pitchFamily="49" charset="-122"/>
                <a:cs typeface="Times New Roman" panose="02020603050405020304" pitchFamily="18" charset="0"/>
              </a:rPr>
              <a:t>寡人</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谋，奈何？</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孟尝君曰：</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有</a:t>
            </a:r>
            <a:r>
              <a:rPr lang="zh-CN" altLang="zh-CN" sz="2800" kern="100" dirty="0">
                <a:solidFill>
                  <a:srgbClr val="0000FF"/>
                </a:solidFill>
                <a:latin typeface="Times New Roman" panose="02020603050405020304" pitchFamily="18" charset="0"/>
                <a:ea typeface="楷体_GB2312" panose="02010609030101010101" pitchFamily="49" charset="-122"/>
                <a:cs typeface="Times New Roman" panose="02020603050405020304" pitchFamily="18" charset="0"/>
              </a:rPr>
              <a:t>诸侯</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之救，则国可存也。</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王曰：</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寡人愿子之行也！</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重为之</a:t>
            </a:r>
            <a:r>
              <a:rPr lang="zh-CN" altLang="zh-CN" sz="2800" kern="100" dirty="0">
                <a:solidFill>
                  <a:srgbClr val="0000FF"/>
                </a:solidFill>
                <a:latin typeface="Times New Roman" panose="02020603050405020304" pitchFamily="18" charset="0"/>
                <a:ea typeface="楷体_GB2312" panose="02010609030101010101" pitchFamily="49" charset="-122"/>
                <a:cs typeface="Times New Roman" panose="02020603050405020304" pitchFamily="18" charset="0"/>
              </a:rPr>
              <a:t>约</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车</a:t>
            </a:r>
            <a:r>
              <a:rPr lang="zh-CN" altLang="zh-CN" sz="2800" kern="100" dirty="0">
                <a:solidFill>
                  <a:srgbClr val="0000FF"/>
                </a:solidFill>
                <a:latin typeface="Times New Roman" panose="02020603050405020304" pitchFamily="18" charset="0"/>
                <a:ea typeface="楷体_GB2312" panose="02010609030101010101" pitchFamily="49" charset="-122"/>
                <a:cs typeface="Times New Roman" panose="02020603050405020304" pitchFamily="18" charset="0"/>
              </a:rPr>
              <a:t>百乘</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。孟尝君之赵，谓赵王曰：</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文愿借兵以救魏！</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赵王曰：</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寡人不能。</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孟尝君曰：</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夫敢借兵者，以忠王也。</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王曰：</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可得</a:t>
            </a:r>
            <a:r>
              <a:rPr lang="zh-CN" altLang="zh-CN" sz="2800" kern="100" dirty="0">
                <a:solidFill>
                  <a:srgbClr val="0000FF"/>
                </a:solidFill>
                <a:latin typeface="Times New Roman" panose="02020603050405020304" pitchFamily="18" charset="0"/>
                <a:ea typeface="楷体_GB2312" panose="02010609030101010101" pitchFamily="49" charset="-122"/>
                <a:cs typeface="Times New Roman" panose="02020603050405020304" pitchFamily="18" charset="0"/>
              </a:rPr>
              <a:t>闻</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乎？</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孟尝君曰：</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夫赵之兵非能强于魏之兵，魏之兵非能弱于赵也。然而赵之地不岁危而民不岁死，而魏之地岁危而民岁死者，何也？以其西</a:t>
            </a:r>
            <a:r>
              <a:rPr lang="zh-CN" altLang="zh-CN" sz="2800" kern="100" dirty="0">
                <a:solidFill>
                  <a:srgbClr val="0000FF"/>
                </a:solidFill>
                <a:latin typeface="Times New Roman" panose="02020603050405020304" pitchFamily="18" charset="0"/>
                <a:ea typeface="楷体_GB2312" panose="02010609030101010101" pitchFamily="49" charset="-122"/>
                <a:cs typeface="Times New Roman" panose="02020603050405020304" pitchFamily="18" charset="0"/>
              </a:rPr>
              <a:t>为赵蔽</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也。</a:t>
            </a:r>
            <a:r>
              <a:rPr lang="zh-CN" altLang="zh-CN" sz="2800" u="wavyHeavy" kern="100" dirty="0">
                <a:uFill>
                  <a:solidFill>
                    <a:srgbClr val="FF0000"/>
                  </a:solidFill>
                </a:uFill>
                <a:latin typeface="Times New Roman" panose="02020603050405020304" pitchFamily="18" charset="0"/>
                <a:ea typeface="楷体_GB2312" panose="02010609030101010101" pitchFamily="49" charset="-122"/>
                <a:cs typeface="Times New Roman" panose="02020603050405020304" pitchFamily="18" charset="0"/>
              </a:rPr>
              <a:t>今赵不救魏魏歃盟于秦是赵与强秦为界也地亦且岁危民亦且岁死矣此文之所以忠于大王也</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赵王许诺，为起兵十万、车三百乘。又北见燕王曰：</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今秦且攻魏，愿大王之救之！</a:t>
            </a:r>
            <a:r>
              <a:rPr lang="en-US" altLang="zh-CN" sz="2800" kern="100" dirty="0" smtClean="0">
                <a:latin typeface="宋体" panose="02010600030101010101" pitchFamily="2" charset="-122"/>
                <a:ea typeface="方正中等线简体" panose="03000509000000000000" pitchFamily="65" charset="-122"/>
                <a:cs typeface="Times New Roman" panose="02020603050405020304" pitchFamily="18" charset="0"/>
              </a:rPr>
              <a:t>”</a:t>
            </a:r>
            <a:endParaRPr lang="zh-CN" altLang="zh-CN" sz="1050" kern="100" dirty="0">
              <a:effectLst/>
              <a:latin typeface="宋体" panose="02010600030101010101" pitchFamily="2" charset="-122"/>
              <a:ea typeface="宋体" panose="02010600030101010101" pitchFamily="2" charset="-122"/>
              <a:cs typeface="Courier New" panose="02070309020205020404" pitchFamily="49" charset="0"/>
            </a:endParaRPr>
          </a:p>
        </p:txBody>
      </p:sp>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335206" y="98376"/>
            <a:ext cx="11520000" cy="6727996"/>
          </a:xfrm>
          <a:prstGeom prst="rect">
            <a:avLst/>
          </a:prstGeom>
        </p:spPr>
        <p:txBody>
          <a:bodyPr wrap="square">
            <a:spAutoFit/>
          </a:bodyPr>
          <a:lstStyle/>
          <a:p>
            <a:pPr algn="just">
              <a:lnSpc>
                <a:spcPct val="140000"/>
              </a:lnSpc>
              <a:spcAft>
                <a:spcPts val="0"/>
              </a:spcAft>
            </a:pP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燕王曰：</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u="sng" kern="100" dirty="0">
                <a:latin typeface="Times New Roman" panose="02020603050405020304" pitchFamily="18" charset="0"/>
                <a:ea typeface="楷体_GB2312" panose="02010609030101010101" pitchFamily="49" charset="-122"/>
                <a:cs typeface="Times New Roman" panose="02020603050405020304" pitchFamily="18" charset="0"/>
              </a:rPr>
              <a:t>吾岁不熟二年矣，今又行数千里而以助魏，且奈何？</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田文曰：</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夫行数千里而救人者，此国之利也。今魏王出</a:t>
            </a:r>
            <a:r>
              <a:rPr lang="zh-CN" altLang="zh-CN" sz="2800" kern="100" dirty="0">
                <a:solidFill>
                  <a:srgbClr val="0000FF"/>
                </a:solidFill>
                <a:latin typeface="Times New Roman" panose="02020603050405020304" pitchFamily="18" charset="0"/>
                <a:ea typeface="楷体_GB2312" panose="02010609030101010101" pitchFamily="49" charset="-122"/>
                <a:cs typeface="Times New Roman" panose="02020603050405020304" pitchFamily="18" charset="0"/>
              </a:rPr>
              <a:t>国门</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而望见军，虽欲行数千里而助人，可得乎？</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燕王尚未</a:t>
            </a:r>
            <a:r>
              <a:rPr lang="zh-CN" altLang="zh-CN" sz="2800" kern="100" dirty="0">
                <a:solidFill>
                  <a:srgbClr val="0000FF"/>
                </a:solidFill>
                <a:latin typeface="Times New Roman" panose="02020603050405020304" pitchFamily="18" charset="0"/>
                <a:ea typeface="楷体_GB2312" panose="02010609030101010101" pitchFamily="49" charset="-122"/>
                <a:cs typeface="Times New Roman" panose="02020603050405020304" pitchFamily="18" charset="0"/>
              </a:rPr>
              <a:t>许</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也。田文曰：</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u="sng" kern="100" dirty="0">
                <a:latin typeface="Times New Roman" panose="02020603050405020304" pitchFamily="18" charset="0"/>
                <a:ea typeface="楷体_GB2312" panose="02010609030101010101" pitchFamily="49" charset="-122"/>
                <a:cs typeface="Times New Roman" panose="02020603050405020304" pitchFamily="18" charset="0"/>
              </a:rPr>
              <a:t>臣效便计于王，王不用臣之忠计，文请行矣。</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恐天下之将有大变也。</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王曰：</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大变可</a:t>
            </a:r>
            <a:r>
              <a:rPr lang="zh-CN" altLang="zh-CN" sz="2800" kern="100" dirty="0">
                <a:solidFill>
                  <a:srgbClr val="0000FF"/>
                </a:solidFill>
                <a:latin typeface="Times New Roman" panose="02020603050405020304" pitchFamily="18" charset="0"/>
                <a:ea typeface="楷体_GB2312" panose="02010609030101010101" pitchFamily="49" charset="-122"/>
                <a:cs typeface="Times New Roman" panose="02020603050405020304" pitchFamily="18" charset="0"/>
              </a:rPr>
              <a:t>得</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闻乎？</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曰：</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u="sng" kern="100" dirty="0">
                <a:latin typeface="Times New Roman" panose="02020603050405020304" pitchFamily="18" charset="0"/>
                <a:ea typeface="楷体_GB2312" panose="02010609030101010101" pitchFamily="49" charset="-122"/>
                <a:cs typeface="Times New Roman" panose="02020603050405020304" pitchFamily="18" charset="0"/>
              </a:rPr>
              <a:t>燕不救魏，魏王折节割地，以国之半与秦，秦必去矣。</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秦已去魏，魏王悉韩、魏之兵，又西借秦兵，以</a:t>
            </a:r>
            <a:r>
              <a:rPr lang="zh-CN" altLang="zh-CN" sz="2800" kern="100" dirty="0">
                <a:solidFill>
                  <a:srgbClr val="0000FF"/>
                </a:solidFill>
                <a:latin typeface="Times New Roman" panose="02020603050405020304" pitchFamily="18" charset="0"/>
                <a:ea typeface="楷体_GB2312" panose="02010609030101010101" pitchFamily="49" charset="-122"/>
                <a:cs typeface="Times New Roman" panose="02020603050405020304" pitchFamily="18" charset="0"/>
              </a:rPr>
              <a:t>因</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赵之众，以四国攻燕，王且何利？利行数千里而助人乎？利出燕南门而望见军乎？则道里近而输又易矣。王何利？</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燕王曰：</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子行矣，寡人听子。</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乃为之起兵八万、车二百乘，以从田文。魏王大说曰：</a:t>
            </a:r>
            <a:r>
              <a:rPr lang="en-US" altLang="zh-CN" sz="2800" u="sng"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u="sng" kern="100" dirty="0">
                <a:latin typeface="Times New Roman" panose="02020603050405020304" pitchFamily="18" charset="0"/>
                <a:ea typeface="楷体_GB2312" panose="02010609030101010101" pitchFamily="49" charset="-122"/>
                <a:cs typeface="Times New Roman" panose="02020603050405020304" pitchFamily="18" charset="0"/>
              </a:rPr>
              <a:t>君得燕、赵之兵甚众且亟矣。</a:t>
            </a:r>
            <a:r>
              <a:rPr lang="en-US" altLang="zh-CN" sz="2800" u="sng"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u="sng" kern="100" dirty="0">
                <a:latin typeface="Times New Roman" panose="02020603050405020304" pitchFamily="18" charset="0"/>
                <a:ea typeface="楷体_GB2312" panose="02010609030101010101" pitchFamily="49" charset="-122"/>
                <a:cs typeface="Times New Roman" panose="02020603050405020304" pitchFamily="18" charset="0"/>
              </a:rPr>
              <a:t>秦王大恐，割地请讲于魏。</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因归燕、赵之兵，而</a:t>
            </a:r>
            <a:r>
              <a:rPr lang="zh-CN" altLang="zh-CN" sz="2800" kern="100" dirty="0">
                <a:solidFill>
                  <a:srgbClr val="0000FF"/>
                </a:solidFill>
                <a:latin typeface="Times New Roman" panose="02020603050405020304" pitchFamily="18" charset="0"/>
                <a:ea typeface="楷体_GB2312" panose="02010609030101010101" pitchFamily="49" charset="-122"/>
                <a:cs typeface="Times New Roman" panose="02020603050405020304" pitchFamily="18" charset="0"/>
              </a:rPr>
              <a:t>封</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田文。</a:t>
            </a:r>
            <a:endParaRPr lang="zh-CN" altLang="zh-CN" sz="1050" kern="100" dirty="0">
              <a:latin typeface="宋体" panose="02010600030101010101" pitchFamily="2" charset="-122"/>
              <a:ea typeface="宋体" panose="02010600030101010101" pitchFamily="2" charset="-122"/>
              <a:cs typeface="Courier New" panose="02070309020205020404" pitchFamily="49" charset="0"/>
            </a:endParaRPr>
          </a:p>
          <a:p>
            <a:pPr indent="711200" algn="r">
              <a:lnSpc>
                <a:spcPct val="140000"/>
              </a:lnSpc>
              <a:spcAft>
                <a:spcPts val="0"/>
              </a:spcAft>
            </a:pPr>
            <a:r>
              <a:rPr lang="en-US" altLang="zh-CN" sz="2800" kern="100" dirty="0">
                <a:latin typeface="Times New Roman" panose="02020603050405020304" pitchFamily="18" charset="0"/>
                <a:ea typeface="宋体" panose="02010600030101010101" pitchFamily="2" charset="-122"/>
                <a:cs typeface="Courier New" panose="02070309020205020404" pitchFamily="49" charset="0"/>
              </a:rPr>
              <a:t>(</a:t>
            </a:r>
            <a:r>
              <a:rPr lang="zh-CN" altLang="zh-CN" sz="2800" kern="100" dirty="0">
                <a:latin typeface="Times New Roman" panose="02020603050405020304" pitchFamily="18" charset="0"/>
                <a:ea typeface="宋体" panose="02010600030101010101" pitchFamily="2" charset="-122"/>
                <a:cs typeface="Times New Roman" panose="02020603050405020304" pitchFamily="18" charset="0"/>
              </a:rPr>
              <a:t>节选自《战国策</a:t>
            </a:r>
            <a:r>
              <a:rPr lang="en-US" altLang="zh-CN" sz="2800" kern="100" dirty="0">
                <a:latin typeface="Times New Roman" panose="02020603050405020304" pitchFamily="18" charset="0"/>
                <a:ea typeface="宋体" panose="02010600030101010101" pitchFamily="2" charset="-122"/>
                <a:cs typeface="Courier New" panose="02070309020205020404" pitchFamily="49" charset="0"/>
              </a:rPr>
              <a:t>·</a:t>
            </a:r>
            <a:r>
              <a:rPr lang="zh-CN" altLang="zh-CN" sz="2800" kern="100" dirty="0">
                <a:latin typeface="Times New Roman" panose="02020603050405020304" pitchFamily="18" charset="0"/>
                <a:ea typeface="宋体" panose="02010600030101010101" pitchFamily="2" charset="-122"/>
                <a:cs typeface="Times New Roman" panose="02020603050405020304" pitchFamily="18" charset="0"/>
              </a:rPr>
              <a:t>魏策三》</a:t>
            </a:r>
            <a:r>
              <a:rPr lang="en-US" altLang="zh-CN" sz="2800" kern="100" dirty="0">
                <a:latin typeface="Times New Roman" panose="02020603050405020304" pitchFamily="18" charset="0"/>
                <a:ea typeface="宋体" panose="02010600030101010101" pitchFamily="2" charset="-122"/>
                <a:cs typeface="Courier New" panose="02070309020205020404" pitchFamily="49" charset="0"/>
              </a:rPr>
              <a:t>)</a:t>
            </a:r>
            <a:endParaRPr lang="zh-CN" altLang="zh-CN" sz="1050" kern="100" dirty="0">
              <a:latin typeface="宋体" panose="02010600030101010101" pitchFamily="2" charset="-122"/>
              <a:ea typeface="宋体" panose="02010600030101010101" pitchFamily="2" charset="-122"/>
              <a:cs typeface="Courier New" panose="02070309020205020404" pitchFamily="49" charset="0"/>
            </a:endParaRPr>
          </a:p>
        </p:txBody>
      </p:sp>
    </p:spTree>
    <p:extLst>
      <p:ext uri="{BB962C8B-B14F-4D97-AF65-F5344CB8AC3E}">
        <p14:creationId xmlns:p14="http://schemas.microsoft.com/office/powerpoint/2010/main" val="1534806449"/>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335206" y="965117"/>
            <a:ext cx="11520000" cy="2031325"/>
          </a:xfrm>
          <a:prstGeom prst="rect">
            <a:avLst/>
          </a:prstGeom>
        </p:spPr>
        <p:txBody>
          <a:bodyPr wrap="square">
            <a:spAutoFit/>
          </a:bodyPr>
          <a:lstStyle/>
          <a:p>
            <a:pPr algn="just">
              <a:lnSpc>
                <a:spcPct val="150000"/>
              </a:lnSpc>
              <a:spcAft>
                <a:spcPts val="0"/>
              </a:spcAft>
            </a:pP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在按照国别体散文阅读要点</a:t>
            </a:r>
            <a:r>
              <a:rPr lang="zh-CN" altLang="zh-CN" sz="2800" kern="100" dirty="0" smtClean="0">
                <a:latin typeface="Times New Roman" panose="02020603050405020304" pitchFamily="18" charset="0"/>
                <a:ea typeface="方正中等线简体" panose="03000509000000000000" pitchFamily="65" charset="-122"/>
                <a:cs typeface="Times New Roman" panose="02020603050405020304" pitchFamily="18" charset="0"/>
              </a:rPr>
              <a:t>、</a:t>
            </a:r>
            <a:endParaRPr lang="en-US" altLang="zh-CN" sz="2800" kern="100" dirty="0" smtClean="0">
              <a:latin typeface="Times New Roman" panose="02020603050405020304" pitchFamily="18" charset="0"/>
              <a:ea typeface="方正中等线简体" panose="03000509000000000000" pitchFamily="65" charset="-122"/>
              <a:cs typeface="Times New Roman" panose="02020603050405020304" pitchFamily="18" charset="0"/>
            </a:endParaRPr>
          </a:p>
          <a:p>
            <a:pPr algn="just">
              <a:lnSpc>
                <a:spcPct val="150000"/>
              </a:lnSpc>
              <a:spcAft>
                <a:spcPts val="0"/>
              </a:spcAft>
            </a:pPr>
            <a:r>
              <a:rPr lang="zh-CN" altLang="zh-CN" sz="2800" kern="100" dirty="0" smtClean="0">
                <a:latin typeface="Times New Roman" panose="02020603050405020304" pitchFamily="18" charset="0"/>
                <a:ea typeface="方正中等线简体" panose="03000509000000000000" pitchFamily="65" charset="-122"/>
                <a:cs typeface="Times New Roman" panose="02020603050405020304" pitchFamily="18" charset="0"/>
              </a:rPr>
              <a:t>步骤</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阅读全文后，填</a:t>
            </a:r>
            <a:r>
              <a:rPr lang="zh-CN" altLang="zh-CN" sz="2800" kern="100" dirty="0" smtClean="0">
                <a:latin typeface="Times New Roman" panose="02020603050405020304" pitchFamily="18" charset="0"/>
                <a:ea typeface="方正中等线简体" panose="03000509000000000000" pitchFamily="65" charset="-122"/>
                <a:cs typeface="Times New Roman" panose="02020603050405020304" pitchFamily="18" charset="0"/>
              </a:rPr>
              <a:t>出</a:t>
            </a:r>
            <a:r>
              <a:rPr lang="zh-CN" altLang="en-US" sz="2800" kern="100" dirty="0" smtClean="0">
                <a:latin typeface="Times New Roman" panose="02020603050405020304" pitchFamily="18" charset="0"/>
                <a:ea typeface="方正中等线简体" panose="03000509000000000000" pitchFamily="65" charset="-122"/>
                <a:cs typeface="Times New Roman" panose="02020603050405020304" pitchFamily="18" charset="0"/>
              </a:rPr>
              <a:t>右</a:t>
            </a:r>
            <a:r>
              <a:rPr lang="zh-CN" altLang="zh-CN" sz="2800" kern="100" dirty="0" smtClean="0">
                <a:latin typeface="Times New Roman" panose="02020603050405020304" pitchFamily="18" charset="0"/>
                <a:ea typeface="方正中等线简体" panose="03000509000000000000" pitchFamily="65" charset="-122"/>
                <a:cs typeface="Times New Roman" panose="02020603050405020304" pitchFamily="18" charset="0"/>
              </a:rPr>
              <a:t>面</a:t>
            </a:r>
            <a:endParaRPr lang="en-US" altLang="zh-CN" sz="2800" kern="100" dirty="0" smtClean="0">
              <a:latin typeface="Times New Roman" panose="02020603050405020304" pitchFamily="18" charset="0"/>
              <a:ea typeface="方正中等线简体" panose="03000509000000000000" pitchFamily="65" charset="-122"/>
              <a:cs typeface="Times New Roman" panose="02020603050405020304" pitchFamily="18" charset="0"/>
            </a:endParaRPr>
          </a:p>
          <a:p>
            <a:pPr algn="just">
              <a:lnSpc>
                <a:spcPct val="150000"/>
              </a:lnSpc>
              <a:spcAft>
                <a:spcPts val="0"/>
              </a:spcAft>
            </a:pPr>
            <a:r>
              <a:rPr lang="zh-CN" altLang="zh-CN" sz="2800" kern="100" dirty="0" smtClean="0">
                <a:latin typeface="Times New Roman" panose="02020603050405020304" pitchFamily="18" charset="0"/>
                <a:ea typeface="方正中等线简体" panose="03000509000000000000" pitchFamily="65" charset="-122"/>
                <a:cs typeface="Times New Roman" panose="02020603050405020304" pitchFamily="18" charset="0"/>
              </a:rPr>
              <a:t>导</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图中的空缺部分。</a:t>
            </a:r>
            <a:endParaRPr lang="zh-CN" altLang="zh-CN" sz="1050" kern="100" dirty="0">
              <a:effectLst/>
              <a:latin typeface="宋体" panose="02010600030101010101" pitchFamily="2" charset="-122"/>
              <a:ea typeface="宋体" panose="02010600030101010101" pitchFamily="2" charset="-122"/>
              <a:cs typeface="Courier New" panose="02070309020205020404" pitchFamily="49" charset="0"/>
            </a:endParaRPr>
          </a:p>
        </p:txBody>
      </p:sp>
      <p:grpSp>
        <p:nvGrpSpPr>
          <p:cNvPr id="2" name="组合 1"/>
          <p:cNvGrpSpPr/>
          <p:nvPr/>
        </p:nvGrpSpPr>
        <p:grpSpPr>
          <a:xfrm>
            <a:off x="0" y="251697"/>
            <a:ext cx="3812403" cy="522748"/>
            <a:chOff x="0" y="251697"/>
            <a:chExt cx="3812403" cy="522748"/>
          </a:xfrm>
        </p:grpSpPr>
        <p:sp>
          <p:nvSpPr>
            <p:cNvPr id="14" name="圆角矩形 13"/>
            <p:cNvSpPr/>
            <p:nvPr/>
          </p:nvSpPr>
          <p:spPr>
            <a:xfrm>
              <a:off x="0" y="705748"/>
              <a:ext cx="3796652" cy="68697"/>
            </a:xfrm>
            <a:prstGeom prst="round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矩形 7"/>
            <p:cNvSpPr/>
            <p:nvPr/>
          </p:nvSpPr>
          <p:spPr>
            <a:xfrm>
              <a:off x="1932300" y="277520"/>
              <a:ext cx="1880103" cy="454053"/>
            </a:xfrm>
            <a:prstGeom prst="rect">
              <a:avLst/>
            </a:prstGeom>
            <a:noFill/>
            <a:ln w="19050">
              <a:solidFill>
                <a:srgbClr val="0062A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矩形 15"/>
            <p:cNvSpPr/>
            <p:nvPr/>
          </p:nvSpPr>
          <p:spPr>
            <a:xfrm>
              <a:off x="0" y="251697"/>
              <a:ext cx="1966169" cy="479877"/>
            </a:xfrm>
            <a:prstGeom prst="rect">
              <a:avLst/>
            </a:prstGeom>
            <a:solidFill>
              <a:srgbClr val="0062AC"/>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 name="TextBox 8"/>
            <p:cNvSpPr txBox="1"/>
            <p:nvPr/>
          </p:nvSpPr>
          <p:spPr>
            <a:xfrm>
              <a:off x="323494" y="306969"/>
              <a:ext cx="1624592" cy="369332"/>
            </a:xfrm>
            <a:prstGeom prst="rect">
              <a:avLst/>
            </a:prstGeom>
            <a:noFill/>
          </p:spPr>
          <p:txBody>
            <a:bodyPr wrap="square" lIns="0" tIns="0" rIns="0" bIns="0" rtlCol="0" anchor="ctr">
              <a:spAutoFit/>
            </a:bodyPr>
            <a:lstStyle/>
            <a:p>
              <a:pPr algn="ctr"/>
              <a:r>
                <a:rPr lang="zh-CN" altLang="en-US" b="1" dirty="0" smtClean="0">
                  <a:solidFill>
                    <a:schemeClr val="bg1"/>
                  </a:solidFill>
                  <a:latin typeface="Arial" panose="020B0604020202020204" pitchFamily="34" charset="0"/>
                  <a:ea typeface="微软雅黑" panose="020B0503020204020204" charset="-122"/>
                  <a:sym typeface="Arial" panose="020B0604020202020204" pitchFamily="34" charset="0"/>
                </a:rPr>
                <a:t>整体把握</a:t>
              </a:r>
              <a:endParaRPr lang="zh-CN" altLang="en-US" b="1" dirty="0">
                <a:solidFill>
                  <a:schemeClr val="bg1"/>
                </a:solidFill>
                <a:latin typeface="Arial" panose="020B0604020202020204" pitchFamily="34" charset="0"/>
                <a:ea typeface="微软雅黑" panose="020B0503020204020204" charset="-122"/>
                <a:sym typeface="Arial" panose="020B0604020202020204" pitchFamily="34" charset="0"/>
              </a:endParaRPr>
            </a:p>
          </p:txBody>
        </p:sp>
        <p:sp>
          <p:nvSpPr>
            <p:cNvPr id="19" name="矩形 18"/>
            <p:cNvSpPr/>
            <p:nvPr/>
          </p:nvSpPr>
          <p:spPr>
            <a:xfrm>
              <a:off x="169822" y="419627"/>
              <a:ext cx="137921" cy="14401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1" dirty="0">
                <a:effectLst>
                  <a:outerShdw blurRad="38100" dist="38100" dir="2700000" algn="tl">
                    <a:srgbClr val="000000">
                      <a:alpha val="43137"/>
                    </a:srgbClr>
                  </a:outerShdw>
                </a:effectLst>
              </a:endParaRPr>
            </a:p>
          </p:txBody>
        </p:sp>
        <p:sp>
          <p:nvSpPr>
            <p:cNvPr id="20" name="矩形 19"/>
            <p:cNvSpPr/>
            <p:nvPr/>
          </p:nvSpPr>
          <p:spPr>
            <a:xfrm>
              <a:off x="1915548" y="277521"/>
              <a:ext cx="1881104" cy="461665"/>
            </a:xfrm>
            <a:prstGeom prst="rect">
              <a:avLst/>
            </a:prstGeom>
          </p:spPr>
          <p:txBody>
            <a:bodyPr wrap="square">
              <a:spAutoFit/>
            </a:bodyPr>
            <a:lstStyle/>
            <a:p>
              <a:pPr algn="ctr"/>
              <a:r>
                <a:rPr lang="en-US" altLang="zh-CN" kern="100" dirty="0" smtClean="0">
                  <a:latin typeface="Times New Roman" panose="02020603050405020304" pitchFamily="18" charset="0"/>
                  <a:ea typeface="方正中等线简体" panose="03000509000000000000" pitchFamily="65" charset="-122"/>
                </a:rPr>
                <a:t>(</a:t>
              </a:r>
              <a:r>
                <a:rPr lang="zh-CN" altLang="zh-CN" kern="100" dirty="0" smtClean="0">
                  <a:latin typeface="楷体" panose="02010609060101010101" pitchFamily="49" charset="-122"/>
                  <a:ea typeface="楷体" panose="02010609060101010101" pitchFamily="49" charset="-122"/>
                  <a:cs typeface="Times New Roman" panose="02020603050405020304" pitchFamily="18" charset="0"/>
                </a:rPr>
                <a:t>约</a:t>
              </a:r>
              <a:r>
                <a:rPr lang="en-US" altLang="zh-CN" kern="100" dirty="0" smtClean="0">
                  <a:latin typeface="楷体" panose="02010609060101010101" pitchFamily="49" charset="-122"/>
                  <a:ea typeface="楷体" panose="02010609060101010101" pitchFamily="49" charset="-122"/>
                </a:rPr>
                <a:t>10</a:t>
              </a:r>
              <a:r>
                <a:rPr lang="zh-CN" altLang="zh-CN" kern="100" dirty="0" smtClean="0">
                  <a:latin typeface="楷体" panose="02010609060101010101" pitchFamily="49" charset="-122"/>
                  <a:ea typeface="楷体" panose="02010609060101010101" pitchFamily="49" charset="-122"/>
                  <a:cs typeface="Times New Roman" panose="02020603050405020304" pitchFamily="18" charset="0"/>
                </a:rPr>
                <a:t>分钟</a:t>
              </a:r>
              <a:r>
                <a:rPr lang="en-US" altLang="zh-CN" kern="100" dirty="0" smtClean="0">
                  <a:latin typeface="Times New Roman" panose="02020603050405020304" pitchFamily="18" charset="0"/>
                  <a:ea typeface="方正中等线简体" panose="03000509000000000000" pitchFamily="65" charset="-122"/>
                </a:rPr>
                <a:t>)</a:t>
              </a:r>
              <a:endParaRPr lang="zh-CN" altLang="en-US" dirty="0">
                <a:latin typeface="+mn-ea"/>
              </a:endParaRPr>
            </a:p>
          </p:txBody>
        </p:sp>
      </p:grpSp>
      <p:sp>
        <p:nvSpPr>
          <p:cNvPr id="15" name="矩形 14"/>
          <p:cNvSpPr/>
          <p:nvPr/>
        </p:nvSpPr>
        <p:spPr>
          <a:xfrm>
            <a:off x="335206" y="2973120"/>
            <a:ext cx="11520000" cy="1284006"/>
          </a:xfrm>
          <a:prstGeom prst="rect">
            <a:avLst/>
          </a:prstGeom>
        </p:spPr>
        <p:txBody>
          <a:bodyPr wrap="square">
            <a:spAutoFit/>
          </a:bodyPr>
          <a:lstStyle/>
          <a:p>
            <a:pPr algn="just">
              <a:lnSpc>
                <a:spcPct val="150000"/>
              </a:lnSpc>
              <a:spcAft>
                <a:spcPts val="0"/>
              </a:spcAft>
            </a:pPr>
            <a:r>
              <a:rPr lang="zh-CN" altLang="zh-CN" sz="2800" kern="100" dirty="0">
                <a:solidFill>
                  <a:srgbClr val="C00000"/>
                </a:solidFill>
                <a:latin typeface="Times New Roman" panose="02020603050405020304" pitchFamily="18" charset="0"/>
                <a:ea typeface="微软雅黑" panose="020B0503020204020204" pitchFamily="34" charset="-122"/>
                <a:cs typeface="Times New Roman" panose="02020603050405020304" pitchFamily="18" charset="0"/>
              </a:rPr>
              <a:t>答案　</a:t>
            </a:r>
            <a:r>
              <a:rPr lang="en-US" altLang="zh-CN" sz="2800" kern="100" dirty="0">
                <a:latin typeface="宋体" panose="02010600030101010101" pitchFamily="2" charset="-122"/>
                <a:cs typeface="Times New Roman" panose="02020603050405020304" pitchFamily="18" charset="0"/>
              </a:rPr>
              <a:t>①</a:t>
            </a:r>
            <a:r>
              <a:rPr lang="zh-CN" altLang="zh-CN" sz="2800" kern="100" dirty="0">
                <a:latin typeface="Times New Roman" panose="02020603050405020304" pitchFamily="18" charset="0"/>
                <a:cs typeface="Times New Roman" panose="02020603050405020304" pitchFamily="18" charset="0"/>
              </a:rPr>
              <a:t>不用臣计，恐天下大变　</a:t>
            </a:r>
            <a:endParaRPr lang="en-US" altLang="zh-CN" sz="2800" kern="100" dirty="0" smtClean="0">
              <a:latin typeface="Times New Roman" panose="02020603050405020304" pitchFamily="18" charset="0"/>
              <a:cs typeface="Times New Roman" panose="02020603050405020304" pitchFamily="18" charset="0"/>
            </a:endParaRPr>
          </a:p>
          <a:p>
            <a:pPr algn="just">
              <a:lnSpc>
                <a:spcPct val="150000"/>
              </a:lnSpc>
              <a:spcAft>
                <a:spcPts val="0"/>
              </a:spcAft>
            </a:pPr>
            <a:r>
              <a:rPr lang="en-US" altLang="zh-CN" sz="2800" kern="100" dirty="0" smtClean="0">
                <a:latin typeface="宋体" panose="02010600030101010101" pitchFamily="2" charset="-122"/>
                <a:cs typeface="Times New Roman" panose="02020603050405020304" pitchFamily="18" charset="0"/>
              </a:rPr>
              <a:t>②</a:t>
            </a:r>
            <a:r>
              <a:rPr lang="zh-CN" altLang="zh-CN" sz="2800" kern="100" dirty="0">
                <a:latin typeface="Times New Roman" panose="02020603050405020304" pitchFamily="18" charset="0"/>
                <a:cs typeface="Times New Roman" panose="02020603050405020304" pitchFamily="18" charset="0"/>
              </a:rPr>
              <a:t>秦王大恐，割地求和</a:t>
            </a:r>
            <a:endParaRPr lang="zh-CN" altLang="zh-CN" sz="1050" kern="100" dirty="0">
              <a:effectLst/>
              <a:latin typeface="宋体" panose="02010600030101010101" pitchFamily="2" charset="-122"/>
              <a:ea typeface="宋体" panose="02010600030101010101" pitchFamily="2" charset="-122"/>
              <a:cs typeface="Courier New" panose="02070309020205020404" pitchFamily="49" charset="0"/>
            </a:endParaRPr>
          </a:p>
        </p:txBody>
      </p:sp>
      <p:pic>
        <p:nvPicPr>
          <p:cNvPr id="1026" name="Picture 2" descr="加A1"/>
          <p:cNvPicPr>
            <a:picLocks noChangeAspect="1" noChangeArrowheads="1"/>
          </p:cNvPicPr>
          <p:nvPr/>
        </p:nvPicPr>
        <p:blipFill>
          <a:blip r:embed="rId3"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6095206" y="909514"/>
            <a:ext cx="5155043" cy="47135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535367487"/>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15">
                                            <p:txEl>
                                              <p:pRg st="0" end="0"/>
                                            </p:txEl>
                                          </p:spTgt>
                                        </p:tgtEl>
                                        <p:attrNameLst>
                                          <p:attrName>style.visibility</p:attrName>
                                        </p:attrNameLst>
                                      </p:cBhvr>
                                      <p:to>
                                        <p:strVal val="visible"/>
                                      </p:to>
                                    </p:set>
                                    <p:animEffect transition="in" filter="blinds(horizontal)">
                                      <p:cBhvr>
                                        <p:cTn id="7" dur="500"/>
                                        <p:tgtEl>
                                          <p:spTgt spid="15">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nodeType="clickEffect">
                                  <p:stCondLst>
                                    <p:cond delay="0"/>
                                  </p:stCondLst>
                                  <p:childTnLst>
                                    <p:set>
                                      <p:cBhvr>
                                        <p:cTn id="11" dur="1" fill="hold">
                                          <p:stCondLst>
                                            <p:cond delay="0"/>
                                          </p:stCondLst>
                                        </p:cTn>
                                        <p:tgtEl>
                                          <p:spTgt spid="15">
                                            <p:txEl>
                                              <p:pRg st="1" end="1"/>
                                            </p:txEl>
                                          </p:spTgt>
                                        </p:tgtEl>
                                        <p:attrNameLst>
                                          <p:attrName>style.visibility</p:attrName>
                                        </p:attrNameLst>
                                      </p:cBhvr>
                                      <p:to>
                                        <p:strVal val="visible"/>
                                      </p:to>
                                    </p:set>
                                    <p:animEffect transition="in" filter="blinds(horizontal)">
                                      <p:cBhvr>
                                        <p:cTn id="12" dur="500"/>
                                        <p:tgtEl>
                                          <p:spTgt spid="15">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335206" y="837506"/>
            <a:ext cx="11520000" cy="5835124"/>
          </a:xfrm>
          <a:prstGeom prst="rect">
            <a:avLst/>
          </a:prstGeom>
        </p:spPr>
        <p:txBody>
          <a:bodyPr wrap="square">
            <a:spAutoFit/>
          </a:bodyPr>
          <a:lstStyle/>
          <a:p>
            <a:pPr algn="just">
              <a:lnSpc>
                <a:spcPct val="150000"/>
              </a:lnSpc>
              <a:spcAft>
                <a:spcPts val="0"/>
              </a:spcAft>
            </a:pPr>
            <a:r>
              <a:rPr lang="en-US" altLang="zh-CN" sz="2800" kern="100" dirty="0">
                <a:latin typeface="Times New Roman" panose="02020603050405020304" pitchFamily="18" charset="0"/>
                <a:ea typeface="方正中等线简体" panose="03000509000000000000" pitchFamily="65" charset="-122"/>
                <a:cs typeface="Courier New" panose="02070309020205020404" pitchFamily="49" charset="0"/>
              </a:rPr>
              <a:t>1.</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下列对文中画波浪线部分的断句，正确的一项是</a:t>
            </a:r>
            <a:r>
              <a:rPr lang="en-US" altLang="zh-CN" sz="2800" kern="100" dirty="0">
                <a:latin typeface="Times New Roman" panose="02020603050405020304" pitchFamily="18" charset="0"/>
                <a:ea typeface="方正中等线简体" panose="03000509000000000000" pitchFamily="65" charset="-122"/>
                <a:cs typeface="Courier New" panose="02070309020205020404" pitchFamily="49" charset="0"/>
              </a:rPr>
              <a:t>(3</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分</a:t>
            </a:r>
            <a:r>
              <a:rPr lang="en-US" altLang="zh-CN" sz="2800" kern="100" dirty="0">
                <a:latin typeface="Times New Roman" panose="02020603050405020304" pitchFamily="18" charset="0"/>
                <a:ea typeface="方正中等线简体" panose="03000509000000000000" pitchFamily="65" charset="-122"/>
                <a:cs typeface="Courier New" panose="02070309020205020404" pitchFamily="49" charset="0"/>
              </a:rPr>
              <a:t>)</a:t>
            </a:r>
            <a:endParaRPr lang="zh-CN" altLang="zh-CN" sz="1050" kern="100" dirty="0">
              <a:latin typeface="宋体" panose="02010600030101010101" pitchFamily="2" charset="-122"/>
              <a:ea typeface="宋体" panose="02010600030101010101" pitchFamily="2" charset="-122"/>
              <a:cs typeface="Courier New" panose="02070309020205020404" pitchFamily="49" charset="0"/>
            </a:endParaRPr>
          </a:p>
          <a:p>
            <a:pPr algn="just">
              <a:lnSpc>
                <a:spcPct val="150000"/>
              </a:lnSpc>
              <a:spcAft>
                <a:spcPts val="0"/>
              </a:spcAft>
            </a:pPr>
            <a:r>
              <a:rPr lang="en-US" altLang="zh-CN" sz="2800" kern="100" dirty="0">
                <a:latin typeface="Times New Roman" panose="02020603050405020304" pitchFamily="18" charset="0"/>
                <a:ea typeface="方正中等线简体" panose="03000509000000000000" pitchFamily="65" charset="-122"/>
                <a:cs typeface="Courier New" panose="02070309020205020404" pitchFamily="49" charset="0"/>
              </a:rPr>
              <a:t>A.</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今赵不救魏</a:t>
            </a:r>
            <a:r>
              <a:rPr lang="en-US" altLang="zh-CN" sz="2800" kern="100" dirty="0">
                <a:latin typeface="Times New Roman" panose="02020603050405020304" pitchFamily="18" charset="0"/>
                <a:ea typeface="方正中等线简体" panose="03000509000000000000" pitchFamily="65" charset="-122"/>
                <a:cs typeface="Courier New" panose="02070309020205020404" pitchFamily="49" charset="0"/>
              </a:rPr>
              <a:t>/</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魏歃盟</a:t>
            </a:r>
            <a:r>
              <a:rPr lang="en-US" altLang="zh-CN" sz="2800" kern="100" dirty="0">
                <a:latin typeface="Times New Roman" panose="02020603050405020304" pitchFamily="18" charset="0"/>
                <a:ea typeface="方正中等线简体" panose="03000509000000000000" pitchFamily="65" charset="-122"/>
                <a:cs typeface="Courier New" panose="02070309020205020404" pitchFamily="49" charset="0"/>
              </a:rPr>
              <a:t>/</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于秦是赵与强秦为界也</a:t>
            </a:r>
            <a:r>
              <a:rPr lang="en-US" altLang="zh-CN" sz="2800" kern="100" dirty="0">
                <a:latin typeface="Times New Roman" panose="02020603050405020304" pitchFamily="18" charset="0"/>
                <a:ea typeface="方正中等线简体" panose="03000509000000000000" pitchFamily="65" charset="-122"/>
                <a:cs typeface="Courier New" panose="02070309020205020404" pitchFamily="49" charset="0"/>
              </a:rPr>
              <a:t>/</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地亦且岁危</a:t>
            </a:r>
            <a:r>
              <a:rPr lang="en-US" altLang="zh-CN" sz="2800" kern="100" dirty="0">
                <a:latin typeface="Times New Roman" panose="02020603050405020304" pitchFamily="18" charset="0"/>
                <a:ea typeface="方正中等线简体" panose="03000509000000000000" pitchFamily="65" charset="-122"/>
                <a:cs typeface="Courier New" panose="02070309020205020404" pitchFamily="49" charset="0"/>
              </a:rPr>
              <a:t>/</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民亦且岁死矣</a:t>
            </a:r>
            <a:r>
              <a:rPr lang="en-US" altLang="zh-CN" sz="2800" kern="100" dirty="0" smtClean="0">
                <a:latin typeface="Times New Roman" panose="02020603050405020304" pitchFamily="18" charset="0"/>
                <a:ea typeface="方正中等线简体" panose="03000509000000000000" pitchFamily="65" charset="-122"/>
                <a:cs typeface="Courier New" panose="02070309020205020404" pitchFamily="49" charset="0"/>
              </a:rPr>
              <a:t>/</a:t>
            </a:r>
          </a:p>
          <a:p>
            <a:pPr algn="just">
              <a:lnSpc>
                <a:spcPct val="150000"/>
              </a:lnSpc>
              <a:spcAft>
                <a:spcPts val="0"/>
              </a:spcAft>
            </a:pPr>
            <a:r>
              <a:rPr lang="zh-CN" altLang="en-US" sz="2800" kern="100" dirty="0">
                <a:latin typeface="Times New Roman" panose="02020603050405020304" pitchFamily="18" charset="0"/>
                <a:ea typeface="方正中等线简体" panose="03000509000000000000" pitchFamily="65" charset="-122"/>
                <a:cs typeface="Courier New" panose="02070309020205020404" pitchFamily="49" charset="0"/>
              </a:rPr>
              <a:t>　</a:t>
            </a:r>
            <a:r>
              <a:rPr lang="zh-CN" altLang="zh-CN" sz="2800" kern="100" dirty="0" smtClean="0">
                <a:latin typeface="Times New Roman" panose="02020603050405020304" pitchFamily="18" charset="0"/>
                <a:ea typeface="方正中等线简体" panose="03000509000000000000" pitchFamily="65" charset="-122"/>
                <a:cs typeface="Times New Roman" panose="02020603050405020304" pitchFamily="18" charset="0"/>
              </a:rPr>
              <a:t>此</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文之所以忠于大王也</a:t>
            </a:r>
            <a:r>
              <a:rPr lang="en-US" altLang="zh-CN" sz="2800" kern="100" dirty="0">
                <a:latin typeface="Times New Roman" panose="02020603050405020304" pitchFamily="18" charset="0"/>
                <a:ea typeface="方正中等线简体" panose="03000509000000000000" pitchFamily="65" charset="-122"/>
                <a:cs typeface="Courier New" panose="02070309020205020404" pitchFamily="49" charset="0"/>
              </a:rPr>
              <a:t>/</a:t>
            </a:r>
            <a:endParaRPr lang="zh-CN" altLang="zh-CN" sz="1050" kern="100" dirty="0">
              <a:latin typeface="宋体" panose="02010600030101010101" pitchFamily="2" charset="-122"/>
              <a:ea typeface="宋体" panose="02010600030101010101" pitchFamily="2" charset="-122"/>
              <a:cs typeface="Courier New" panose="02070309020205020404" pitchFamily="49" charset="0"/>
            </a:endParaRPr>
          </a:p>
          <a:p>
            <a:pPr algn="just">
              <a:lnSpc>
                <a:spcPct val="150000"/>
              </a:lnSpc>
              <a:spcAft>
                <a:spcPts val="0"/>
              </a:spcAft>
            </a:pPr>
            <a:r>
              <a:rPr lang="en-US" altLang="zh-CN" sz="2800" kern="100" dirty="0">
                <a:latin typeface="Times New Roman" panose="02020603050405020304" pitchFamily="18" charset="0"/>
                <a:ea typeface="方正中等线简体" panose="03000509000000000000" pitchFamily="65" charset="-122"/>
                <a:cs typeface="Courier New" panose="02070309020205020404" pitchFamily="49" charset="0"/>
              </a:rPr>
              <a:t>B.</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今赵不救魏</a:t>
            </a:r>
            <a:r>
              <a:rPr lang="en-US" altLang="zh-CN" sz="2800" kern="100" dirty="0">
                <a:latin typeface="Times New Roman" panose="02020603050405020304" pitchFamily="18" charset="0"/>
                <a:ea typeface="方正中等线简体" panose="03000509000000000000" pitchFamily="65" charset="-122"/>
                <a:cs typeface="Courier New" panose="02070309020205020404" pitchFamily="49" charset="0"/>
              </a:rPr>
              <a:t>/</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魏歃盟于秦</a:t>
            </a:r>
            <a:r>
              <a:rPr lang="en-US" altLang="zh-CN" sz="2800" kern="100" dirty="0">
                <a:latin typeface="Times New Roman" panose="02020603050405020304" pitchFamily="18" charset="0"/>
                <a:ea typeface="方正中等线简体" panose="03000509000000000000" pitchFamily="65" charset="-122"/>
                <a:cs typeface="Courier New" panose="02070309020205020404" pitchFamily="49" charset="0"/>
              </a:rPr>
              <a:t>/</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是赵与强秦为界也</a:t>
            </a:r>
            <a:r>
              <a:rPr lang="en-US" altLang="zh-CN" sz="2800" kern="100" dirty="0">
                <a:latin typeface="Times New Roman" panose="02020603050405020304" pitchFamily="18" charset="0"/>
                <a:ea typeface="方正中等线简体" panose="03000509000000000000" pitchFamily="65" charset="-122"/>
                <a:cs typeface="Courier New" panose="02070309020205020404" pitchFamily="49" charset="0"/>
              </a:rPr>
              <a:t>/</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地亦且岁危</a:t>
            </a:r>
            <a:r>
              <a:rPr lang="en-US" altLang="zh-CN" sz="2800" kern="100" dirty="0">
                <a:latin typeface="Times New Roman" panose="02020603050405020304" pitchFamily="18" charset="0"/>
                <a:ea typeface="方正中等线简体" panose="03000509000000000000" pitchFamily="65" charset="-122"/>
                <a:cs typeface="Courier New" panose="02070309020205020404" pitchFamily="49" charset="0"/>
              </a:rPr>
              <a:t>/</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民亦且岁死矣</a:t>
            </a:r>
            <a:r>
              <a:rPr lang="en-US" altLang="zh-CN" sz="2800" kern="100" dirty="0" smtClean="0">
                <a:latin typeface="Times New Roman" panose="02020603050405020304" pitchFamily="18" charset="0"/>
                <a:ea typeface="方正中等线简体" panose="03000509000000000000" pitchFamily="65" charset="-122"/>
                <a:cs typeface="Courier New" panose="02070309020205020404" pitchFamily="49" charset="0"/>
              </a:rPr>
              <a:t>/</a:t>
            </a:r>
          </a:p>
          <a:p>
            <a:pPr algn="just">
              <a:lnSpc>
                <a:spcPct val="150000"/>
              </a:lnSpc>
              <a:spcAft>
                <a:spcPts val="0"/>
              </a:spcAft>
            </a:pPr>
            <a:r>
              <a:rPr lang="zh-CN" altLang="en-US" sz="2800" kern="100" dirty="0">
                <a:latin typeface="Times New Roman" panose="02020603050405020304" pitchFamily="18" charset="0"/>
                <a:ea typeface="方正中等线简体" panose="03000509000000000000" pitchFamily="65" charset="-122"/>
                <a:cs typeface="Courier New" panose="02070309020205020404" pitchFamily="49" charset="0"/>
              </a:rPr>
              <a:t>　</a:t>
            </a:r>
            <a:r>
              <a:rPr lang="zh-CN" altLang="zh-CN" sz="2800" kern="100" dirty="0" smtClean="0">
                <a:latin typeface="Times New Roman" panose="02020603050405020304" pitchFamily="18" charset="0"/>
                <a:ea typeface="方正中等线简体" panose="03000509000000000000" pitchFamily="65" charset="-122"/>
                <a:cs typeface="Times New Roman" panose="02020603050405020304" pitchFamily="18" charset="0"/>
              </a:rPr>
              <a:t>此</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文之所</a:t>
            </a:r>
            <a:r>
              <a:rPr lang="en-US" altLang="zh-CN" sz="2800" kern="100" dirty="0">
                <a:latin typeface="Times New Roman" panose="02020603050405020304" pitchFamily="18" charset="0"/>
                <a:ea typeface="方正中等线简体" panose="03000509000000000000" pitchFamily="65" charset="-122"/>
                <a:cs typeface="Courier New" panose="02070309020205020404" pitchFamily="49" charset="0"/>
              </a:rPr>
              <a:t>/</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以忠于大王也</a:t>
            </a:r>
            <a:r>
              <a:rPr lang="en-US" altLang="zh-CN" sz="2800" kern="100" dirty="0">
                <a:latin typeface="Times New Roman" panose="02020603050405020304" pitchFamily="18" charset="0"/>
                <a:ea typeface="方正中等线简体" panose="03000509000000000000" pitchFamily="65" charset="-122"/>
                <a:cs typeface="Courier New" panose="02070309020205020404" pitchFamily="49" charset="0"/>
              </a:rPr>
              <a:t>/</a:t>
            </a:r>
            <a:endParaRPr lang="zh-CN" altLang="zh-CN" sz="1050" kern="100" dirty="0">
              <a:latin typeface="宋体" panose="02010600030101010101" pitchFamily="2" charset="-122"/>
              <a:ea typeface="宋体" panose="02010600030101010101" pitchFamily="2" charset="-122"/>
              <a:cs typeface="Courier New" panose="02070309020205020404" pitchFamily="49" charset="0"/>
            </a:endParaRPr>
          </a:p>
          <a:p>
            <a:pPr algn="just">
              <a:lnSpc>
                <a:spcPct val="150000"/>
              </a:lnSpc>
              <a:spcAft>
                <a:spcPts val="0"/>
              </a:spcAft>
            </a:pPr>
            <a:r>
              <a:rPr lang="en-US" altLang="zh-CN" sz="2800" kern="100" dirty="0">
                <a:latin typeface="Times New Roman" panose="02020603050405020304" pitchFamily="18" charset="0"/>
                <a:ea typeface="方正中等线简体" panose="03000509000000000000" pitchFamily="65" charset="-122"/>
                <a:cs typeface="Courier New" panose="02070309020205020404" pitchFamily="49" charset="0"/>
              </a:rPr>
              <a:t>C.</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今赵不救魏</a:t>
            </a:r>
            <a:r>
              <a:rPr lang="en-US" altLang="zh-CN" sz="2800" kern="100" dirty="0">
                <a:latin typeface="Times New Roman" panose="02020603050405020304" pitchFamily="18" charset="0"/>
                <a:ea typeface="方正中等线简体" panose="03000509000000000000" pitchFamily="65" charset="-122"/>
                <a:cs typeface="Courier New" panose="02070309020205020404" pitchFamily="49" charset="0"/>
              </a:rPr>
              <a:t>/</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魏歃盟于秦</a:t>
            </a:r>
            <a:r>
              <a:rPr lang="en-US" altLang="zh-CN" sz="2800" kern="100" dirty="0">
                <a:latin typeface="Times New Roman" panose="02020603050405020304" pitchFamily="18" charset="0"/>
                <a:ea typeface="方正中等线简体" panose="03000509000000000000" pitchFamily="65" charset="-122"/>
                <a:cs typeface="Courier New" panose="02070309020205020404" pitchFamily="49" charset="0"/>
              </a:rPr>
              <a:t>/</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是赵与强秦为界也</a:t>
            </a:r>
            <a:r>
              <a:rPr lang="en-US" altLang="zh-CN" sz="2800" kern="100" dirty="0">
                <a:latin typeface="Times New Roman" panose="02020603050405020304" pitchFamily="18" charset="0"/>
                <a:ea typeface="方正中等线简体" panose="03000509000000000000" pitchFamily="65" charset="-122"/>
                <a:cs typeface="Courier New" panose="02070309020205020404" pitchFamily="49" charset="0"/>
              </a:rPr>
              <a:t>/</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地亦且岁危</a:t>
            </a:r>
            <a:r>
              <a:rPr lang="en-US" altLang="zh-CN" sz="2800" kern="100" dirty="0">
                <a:latin typeface="Times New Roman" panose="02020603050405020304" pitchFamily="18" charset="0"/>
                <a:ea typeface="方正中等线简体" panose="03000509000000000000" pitchFamily="65" charset="-122"/>
                <a:cs typeface="Courier New" panose="02070309020205020404" pitchFamily="49" charset="0"/>
              </a:rPr>
              <a:t>/</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民亦且岁死矣</a:t>
            </a:r>
            <a:r>
              <a:rPr lang="en-US" altLang="zh-CN" sz="2800" kern="100" dirty="0" smtClean="0">
                <a:latin typeface="Times New Roman" panose="02020603050405020304" pitchFamily="18" charset="0"/>
                <a:ea typeface="方正中等线简体" panose="03000509000000000000" pitchFamily="65" charset="-122"/>
                <a:cs typeface="Courier New" panose="02070309020205020404" pitchFamily="49" charset="0"/>
              </a:rPr>
              <a:t>/</a:t>
            </a:r>
          </a:p>
          <a:p>
            <a:pPr algn="just">
              <a:lnSpc>
                <a:spcPct val="150000"/>
              </a:lnSpc>
              <a:spcAft>
                <a:spcPts val="0"/>
              </a:spcAft>
            </a:pPr>
            <a:r>
              <a:rPr lang="zh-CN" altLang="en-US" sz="2800" kern="100" dirty="0">
                <a:latin typeface="Times New Roman" panose="02020603050405020304" pitchFamily="18" charset="0"/>
                <a:ea typeface="方正中等线简体" panose="03000509000000000000" pitchFamily="65" charset="-122"/>
                <a:cs typeface="Courier New" panose="02070309020205020404" pitchFamily="49" charset="0"/>
              </a:rPr>
              <a:t>　</a:t>
            </a:r>
            <a:r>
              <a:rPr lang="zh-CN" altLang="zh-CN" sz="2800" kern="100" dirty="0" smtClean="0">
                <a:latin typeface="Times New Roman" panose="02020603050405020304" pitchFamily="18" charset="0"/>
                <a:ea typeface="方正中等线简体" panose="03000509000000000000" pitchFamily="65" charset="-122"/>
                <a:cs typeface="Times New Roman" panose="02020603050405020304" pitchFamily="18" charset="0"/>
              </a:rPr>
              <a:t>此</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文之所以忠于大王也</a:t>
            </a:r>
            <a:r>
              <a:rPr lang="en-US" altLang="zh-CN" sz="2800" kern="100" dirty="0">
                <a:latin typeface="Times New Roman" panose="02020603050405020304" pitchFamily="18" charset="0"/>
                <a:ea typeface="方正中等线简体" panose="03000509000000000000" pitchFamily="65" charset="-122"/>
                <a:cs typeface="Courier New" panose="02070309020205020404" pitchFamily="49" charset="0"/>
              </a:rPr>
              <a:t>/</a:t>
            </a:r>
            <a:endParaRPr lang="zh-CN" altLang="zh-CN" sz="1050" kern="100" dirty="0">
              <a:latin typeface="宋体" panose="02010600030101010101" pitchFamily="2" charset="-122"/>
              <a:ea typeface="宋体" panose="02010600030101010101" pitchFamily="2" charset="-122"/>
              <a:cs typeface="Courier New" panose="02070309020205020404" pitchFamily="49" charset="0"/>
            </a:endParaRPr>
          </a:p>
          <a:p>
            <a:pPr algn="just">
              <a:lnSpc>
                <a:spcPct val="150000"/>
              </a:lnSpc>
              <a:spcAft>
                <a:spcPts val="0"/>
              </a:spcAft>
            </a:pPr>
            <a:r>
              <a:rPr lang="en-US" altLang="zh-CN" sz="2800" kern="100" dirty="0">
                <a:latin typeface="Times New Roman" panose="02020603050405020304" pitchFamily="18" charset="0"/>
                <a:ea typeface="方正中等线简体" panose="03000509000000000000" pitchFamily="65" charset="-122"/>
                <a:cs typeface="Courier New" panose="02070309020205020404" pitchFamily="49" charset="0"/>
              </a:rPr>
              <a:t>D.</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今赵不救魏</a:t>
            </a:r>
            <a:r>
              <a:rPr lang="en-US" altLang="zh-CN" sz="2800" kern="100" dirty="0">
                <a:latin typeface="Times New Roman" panose="02020603050405020304" pitchFamily="18" charset="0"/>
                <a:ea typeface="方正中等线简体" panose="03000509000000000000" pitchFamily="65" charset="-122"/>
                <a:cs typeface="Courier New" panose="02070309020205020404" pitchFamily="49" charset="0"/>
              </a:rPr>
              <a:t>/</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魏歃盟</a:t>
            </a:r>
            <a:r>
              <a:rPr lang="en-US" altLang="zh-CN" sz="2800" kern="100" dirty="0">
                <a:latin typeface="Times New Roman" panose="02020603050405020304" pitchFamily="18" charset="0"/>
                <a:ea typeface="方正中等线简体" panose="03000509000000000000" pitchFamily="65" charset="-122"/>
                <a:cs typeface="Courier New" panose="02070309020205020404" pitchFamily="49" charset="0"/>
              </a:rPr>
              <a:t>/</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于秦是赵与强秦为界也</a:t>
            </a:r>
            <a:r>
              <a:rPr lang="en-US" altLang="zh-CN" sz="2800" kern="100" dirty="0">
                <a:latin typeface="Times New Roman" panose="02020603050405020304" pitchFamily="18" charset="0"/>
                <a:ea typeface="方正中等线简体" panose="03000509000000000000" pitchFamily="65" charset="-122"/>
                <a:cs typeface="Courier New" panose="02070309020205020404" pitchFamily="49" charset="0"/>
              </a:rPr>
              <a:t>/</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地亦且岁危</a:t>
            </a:r>
            <a:r>
              <a:rPr lang="en-US" altLang="zh-CN" sz="2800" kern="100" dirty="0">
                <a:latin typeface="Times New Roman" panose="02020603050405020304" pitchFamily="18" charset="0"/>
                <a:ea typeface="方正中等线简体" panose="03000509000000000000" pitchFamily="65" charset="-122"/>
                <a:cs typeface="Courier New" panose="02070309020205020404" pitchFamily="49" charset="0"/>
              </a:rPr>
              <a:t>/</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民亦且岁死矣</a:t>
            </a:r>
            <a:r>
              <a:rPr lang="en-US" altLang="zh-CN" sz="2800" kern="100" dirty="0" smtClean="0">
                <a:latin typeface="Times New Roman" panose="02020603050405020304" pitchFamily="18" charset="0"/>
                <a:ea typeface="方正中等线简体" panose="03000509000000000000" pitchFamily="65" charset="-122"/>
                <a:cs typeface="Courier New" panose="02070309020205020404" pitchFamily="49" charset="0"/>
              </a:rPr>
              <a:t>/</a:t>
            </a:r>
          </a:p>
          <a:p>
            <a:pPr algn="just">
              <a:lnSpc>
                <a:spcPct val="150000"/>
              </a:lnSpc>
              <a:spcAft>
                <a:spcPts val="0"/>
              </a:spcAft>
            </a:pPr>
            <a:r>
              <a:rPr lang="zh-CN" altLang="en-US" sz="2800" kern="100" dirty="0">
                <a:latin typeface="Times New Roman" panose="02020603050405020304" pitchFamily="18" charset="0"/>
                <a:ea typeface="方正中等线简体" panose="03000509000000000000" pitchFamily="65" charset="-122"/>
                <a:cs typeface="Courier New" panose="02070309020205020404" pitchFamily="49" charset="0"/>
              </a:rPr>
              <a:t>　</a:t>
            </a:r>
            <a:r>
              <a:rPr lang="zh-CN" altLang="zh-CN" sz="2800" kern="100" dirty="0" smtClean="0">
                <a:latin typeface="Times New Roman" panose="02020603050405020304" pitchFamily="18" charset="0"/>
                <a:ea typeface="方正中等线简体" panose="03000509000000000000" pitchFamily="65" charset="-122"/>
                <a:cs typeface="Times New Roman" panose="02020603050405020304" pitchFamily="18" charset="0"/>
              </a:rPr>
              <a:t>此</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文之所</a:t>
            </a:r>
            <a:r>
              <a:rPr lang="en-US" altLang="zh-CN" sz="2800" kern="100" dirty="0">
                <a:latin typeface="Times New Roman" panose="02020603050405020304" pitchFamily="18" charset="0"/>
                <a:ea typeface="方正中等线简体" panose="03000509000000000000" pitchFamily="65" charset="-122"/>
                <a:cs typeface="Courier New" panose="02070309020205020404" pitchFamily="49" charset="0"/>
              </a:rPr>
              <a:t>/</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以忠于大王也</a:t>
            </a:r>
            <a:r>
              <a:rPr lang="en-US" altLang="zh-CN" sz="2800" kern="100" dirty="0">
                <a:latin typeface="Times New Roman" panose="02020603050405020304" pitchFamily="18" charset="0"/>
                <a:ea typeface="方正中等线简体" panose="03000509000000000000" pitchFamily="65" charset="-122"/>
                <a:cs typeface="Courier New" panose="02070309020205020404" pitchFamily="49" charset="0"/>
              </a:rPr>
              <a:t>/</a:t>
            </a:r>
            <a:endParaRPr lang="zh-CN" altLang="zh-CN" sz="1050" kern="100" dirty="0">
              <a:effectLst/>
              <a:latin typeface="宋体" panose="02010600030101010101" pitchFamily="2" charset="-122"/>
              <a:ea typeface="宋体" panose="02010600030101010101" pitchFamily="2" charset="-122"/>
              <a:cs typeface="Courier New" panose="02070309020205020404" pitchFamily="49" charset="0"/>
            </a:endParaRPr>
          </a:p>
        </p:txBody>
      </p:sp>
      <p:sp>
        <p:nvSpPr>
          <p:cNvPr id="20" name="矩形 19"/>
          <p:cNvSpPr/>
          <p:nvPr/>
        </p:nvSpPr>
        <p:spPr>
          <a:xfrm>
            <a:off x="169822" y="405545"/>
            <a:ext cx="137921" cy="14401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圆角矩形 12"/>
          <p:cNvSpPr/>
          <p:nvPr/>
        </p:nvSpPr>
        <p:spPr>
          <a:xfrm>
            <a:off x="0" y="696512"/>
            <a:ext cx="3796652" cy="68697"/>
          </a:xfrm>
          <a:prstGeom prst="round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2" name="组合 11"/>
          <p:cNvGrpSpPr/>
          <p:nvPr/>
        </p:nvGrpSpPr>
        <p:grpSpPr>
          <a:xfrm>
            <a:off x="0" y="251697"/>
            <a:ext cx="3796652" cy="487489"/>
            <a:chOff x="0" y="251697"/>
            <a:chExt cx="3796652" cy="487489"/>
          </a:xfrm>
        </p:grpSpPr>
        <p:sp>
          <p:nvSpPr>
            <p:cNvPr id="19" name="矩形 18"/>
            <p:cNvSpPr/>
            <p:nvPr/>
          </p:nvSpPr>
          <p:spPr>
            <a:xfrm>
              <a:off x="1932300" y="275952"/>
              <a:ext cx="1864351" cy="438687"/>
            </a:xfrm>
            <a:prstGeom prst="rect">
              <a:avLst/>
            </a:prstGeom>
            <a:noFill/>
            <a:ln w="19050">
              <a:solidFill>
                <a:srgbClr val="95373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1" name="矩形 20"/>
            <p:cNvSpPr/>
            <p:nvPr/>
          </p:nvSpPr>
          <p:spPr>
            <a:xfrm>
              <a:off x="0" y="251697"/>
              <a:ext cx="1966169" cy="479877"/>
            </a:xfrm>
            <a:prstGeom prst="rect">
              <a:avLst/>
            </a:prstGeom>
            <a:solidFill>
              <a:srgbClr val="953735"/>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3" name="TextBox 8"/>
            <p:cNvSpPr txBox="1"/>
            <p:nvPr/>
          </p:nvSpPr>
          <p:spPr>
            <a:xfrm>
              <a:off x="323494" y="306969"/>
              <a:ext cx="1624592" cy="369332"/>
            </a:xfrm>
            <a:prstGeom prst="rect">
              <a:avLst/>
            </a:prstGeom>
            <a:noFill/>
          </p:spPr>
          <p:txBody>
            <a:bodyPr wrap="square" lIns="0" tIns="0" rIns="0" bIns="0" rtlCol="0" anchor="ctr">
              <a:spAutoFit/>
            </a:bodyPr>
            <a:lstStyle/>
            <a:p>
              <a:pPr algn="ctr"/>
              <a:r>
                <a:rPr lang="zh-CN" altLang="en-US" b="1" dirty="0" smtClean="0">
                  <a:solidFill>
                    <a:schemeClr val="bg1"/>
                  </a:solidFill>
                  <a:latin typeface="Arial" panose="020B0604020202020204" pitchFamily="34" charset="0"/>
                  <a:ea typeface="微软雅黑" panose="020B0503020204020204" charset="-122"/>
                  <a:sym typeface="Arial" panose="020B0604020202020204" pitchFamily="34" charset="0"/>
                </a:rPr>
                <a:t>精做试题</a:t>
              </a:r>
              <a:endParaRPr lang="zh-CN" altLang="en-US" b="1" dirty="0">
                <a:solidFill>
                  <a:schemeClr val="bg1"/>
                </a:solidFill>
                <a:latin typeface="Arial" panose="020B0604020202020204" pitchFamily="34" charset="0"/>
                <a:ea typeface="微软雅黑" panose="020B0503020204020204" charset="-122"/>
                <a:sym typeface="Arial" panose="020B0604020202020204" pitchFamily="34" charset="0"/>
              </a:endParaRPr>
            </a:p>
          </p:txBody>
        </p:sp>
        <p:sp>
          <p:nvSpPr>
            <p:cNvPr id="24" name="矩形 23"/>
            <p:cNvSpPr/>
            <p:nvPr/>
          </p:nvSpPr>
          <p:spPr>
            <a:xfrm>
              <a:off x="169822" y="419627"/>
              <a:ext cx="137921" cy="14401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1" dirty="0">
                <a:effectLst>
                  <a:outerShdw blurRad="38100" dist="38100" dir="2700000" algn="tl">
                    <a:srgbClr val="000000">
                      <a:alpha val="43137"/>
                    </a:srgbClr>
                  </a:outerShdw>
                </a:effectLst>
              </a:endParaRPr>
            </a:p>
          </p:txBody>
        </p:sp>
        <p:sp>
          <p:nvSpPr>
            <p:cNvPr id="25" name="矩形 24"/>
            <p:cNvSpPr/>
            <p:nvPr/>
          </p:nvSpPr>
          <p:spPr>
            <a:xfrm>
              <a:off x="1915548" y="277521"/>
              <a:ext cx="1881104" cy="461665"/>
            </a:xfrm>
            <a:prstGeom prst="rect">
              <a:avLst/>
            </a:prstGeom>
          </p:spPr>
          <p:txBody>
            <a:bodyPr wrap="square">
              <a:spAutoFit/>
            </a:bodyPr>
            <a:lstStyle/>
            <a:p>
              <a:pPr algn="ctr"/>
              <a:r>
                <a:rPr lang="en-US" altLang="zh-CN" kern="100" dirty="0" smtClean="0">
                  <a:latin typeface="Times New Roman" panose="02020603050405020304" pitchFamily="18" charset="0"/>
                  <a:ea typeface="方正中等线简体" panose="03000509000000000000" pitchFamily="65" charset="-122"/>
                </a:rPr>
                <a:t>(</a:t>
              </a:r>
              <a:r>
                <a:rPr lang="zh-CN" altLang="zh-CN" kern="100" dirty="0" smtClean="0">
                  <a:latin typeface="楷体" panose="02010609060101010101" pitchFamily="49" charset="-122"/>
                  <a:ea typeface="楷体" panose="02010609060101010101" pitchFamily="49" charset="-122"/>
                  <a:cs typeface="Times New Roman" panose="02020603050405020304" pitchFamily="18" charset="0"/>
                </a:rPr>
                <a:t>约</a:t>
              </a:r>
              <a:r>
                <a:rPr lang="en-US" altLang="zh-CN" kern="100" dirty="0" smtClean="0">
                  <a:latin typeface="楷体" panose="02010609060101010101" pitchFamily="49" charset="-122"/>
                  <a:ea typeface="楷体" panose="02010609060101010101" pitchFamily="49" charset="-122"/>
                </a:rPr>
                <a:t>2</a:t>
              </a:r>
              <a:r>
                <a:rPr lang="en-US" altLang="zh-CN" kern="100" dirty="0">
                  <a:latin typeface="楷体" panose="02010609060101010101" pitchFamily="49" charset="-122"/>
                  <a:ea typeface="楷体" panose="02010609060101010101" pitchFamily="49" charset="-122"/>
                </a:rPr>
                <a:t>0</a:t>
              </a:r>
              <a:r>
                <a:rPr lang="zh-CN" altLang="zh-CN" kern="100" dirty="0" smtClean="0">
                  <a:latin typeface="楷体" panose="02010609060101010101" pitchFamily="49" charset="-122"/>
                  <a:ea typeface="楷体" panose="02010609060101010101" pitchFamily="49" charset="-122"/>
                  <a:cs typeface="Times New Roman" panose="02020603050405020304" pitchFamily="18" charset="0"/>
                </a:rPr>
                <a:t>分钟</a:t>
              </a:r>
              <a:r>
                <a:rPr lang="en-US" altLang="zh-CN" kern="100" dirty="0" smtClean="0">
                  <a:latin typeface="Times New Roman" panose="02020603050405020304" pitchFamily="18" charset="0"/>
                  <a:ea typeface="方正中等线简体" panose="03000509000000000000" pitchFamily="65" charset="-122"/>
                </a:rPr>
                <a:t>)</a:t>
              </a:r>
              <a:endParaRPr lang="zh-CN" altLang="en-US" dirty="0">
                <a:latin typeface="+mn-ea"/>
              </a:endParaRPr>
            </a:p>
          </p:txBody>
        </p:sp>
      </p:grpSp>
      <p:sp>
        <p:nvSpPr>
          <p:cNvPr id="48" name="TextBox 19"/>
          <p:cNvSpPr txBox="1"/>
          <p:nvPr/>
        </p:nvSpPr>
        <p:spPr>
          <a:xfrm>
            <a:off x="190550" y="4066074"/>
            <a:ext cx="756098" cy="784830"/>
          </a:xfrm>
          <a:prstGeom prst="rect">
            <a:avLst/>
          </a:prstGeom>
          <a:noFill/>
        </p:spPr>
        <p:txBody>
          <a:bodyPr wrap="square" rtlCol="0">
            <a:spAutoFit/>
          </a:bodyPr>
          <a:lstStyle/>
          <a:p>
            <a:pPr defTabSz="1219200"/>
            <a:r>
              <a:rPr lang="zh-CN" altLang="en-US" sz="4500" b="1" dirty="0">
                <a:solidFill>
                  <a:srgbClr val="C00000"/>
                </a:solidFill>
                <a:latin typeface="华文细黑" panose="02010600040101010101" pitchFamily="2" charset="-122"/>
                <a:ea typeface="华文细黑" panose="02010600040101010101" pitchFamily="2" charset="-122"/>
              </a:rPr>
              <a:t>√</a:t>
            </a:r>
          </a:p>
        </p:txBody>
      </p:sp>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48"/>
                                        </p:tgtEl>
                                        <p:attrNameLst>
                                          <p:attrName>style.visibility</p:attrName>
                                        </p:attrNameLst>
                                      </p:cBhvr>
                                      <p:to>
                                        <p:strVal val="visible"/>
                                      </p:to>
                                    </p:set>
                                    <p:animEffect transition="in" filter="blinds(horizontal)">
                                      <p:cBhvr>
                                        <p:cTn id="7" dur="500"/>
                                        <p:tgtEl>
                                          <p:spTgt spid="4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8"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3" name="组合 12"/>
          <p:cNvGrpSpPr/>
          <p:nvPr/>
        </p:nvGrpSpPr>
        <p:grpSpPr>
          <a:xfrm>
            <a:off x="389206" y="765498"/>
            <a:ext cx="11412000" cy="4320480"/>
            <a:chOff x="406574" y="1081808"/>
            <a:chExt cx="11412000" cy="4320480"/>
          </a:xfrm>
        </p:grpSpPr>
        <p:grpSp>
          <p:nvGrpSpPr>
            <p:cNvPr id="12" name="组合 11"/>
            <p:cNvGrpSpPr/>
            <p:nvPr/>
          </p:nvGrpSpPr>
          <p:grpSpPr>
            <a:xfrm>
              <a:off x="406574" y="1081808"/>
              <a:ext cx="11412000" cy="4320480"/>
              <a:chOff x="406574" y="1081808"/>
              <a:chExt cx="11412000" cy="4320480"/>
            </a:xfrm>
          </p:grpSpPr>
          <p:sp>
            <p:nvSpPr>
              <p:cNvPr id="11" name="圆角矩形 10"/>
              <p:cNvSpPr/>
              <p:nvPr/>
            </p:nvSpPr>
            <p:spPr>
              <a:xfrm>
                <a:off x="406574" y="1197546"/>
                <a:ext cx="11412000" cy="4204742"/>
              </a:xfrm>
              <a:prstGeom prst="roundRect">
                <a:avLst>
                  <a:gd name="adj" fmla="val 4711"/>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文本框 6"/>
              <p:cNvSpPr txBox="1"/>
              <p:nvPr/>
            </p:nvSpPr>
            <p:spPr>
              <a:xfrm>
                <a:off x="838622" y="1081808"/>
                <a:ext cx="583768" cy="216027"/>
              </a:xfrm>
              <a:custGeom>
                <a:avLst/>
                <a:gdLst/>
                <a:ahLst/>
                <a:cxnLst/>
                <a:rect l="l" t="t" r="r" b="b"/>
                <a:pathLst>
                  <a:path w="583768" h="216027">
                    <a:moveTo>
                      <a:pt x="96012" y="106756"/>
                    </a:moveTo>
                    <a:lnTo>
                      <a:pt x="91211" y="139217"/>
                    </a:lnTo>
                    <a:lnTo>
                      <a:pt x="107670" y="139217"/>
                    </a:lnTo>
                    <a:lnTo>
                      <a:pt x="112014" y="106756"/>
                    </a:lnTo>
                    <a:close/>
                    <a:moveTo>
                      <a:pt x="53264" y="106756"/>
                    </a:moveTo>
                    <a:lnTo>
                      <a:pt x="48692" y="139217"/>
                    </a:lnTo>
                    <a:lnTo>
                      <a:pt x="64922" y="139217"/>
                    </a:lnTo>
                    <a:lnTo>
                      <a:pt x="69494" y="106756"/>
                    </a:lnTo>
                    <a:close/>
                    <a:moveTo>
                      <a:pt x="213055" y="82524"/>
                    </a:moveTo>
                    <a:lnTo>
                      <a:pt x="249174" y="82524"/>
                    </a:lnTo>
                    <a:lnTo>
                      <a:pt x="248031" y="92811"/>
                    </a:lnTo>
                    <a:lnTo>
                      <a:pt x="279121" y="92811"/>
                    </a:lnTo>
                    <a:lnTo>
                      <a:pt x="277749" y="104927"/>
                    </a:lnTo>
                    <a:cubicBezTo>
                      <a:pt x="277292" y="107670"/>
                      <a:pt x="276149" y="110033"/>
                      <a:pt x="274320" y="112014"/>
                    </a:cubicBezTo>
                    <a:cubicBezTo>
                      <a:pt x="272644" y="113995"/>
                      <a:pt x="270662" y="114986"/>
                      <a:pt x="268376" y="114986"/>
                    </a:cubicBezTo>
                    <a:lnTo>
                      <a:pt x="244831" y="114986"/>
                    </a:lnTo>
                    <a:lnTo>
                      <a:pt x="239573" y="152019"/>
                    </a:lnTo>
                    <a:lnTo>
                      <a:pt x="272948" y="152019"/>
                    </a:lnTo>
                    <a:lnTo>
                      <a:pt x="271348" y="164592"/>
                    </a:lnTo>
                    <a:cubicBezTo>
                      <a:pt x="270891" y="167640"/>
                      <a:pt x="269519" y="170307"/>
                      <a:pt x="267233" y="172593"/>
                    </a:cubicBezTo>
                    <a:cubicBezTo>
                      <a:pt x="264947" y="174574"/>
                      <a:pt x="262357" y="175565"/>
                      <a:pt x="259461" y="175565"/>
                    </a:cubicBezTo>
                    <a:lnTo>
                      <a:pt x="236372" y="175565"/>
                    </a:lnTo>
                    <a:lnTo>
                      <a:pt x="231800" y="211683"/>
                    </a:lnTo>
                    <a:cubicBezTo>
                      <a:pt x="231648" y="212903"/>
                      <a:pt x="231191" y="213893"/>
                      <a:pt x="230429" y="214655"/>
                    </a:cubicBezTo>
                    <a:cubicBezTo>
                      <a:pt x="229667" y="215417"/>
                      <a:pt x="228752" y="215798"/>
                      <a:pt x="227685" y="215798"/>
                    </a:cubicBezTo>
                    <a:lnTo>
                      <a:pt x="192481" y="215798"/>
                    </a:lnTo>
                    <a:lnTo>
                      <a:pt x="197510" y="175565"/>
                    </a:lnTo>
                    <a:lnTo>
                      <a:pt x="147218" y="175565"/>
                    </a:lnTo>
                    <a:lnTo>
                      <a:pt x="149276" y="160706"/>
                    </a:lnTo>
                    <a:cubicBezTo>
                      <a:pt x="149580" y="158420"/>
                      <a:pt x="150647" y="156438"/>
                      <a:pt x="152476" y="154762"/>
                    </a:cubicBezTo>
                    <a:cubicBezTo>
                      <a:pt x="154305" y="152933"/>
                      <a:pt x="156286" y="152019"/>
                      <a:pt x="158420" y="152019"/>
                    </a:cubicBezTo>
                    <a:lnTo>
                      <a:pt x="200711" y="152019"/>
                    </a:lnTo>
                    <a:lnTo>
                      <a:pt x="205968" y="114986"/>
                    </a:lnTo>
                    <a:lnTo>
                      <a:pt x="190881" y="114986"/>
                    </a:lnTo>
                    <a:lnTo>
                      <a:pt x="190424" y="115671"/>
                    </a:lnTo>
                    <a:cubicBezTo>
                      <a:pt x="189052" y="120091"/>
                      <a:pt x="186690" y="123520"/>
                      <a:pt x="183337" y="125958"/>
                    </a:cubicBezTo>
                    <a:cubicBezTo>
                      <a:pt x="179375" y="128702"/>
                      <a:pt x="175184" y="130073"/>
                      <a:pt x="170764" y="130073"/>
                    </a:cubicBezTo>
                    <a:lnTo>
                      <a:pt x="151790" y="130073"/>
                    </a:lnTo>
                    <a:lnTo>
                      <a:pt x="164592" y="87325"/>
                    </a:lnTo>
                    <a:cubicBezTo>
                      <a:pt x="164897" y="86563"/>
                      <a:pt x="165354" y="85953"/>
                      <a:pt x="165963" y="85496"/>
                    </a:cubicBezTo>
                    <a:cubicBezTo>
                      <a:pt x="166573" y="85039"/>
                      <a:pt x="167259" y="84810"/>
                      <a:pt x="168021" y="84810"/>
                    </a:cubicBezTo>
                    <a:lnTo>
                      <a:pt x="199339" y="84810"/>
                    </a:lnTo>
                    <a:lnTo>
                      <a:pt x="196596" y="92811"/>
                    </a:lnTo>
                    <a:lnTo>
                      <a:pt x="208483" y="92811"/>
                    </a:lnTo>
                    <a:lnTo>
                      <a:pt x="209169" y="85496"/>
                    </a:lnTo>
                    <a:cubicBezTo>
                      <a:pt x="209169" y="84887"/>
                      <a:pt x="209283" y="84468"/>
                      <a:pt x="209512" y="84239"/>
                    </a:cubicBezTo>
                    <a:cubicBezTo>
                      <a:pt x="209740" y="84010"/>
                      <a:pt x="210083" y="83744"/>
                      <a:pt x="210540" y="83439"/>
                    </a:cubicBezTo>
                    <a:cubicBezTo>
                      <a:pt x="211302" y="82829"/>
                      <a:pt x="212141" y="82524"/>
                      <a:pt x="213055" y="82524"/>
                    </a:cubicBezTo>
                    <a:close/>
                    <a:moveTo>
                      <a:pt x="102641" y="59207"/>
                    </a:moveTo>
                    <a:lnTo>
                      <a:pt x="98298" y="88239"/>
                    </a:lnTo>
                    <a:lnTo>
                      <a:pt x="114757" y="88239"/>
                    </a:lnTo>
                    <a:lnTo>
                      <a:pt x="118643" y="59207"/>
                    </a:lnTo>
                    <a:close/>
                    <a:moveTo>
                      <a:pt x="400431" y="48692"/>
                    </a:moveTo>
                    <a:lnTo>
                      <a:pt x="419862" y="48692"/>
                    </a:lnTo>
                    <a:cubicBezTo>
                      <a:pt x="421538" y="48692"/>
                      <a:pt x="422872" y="49301"/>
                      <a:pt x="423862" y="50520"/>
                    </a:cubicBezTo>
                    <a:cubicBezTo>
                      <a:pt x="424853" y="51740"/>
                      <a:pt x="425272" y="53187"/>
                      <a:pt x="425120" y="54864"/>
                    </a:cubicBezTo>
                    <a:lnTo>
                      <a:pt x="406832" y="216027"/>
                    </a:lnTo>
                    <a:cubicBezTo>
                      <a:pt x="400126" y="216027"/>
                      <a:pt x="394564" y="213398"/>
                      <a:pt x="390144" y="208140"/>
                    </a:cubicBezTo>
                    <a:cubicBezTo>
                      <a:pt x="385724" y="202882"/>
                      <a:pt x="383819" y="196596"/>
                      <a:pt x="384429" y="189281"/>
                    </a:cubicBezTo>
                    <a:close/>
                    <a:moveTo>
                      <a:pt x="328879" y="48692"/>
                    </a:moveTo>
                    <a:lnTo>
                      <a:pt x="347624" y="48692"/>
                    </a:lnTo>
                    <a:lnTo>
                      <a:pt x="324764" y="197967"/>
                    </a:lnTo>
                    <a:cubicBezTo>
                      <a:pt x="323850" y="203301"/>
                      <a:pt x="321488" y="207645"/>
                      <a:pt x="317678" y="210998"/>
                    </a:cubicBezTo>
                    <a:cubicBezTo>
                      <a:pt x="313868" y="214350"/>
                      <a:pt x="309524" y="216027"/>
                      <a:pt x="304648" y="216027"/>
                    </a:cubicBezTo>
                    <a:lnTo>
                      <a:pt x="296418" y="216027"/>
                    </a:lnTo>
                    <a:lnTo>
                      <a:pt x="321107" y="55778"/>
                    </a:lnTo>
                    <a:cubicBezTo>
                      <a:pt x="321564" y="53645"/>
                      <a:pt x="322516" y="51930"/>
                      <a:pt x="323964" y="50635"/>
                    </a:cubicBezTo>
                    <a:cubicBezTo>
                      <a:pt x="325412" y="49339"/>
                      <a:pt x="327050" y="48692"/>
                      <a:pt x="328879" y="48692"/>
                    </a:cubicBezTo>
                    <a:close/>
                    <a:moveTo>
                      <a:pt x="499643" y="5943"/>
                    </a:moveTo>
                    <a:lnTo>
                      <a:pt x="583768" y="5943"/>
                    </a:lnTo>
                    <a:cubicBezTo>
                      <a:pt x="583006" y="10820"/>
                      <a:pt x="580911" y="14821"/>
                      <a:pt x="577482" y="17945"/>
                    </a:cubicBezTo>
                    <a:cubicBezTo>
                      <a:pt x="574053" y="21069"/>
                      <a:pt x="570052" y="22631"/>
                      <a:pt x="565480" y="22631"/>
                    </a:cubicBezTo>
                    <a:lnTo>
                      <a:pt x="497586" y="22631"/>
                    </a:lnTo>
                    <a:close/>
                    <a:moveTo>
                      <a:pt x="457581" y="5943"/>
                    </a:moveTo>
                    <a:lnTo>
                      <a:pt x="492785" y="5943"/>
                    </a:lnTo>
                    <a:lnTo>
                      <a:pt x="486156" y="56235"/>
                    </a:lnTo>
                    <a:lnTo>
                      <a:pt x="577139" y="56235"/>
                    </a:lnTo>
                    <a:lnTo>
                      <a:pt x="574624" y="74752"/>
                    </a:lnTo>
                    <a:lnTo>
                      <a:pt x="560680" y="74752"/>
                    </a:lnTo>
                    <a:lnTo>
                      <a:pt x="541934" y="216027"/>
                    </a:lnTo>
                    <a:lnTo>
                      <a:pt x="498272" y="216027"/>
                    </a:lnTo>
                    <a:lnTo>
                      <a:pt x="516788" y="74752"/>
                    </a:lnTo>
                    <a:lnTo>
                      <a:pt x="483641" y="74752"/>
                    </a:lnTo>
                    <a:lnTo>
                      <a:pt x="468325" y="191338"/>
                    </a:lnTo>
                    <a:cubicBezTo>
                      <a:pt x="467411" y="198196"/>
                      <a:pt x="464439" y="204063"/>
                      <a:pt x="459410" y="208940"/>
                    </a:cubicBezTo>
                    <a:cubicBezTo>
                      <a:pt x="454533" y="213665"/>
                      <a:pt x="448742" y="216027"/>
                      <a:pt x="442036" y="216027"/>
                    </a:cubicBezTo>
                    <a:lnTo>
                      <a:pt x="421234" y="216027"/>
                    </a:lnTo>
                    <a:lnTo>
                      <a:pt x="447751" y="15087"/>
                    </a:lnTo>
                    <a:cubicBezTo>
                      <a:pt x="448208" y="12344"/>
                      <a:pt x="449351" y="10134"/>
                      <a:pt x="451180" y="8458"/>
                    </a:cubicBezTo>
                    <a:cubicBezTo>
                      <a:pt x="453009" y="6782"/>
                      <a:pt x="455143" y="5943"/>
                      <a:pt x="457581" y="5943"/>
                    </a:cubicBezTo>
                    <a:close/>
                    <a:moveTo>
                      <a:pt x="173050" y="2514"/>
                    </a:moveTo>
                    <a:lnTo>
                      <a:pt x="284378" y="2514"/>
                    </a:lnTo>
                    <a:cubicBezTo>
                      <a:pt x="286055" y="2514"/>
                      <a:pt x="287426" y="2972"/>
                      <a:pt x="288493" y="3886"/>
                    </a:cubicBezTo>
                    <a:cubicBezTo>
                      <a:pt x="289560" y="5105"/>
                      <a:pt x="289941" y="6553"/>
                      <a:pt x="289636" y="8229"/>
                    </a:cubicBezTo>
                    <a:lnTo>
                      <a:pt x="284150" y="49835"/>
                    </a:lnTo>
                    <a:cubicBezTo>
                      <a:pt x="283083" y="56997"/>
                      <a:pt x="280340" y="62789"/>
                      <a:pt x="275920" y="67208"/>
                    </a:cubicBezTo>
                    <a:cubicBezTo>
                      <a:pt x="271501" y="71933"/>
                      <a:pt x="264719" y="74295"/>
                      <a:pt x="255575" y="74295"/>
                    </a:cubicBezTo>
                    <a:lnTo>
                      <a:pt x="222656" y="74295"/>
                    </a:lnTo>
                    <a:lnTo>
                      <a:pt x="224485" y="61265"/>
                    </a:lnTo>
                    <a:cubicBezTo>
                      <a:pt x="224637" y="59741"/>
                      <a:pt x="225323" y="58369"/>
                      <a:pt x="226542" y="57150"/>
                    </a:cubicBezTo>
                    <a:cubicBezTo>
                      <a:pt x="227762" y="56235"/>
                      <a:pt x="229133" y="55778"/>
                      <a:pt x="230657" y="55778"/>
                    </a:cubicBezTo>
                    <a:lnTo>
                      <a:pt x="238658" y="55778"/>
                    </a:lnTo>
                    <a:cubicBezTo>
                      <a:pt x="242316" y="55778"/>
                      <a:pt x="244450" y="54026"/>
                      <a:pt x="245059" y="50520"/>
                    </a:cubicBezTo>
                    <a:lnTo>
                      <a:pt x="249174" y="19888"/>
                    </a:lnTo>
                    <a:lnTo>
                      <a:pt x="220599" y="19888"/>
                    </a:lnTo>
                    <a:lnTo>
                      <a:pt x="212141" y="49377"/>
                    </a:lnTo>
                    <a:cubicBezTo>
                      <a:pt x="209397" y="57455"/>
                      <a:pt x="204749" y="63627"/>
                      <a:pt x="198196" y="67894"/>
                    </a:cubicBezTo>
                    <a:cubicBezTo>
                      <a:pt x="191643" y="72161"/>
                      <a:pt x="184785" y="74295"/>
                      <a:pt x="177622" y="74295"/>
                    </a:cubicBezTo>
                    <a:lnTo>
                      <a:pt x="162534" y="74295"/>
                    </a:lnTo>
                    <a:lnTo>
                      <a:pt x="181051" y="19888"/>
                    </a:lnTo>
                    <a:lnTo>
                      <a:pt x="166192" y="19888"/>
                    </a:lnTo>
                    <a:lnTo>
                      <a:pt x="168021" y="6401"/>
                    </a:lnTo>
                    <a:cubicBezTo>
                      <a:pt x="168173" y="5181"/>
                      <a:pt x="168707" y="4191"/>
                      <a:pt x="169621" y="3429"/>
                    </a:cubicBezTo>
                    <a:cubicBezTo>
                      <a:pt x="170688" y="2819"/>
                      <a:pt x="171831" y="2514"/>
                      <a:pt x="173050" y="2514"/>
                    </a:cubicBezTo>
                    <a:close/>
                    <a:moveTo>
                      <a:pt x="365455" y="228"/>
                    </a:moveTo>
                    <a:lnTo>
                      <a:pt x="400660" y="228"/>
                    </a:lnTo>
                    <a:lnTo>
                      <a:pt x="398374" y="18974"/>
                    </a:lnTo>
                    <a:lnTo>
                      <a:pt x="433349" y="18974"/>
                    </a:lnTo>
                    <a:lnTo>
                      <a:pt x="431749" y="30404"/>
                    </a:lnTo>
                    <a:cubicBezTo>
                      <a:pt x="431444" y="32537"/>
                      <a:pt x="430568" y="34252"/>
                      <a:pt x="429120" y="35547"/>
                    </a:cubicBezTo>
                    <a:cubicBezTo>
                      <a:pt x="427672" y="36843"/>
                      <a:pt x="426034" y="37490"/>
                      <a:pt x="424205" y="37490"/>
                    </a:cubicBezTo>
                    <a:lnTo>
                      <a:pt x="395859" y="37490"/>
                    </a:lnTo>
                    <a:lnTo>
                      <a:pt x="373456" y="206654"/>
                    </a:lnTo>
                    <a:cubicBezTo>
                      <a:pt x="372999" y="209397"/>
                      <a:pt x="371818" y="211645"/>
                      <a:pt x="369913" y="213398"/>
                    </a:cubicBezTo>
                    <a:cubicBezTo>
                      <a:pt x="368008" y="215151"/>
                      <a:pt x="365760" y="216027"/>
                      <a:pt x="363169" y="216027"/>
                    </a:cubicBezTo>
                    <a:lnTo>
                      <a:pt x="330251" y="216027"/>
                    </a:lnTo>
                    <a:lnTo>
                      <a:pt x="353797" y="37490"/>
                    </a:lnTo>
                    <a:lnTo>
                      <a:pt x="320650" y="37490"/>
                    </a:lnTo>
                    <a:lnTo>
                      <a:pt x="322250" y="25374"/>
                    </a:lnTo>
                    <a:cubicBezTo>
                      <a:pt x="322555" y="23393"/>
                      <a:pt x="323355" y="21831"/>
                      <a:pt x="324650" y="20688"/>
                    </a:cubicBezTo>
                    <a:cubicBezTo>
                      <a:pt x="325945" y="19545"/>
                      <a:pt x="327431" y="18974"/>
                      <a:pt x="329108" y="18974"/>
                    </a:cubicBezTo>
                    <a:lnTo>
                      <a:pt x="356311" y="18974"/>
                    </a:lnTo>
                    <a:lnTo>
                      <a:pt x="357911" y="7315"/>
                    </a:lnTo>
                    <a:cubicBezTo>
                      <a:pt x="358216" y="5334"/>
                      <a:pt x="359092" y="3657"/>
                      <a:pt x="360540" y="2286"/>
                    </a:cubicBezTo>
                    <a:cubicBezTo>
                      <a:pt x="361988" y="914"/>
                      <a:pt x="363626" y="228"/>
                      <a:pt x="365455" y="228"/>
                    </a:cubicBezTo>
                    <a:close/>
                    <a:moveTo>
                      <a:pt x="42062" y="0"/>
                    </a:moveTo>
                    <a:lnTo>
                      <a:pt x="86639" y="0"/>
                    </a:lnTo>
                    <a:lnTo>
                      <a:pt x="83896" y="3657"/>
                    </a:lnTo>
                    <a:lnTo>
                      <a:pt x="155905" y="3657"/>
                    </a:lnTo>
                    <a:cubicBezTo>
                      <a:pt x="157429" y="3657"/>
                      <a:pt x="158572" y="4267"/>
                      <a:pt x="159334" y="5486"/>
                    </a:cubicBezTo>
                    <a:cubicBezTo>
                      <a:pt x="160096" y="6705"/>
                      <a:pt x="160172" y="8077"/>
                      <a:pt x="159563" y="9601"/>
                    </a:cubicBezTo>
                    <a:lnTo>
                      <a:pt x="145161" y="41834"/>
                    </a:lnTo>
                    <a:lnTo>
                      <a:pt x="157962" y="41834"/>
                    </a:lnTo>
                    <a:lnTo>
                      <a:pt x="135788" y="198882"/>
                    </a:lnTo>
                    <a:cubicBezTo>
                      <a:pt x="135179" y="203606"/>
                      <a:pt x="133274" y="207645"/>
                      <a:pt x="130073" y="210998"/>
                    </a:cubicBezTo>
                    <a:cubicBezTo>
                      <a:pt x="126873" y="214198"/>
                      <a:pt x="123215" y="215798"/>
                      <a:pt x="119100" y="215798"/>
                    </a:cubicBezTo>
                    <a:lnTo>
                      <a:pt x="96698" y="215798"/>
                    </a:lnTo>
                    <a:lnTo>
                      <a:pt x="104927" y="156591"/>
                    </a:lnTo>
                    <a:lnTo>
                      <a:pt x="88925" y="156591"/>
                    </a:lnTo>
                    <a:lnTo>
                      <a:pt x="80924" y="212369"/>
                    </a:lnTo>
                    <a:lnTo>
                      <a:pt x="54635" y="212369"/>
                    </a:lnTo>
                    <a:lnTo>
                      <a:pt x="62408" y="156591"/>
                    </a:lnTo>
                    <a:lnTo>
                      <a:pt x="46177" y="156591"/>
                    </a:lnTo>
                    <a:lnTo>
                      <a:pt x="40233" y="198425"/>
                    </a:lnTo>
                    <a:cubicBezTo>
                      <a:pt x="39624" y="203301"/>
                      <a:pt x="37643" y="207492"/>
                      <a:pt x="34290" y="210998"/>
                    </a:cubicBezTo>
                    <a:cubicBezTo>
                      <a:pt x="30785" y="214198"/>
                      <a:pt x="26975" y="215798"/>
                      <a:pt x="22860" y="215798"/>
                    </a:cubicBezTo>
                    <a:lnTo>
                      <a:pt x="0" y="215798"/>
                    </a:lnTo>
                    <a:lnTo>
                      <a:pt x="24689" y="41834"/>
                    </a:lnTo>
                    <a:lnTo>
                      <a:pt x="62636" y="41834"/>
                    </a:lnTo>
                    <a:lnTo>
                      <a:pt x="55778" y="88239"/>
                    </a:lnTo>
                    <a:lnTo>
                      <a:pt x="72009" y="88239"/>
                    </a:lnTo>
                    <a:lnTo>
                      <a:pt x="76124" y="59207"/>
                    </a:lnTo>
                    <a:lnTo>
                      <a:pt x="64694" y="59207"/>
                    </a:lnTo>
                    <a:lnTo>
                      <a:pt x="67437" y="41834"/>
                    </a:lnTo>
                    <a:lnTo>
                      <a:pt x="103098" y="41834"/>
                    </a:lnTo>
                    <a:lnTo>
                      <a:pt x="111785" y="21031"/>
                    </a:lnTo>
                    <a:lnTo>
                      <a:pt x="74981" y="21031"/>
                    </a:lnTo>
                    <a:cubicBezTo>
                      <a:pt x="69189" y="31089"/>
                      <a:pt x="61722" y="36119"/>
                      <a:pt x="52578" y="36119"/>
                    </a:cubicBezTo>
                    <a:lnTo>
                      <a:pt x="21031" y="36119"/>
                    </a:lnTo>
                    <a:lnTo>
                      <a:pt x="36804" y="3200"/>
                    </a:lnTo>
                    <a:cubicBezTo>
                      <a:pt x="38328" y="1067"/>
                      <a:pt x="40081" y="0"/>
                      <a:pt x="42062" y="0"/>
                    </a:cubicBezTo>
                    <a:close/>
                  </a:path>
                </a:pathLst>
              </a:custGeom>
              <a:solidFill>
                <a:srgbClr val="953735"/>
              </a:solidFill>
              <a:ln>
                <a:noFill/>
              </a:ln>
              <a:effectLst/>
            </p:spPr>
            <p:txBody>
              <a:bodyPr rot="0" spcFirstLastPara="0" vertOverflow="overflow" horzOverflow="overflow" vert="horz" wrap="square" lIns="91440" tIns="45720" rIns="91440" bIns="45720" numCol="1" spcCol="0" rtlCol="0" fromWordArt="0" anchor="t" anchorCtr="0" forceAA="0" compatLnSpc="1">
                <a:noAutofit/>
              </a:bodyPr>
              <a:lstStyle>
                <a:defPPr>
                  <a:defRPr lang="zh-CN"/>
                </a:defPPr>
                <a:lvl1pPr marR="0" lvl="0" indent="0" defTabSz="914400" fontAlgn="auto">
                  <a:lnSpc>
                    <a:spcPct val="100000"/>
                  </a:lnSpc>
                  <a:spcBef>
                    <a:spcPts val="0"/>
                  </a:spcBef>
                  <a:spcAft>
                    <a:spcPts val="0"/>
                  </a:spcAft>
                  <a:buClrTx/>
                  <a:buSzTx/>
                  <a:buFontTx/>
                  <a:buNone/>
                  <a:defRPr kumimoji="0" sz="1800" b="0" i="0" u="none" strike="noStrike" cap="none" spc="0" normalizeH="0" baseline="0">
                    <a:ln>
                      <a:noFill/>
                    </a:ln>
                    <a:solidFill>
                      <a:prstClr val="white"/>
                    </a:solidFill>
                    <a:effectLst/>
                    <a:uLnTx/>
                    <a:uFillTx/>
                    <a:latin typeface="DOUYU Font" pitchFamily="2" charset="-122"/>
                    <a:ea typeface="DOUYU Font" pitchFamily="2" charset="-122"/>
                  </a:defRPr>
                </a:lvl1pPr>
              </a:lstStyle>
              <a:p>
                <a:endParaRPr lang="zh-CN" altLang="en-US" dirty="0"/>
              </a:p>
            </p:txBody>
          </p:sp>
        </p:grpSp>
        <p:sp>
          <p:nvSpPr>
            <p:cNvPr id="2" name="矩形 1"/>
            <p:cNvSpPr/>
            <p:nvPr/>
          </p:nvSpPr>
          <p:spPr>
            <a:xfrm>
              <a:off x="557019" y="1297832"/>
              <a:ext cx="11076375" cy="3888500"/>
            </a:xfrm>
            <a:prstGeom prst="rect">
              <a:avLst/>
            </a:prstGeom>
            <a:noFill/>
            <a:ln>
              <a:noFill/>
            </a:ln>
          </p:spPr>
          <p:txBody>
            <a:bodyPr>
              <a:spAutoFit/>
            </a:bodyPr>
            <a:lstStyle/>
            <a:p>
              <a:pPr algn="just">
                <a:lnSpc>
                  <a:spcPct val="150000"/>
                </a:lnSpc>
                <a:spcAft>
                  <a:spcPts val="0"/>
                </a:spcAft>
              </a:pPr>
              <a:r>
                <a:rPr lang="zh-CN" altLang="zh-CN" sz="2800" kern="100" dirty="0">
                  <a:latin typeface="Times New Roman" panose="02020603050405020304" pitchFamily="18" charset="0"/>
                  <a:ea typeface="仿宋_GB2312" panose="02010609030101010101" pitchFamily="49" charset="-122"/>
                  <a:cs typeface="Times New Roman" panose="02020603050405020304" pitchFamily="18" charset="0"/>
                </a:rPr>
                <a:t>本题在</a:t>
              </a:r>
              <a:r>
                <a:rPr lang="en-US" altLang="zh-CN" sz="2800" kern="100" dirty="0">
                  <a:latin typeface="Times New Roman" panose="02020603050405020304" pitchFamily="18" charset="0"/>
                  <a:ea typeface="仿宋_GB2312" panose="02010609030101010101" pitchFamily="49" charset="-122"/>
                  <a:cs typeface="Courier New" panose="02070309020205020404" pitchFamily="49" charset="0"/>
                </a:rPr>
                <a:t>A</a:t>
              </a:r>
              <a:r>
                <a:rPr lang="zh-CN" altLang="zh-CN" sz="2800" kern="100" dirty="0">
                  <a:latin typeface="Times New Roman" panose="02020603050405020304" pitchFamily="18" charset="0"/>
                  <a:ea typeface="仿宋_GB2312" panose="02010609030101010101" pitchFamily="49" charset="-122"/>
                  <a:cs typeface="Times New Roman" panose="02020603050405020304" pitchFamily="18" charset="0"/>
                </a:rPr>
                <a:t>、</a:t>
              </a:r>
              <a:r>
                <a:rPr lang="en-US" altLang="zh-CN" sz="2800" kern="100" dirty="0">
                  <a:latin typeface="Times New Roman" panose="02020603050405020304" pitchFamily="18" charset="0"/>
                  <a:ea typeface="仿宋_GB2312" panose="02010609030101010101" pitchFamily="49" charset="-122"/>
                  <a:cs typeface="Courier New" panose="02070309020205020404" pitchFamily="49" charset="0"/>
                </a:rPr>
                <a:t>B</a:t>
              </a:r>
              <a:r>
                <a:rPr lang="zh-CN" altLang="zh-CN" sz="2800" kern="100" dirty="0">
                  <a:latin typeface="Times New Roman" panose="02020603050405020304" pitchFamily="18" charset="0"/>
                  <a:ea typeface="仿宋_GB2312" panose="02010609030101010101" pitchFamily="49" charset="-122"/>
                  <a:cs typeface="Times New Roman" panose="02020603050405020304" pitchFamily="18" charset="0"/>
                </a:rPr>
                <a:t>两项各设有一处错误。</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仿宋_GB2312" panose="02010609030101010101" pitchFamily="49" charset="-122"/>
                  <a:cs typeface="Times New Roman" panose="02020603050405020304" pitchFamily="18" charset="0"/>
                </a:rPr>
                <a:t>魏歃盟于秦</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仿宋_GB2312" panose="02010609030101010101" pitchFamily="49" charset="-122"/>
                  <a:cs typeface="Times New Roman" panose="02020603050405020304" pitchFamily="18" charset="0"/>
                </a:rPr>
                <a:t>应合为一读，不可分断，</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仿宋_GB2312" panose="02010609030101010101" pitchFamily="49" charset="-122"/>
                  <a:cs typeface="Times New Roman" panose="02020603050405020304" pitchFamily="18" charset="0"/>
                </a:rPr>
                <a:t>于秦</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仿宋_GB2312" panose="02010609030101010101" pitchFamily="49" charset="-122"/>
                  <a:cs typeface="Times New Roman" panose="02020603050405020304" pitchFamily="18" charset="0"/>
                </a:rPr>
                <a:t>属下则文意不顺，故</a:t>
              </a:r>
              <a:r>
                <a:rPr lang="en-US" altLang="zh-CN" sz="2800" kern="100" dirty="0">
                  <a:latin typeface="Times New Roman" panose="02020603050405020304" pitchFamily="18" charset="0"/>
                  <a:ea typeface="仿宋_GB2312" panose="02010609030101010101" pitchFamily="49" charset="-122"/>
                  <a:cs typeface="Courier New" panose="02070309020205020404" pitchFamily="49" charset="0"/>
                </a:rPr>
                <a:t>A</a:t>
              </a:r>
              <a:r>
                <a:rPr lang="zh-CN" altLang="zh-CN" sz="2800" kern="100" dirty="0">
                  <a:latin typeface="Times New Roman" panose="02020603050405020304" pitchFamily="18" charset="0"/>
                  <a:ea typeface="仿宋_GB2312" panose="02010609030101010101" pitchFamily="49" charset="-122"/>
                  <a:cs typeface="Times New Roman" panose="02020603050405020304" pitchFamily="18" charset="0"/>
                </a:rPr>
                <a:t>项错误</a:t>
              </a:r>
              <a:r>
                <a:rPr lang="zh-CN" altLang="zh-CN" sz="2800" kern="100" dirty="0" smtClean="0">
                  <a:latin typeface="Times New Roman" panose="02020603050405020304" pitchFamily="18" charset="0"/>
                  <a:ea typeface="仿宋_GB2312" panose="02010609030101010101" pitchFamily="49" charset="-122"/>
                  <a:cs typeface="Times New Roman" panose="02020603050405020304" pitchFamily="18" charset="0"/>
                </a:rPr>
                <a:t>。</a:t>
              </a:r>
              <a:endParaRPr lang="en-US" altLang="zh-CN" sz="2800" kern="100" dirty="0" smtClean="0">
                <a:latin typeface="Times New Roman" panose="02020603050405020304" pitchFamily="18" charset="0"/>
                <a:ea typeface="仿宋_GB2312" panose="02010609030101010101" pitchFamily="49" charset="-122"/>
                <a:cs typeface="Times New Roman" panose="02020603050405020304" pitchFamily="18" charset="0"/>
              </a:endParaRPr>
            </a:p>
            <a:p>
              <a:pPr algn="just">
                <a:lnSpc>
                  <a:spcPct val="150000"/>
                </a:lnSpc>
                <a:spcAft>
                  <a:spcPts val="0"/>
                </a:spcAft>
              </a:pPr>
              <a:r>
                <a:rPr lang="en-US" altLang="zh-CN" sz="2800" kern="100" dirty="0" smtClean="0">
                  <a:latin typeface="Times New Roman" panose="02020603050405020304" pitchFamily="18" charset="0"/>
                  <a:ea typeface="仿宋_GB2312" panose="02010609030101010101" pitchFamily="49" charset="-122"/>
                  <a:cs typeface="Courier New" panose="02070309020205020404" pitchFamily="49" charset="0"/>
                </a:rPr>
                <a:t>B</a:t>
              </a:r>
              <a:r>
                <a:rPr lang="zh-CN" altLang="zh-CN" sz="2800" kern="100" dirty="0">
                  <a:latin typeface="Times New Roman" panose="02020603050405020304" pitchFamily="18" charset="0"/>
                  <a:ea typeface="仿宋_GB2312" panose="02010609030101010101" pitchFamily="49" charset="-122"/>
                  <a:cs typeface="Times New Roman" panose="02020603050405020304" pitchFamily="18" charset="0"/>
                </a:rPr>
                <a:t>项</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仿宋_GB2312" panose="02010609030101010101" pitchFamily="49" charset="-122"/>
                  <a:cs typeface="Times New Roman" panose="02020603050405020304" pitchFamily="18" charset="0"/>
                </a:rPr>
                <a:t>所以</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仿宋_GB2312" panose="02010609030101010101" pitchFamily="49" charset="-122"/>
                  <a:cs typeface="Times New Roman" panose="02020603050405020304" pitchFamily="18" charset="0"/>
                </a:rPr>
                <a:t>是固定搭配，</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仿宋_GB2312" panose="02010609030101010101" pitchFamily="49" charset="-122"/>
                  <a:cs typeface="Times New Roman" panose="02020603050405020304" pitchFamily="18" charset="0"/>
                </a:rPr>
                <a:t>此文之所以忠于大王也</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仿宋_GB2312" panose="02010609030101010101" pitchFamily="49" charset="-122"/>
                  <a:cs typeface="Times New Roman" panose="02020603050405020304" pitchFamily="18" charset="0"/>
                </a:rPr>
                <a:t>是一个完整的句子，表达的是</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仿宋_GB2312" panose="02010609030101010101" pitchFamily="49" charset="-122"/>
                  <a:cs typeface="Times New Roman" panose="02020603050405020304" pitchFamily="18" charset="0"/>
                </a:rPr>
                <a:t>这就是我田文所用来效忠大王的方法</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仿宋_GB2312" panose="02010609030101010101" pitchFamily="49" charset="-122"/>
                  <a:cs typeface="Times New Roman" panose="02020603050405020304" pitchFamily="18" charset="0"/>
                </a:rPr>
                <a:t>的意思，不可分断</a:t>
              </a:r>
              <a:r>
                <a:rPr lang="zh-CN" altLang="zh-CN" sz="2800" kern="100" dirty="0" smtClean="0">
                  <a:latin typeface="Times New Roman" panose="02020603050405020304" pitchFamily="18" charset="0"/>
                  <a:ea typeface="仿宋_GB2312" panose="02010609030101010101" pitchFamily="49" charset="-122"/>
                  <a:cs typeface="Times New Roman" panose="02020603050405020304" pitchFamily="18" charset="0"/>
                </a:rPr>
                <a:t>。</a:t>
              </a:r>
              <a:endParaRPr lang="en-US" altLang="zh-CN" sz="2800" kern="100" dirty="0" smtClean="0">
                <a:latin typeface="Times New Roman" panose="02020603050405020304" pitchFamily="18" charset="0"/>
                <a:ea typeface="仿宋_GB2312" panose="02010609030101010101" pitchFamily="49" charset="-122"/>
                <a:cs typeface="Times New Roman" panose="02020603050405020304" pitchFamily="18" charset="0"/>
              </a:endParaRPr>
            </a:p>
            <a:p>
              <a:pPr algn="just">
                <a:lnSpc>
                  <a:spcPct val="150000"/>
                </a:lnSpc>
                <a:spcAft>
                  <a:spcPts val="0"/>
                </a:spcAft>
              </a:pPr>
              <a:r>
                <a:rPr lang="en-US" altLang="zh-CN" sz="2800" kern="100" dirty="0" smtClean="0">
                  <a:latin typeface="Times New Roman" panose="02020603050405020304" pitchFamily="18" charset="0"/>
                  <a:ea typeface="仿宋_GB2312" panose="02010609030101010101" pitchFamily="49" charset="-122"/>
                  <a:cs typeface="Courier New" panose="02070309020205020404" pitchFamily="49" charset="0"/>
                </a:rPr>
                <a:t>D</a:t>
              </a:r>
              <a:r>
                <a:rPr lang="zh-CN" altLang="zh-CN" sz="2800" kern="100" dirty="0">
                  <a:latin typeface="Times New Roman" panose="02020603050405020304" pitchFamily="18" charset="0"/>
                  <a:ea typeface="仿宋_GB2312" panose="02010609030101010101" pitchFamily="49" charset="-122"/>
                  <a:cs typeface="Times New Roman" panose="02020603050405020304" pitchFamily="18" charset="0"/>
                </a:rPr>
                <a:t>项兼具</a:t>
              </a:r>
              <a:r>
                <a:rPr lang="en-US" altLang="zh-CN" sz="2800" kern="100" dirty="0">
                  <a:latin typeface="Times New Roman" panose="02020603050405020304" pitchFamily="18" charset="0"/>
                  <a:ea typeface="仿宋_GB2312" panose="02010609030101010101" pitchFamily="49" charset="-122"/>
                  <a:cs typeface="Courier New" panose="02070309020205020404" pitchFamily="49" charset="0"/>
                </a:rPr>
                <a:t>A</a:t>
              </a:r>
              <a:r>
                <a:rPr lang="zh-CN" altLang="zh-CN" sz="2800" kern="100" dirty="0">
                  <a:latin typeface="Times New Roman" panose="02020603050405020304" pitchFamily="18" charset="0"/>
                  <a:ea typeface="仿宋_GB2312" panose="02010609030101010101" pitchFamily="49" charset="-122"/>
                  <a:cs typeface="Times New Roman" panose="02020603050405020304" pitchFamily="18" charset="0"/>
                </a:rPr>
                <a:t>、</a:t>
              </a:r>
              <a:r>
                <a:rPr lang="en-US" altLang="zh-CN" sz="2800" kern="100" dirty="0">
                  <a:latin typeface="Times New Roman" panose="02020603050405020304" pitchFamily="18" charset="0"/>
                  <a:ea typeface="仿宋_GB2312" panose="02010609030101010101" pitchFamily="49" charset="-122"/>
                  <a:cs typeface="Courier New" panose="02070309020205020404" pitchFamily="49" charset="0"/>
                </a:rPr>
                <a:t>B</a:t>
              </a:r>
              <a:r>
                <a:rPr lang="zh-CN" altLang="zh-CN" sz="2800" kern="100" dirty="0">
                  <a:latin typeface="Times New Roman" panose="02020603050405020304" pitchFamily="18" charset="0"/>
                  <a:ea typeface="仿宋_GB2312" panose="02010609030101010101" pitchFamily="49" charset="-122"/>
                  <a:cs typeface="Times New Roman" panose="02020603050405020304" pitchFamily="18" charset="0"/>
                </a:rPr>
                <a:t>两项的错误。故选</a:t>
              </a:r>
              <a:r>
                <a:rPr lang="en-US" altLang="zh-CN" sz="2800" kern="100" dirty="0">
                  <a:latin typeface="Times New Roman" panose="02020603050405020304" pitchFamily="18" charset="0"/>
                  <a:ea typeface="仿宋_GB2312" panose="02010609030101010101" pitchFamily="49" charset="-122"/>
                  <a:cs typeface="Courier New" panose="02070309020205020404" pitchFamily="49" charset="0"/>
                </a:rPr>
                <a:t>C</a:t>
              </a:r>
              <a:r>
                <a:rPr lang="zh-CN" altLang="zh-CN" sz="2800" kern="100" dirty="0">
                  <a:latin typeface="Times New Roman" panose="02020603050405020304" pitchFamily="18" charset="0"/>
                  <a:ea typeface="仿宋_GB2312" panose="02010609030101010101" pitchFamily="49" charset="-122"/>
                  <a:cs typeface="Times New Roman" panose="02020603050405020304" pitchFamily="18" charset="0"/>
                </a:rPr>
                <a:t>。</a:t>
              </a:r>
              <a:endParaRPr lang="zh-CN" altLang="zh-CN" sz="1000" kern="100" dirty="0">
                <a:effectLst/>
                <a:latin typeface="宋体" panose="02010600030101010101" pitchFamily="2" charset="-122"/>
                <a:ea typeface="宋体" panose="02010600030101010101" pitchFamily="2" charset="-122"/>
                <a:cs typeface="Courier New" panose="02070309020205020404" pitchFamily="49" charset="0"/>
              </a:endParaRPr>
            </a:p>
          </p:txBody>
        </p:sp>
      </p:grpSp>
    </p:spTree>
    <p:extLst>
      <p:ext uri="{BB962C8B-B14F-4D97-AF65-F5344CB8AC3E}">
        <p14:creationId xmlns:p14="http://schemas.microsoft.com/office/powerpoint/2010/main" val="1683578646"/>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 presetClass="entr" presetSubtype="10" fill="hold" nodeType="with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blinds(horizontal)">
                                      <p:cBhvr>
                                        <p:cTn id="7"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335206" y="473249"/>
            <a:ext cx="11520000" cy="5188793"/>
          </a:xfrm>
          <a:prstGeom prst="rect">
            <a:avLst/>
          </a:prstGeom>
        </p:spPr>
        <p:txBody>
          <a:bodyPr>
            <a:spAutoFit/>
          </a:bodyPr>
          <a:lstStyle/>
          <a:p>
            <a:pPr algn="just">
              <a:lnSpc>
                <a:spcPct val="150000"/>
              </a:lnSpc>
              <a:spcAft>
                <a:spcPts val="0"/>
              </a:spcAft>
            </a:pPr>
            <a:r>
              <a:rPr lang="en-US" altLang="zh-CN" sz="2800" kern="100" dirty="0">
                <a:latin typeface="Times New Roman" panose="02020603050405020304" pitchFamily="18" charset="0"/>
                <a:ea typeface="方正中等线简体" panose="03000509000000000000" pitchFamily="65" charset="-122"/>
                <a:cs typeface="Courier New" panose="02070309020205020404" pitchFamily="49" charset="0"/>
              </a:rPr>
              <a:t>2.</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下列对文中加颜色的词语及相关内容的解说，不正确的一项是</a:t>
            </a:r>
            <a:r>
              <a:rPr lang="en-US" altLang="zh-CN" sz="2800" kern="100" dirty="0">
                <a:latin typeface="Times New Roman" panose="02020603050405020304" pitchFamily="18" charset="0"/>
                <a:ea typeface="方正中等线简体" panose="03000509000000000000" pitchFamily="65" charset="-122"/>
                <a:cs typeface="Courier New" panose="02070309020205020404" pitchFamily="49" charset="0"/>
              </a:rPr>
              <a:t>(3</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分</a:t>
            </a:r>
            <a:r>
              <a:rPr lang="en-US" altLang="zh-CN" sz="2800" kern="100" dirty="0">
                <a:latin typeface="Times New Roman" panose="02020603050405020304" pitchFamily="18" charset="0"/>
                <a:ea typeface="方正中等线简体" panose="03000509000000000000" pitchFamily="65" charset="-122"/>
                <a:cs typeface="Courier New" panose="02070309020205020404" pitchFamily="49" charset="0"/>
              </a:rPr>
              <a:t>)</a:t>
            </a:r>
            <a:endParaRPr lang="zh-CN" altLang="zh-CN" sz="1050" kern="100" dirty="0">
              <a:latin typeface="宋体" panose="02010600030101010101" pitchFamily="2" charset="-122"/>
              <a:ea typeface="宋体" panose="02010600030101010101" pitchFamily="2" charset="-122"/>
              <a:cs typeface="Courier New" panose="02070309020205020404" pitchFamily="49" charset="0"/>
            </a:endParaRPr>
          </a:p>
          <a:p>
            <a:pPr algn="just">
              <a:lnSpc>
                <a:spcPct val="150000"/>
              </a:lnSpc>
              <a:spcAft>
                <a:spcPts val="0"/>
              </a:spcAft>
            </a:pPr>
            <a:r>
              <a:rPr lang="en-US" altLang="zh-CN" sz="2800" kern="100" dirty="0">
                <a:latin typeface="Times New Roman" panose="02020603050405020304" pitchFamily="18" charset="0"/>
                <a:ea typeface="方正中等线简体" panose="03000509000000000000" pitchFamily="65" charset="-122"/>
                <a:cs typeface="Courier New" panose="02070309020205020404" pitchFamily="49" charset="0"/>
              </a:rPr>
              <a:t>A.</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寡人意为寡德之人，在文中是魏王自称，春秋战国时期君主常如此</a:t>
            </a:r>
            <a:r>
              <a:rPr lang="zh-CN" altLang="zh-CN" sz="2800" kern="100" dirty="0" smtClean="0">
                <a:latin typeface="Times New Roman" panose="02020603050405020304" pitchFamily="18" charset="0"/>
                <a:ea typeface="方正中等线简体" panose="03000509000000000000" pitchFamily="65" charset="-122"/>
                <a:cs typeface="Times New Roman" panose="02020603050405020304" pitchFamily="18" charset="0"/>
              </a:rPr>
              <a:t>谦</a:t>
            </a:r>
            <a:endParaRPr lang="en-US" altLang="zh-CN" sz="2800" kern="100" dirty="0" smtClean="0">
              <a:latin typeface="Times New Roman" panose="02020603050405020304" pitchFamily="18" charset="0"/>
              <a:ea typeface="方正中等线简体" panose="03000509000000000000" pitchFamily="65" charset="-122"/>
              <a:cs typeface="Times New Roman" panose="02020603050405020304" pitchFamily="18" charset="0"/>
            </a:endParaRPr>
          </a:p>
          <a:p>
            <a:pPr algn="just">
              <a:lnSpc>
                <a:spcPct val="150000"/>
              </a:lnSpc>
              <a:spcAft>
                <a:spcPts val="0"/>
              </a:spcAft>
            </a:pPr>
            <a:r>
              <a:rPr lang="zh-CN" altLang="en-US" sz="2800" kern="100" dirty="0">
                <a:latin typeface="Times New Roman" panose="02020603050405020304" pitchFamily="18" charset="0"/>
                <a:ea typeface="方正中等线简体" panose="03000509000000000000" pitchFamily="65" charset="-122"/>
                <a:cs typeface="Times New Roman" panose="02020603050405020304" pitchFamily="18" charset="0"/>
              </a:rPr>
              <a:t>　</a:t>
            </a:r>
            <a:r>
              <a:rPr lang="zh-CN" altLang="zh-CN" sz="2800" kern="100" dirty="0" smtClean="0">
                <a:latin typeface="Times New Roman" panose="02020603050405020304" pitchFamily="18" charset="0"/>
                <a:ea typeface="方正中等线简体" panose="03000509000000000000" pitchFamily="65" charset="-122"/>
                <a:cs typeface="Times New Roman" panose="02020603050405020304" pitchFamily="18" charset="0"/>
              </a:rPr>
              <a:t>称</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自己。</a:t>
            </a:r>
            <a:endParaRPr lang="zh-CN" altLang="zh-CN" sz="1050" kern="100" dirty="0">
              <a:latin typeface="宋体" panose="02010600030101010101" pitchFamily="2" charset="-122"/>
              <a:ea typeface="宋体" panose="02010600030101010101" pitchFamily="2" charset="-122"/>
              <a:cs typeface="Courier New" panose="02070309020205020404" pitchFamily="49" charset="0"/>
            </a:endParaRPr>
          </a:p>
          <a:p>
            <a:pPr algn="just">
              <a:lnSpc>
                <a:spcPct val="150000"/>
              </a:lnSpc>
              <a:spcAft>
                <a:spcPts val="0"/>
              </a:spcAft>
            </a:pPr>
            <a:r>
              <a:rPr lang="en-US" altLang="zh-CN" sz="2800" kern="100" dirty="0">
                <a:latin typeface="Times New Roman" panose="02020603050405020304" pitchFamily="18" charset="0"/>
                <a:ea typeface="方正中等线简体" panose="03000509000000000000" pitchFamily="65" charset="-122"/>
                <a:cs typeface="Courier New" panose="02070309020205020404" pitchFamily="49" charset="0"/>
              </a:rPr>
              <a:t>B.</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百乘即一百辆兵车，</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乘</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指四马一车。</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百乘</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千乘</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常用作</a:t>
            </a:r>
            <a:r>
              <a:rPr lang="zh-CN" altLang="zh-CN" sz="2800" kern="100" dirty="0" smtClean="0">
                <a:latin typeface="Times New Roman" panose="02020603050405020304" pitchFamily="18" charset="0"/>
                <a:ea typeface="方正中等线简体" panose="03000509000000000000" pitchFamily="65" charset="-122"/>
                <a:cs typeface="Times New Roman" panose="02020603050405020304" pitchFamily="18" charset="0"/>
              </a:rPr>
              <a:t>兵</a:t>
            </a:r>
            <a:endParaRPr lang="en-US" altLang="zh-CN" sz="2800" kern="100" dirty="0" smtClean="0">
              <a:latin typeface="Times New Roman" panose="02020603050405020304" pitchFamily="18" charset="0"/>
              <a:ea typeface="方正中等线简体" panose="03000509000000000000" pitchFamily="65" charset="-122"/>
              <a:cs typeface="Times New Roman" panose="02020603050405020304" pitchFamily="18" charset="0"/>
            </a:endParaRPr>
          </a:p>
          <a:p>
            <a:pPr algn="just">
              <a:lnSpc>
                <a:spcPct val="150000"/>
              </a:lnSpc>
              <a:spcAft>
                <a:spcPts val="0"/>
              </a:spcAft>
            </a:pPr>
            <a:r>
              <a:rPr lang="zh-CN" altLang="en-US" sz="2800" kern="100" dirty="0">
                <a:latin typeface="Times New Roman" panose="02020603050405020304" pitchFamily="18" charset="0"/>
                <a:ea typeface="方正中等线简体" panose="03000509000000000000" pitchFamily="65" charset="-122"/>
                <a:cs typeface="Times New Roman" panose="02020603050405020304" pitchFamily="18" charset="0"/>
              </a:rPr>
              <a:t>　</a:t>
            </a:r>
            <a:r>
              <a:rPr lang="zh-CN" altLang="zh-CN" sz="2800" kern="100" dirty="0" smtClean="0">
                <a:latin typeface="Times New Roman" panose="02020603050405020304" pitchFamily="18" charset="0"/>
                <a:ea typeface="方正中等线简体" panose="03000509000000000000" pitchFamily="65" charset="-122"/>
                <a:cs typeface="Times New Roman" panose="02020603050405020304" pitchFamily="18" charset="0"/>
              </a:rPr>
              <a:t>力</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的代称。</a:t>
            </a:r>
            <a:endParaRPr lang="zh-CN" altLang="zh-CN" sz="1050" kern="100" dirty="0">
              <a:latin typeface="宋体" panose="02010600030101010101" pitchFamily="2" charset="-122"/>
              <a:ea typeface="宋体" panose="02010600030101010101" pitchFamily="2" charset="-122"/>
              <a:cs typeface="Courier New" panose="02070309020205020404" pitchFamily="49" charset="0"/>
            </a:endParaRPr>
          </a:p>
          <a:p>
            <a:pPr algn="just">
              <a:lnSpc>
                <a:spcPct val="150000"/>
              </a:lnSpc>
              <a:spcAft>
                <a:spcPts val="0"/>
              </a:spcAft>
            </a:pPr>
            <a:r>
              <a:rPr lang="en-US" altLang="zh-CN" sz="2800" kern="100" dirty="0">
                <a:latin typeface="Times New Roman" panose="02020603050405020304" pitchFamily="18" charset="0"/>
                <a:ea typeface="方正中等线简体" panose="03000509000000000000" pitchFamily="65" charset="-122"/>
                <a:cs typeface="Courier New" panose="02070309020205020404" pitchFamily="49" charset="0"/>
              </a:rPr>
              <a:t>C.</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为赵蔽</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的</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蔽</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指屏障，与《邹忌讽齐王纳谏》中</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王之蔽</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smtClean="0">
                <a:latin typeface="Times New Roman" panose="02020603050405020304" pitchFamily="18" charset="0"/>
                <a:ea typeface="方正中等线简体" panose="03000509000000000000" pitchFamily="65" charset="-122"/>
                <a:cs typeface="Times New Roman" panose="02020603050405020304" pitchFamily="18" charset="0"/>
              </a:rPr>
              <a:t>的</a:t>
            </a:r>
            <a:endParaRPr lang="en-US" altLang="zh-CN" sz="2800" kern="100" dirty="0" smtClean="0">
              <a:latin typeface="Times New Roman" panose="02020603050405020304" pitchFamily="18" charset="0"/>
              <a:ea typeface="方正中等线简体" panose="03000509000000000000" pitchFamily="65" charset="-122"/>
              <a:cs typeface="Times New Roman" panose="02020603050405020304" pitchFamily="18" charset="0"/>
            </a:endParaRPr>
          </a:p>
          <a:p>
            <a:pPr algn="just">
              <a:lnSpc>
                <a:spcPct val="150000"/>
              </a:lnSpc>
              <a:spcAft>
                <a:spcPts val="0"/>
              </a:spcAft>
            </a:pPr>
            <a:r>
              <a:rPr lang="zh-CN" altLang="en-US" sz="2800" kern="100" dirty="0">
                <a:latin typeface="Times New Roman" panose="02020603050405020304" pitchFamily="18" charset="0"/>
                <a:ea typeface="方正中等线简体" panose="03000509000000000000" pitchFamily="65" charset="-122"/>
                <a:cs typeface="Times New Roman" panose="02020603050405020304" pitchFamily="18" charset="0"/>
              </a:rPr>
              <a:t>　</a:t>
            </a:r>
            <a:r>
              <a:rPr lang="en-US" altLang="zh-CN" sz="2800" kern="100" dirty="0" smtClean="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蔽</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相同。</a:t>
            </a:r>
            <a:endParaRPr lang="zh-CN" altLang="zh-CN" sz="1050" kern="100" dirty="0">
              <a:latin typeface="宋体" panose="02010600030101010101" pitchFamily="2" charset="-122"/>
              <a:ea typeface="宋体" panose="02010600030101010101" pitchFamily="2" charset="-122"/>
              <a:cs typeface="Courier New" panose="02070309020205020404" pitchFamily="49" charset="0"/>
            </a:endParaRPr>
          </a:p>
          <a:p>
            <a:pPr algn="just">
              <a:lnSpc>
                <a:spcPct val="150000"/>
              </a:lnSpc>
              <a:spcAft>
                <a:spcPts val="0"/>
              </a:spcAft>
            </a:pPr>
            <a:r>
              <a:rPr lang="en-US" altLang="zh-CN" sz="2800" kern="100" spc="-100" dirty="0">
                <a:latin typeface="Times New Roman" panose="02020603050405020304" pitchFamily="18" charset="0"/>
                <a:ea typeface="方正中等线简体" panose="03000509000000000000" pitchFamily="65" charset="-122"/>
                <a:cs typeface="Courier New" panose="02070309020205020404" pitchFamily="49" charset="0"/>
              </a:rPr>
              <a:t>D.</a:t>
            </a:r>
            <a:r>
              <a:rPr lang="zh-CN" altLang="zh-CN" sz="2800" kern="100" spc="-100" dirty="0">
                <a:latin typeface="Times New Roman" panose="02020603050405020304" pitchFamily="18" charset="0"/>
                <a:ea typeface="方正中等线简体" panose="03000509000000000000" pitchFamily="65" charset="-122"/>
                <a:cs typeface="Times New Roman" panose="02020603050405020304" pitchFamily="18" charset="0"/>
              </a:rPr>
              <a:t>国门，文中是实指，指魏国国都的城门；现在则用来指一个国家的边境。</a:t>
            </a:r>
            <a:endParaRPr lang="zh-CN" altLang="zh-CN" sz="1050" kern="100" spc="-100" dirty="0">
              <a:effectLst/>
              <a:latin typeface="宋体" panose="02010600030101010101" pitchFamily="2" charset="-122"/>
              <a:ea typeface="宋体" panose="02010600030101010101" pitchFamily="2" charset="-122"/>
              <a:cs typeface="Courier New" panose="02070309020205020404" pitchFamily="49" charset="0"/>
            </a:endParaRPr>
          </a:p>
        </p:txBody>
      </p:sp>
      <p:sp>
        <p:nvSpPr>
          <p:cNvPr id="3" name="TextBox 19"/>
          <p:cNvSpPr txBox="1"/>
          <p:nvPr/>
        </p:nvSpPr>
        <p:spPr>
          <a:xfrm>
            <a:off x="181025" y="3711342"/>
            <a:ext cx="756098" cy="784830"/>
          </a:xfrm>
          <a:prstGeom prst="rect">
            <a:avLst/>
          </a:prstGeom>
          <a:noFill/>
        </p:spPr>
        <p:txBody>
          <a:bodyPr wrap="square" rtlCol="0">
            <a:spAutoFit/>
          </a:bodyPr>
          <a:lstStyle/>
          <a:p>
            <a:pPr defTabSz="1219200"/>
            <a:r>
              <a:rPr lang="zh-CN" altLang="en-US" sz="4500" b="1" dirty="0">
                <a:solidFill>
                  <a:srgbClr val="C00000"/>
                </a:solidFill>
                <a:latin typeface="华文细黑" panose="02010600040101010101" pitchFamily="2" charset="-122"/>
                <a:ea typeface="华文细黑" panose="02010600040101010101" pitchFamily="2" charset="-122"/>
              </a:rPr>
              <a:t>√</a:t>
            </a:r>
          </a:p>
        </p:txBody>
      </p:sp>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linds(horizontal)">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 name="组合 6"/>
          <p:cNvGrpSpPr/>
          <p:nvPr/>
        </p:nvGrpSpPr>
        <p:grpSpPr>
          <a:xfrm>
            <a:off x="389206" y="1413570"/>
            <a:ext cx="11412000" cy="1800200"/>
            <a:chOff x="406574" y="1081808"/>
            <a:chExt cx="11412000" cy="1800200"/>
          </a:xfrm>
        </p:grpSpPr>
        <p:grpSp>
          <p:nvGrpSpPr>
            <p:cNvPr id="8" name="组合 7"/>
            <p:cNvGrpSpPr/>
            <p:nvPr/>
          </p:nvGrpSpPr>
          <p:grpSpPr>
            <a:xfrm>
              <a:off x="406574" y="1081808"/>
              <a:ext cx="11412000" cy="1800200"/>
              <a:chOff x="406574" y="1081808"/>
              <a:chExt cx="11412000" cy="1800200"/>
            </a:xfrm>
          </p:grpSpPr>
          <p:sp>
            <p:nvSpPr>
              <p:cNvPr id="10" name="圆角矩形 9"/>
              <p:cNvSpPr/>
              <p:nvPr/>
            </p:nvSpPr>
            <p:spPr>
              <a:xfrm>
                <a:off x="406574" y="1197546"/>
                <a:ext cx="11412000" cy="1684462"/>
              </a:xfrm>
              <a:prstGeom prst="roundRect">
                <a:avLst>
                  <a:gd name="adj" fmla="val 4711"/>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文本框 10"/>
              <p:cNvSpPr txBox="1"/>
              <p:nvPr/>
            </p:nvSpPr>
            <p:spPr>
              <a:xfrm>
                <a:off x="838622" y="1081808"/>
                <a:ext cx="583768" cy="216027"/>
              </a:xfrm>
              <a:custGeom>
                <a:avLst/>
                <a:gdLst/>
                <a:ahLst/>
                <a:cxnLst/>
                <a:rect l="l" t="t" r="r" b="b"/>
                <a:pathLst>
                  <a:path w="583768" h="216027">
                    <a:moveTo>
                      <a:pt x="96012" y="106756"/>
                    </a:moveTo>
                    <a:lnTo>
                      <a:pt x="91211" y="139217"/>
                    </a:lnTo>
                    <a:lnTo>
                      <a:pt x="107670" y="139217"/>
                    </a:lnTo>
                    <a:lnTo>
                      <a:pt x="112014" y="106756"/>
                    </a:lnTo>
                    <a:close/>
                    <a:moveTo>
                      <a:pt x="53264" y="106756"/>
                    </a:moveTo>
                    <a:lnTo>
                      <a:pt x="48692" y="139217"/>
                    </a:lnTo>
                    <a:lnTo>
                      <a:pt x="64922" y="139217"/>
                    </a:lnTo>
                    <a:lnTo>
                      <a:pt x="69494" y="106756"/>
                    </a:lnTo>
                    <a:close/>
                    <a:moveTo>
                      <a:pt x="213055" y="82524"/>
                    </a:moveTo>
                    <a:lnTo>
                      <a:pt x="249174" y="82524"/>
                    </a:lnTo>
                    <a:lnTo>
                      <a:pt x="248031" y="92811"/>
                    </a:lnTo>
                    <a:lnTo>
                      <a:pt x="279121" y="92811"/>
                    </a:lnTo>
                    <a:lnTo>
                      <a:pt x="277749" y="104927"/>
                    </a:lnTo>
                    <a:cubicBezTo>
                      <a:pt x="277292" y="107670"/>
                      <a:pt x="276149" y="110033"/>
                      <a:pt x="274320" y="112014"/>
                    </a:cubicBezTo>
                    <a:cubicBezTo>
                      <a:pt x="272644" y="113995"/>
                      <a:pt x="270662" y="114986"/>
                      <a:pt x="268376" y="114986"/>
                    </a:cubicBezTo>
                    <a:lnTo>
                      <a:pt x="244831" y="114986"/>
                    </a:lnTo>
                    <a:lnTo>
                      <a:pt x="239573" y="152019"/>
                    </a:lnTo>
                    <a:lnTo>
                      <a:pt x="272948" y="152019"/>
                    </a:lnTo>
                    <a:lnTo>
                      <a:pt x="271348" y="164592"/>
                    </a:lnTo>
                    <a:cubicBezTo>
                      <a:pt x="270891" y="167640"/>
                      <a:pt x="269519" y="170307"/>
                      <a:pt x="267233" y="172593"/>
                    </a:cubicBezTo>
                    <a:cubicBezTo>
                      <a:pt x="264947" y="174574"/>
                      <a:pt x="262357" y="175565"/>
                      <a:pt x="259461" y="175565"/>
                    </a:cubicBezTo>
                    <a:lnTo>
                      <a:pt x="236372" y="175565"/>
                    </a:lnTo>
                    <a:lnTo>
                      <a:pt x="231800" y="211683"/>
                    </a:lnTo>
                    <a:cubicBezTo>
                      <a:pt x="231648" y="212903"/>
                      <a:pt x="231191" y="213893"/>
                      <a:pt x="230429" y="214655"/>
                    </a:cubicBezTo>
                    <a:cubicBezTo>
                      <a:pt x="229667" y="215417"/>
                      <a:pt x="228752" y="215798"/>
                      <a:pt x="227685" y="215798"/>
                    </a:cubicBezTo>
                    <a:lnTo>
                      <a:pt x="192481" y="215798"/>
                    </a:lnTo>
                    <a:lnTo>
                      <a:pt x="197510" y="175565"/>
                    </a:lnTo>
                    <a:lnTo>
                      <a:pt x="147218" y="175565"/>
                    </a:lnTo>
                    <a:lnTo>
                      <a:pt x="149276" y="160706"/>
                    </a:lnTo>
                    <a:cubicBezTo>
                      <a:pt x="149580" y="158420"/>
                      <a:pt x="150647" y="156438"/>
                      <a:pt x="152476" y="154762"/>
                    </a:cubicBezTo>
                    <a:cubicBezTo>
                      <a:pt x="154305" y="152933"/>
                      <a:pt x="156286" y="152019"/>
                      <a:pt x="158420" y="152019"/>
                    </a:cubicBezTo>
                    <a:lnTo>
                      <a:pt x="200711" y="152019"/>
                    </a:lnTo>
                    <a:lnTo>
                      <a:pt x="205968" y="114986"/>
                    </a:lnTo>
                    <a:lnTo>
                      <a:pt x="190881" y="114986"/>
                    </a:lnTo>
                    <a:lnTo>
                      <a:pt x="190424" y="115671"/>
                    </a:lnTo>
                    <a:cubicBezTo>
                      <a:pt x="189052" y="120091"/>
                      <a:pt x="186690" y="123520"/>
                      <a:pt x="183337" y="125958"/>
                    </a:cubicBezTo>
                    <a:cubicBezTo>
                      <a:pt x="179375" y="128702"/>
                      <a:pt x="175184" y="130073"/>
                      <a:pt x="170764" y="130073"/>
                    </a:cubicBezTo>
                    <a:lnTo>
                      <a:pt x="151790" y="130073"/>
                    </a:lnTo>
                    <a:lnTo>
                      <a:pt x="164592" y="87325"/>
                    </a:lnTo>
                    <a:cubicBezTo>
                      <a:pt x="164897" y="86563"/>
                      <a:pt x="165354" y="85953"/>
                      <a:pt x="165963" y="85496"/>
                    </a:cubicBezTo>
                    <a:cubicBezTo>
                      <a:pt x="166573" y="85039"/>
                      <a:pt x="167259" y="84810"/>
                      <a:pt x="168021" y="84810"/>
                    </a:cubicBezTo>
                    <a:lnTo>
                      <a:pt x="199339" y="84810"/>
                    </a:lnTo>
                    <a:lnTo>
                      <a:pt x="196596" y="92811"/>
                    </a:lnTo>
                    <a:lnTo>
                      <a:pt x="208483" y="92811"/>
                    </a:lnTo>
                    <a:lnTo>
                      <a:pt x="209169" y="85496"/>
                    </a:lnTo>
                    <a:cubicBezTo>
                      <a:pt x="209169" y="84887"/>
                      <a:pt x="209283" y="84468"/>
                      <a:pt x="209512" y="84239"/>
                    </a:cubicBezTo>
                    <a:cubicBezTo>
                      <a:pt x="209740" y="84010"/>
                      <a:pt x="210083" y="83744"/>
                      <a:pt x="210540" y="83439"/>
                    </a:cubicBezTo>
                    <a:cubicBezTo>
                      <a:pt x="211302" y="82829"/>
                      <a:pt x="212141" y="82524"/>
                      <a:pt x="213055" y="82524"/>
                    </a:cubicBezTo>
                    <a:close/>
                    <a:moveTo>
                      <a:pt x="102641" y="59207"/>
                    </a:moveTo>
                    <a:lnTo>
                      <a:pt x="98298" y="88239"/>
                    </a:lnTo>
                    <a:lnTo>
                      <a:pt x="114757" y="88239"/>
                    </a:lnTo>
                    <a:lnTo>
                      <a:pt x="118643" y="59207"/>
                    </a:lnTo>
                    <a:close/>
                    <a:moveTo>
                      <a:pt x="400431" y="48692"/>
                    </a:moveTo>
                    <a:lnTo>
                      <a:pt x="419862" y="48692"/>
                    </a:lnTo>
                    <a:cubicBezTo>
                      <a:pt x="421538" y="48692"/>
                      <a:pt x="422872" y="49301"/>
                      <a:pt x="423862" y="50520"/>
                    </a:cubicBezTo>
                    <a:cubicBezTo>
                      <a:pt x="424853" y="51740"/>
                      <a:pt x="425272" y="53187"/>
                      <a:pt x="425120" y="54864"/>
                    </a:cubicBezTo>
                    <a:lnTo>
                      <a:pt x="406832" y="216027"/>
                    </a:lnTo>
                    <a:cubicBezTo>
                      <a:pt x="400126" y="216027"/>
                      <a:pt x="394564" y="213398"/>
                      <a:pt x="390144" y="208140"/>
                    </a:cubicBezTo>
                    <a:cubicBezTo>
                      <a:pt x="385724" y="202882"/>
                      <a:pt x="383819" y="196596"/>
                      <a:pt x="384429" y="189281"/>
                    </a:cubicBezTo>
                    <a:close/>
                    <a:moveTo>
                      <a:pt x="328879" y="48692"/>
                    </a:moveTo>
                    <a:lnTo>
                      <a:pt x="347624" y="48692"/>
                    </a:lnTo>
                    <a:lnTo>
                      <a:pt x="324764" y="197967"/>
                    </a:lnTo>
                    <a:cubicBezTo>
                      <a:pt x="323850" y="203301"/>
                      <a:pt x="321488" y="207645"/>
                      <a:pt x="317678" y="210998"/>
                    </a:cubicBezTo>
                    <a:cubicBezTo>
                      <a:pt x="313868" y="214350"/>
                      <a:pt x="309524" y="216027"/>
                      <a:pt x="304648" y="216027"/>
                    </a:cubicBezTo>
                    <a:lnTo>
                      <a:pt x="296418" y="216027"/>
                    </a:lnTo>
                    <a:lnTo>
                      <a:pt x="321107" y="55778"/>
                    </a:lnTo>
                    <a:cubicBezTo>
                      <a:pt x="321564" y="53645"/>
                      <a:pt x="322516" y="51930"/>
                      <a:pt x="323964" y="50635"/>
                    </a:cubicBezTo>
                    <a:cubicBezTo>
                      <a:pt x="325412" y="49339"/>
                      <a:pt x="327050" y="48692"/>
                      <a:pt x="328879" y="48692"/>
                    </a:cubicBezTo>
                    <a:close/>
                    <a:moveTo>
                      <a:pt x="499643" y="5943"/>
                    </a:moveTo>
                    <a:lnTo>
                      <a:pt x="583768" y="5943"/>
                    </a:lnTo>
                    <a:cubicBezTo>
                      <a:pt x="583006" y="10820"/>
                      <a:pt x="580911" y="14821"/>
                      <a:pt x="577482" y="17945"/>
                    </a:cubicBezTo>
                    <a:cubicBezTo>
                      <a:pt x="574053" y="21069"/>
                      <a:pt x="570052" y="22631"/>
                      <a:pt x="565480" y="22631"/>
                    </a:cubicBezTo>
                    <a:lnTo>
                      <a:pt x="497586" y="22631"/>
                    </a:lnTo>
                    <a:close/>
                    <a:moveTo>
                      <a:pt x="457581" y="5943"/>
                    </a:moveTo>
                    <a:lnTo>
                      <a:pt x="492785" y="5943"/>
                    </a:lnTo>
                    <a:lnTo>
                      <a:pt x="486156" y="56235"/>
                    </a:lnTo>
                    <a:lnTo>
                      <a:pt x="577139" y="56235"/>
                    </a:lnTo>
                    <a:lnTo>
                      <a:pt x="574624" y="74752"/>
                    </a:lnTo>
                    <a:lnTo>
                      <a:pt x="560680" y="74752"/>
                    </a:lnTo>
                    <a:lnTo>
                      <a:pt x="541934" y="216027"/>
                    </a:lnTo>
                    <a:lnTo>
                      <a:pt x="498272" y="216027"/>
                    </a:lnTo>
                    <a:lnTo>
                      <a:pt x="516788" y="74752"/>
                    </a:lnTo>
                    <a:lnTo>
                      <a:pt x="483641" y="74752"/>
                    </a:lnTo>
                    <a:lnTo>
                      <a:pt x="468325" y="191338"/>
                    </a:lnTo>
                    <a:cubicBezTo>
                      <a:pt x="467411" y="198196"/>
                      <a:pt x="464439" y="204063"/>
                      <a:pt x="459410" y="208940"/>
                    </a:cubicBezTo>
                    <a:cubicBezTo>
                      <a:pt x="454533" y="213665"/>
                      <a:pt x="448742" y="216027"/>
                      <a:pt x="442036" y="216027"/>
                    </a:cubicBezTo>
                    <a:lnTo>
                      <a:pt x="421234" y="216027"/>
                    </a:lnTo>
                    <a:lnTo>
                      <a:pt x="447751" y="15087"/>
                    </a:lnTo>
                    <a:cubicBezTo>
                      <a:pt x="448208" y="12344"/>
                      <a:pt x="449351" y="10134"/>
                      <a:pt x="451180" y="8458"/>
                    </a:cubicBezTo>
                    <a:cubicBezTo>
                      <a:pt x="453009" y="6782"/>
                      <a:pt x="455143" y="5943"/>
                      <a:pt x="457581" y="5943"/>
                    </a:cubicBezTo>
                    <a:close/>
                    <a:moveTo>
                      <a:pt x="173050" y="2514"/>
                    </a:moveTo>
                    <a:lnTo>
                      <a:pt x="284378" y="2514"/>
                    </a:lnTo>
                    <a:cubicBezTo>
                      <a:pt x="286055" y="2514"/>
                      <a:pt x="287426" y="2972"/>
                      <a:pt x="288493" y="3886"/>
                    </a:cubicBezTo>
                    <a:cubicBezTo>
                      <a:pt x="289560" y="5105"/>
                      <a:pt x="289941" y="6553"/>
                      <a:pt x="289636" y="8229"/>
                    </a:cubicBezTo>
                    <a:lnTo>
                      <a:pt x="284150" y="49835"/>
                    </a:lnTo>
                    <a:cubicBezTo>
                      <a:pt x="283083" y="56997"/>
                      <a:pt x="280340" y="62789"/>
                      <a:pt x="275920" y="67208"/>
                    </a:cubicBezTo>
                    <a:cubicBezTo>
                      <a:pt x="271501" y="71933"/>
                      <a:pt x="264719" y="74295"/>
                      <a:pt x="255575" y="74295"/>
                    </a:cubicBezTo>
                    <a:lnTo>
                      <a:pt x="222656" y="74295"/>
                    </a:lnTo>
                    <a:lnTo>
                      <a:pt x="224485" y="61265"/>
                    </a:lnTo>
                    <a:cubicBezTo>
                      <a:pt x="224637" y="59741"/>
                      <a:pt x="225323" y="58369"/>
                      <a:pt x="226542" y="57150"/>
                    </a:cubicBezTo>
                    <a:cubicBezTo>
                      <a:pt x="227762" y="56235"/>
                      <a:pt x="229133" y="55778"/>
                      <a:pt x="230657" y="55778"/>
                    </a:cubicBezTo>
                    <a:lnTo>
                      <a:pt x="238658" y="55778"/>
                    </a:lnTo>
                    <a:cubicBezTo>
                      <a:pt x="242316" y="55778"/>
                      <a:pt x="244450" y="54026"/>
                      <a:pt x="245059" y="50520"/>
                    </a:cubicBezTo>
                    <a:lnTo>
                      <a:pt x="249174" y="19888"/>
                    </a:lnTo>
                    <a:lnTo>
                      <a:pt x="220599" y="19888"/>
                    </a:lnTo>
                    <a:lnTo>
                      <a:pt x="212141" y="49377"/>
                    </a:lnTo>
                    <a:cubicBezTo>
                      <a:pt x="209397" y="57455"/>
                      <a:pt x="204749" y="63627"/>
                      <a:pt x="198196" y="67894"/>
                    </a:cubicBezTo>
                    <a:cubicBezTo>
                      <a:pt x="191643" y="72161"/>
                      <a:pt x="184785" y="74295"/>
                      <a:pt x="177622" y="74295"/>
                    </a:cubicBezTo>
                    <a:lnTo>
                      <a:pt x="162534" y="74295"/>
                    </a:lnTo>
                    <a:lnTo>
                      <a:pt x="181051" y="19888"/>
                    </a:lnTo>
                    <a:lnTo>
                      <a:pt x="166192" y="19888"/>
                    </a:lnTo>
                    <a:lnTo>
                      <a:pt x="168021" y="6401"/>
                    </a:lnTo>
                    <a:cubicBezTo>
                      <a:pt x="168173" y="5181"/>
                      <a:pt x="168707" y="4191"/>
                      <a:pt x="169621" y="3429"/>
                    </a:cubicBezTo>
                    <a:cubicBezTo>
                      <a:pt x="170688" y="2819"/>
                      <a:pt x="171831" y="2514"/>
                      <a:pt x="173050" y="2514"/>
                    </a:cubicBezTo>
                    <a:close/>
                    <a:moveTo>
                      <a:pt x="365455" y="228"/>
                    </a:moveTo>
                    <a:lnTo>
                      <a:pt x="400660" y="228"/>
                    </a:lnTo>
                    <a:lnTo>
                      <a:pt x="398374" y="18974"/>
                    </a:lnTo>
                    <a:lnTo>
                      <a:pt x="433349" y="18974"/>
                    </a:lnTo>
                    <a:lnTo>
                      <a:pt x="431749" y="30404"/>
                    </a:lnTo>
                    <a:cubicBezTo>
                      <a:pt x="431444" y="32537"/>
                      <a:pt x="430568" y="34252"/>
                      <a:pt x="429120" y="35547"/>
                    </a:cubicBezTo>
                    <a:cubicBezTo>
                      <a:pt x="427672" y="36843"/>
                      <a:pt x="426034" y="37490"/>
                      <a:pt x="424205" y="37490"/>
                    </a:cubicBezTo>
                    <a:lnTo>
                      <a:pt x="395859" y="37490"/>
                    </a:lnTo>
                    <a:lnTo>
                      <a:pt x="373456" y="206654"/>
                    </a:lnTo>
                    <a:cubicBezTo>
                      <a:pt x="372999" y="209397"/>
                      <a:pt x="371818" y="211645"/>
                      <a:pt x="369913" y="213398"/>
                    </a:cubicBezTo>
                    <a:cubicBezTo>
                      <a:pt x="368008" y="215151"/>
                      <a:pt x="365760" y="216027"/>
                      <a:pt x="363169" y="216027"/>
                    </a:cubicBezTo>
                    <a:lnTo>
                      <a:pt x="330251" y="216027"/>
                    </a:lnTo>
                    <a:lnTo>
                      <a:pt x="353797" y="37490"/>
                    </a:lnTo>
                    <a:lnTo>
                      <a:pt x="320650" y="37490"/>
                    </a:lnTo>
                    <a:lnTo>
                      <a:pt x="322250" y="25374"/>
                    </a:lnTo>
                    <a:cubicBezTo>
                      <a:pt x="322555" y="23393"/>
                      <a:pt x="323355" y="21831"/>
                      <a:pt x="324650" y="20688"/>
                    </a:cubicBezTo>
                    <a:cubicBezTo>
                      <a:pt x="325945" y="19545"/>
                      <a:pt x="327431" y="18974"/>
                      <a:pt x="329108" y="18974"/>
                    </a:cubicBezTo>
                    <a:lnTo>
                      <a:pt x="356311" y="18974"/>
                    </a:lnTo>
                    <a:lnTo>
                      <a:pt x="357911" y="7315"/>
                    </a:lnTo>
                    <a:cubicBezTo>
                      <a:pt x="358216" y="5334"/>
                      <a:pt x="359092" y="3657"/>
                      <a:pt x="360540" y="2286"/>
                    </a:cubicBezTo>
                    <a:cubicBezTo>
                      <a:pt x="361988" y="914"/>
                      <a:pt x="363626" y="228"/>
                      <a:pt x="365455" y="228"/>
                    </a:cubicBezTo>
                    <a:close/>
                    <a:moveTo>
                      <a:pt x="42062" y="0"/>
                    </a:moveTo>
                    <a:lnTo>
                      <a:pt x="86639" y="0"/>
                    </a:lnTo>
                    <a:lnTo>
                      <a:pt x="83896" y="3657"/>
                    </a:lnTo>
                    <a:lnTo>
                      <a:pt x="155905" y="3657"/>
                    </a:lnTo>
                    <a:cubicBezTo>
                      <a:pt x="157429" y="3657"/>
                      <a:pt x="158572" y="4267"/>
                      <a:pt x="159334" y="5486"/>
                    </a:cubicBezTo>
                    <a:cubicBezTo>
                      <a:pt x="160096" y="6705"/>
                      <a:pt x="160172" y="8077"/>
                      <a:pt x="159563" y="9601"/>
                    </a:cubicBezTo>
                    <a:lnTo>
                      <a:pt x="145161" y="41834"/>
                    </a:lnTo>
                    <a:lnTo>
                      <a:pt x="157962" y="41834"/>
                    </a:lnTo>
                    <a:lnTo>
                      <a:pt x="135788" y="198882"/>
                    </a:lnTo>
                    <a:cubicBezTo>
                      <a:pt x="135179" y="203606"/>
                      <a:pt x="133274" y="207645"/>
                      <a:pt x="130073" y="210998"/>
                    </a:cubicBezTo>
                    <a:cubicBezTo>
                      <a:pt x="126873" y="214198"/>
                      <a:pt x="123215" y="215798"/>
                      <a:pt x="119100" y="215798"/>
                    </a:cubicBezTo>
                    <a:lnTo>
                      <a:pt x="96698" y="215798"/>
                    </a:lnTo>
                    <a:lnTo>
                      <a:pt x="104927" y="156591"/>
                    </a:lnTo>
                    <a:lnTo>
                      <a:pt x="88925" y="156591"/>
                    </a:lnTo>
                    <a:lnTo>
                      <a:pt x="80924" y="212369"/>
                    </a:lnTo>
                    <a:lnTo>
                      <a:pt x="54635" y="212369"/>
                    </a:lnTo>
                    <a:lnTo>
                      <a:pt x="62408" y="156591"/>
                    </a:lnTo>
                    <a:lnTo>
                      <a:pt x="46177" y="156591"/>
                    </a:lnTo>
                    <a:lnTo>
                      <a:pt x="40233" y="198425"/>
                    </a:lnTo>
                    <a:cubicBezTo>
                      <a:pt x="39624" y="203301"/>
                      <a:pt x="37643" y="207492"/>
                      <a:pt x="34290" y="210998"/>
                    </a:cubicBezTo>
                    <a:cubicBezTo>
                      <a:pt x="30785" y="214198"/>
                      <a:pt x="26975" y="215798"/>
                      <a:pt x="22860" y="215798"/>
                    </a:cubicBezTo>
                    <a:lnTo>
                      <a:pt x="0" y="215798"/>
                    </a:lnTo>
                    <a:lnTo>
                      <a:pt x="24689" y="41834"/>
                    </a:lnTo>
                    <a:lnTo>
                      <a:pt x="62636" y="41834"/>
                    </a:lnTo>
                    <a:lnTo>
                      <a:pt x="55778" y="88239"/>
                    </a:lnTo>
                    <a:lnTo>
                      <a:pt x="72009" y="88239"/>
                    </a:lnTo>
                    <a:lnTo>
                      <a:pt x="76124" y="59207"/>
                    </a:lnTo>
                    <a:lnTo>
                      <a:pt x="64694" y="59207"/>
                    </a:lnTo>
                    <a:lnTo>
                      <a:pt x="67437" y="41834"/>
                    </a:lnTo>
                    <a:lnTo>
                      <a:pt x="103098" y="41834"/>
                    </a:lnTo>
                    <a:lnTo>
                      <a:pt x="111785" y="21031"/>
                    </a:lnTo>
                    <a:lnTo>
                      <a:pt x="74981" y="21031"/>
                    </a:lnTo>
                    <a:cubicBezTo>
                      <a:pt x="69189" y="31089"/>
                      <a:pt x="61722" y="36119"/>
                      <a:pt x="52578" y="36119"/>
                    </a:cubicBezTo>
                    <a:lnTo>
                      <a:pt x="21031" y="36119"/>
                    </a:lnTo>
                    <a:lnTo>
                      <a:pt x="36804" y="3200"/>
                    </a:lnTo>
                    <a:cubicBezTo>
                      <a:pt x="38328" y="1067"/>
                      <a:pt x="40081" y="0"/>
                      <a:pt x="42062" y="0"/>
                    </a:cubicBezTo>
                    <a:close/>
                  </a:path>
                </a:pathLst>
              </a:custGeom>
              <a:solidFill>
                <a:srgbClr val="953735"/>
              </a:solidFill>
              <a:ln>
                <a:noFill/>
              </a:ln>
              <a:effectLst/>
            </p:spPr>
            <p:txBody>
              <a:bodyPr rot="0" spcFirstLastPara="0" vertOverflow="overflow" horzOverflow="overflow" vert="horz" wrap="square" lIns="91440" tIns="45720" rIns="91440" bIns="45720" numCol="1" spcCol="0" rtlCol="0" fromWordArt="0" anchor="t" anchorCtr="0" forceAA="0" compatLnSpc="1">
                <a:noAutofit/>
              </a:bodyPr>
              <a:lstStyle>
                <a:defPPr>
                  <a:defRPr lang="zh-CN"/>
                </a:defPPr>
                <a:lvl1pPr marR="0" lvl="0" indent="0" defTabSz="914400" fontAlgn="auto">
                  <a:lnSpc>
                    <a:spcPct val="100000"/>
                  </a:lnSpc>
                  <a:spcBef>
                    <a:spcPts val="0"/>
                  </a:spcBef>
                  <a:spcAft>
                    <a:spcPts val="0"/>
                  </a:spcAft>
                  <a:buClrTx/>
                  <a:buSzTx/>
                  <a:buFontTx/>
                  <a:buNone/>
                  <a:defRPr kumimoji="0" sz="1800" b="0" i="0" u="none" strike="noStrike" cap="none" spc="0" normalizeH="0" baseline="0">
                    <a:ln>
                      <a:noFill/>
                    </a:ln>
                    <a:solidFill>
                      <a:prstClr val="white"/>
                    </a:solidFill>
                    <a:effectLst/>
                    <a:uLnTx/>
                    <a:uFillTx/>
                    <a:latin typeface="DOUYU Font" pitchFamily="2" charset="-122"/>
                    <a:ea typeface="DOUYU Font" pitchFamily="2" charset="-122"/>
                  </a:defRPr>
                </a:lvl1pPr>
              </a:lstStyle>
              <a:p>
                <a:endParaRPr lang="zh-CN" altLang="en-US" dirty="0"/>
              </a:p>
            </p:txBody>
          </p:sp>
        </p:grpSp>
        <p:sp>
          <p:nvSpPr>
            <p:cNvPr id="9" name="矩形 8"/>
            <p:cNvSpPr/>
            <p:nvPr/>
          </p:nvSpPr>
          <p:spPr>
            <a:xfrm>
              <a:off x="574387" y="1390684"/>
              <a:ext cx="11076375" cy="1284006"/>
            </a:xfrm>
            <a:prstGeom prst="rect">
              <a:avLst/>
            </a:prstGeom>
            <a:noFill/>
            <a:ln>
              <a:noFill/>
            </a:ln>
          </p:spPr>
          <p:txBody>
            <a:bodyPr>
              <a:spAutoFit/>
            </a:bodyPr>
            <a:lstStyle/>
            <a:p>
              <a:pPr algn="just">
                <a:lnSpc>
                  <a:spcPct val="150000"/>
                </a:lnSpc>
                <a:spcAft>
                  <a:spcPts val="0"/>
                </a:spcAft>
              </a:pPr>
              <a:r>
                <a:rPr lang="en-US" altLang="zh-CN" sz="2800" kern="100" dirty="0">
                  <a:latin typeface="Times New Roman" panose="02020603050405020304" pitchFamily="18" charset="0"/>
                  <a:ea typeface="仿宋_GB2312" panose="02010609030101010101" pitchFamily="49" charset="-122"/>
                  <a:cs typeface="Courier New" panose="02070309020205020404" pitchFamily="49" charset="0"/>
                </a:rPr>
                <a:t>C</a:t>
              </a:r>
              <a:r>
                <a:rPr lang="zh-CN" altLang="zh-CN" sz="2800" kern="100" dirty="0">
                  <a:latin typeface="Times New Roman" panose="02020603050405020304" pitchFamily="18" charset="0"/>
                  <a:ea typeface="仿宋_GB2312" panose="02010609030101010101" pitchFamily="49" charset="-122"/>
                  <a:cs typeface="Times New Roman" panose="02020603050405020304" pitchFamily="18" charset="0"/>
                </a:rPr>
                <a:t>项二者含义不同，《邹忌讽齐王纳谏》中</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仿宋_GB2312" panose="02010609030101010101" pitchFamily="49" charset="-122"/>
                  <a:cs typeface="Times New Roman" panose="02020603050405020304" pitchFamily="18" charset="0"/>
                </a:rPr>
                <a:t>王之蔽</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仿宋_GB2312" panose="02010609030101010101" pitchFamily="49" charset="-122"/>
                  <a:cs typeface="Times New Roman" panose="02020603050405020304" pitchFamily="18" charset="0"/>
                </a:rPr>
                <a:t>的</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仿宋_GB2312" panose="02010609030101010101" pitchFamily="49" charset="-122"/>
                  <a:cs typeface="Times New Roman" panose="02020603050405020304" pitchFamily="18" charset="0"/>
                </a:rPr>
                <a:t>蔽</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仿宋_GB2312" panose="02010609030101010101" pitchFamily="49" charset="-122"/>
                  <a:cs typeface="Times New Roman" panose="02020603050405020304" pitchFamily="18" charset="0"/>
                </a:rPr>
                <a:t>意思是</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仿宋_GB2312" panose="02010609030101010101" pitchFamily="49" charset="-122"/>
                  <a:cs typeface="Times New Roman" panose="02020603050405020304" pitchFamily="18" charset="0"/>
                </a:rPr>
                <a:t>所受的蒙蔽</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仿宋_GB2312" panose="02010609030101010101" pitchFamily="49" charset="-122"/>
                  <a:cs typeface="Times New Roman" panose="02020603050405020304" pitchFamily="18" charset="0"/>
                </a:rPr>
                <a:t>。</a:t>
              </a:r>
              <a:endParaRPr lang="zh-CN" altLang="zh-CN" sz="1050" kern="100" dirty="0">
                <a:effectLst/>
                <a:latin typeface="宋体" panose="02010600030101010101" pitchFamily="2" charset="-122"/>
                <a:ea typeface="宋体" panose="02010600030101010101" pitchFamily="2" charset="-122"/>
                <a:cs typeface="Courier New" panose="02070309020205020404" pitchFamily="49" charset="0"/>
              </a:endParaRPr>
            </a:p>
          </p:txBody>
        </p:sp>
      </p:grpSp>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 presetClass="entr" presetSubtype="10" fill="hold" nodeType="with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blinds(horizontal)">
                                      <p:cBhvr>
                                        <p:cTn id="7"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335206" y="405458"/>
            <a:ext cx="11520000" cy="5493812"/>
          </a:xfrm>
          <a:prstGeom prst="rect">
            <a:avLst/>
          </a:prstGeom>
        </p:spPr>
        <p:txBody>
          <a:bodyPr>
            <a:spAutoFit/>
          </a:bodyPr>
          <a:lstStyle/>
          <a:p>
            <a:pPr algn="just">
              <a:lnSpc>
                <a:spcPct val="150000"/>
              </a:lnSpc>
              <a:spcAft>
                <a:spcPts val="0"/>
              </a:spcAft>
            </a:pPr>
            <a:r>
              <a:rPr lang="en-US" altLang="zh-CN" sz="2600" kern="100" dirty="0">
                <a:latin typeface="Times New Roman" panose="02020603050405020304" pitchFamily="18" charset="0"/>
                <a:ea typeface="方正中等线简体" panose="03000509000000000000" pitchFamily="65" charset="-122"/>
                <a:cs typeface="Courier New" panose="02070309020205020404" pitchFamily="49" charset="0"/>
              </a:rPr>
              <a:t>3.</a:t>
            </a:r>
            <a:r>
              <a:rPr lang="zh-CN" altLang="zh-CN" sz="2600" kern="100" dirty="0">
                <a:latin typeface="Times New Roman" panose="02020603050405020304" pitchFamily="18" charset="0"/>
                <a:ea typeface="方正中等线简体" panose="03000509000000000000" pitchFamily="65" charset="-122"/>
                <a:cs typeface="Times New Roman" panose="02020603050405020304" pitchFamily="18" charset="0"/>
              </a:rPr>
              <a:t>下列对原文有关内容的概述，不正确的一项是</a:t>
            </a:r>
            <a:r>
              <a:rPr lang="en-US" altLang="zh-CN" sz="2600" kern="100" dirty="0">
                <a:latin typeface="Times New Roman" panose="02020603050405020304" pitchFamily="18" charset="0"/>
                <a:ea typeface="方正中等线简体" panose="03000509000000000000" pitchFamily="65" charset="-122"/>
                <a:cs typeface="Courier New" panose="02070309020205020404" pitchFamily="49" charset="0"/>
              </a:rPr>
              <a:t>(3</a:t>
            </a:r>
            <a:r>
              <a:rPr lang="zh-CN" altLang="zh-CN" sz="2600" kern="100" dirty="0">
                <a:latin typeface="Times New Roman" panose="02020603050405020304" pitchFamily="18" charset="0"/>
                <a:ea typeface="方正中等线简体" panose="03000509000000000000" pitchFamily="65" charset="-122"/>
                <a:cs typeface="Times New Roman" panose="02020603050405020304" pitchFamily="18" charset="0"/>
              </a:rPr>
              <a:t>分</a:t>
            </a:r>
            <a:r>
              <a:rPr lang="en-US" altLang="zh-CN" sz="2600" kern="100" dirty="0">
                <a:latin typeface="Times New Roman" panose="02020603050405020304" pitchFamily="18" charset="0"/>
                <a:ea typeface="方正中等线简体" panose="03000509000000000000" pitchFamily="65" charset="-122"/>
                <a:cs typeface="Courier New" panose="02070309020205020404" pitchFamily="49" charset="0"/>
              </a:rPr>
              <a:t>)</a:t>
            </a:r>
            <a:endParaRPr lang="zh-CN" altLang="zh-CN" sz="2600" kern="100" dirty="0">
              <a:latin typeface="宋体" panose="02010600030101010101" pitchFamily="2" charset="-122"/>
              <a:ea typeface="宋体" panose="02010600030101010101" pitchFamily="2" charset="-122"/>
              <a:cs typeface="Courier New" panose="02070309020205020404" pitchFamily="49" charset="0"/>
            </a:endParaRPr>
          </a:p>
          <a:p>
            <a:pPr algn="just">
              <a:lnSpc>
                <a:spcPct val="150000"/>
              </a:lnSpc>
              <a:spcAft>
                <a:spcPts val="0"/>
              </a:spcAft>
            </a:pPr>
            <a:r>
              <a:rPr lang="en-US" altLang="zh-CN" sz="2600" kern="100" dirty="0">
                <a:latin typeface="Times New Roman" panose="02020603050405020304" pitchFamily="18" charset="0"/>
                <a:ea typeface="方正中等线简体" panose="03000509000000000000" pitchFamily="65" charset="-122"/>
                <a:cs typeface="Courier New" panose="02070309020205020404" pitchFamily="49" charset="0"/>
              </a:rPr>
              <a:t>A.</a:t>
            </a:r>
            <a:r>
              <a:rPr lang="zh-CN" altLang="zh-CN" sz="2600" kern="100" dirty="0">
                <a:latin typeface="Times New Roman" panose="02020603050405020304" pitchFamily="18" charset="0"/>
                <a:ea typeface="方正中等线简体" panose="03000509000000000000" pitchFamily="65" charset="-122"/>
                <a:cs typeface="Times New Roman" panose="02020603050405020304" pitchFamily="18" charset="0"/>
              </a:rPr>
              <a:t>魏王受到强秦武力威胁之际，连夜向孟尝君问计，孟尝君表示有了诸侯的</a:t>
            </a:r>
            <a:r>
              <a:rPr lang="zh-CN" altLang="zh-CN" sz="2600" kern="100" dirty="0" smtClean="0">
                <a:latin typeface="Times New Roman" panose="02020603050405020304" pitchFamily="18" charset="0"/>
                <a:ea typeface="方正中等线简体" panose="03000509000000000000" pitchFamily="65" charset="-122"/>
                <a:cs typeface="Times New Roman" panose="02020603050405020304" pitchFamily="18" charset="0"/>
              </a:rPr>
              <a:t>帮</a:t>
            </a:r>
            <a:endParaRPr lang="en-US" altLang="zh-CN" sz="2600" kern="100" dirty="0" smtClean="0">
              <a:latin typeface="Times New Roman" panose="02020603050405020304" pitchFamily="18" charset="0"/>
              <a:ea typeface="方正中等线简体" panose="03000509000000000000" pitchFamily="65" charset="-122"/>
              <a:cs typeface="Times New Roman" panose="02020603050405020304" pitchFamily="18" charset="0"/>
            </a:endParaRPr>
          </a:p>
          <a:p>
            <a:pPr algn="just">
              <a:lnSpc>
                <a:spcPct val="150000"/>
              </a:lnSpc>
              <a:spcAft>
                <a:spcPts val="0"/>
              </a:spcAft>
            </a:pPr>
            <a:r>
              <a:rPr lang="zh-CN" altLang="en-US" sz="2600" kern="100" dirty="0">
                <a:latin typeface="Times New Roman" panose="02020603050405020304" pitchFamily="18" charset="0"/>
                <a:ea typeface="方正中等线简体" panose="03000509000000000000" pitchFamily="65" charset="-122"/>
                <a:cs typeface="Times New Roman" panose="02020603050405020304" pitchFamily="18" charset="0"/>
              </a:rPr>
              <a:t>　</a:t>
            </a:r>
            <a:r>
              <a:rPr lang="zh-CN" altLang="zh-CN" sz="2600" kern="100" dirty="0" smtClean="0">
                <a:latin typeface="Times New Roman" panose="02020603050405020304" pitchFamily="18" charset="0"/>
                <a:ea typeface="方正中等线简体" panose="03000509000000000000" pitchFamily="65" charset="-122"/>
                <a:cs typeface="Times New Roman" panose="02020603050405020304" pitchFamily="18" charset="0"/>
              </a:rPr>
              <a:t>助</a:t>
            </a:r>
            <a:r>
              <a:rPr lang="zh-CN" altLang="zh-CN" sz="2600" kern="100" dirty="0">
                <a:latin typeface="Times New Roman" panose="02020603050405020304" pitchFamily="18" charset="0"/>
                <a:ea typeface="方正中等线简体" panose="03000509000000000000" pitchFamily="65" charset="-122"/>
                <a:cs typeface="Times New Roman" panose="02020603050405020304" pitchFamily="18" charset="0"/>
              </a:rPr>
              <a:t>，国家就可以存续下来，并表示希望替魏王出使诸侯，搬取救兵。</a:t>
            </a:r>
            <a:endParaRPr lang="zh-CN" altLang="zh-CN" sz="2600" kern="100" dirty="0">
              <a:latin typeface="宋体" panose="02010600030101010101" pitchFamily="2" charset="-122"/>
              <a:ea typeface="宋体" panose="02010600030101010101" pitchFamily="2" charset="-122"/>
              <a:cs typeface="Courier New" panose="02070309020205020404" pitchFamily="49" charset="0"/>
            </a:endParaRPr>
          </a:p>
          <a:p>
            <a:pPr algn="just">
              <a:lnSpc>
                <a:spcPct val="150000"/>
              </a:lnSpc>
              <a:spcAft>
                <a:spcPts val="0"/>
              </a:spcAft>
            </a:pPr>
            <a:r>
              <a:rPr lang="en-US" altLang="zh-CN" sz="2600" kern="100" dirty="0">
                <a:latin typeface="Times New Roman" panose="02020603050405020304" pitchFamily="18" charset="0"/>
                <a:ea typeface="方正中等线简体" panose="03000509000000000000" pitchFamily="65" charset="-122"/>
                <a:cs typeface="Courier New" panose="02070309020205020404" pitchFamily="49" charset="0"/>
              </a:rPr>
              <a:t>B.</a:t>
            </a:r>
            <a:r>
              <a:rPr lang="zh-CN" altLang="zh-CN" sz="2600" kern="100" dirty="0">
                <a:latin typeface="Times New Roman" panose="02020603050405020304" pitchFamily="18" charset="0"/>
                <a:ea typeface="方正中等线简体" panose="03000509000000000000" pitchFamily="65" charset="-122"/>
                <a:cs typeface="Times New Roman" panose="02020603050405020304" pitchFamily="18" charset="0"/>
              </a:rPr>
              <a:t>孟尝君见赵王不愿出兵，劝说赵王，指出魏国每年地危民死，而赵国土地</a:t>
            </a:r>
            <a:r>
              <a:rPr lang="zh-CN" altLang="zh-CN" sz="2600" kern="100" dirty="0" smtClean="0">
                <a:latin typeface="Times New Roman" panose="02020603050405020304" pitchFamily="18" charset="0"/>
                <a:ea typeface="方正中等线简体" panose="03000509000000000000" pitchFamily="65" charset="-122"/>
                <a:cs typeface="Times New Roman" panose="02020603050405020304" pitchFamily="18" charset="0"/>
              </a:rPr>
              <a:t>与</a:t>
            </a:r>
            <a:endParaRPr lang="en-US" altLang="zh-CN" sz="2600" kern="100" dirty="0" smtClean="0">
              <a:latin typeface="Times New Roman" panose="02020603050405020304" pitchFamily="18" charset="0"/>
              <a:ea typeface="方正中等线简体" panose="03000509000000000000" pitchFamily="65" charset="-122"/>
              <a:cs typeface="Times New Roman" panose="02020603050405020304" pitchFamily="18" charset="0"/>
            </a:endParaRPr>
          </a:p>
          <a:p>
            <a:pPr algn="just">
              <a:lnSpc>
                <a:spcPct val="150000"/>
              </a:lnSpc>
              <a:spcAft>
                <a:spcPts val="0"/>
              </a:spcAft>
            </a:pPr>
            <a:r>
              <a:rPr lang="zh-CN" altLang="en-US" sz="2600" kern="100" dirty="0">
                <a:latin typeface="Times New Roman" panose="02020603050405020304" pitchFamily="18" charset="0"/>
                <a:ea typeface="方正中等线简体" panose="03000509000000000000" pitchFamily="65" charset="-122"/>
                <a:cs typeface="Times New Roman" panose="02020603050405020304" pitchFamily="18" charset="0"/>
              </a:rPr>
              <a:t>　</a:t>
            </a:r>
            <a:r>
              <a:rPr lang="zh-CN" altLang="zh-CN" sz="2600" kern="100" dirty="0" smtClean="0">
                <a:latin typeface="Times New Roman" panose="02020603050405020304" pitchFamily="18" charset="0"/>
                <a:ea typeface="方正中等线简体" panose="03000509000000000000" pitchFamily="65" charset="-122"/>
                <a:cs typeface="Times New Roman" panose="02020603050405020304" pitchFamily="18" charset="0"/>
              </a:rPr>
              <a:t>民众</a:t>
            </a:r>
            <a:r>
              <a:rPr lang="zh-CN" altLang="zh-CN" sz="2600" kern="100" dirty="0">
                <a:latin typeface="Times New Roman" panose="02020603050405020304" pitchFamily="18" charset="0"/>
                <a:ea typeface="方正中等线简体" panose="03000509000000000000" pitchFamily="65" charset="-122"/>
                <a:cs typeface="Times New Roman" panose="02020603050405020304" pitchFamily="18" charset="0"/>
              </a:rPr>
              <a:t>一直安全，如果不救魏，赵国将面临危险，赵王这才同意出兵。</a:t>
            </a:r>
            <a:endParaRPr lang="zh-CN" altLang="zh-CN" sz="2600" kern="100" dirty="0">
              <a:latin typeface="宋体" panose="02010600030101010101" pitchFamily="2" charset="-122"/>
              <a:ea typeface="宋体" panose="02010600030101010101" pitchFamily="2" charset="-122"/>
              <a:cs typeface="Courier New" panose="02070309020205020404" pitchFamily="49" charset="0"/>
            </a:endParaRPr>
          </a:p>
          <a:p>
            <a:pPr algn="just">
              <a:lnSpc>
                <a:spcPct val="150000"/>
              </a:lnSpc>
              <a:spcAft>
                <a:spcPts val="0"/>
              </a:spcAft>
            </a:pPr>
            <a:r>
              <a:rPr lang="en-US" altLang="zh-CN" sz="2600" kern="100" dirty="0">
                <a:latin typeface="Times New Roman" panose="02020603050405020304" pitchFamily="18" charset="0"/>
                <a:ea typeface="方正中等线简体" panose="03000509000000000000" pitchFamily="65" charset="-122"/>
                <a:cs typeface="Courier New" panose="02070309020205020404" pitchFamily="49" charset="0"/>
              </a:rPr>
              <a:t>C.</a:t>
            </a:r>
            <a:r>
              <a:rPr lang="zh-CN" altLang="zh-CN" sz="2600" kern="100" dirty="0">
                <a:latin typeface="Times New Roman" panose="02020603050405020304" pitchFamily="18" charset="0"/>
                <a:ea typeface="方正中等线简体" panose="03000509000000000000" pitchFamily="65" charset="-122"/>
                <a:cs typeface="Times New Roman" panose="02020603050405020304" pitchFamily="18" charset="0"/>
              </a:rPr>
              <a:t>孟尝君请燕王出兵救魏，燕王犹豫不决，孟尝君指出魏国倘若联合他国</a:t>
            </a:r>
            <a:r>
              <a:rPr lang="zh-CN" altLang="zh-CN" sz="2600" kern="100" dirty="0" smtClean="0">
                <a:latin typeface="Times New Roman" panose="02020603050405020304" pitchFamily="18" charset="0"/>
                <a:ea typeface="方正中等线简体" panose="03000509000000000000" pitchFamily="65" charset="-122"/>
                <a:cs typeface="Times New Roman" panose="02020603050405020304" pitchFamily="18" charset="0"/>
              </a:rPr>
              <a:t>合力</a:t>
            </a:r>
            <a:endParaRPr lang="en-US" altLang="zh-CN" sz="2600" kern="100" dirty="0" smtClean="0">
              <a:latin typeface="Times New Roman" panose="02020603050405020304" pitchFamily="18" charset="0"/>
              <a:ea typeface="方正中等线简体" panose="03000509000000000000" pitchFamily="65" charset="-122"/>
              <a:cs typeface="Times New Roman" panose="02020603050405020304" pitchFamily="18" charset="0"/>
            </a:endParaRPr>
          </a:p>
          <a:p>
            <a:pPr algn="just">
              <a:lnSpc>
                <a:spcPct val="150000"/>
              </a:lnSpc>
              <a:spcAft>
                <a:spcPts val="0"/>
              </a:spcAft>
            </a:pPr>
            <a:r>
              <a:rPr lang="zh-CN" altLang="en-US" sz="2600" kern="100" dirty="0">
                <a:latin typeface="Times New Roman" panose="02020603050405020304" pitchFamily="18" charset="0"/>
                <a:ea typeface="方正中等线简体" panose="03000509000000000000" pitchFamily="65" charset="-122"/>
                <a:cs typeface="Times New Roman" panose="02020603050405020304" pitchFamily="18" charset="0"/>
              </a:rPr>
              <a:t>　</a:t>
            </a:r>
            <a:r>
              <a:rPr lang="zh-CN" altLang="zh-CN" sz="2600" kern="100" dirty="0" smtClean="0">
                <a:latin typeface="Times New Roman" panose="02020603050405020304" pitchFamily="18" charset="0"/>
                <a:ea typeface="方正中等线简体" panose="03000509000000000000" pitchFamily="65" charset="-122"/>
                <a:cs typeface="Times New Roman" panose="02020603050405020304" pitchFamily="18" charset="0"/>
              </a:rPr>
              <a:t>攻打</a:t>
            </a:r>
            <a:r>
              <a:rPr lang="zh-CN" altLang="zh-CN" sz="2600" kern="100" dirty="0">
                <a:latin typeface="Times New Roman" panose="02020603050405020304" pitchFamily="18" charset="0"/>
                <a:ea typeface="方正中等线简体" panose="03000509000000000000" pitchFamily="65" charset="-122"/>
                <a:cs typeface="Times New Roman" panose="02020603050405020304" pitchFamily="18" charset="0"/>
              </a:rPr>
              <a:t>燕国，将会对燕国十分不利。燕王听从了建议，出兵救助魏国。</a:t>
            </a:r>
            <a:endParaRPr lang="zh-CN" altLang="zh-CN" sz="2600" kern="100" dirty="0">
              <a:latin typeface="宋体" panose="02010600030101010101" pitchFamily="2" charset="-122"/>
              <a:ea typeface="宋体" panose="02010600030101010101" pitchFamily="2" charset="-122"/>
              <a:cs typeface="Courier New" panose="02070309020205020404" pitchFamily="49" charset="0"/>
            </a:endParaRPr>
          </a:p>
          <a:p>
            <a:pPr algn="just">
              <a:lnSpc>
                <a:spcPct val="150000"/>
              </a:lnSpc>
              <a:spcAft>
                <a:spcPts val="0"/>
              </a:spcAft>
            </a:pPr>
            <a:r>
              <a:rPr lang="en-US" altLang="zh-CN" sz="2600" kern="100" dirty="0">
                <a:latin typeface="Times New Roman" panose="02020603050405020304" pitchFamily="18" charset="0"/>
                <a:ea typeface="方正中等线简体" panose="03000509000000000000" pitchFamily="65" charset="-122"/>
                <a:cs typeface="Courier New" panose="02070309020205020404" pitchFamily="49" charset="0"/>
              </a:rPr>
              <a:t>D.</a:t>
            </a:r>
            <a:r>
              <a:rPr lang="zh-CN" altLang="zh-CN" sz="2600" kern="100" dirty="0">
                <a:latin typeface="Times New Roman" panose="02020603050405020304" pitchFamily="18" charset="0"/>
                <a:ea typeface="方正中等线简体" panose="03000509000000000000" pitchFamily="65" charset="-122"/>
                <a:cs typeface="Times New Roman" panose="02020603050405020304" pitchFamily="18" charset="0"/>
              </a:rPr>
              <a:t>孟尝君计谋得以实现，魏王非常高兴，夸奖他短时间内搬来很多援军。秦</a:t>
            </a:r>
            <a:r>
              <a:rPr lang="zh-CN" altLang="zh-CN" sz="2600" kern="100" dirty="0" smtClean="0">
                <a:latin typeface="Times New Roman" panose="02020603050405020304" pitchFamily="18" charset="0"/>
                <a:ea typeface="方正中等线简体" panose="03000509000000000000" pitchFamily="65" charset="-122"/>
                <a:cs typeface="Times New Roman" panose="02020603050405020304" pitchFamily="18" charset="0"/>
              </a:rPr>
              <a:t>王</a:t>
            </a:r>
            <a:endParaRPr lang="en-US" altLang="zh-CN" sz="2600" kern="100" dirty="0" smtClean="0">
              <a:latin typeface="Times New Roman" panose="02020603050405020304" pitchFamily="18" charset="0"/>
              <a:ea typeface="方正中等线简体" panose="03000509000000000000" pitchFamily="65" charset="-122"/>
              <a:cs typeface="Times New Roman" panose="02020603050405020304" pitchFamily="18" charset="0"/>
            </a:endParaRPr>
          </a:p>
          <a:p>
            <a:pPr algn="just">
              <a:lnSpc>
                <a:spcPct val="150000"/>
              </a:lnSpc>
              <a:spcAft>
                <a:spcPts val="0"/>
              </a:spcAft>
            </a:pPr>
            <a:r>
              <a:rPr lang="zh-CN" altLang="en-US" sz="2600" kern="100" dirty="0">
                <a:latin typeface="Times New Roman" panose="02020603050405020304" pitchFamily="18" charset="0"/>
                <a:ea typeface="方正中等线简体" panose="03000509000000000000" pitchFamily="65" charset="-122"/>
                <a:cs typeface="Times New Roman" panose="02020603050405020304" pitchFamily="18" charset="0"/>
              </a:rPr>
              <a:t>　</a:t>
            </a:r>
            <a:r>
              <a:rPr lang="zh-CN" altLang="zh-CN" sz="2600" kern="100" dirty="0" smtClean="0">
                <a:latin typeface="Times New Roman" panose="02020603050405020304" pitchFamily="18" charset="0"/>
                <a:ea typeface="方正中等线简体" panose="03000509000000000000" pitchFamily="65" charset="-122"/>
                <a:cs typeface="Times New Roman" panose="02020603050405020304" pitchFamily="18" charset="0"/>
              </a:rPr>
              <a:t>非常</a:t>
            </a:r>
            <a:r>
              <a:rPr lang="zh-CN" altLang="zh-CN" sz="2600" kern="100" dirty="0">
                <a:latin typeface="Times New Roman" panose="02020603050405020304" pitchFamily="18" charset="0"/>
                <a:ea typeface="方正中等线简体" panose="03000509000000000000" pitchFamily="65" charset="-122"/>
                <a:cs typeface="Times New Roman" panose="02020603050405020304" pitchFamily="18" charset="0"/>
              </a:rPr>
              <a:t>恐慌，割地给魏国，魏王于是让燕、赵援军返国，封赏孟尝君。</a:t>
            </a:r>
            <a:endParaRPr lang="zh-CN" altLang="zh-CN" sz="2600" kern="100" dirty="0">
              <a:effectLst/>
              <a:latin typeface="宋体" panose="02010600030101010101" pitchFamily="2" charset="-122"/>
              <a:ea typeface="宋体" panose="02010600030101010101" pitchFamily="2" charset="-122"/>
              <a:cs typeface="Courier New" panose="02070309020205020404" pitchFamily="49" charset="0"/>
            </a:endParaRPr>
          </a:p>
        </p:txBody>
      </p:sp>
      <p:sp>
        <p:nvSpPr>
          <p:cNvPr id="3" name="TextBox 19"/>
          <p:cNvSpPr txBox="1"/>
          <p:nvPr/>
        </p:nvSpPr>
        <p:spPr>
          <a:xfrm>
            <a:off x="171500" y="1032213"/>
            <a:ext cx="756098" cy="784830"/>
          </a:xfrm>
          <a:prstGeom prst="rect">
            <a:avLst/>
          </a:prstGeom>
          <a:noFill/>
        </p:spPr>
        <p:txBody>
          <a:bodyPr wrap="square" rtlCol="0">
            <a:spAutoFit/>
          </a:bodyPr>
          <a:lstStyle/>
          <a:p>
            <a:pPr defTabSz="1219200"/>
            <a:r>
              <a:rPr lang="zh-CN" altLang="en-US" sz="4500" b="1" dirty="0">
                <a:solidFill>
                  <a:srgbClr val="C00000"/>
                </a:solidFill>
                <a:latin typeface="华文细黑" panose="02010600040101010101" pitchFamily="2" charset="-122"/>
                <a:ea typeface="华文细黑" panose="02010600040101010101" pitchFamily="2" charset="-122"/>
              </a:rPr>
              <a:t>√</a:t>
            </a:r>
          </a:p>
        </p:txBody>
      </p:sp>
    </p:spTree>
    <p:extLst>
      <p:ext uri="{BB962C8B-B14F-4D97-AF65-F5344CB8AC3E}">
        <p14:creationId xmlns:p14="http://schemas.microsoft.com/office/powerpoint/2010/main" val="3271221403"/>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linds(horizontal)">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 name="组合 6"/>
          <p:cNvGrpSpPr/>
          <p:nvPr/>
        </p:nvGrpSpPr>
        <p:grpSpPr>
          <a:xfrm>
            <a:off x="389206" y="1125538"/>
            <a:ext cx="11412000" cy="2448272"/>
            <a:chOff x="406574" y="1081808"/>
            <a:chExt cx="11412000" cy="2448272"/>
          </a:xfrm>
        </p:grpSpPr>
        <p:grpSp>
          <p:nvGrpSpPr>
            <p:cNvPr id="8" name="组合 7"/>
            <p:cNvGrpSpPr/>
            <p:nvPr/>
          </p:nvGrpSpPr>
          <p:grpSpPr>
            <a:xfrm>
              <a:off x="406574" y="1081808"/>
              <a:ext cx="11412000" cy="2448272"/>
              <a:chOff x="406574" y="1081808"/>
              <a:chExt cx="11412000" cy="2448272"/>
            </a:xfrm>
          </p:grpSpPr>
          <p:sp>
            <p:nvSpPr>
              <p:cNvPr id="10" name="圆角矩形 9"/>
              <p:cNvSpPr/>
              <p:nvPr/>
            </p:nvSpPr>
            <p:spPr>
              <a:xfrm>
                <a:off x="406574" y="1197546"/>
                <a:ext cx="11412000" cy="2332534"/>
              </a:xfrm>
              <a:prstGeom prst="roundRect">
                <a:avLst>
                  <a:gd name="adj" fmla="val 4711"/>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文本框 10"/>
              <p:cNvSpPr txBox="1"/>
              <p:nvPr/>
            </p:nvSpPr>
            <p:spPr>
              <a:xfrm>
                <a:off x="838622" y="1081808"/>
                <a:ext cx="583768" cy="216027"/>
              </a:xfrm>
              <a:custGeom>
                <a:avLst/>
                <a:gdLst/>
                <a:ahLst/>
                <a:cxnLst/>
                <a:rect l="l" t="t" r="r" b="b"/>
                <a:pathLst>
                  <a:path w="583768" h="216027">
                    <a:moveTo>
                      <a:pt x="96012" y="106756"/>
                    </a:moveTo>
                    <a:lnTo>
                      <a:pt x="91211" y="139217"/>
                    </a:lnTo>
                    <a:lnTo>
                      <a:pt x="107670" y="139217"/>
                    </a:lnTo>
                    <a:lnTo>
                      <a:pt x="112014" y="106756"/>
                    </a:lnTo>
                    <a:close/>
                    <a:moveTo>
                      <a:pt x="53264" y="106756"/>
                    </a:moveTo>
                    <a:lnTo>
                      <a:pt x="48692" y="139217"/>
                    </a:lnTo>
                    <a:lnTo>
                      <a:pt x="64922" y="139217"/>
                    </a:lnTo>
                    <a:lnTo>
                      <a:pt x="69494" y="106756"/>
                    </a:lnTo>
                    <a:close/>
                    <a:moveTo>
                      <a:pt x="213055" y="82524"/>
                    </a:moveTo>
                    <a:lnTo>
                      <a:pt x="249174" y="82524"/>
                    </a:lnTo>
                    <a:lnTo>
                      <a:pt x="248031" y="92811"/>
                    </a:lnTo>
                    <a:lnTo>
                      <a:pt x="279121" y="92811"/>
                    </a:lnTo>
                    <a:lnTo>
                      <a:pt x="277749" y="104927"/>
                    </a:lnTo>
                    <a:cubicBezTo>
                      <a:pt x="277292" y="107670"/>
                      <a:pt x="276149" y="110033"/>
                      <a:pt x="274320" y="112014"/>
                    </a:cubicBezTo>
                    <a:cubicBezTo>
                      <a:pt x="272644" y="113995"/>
                      <a:pt x="270662" y="114986"/>
                      <a:pt x="268376" y="114986"/>
                    </a:cubicBezTo>
                    <a:lnTo>
                      <a:pt x="244831" y="114986"/>
                    </a:lnTo>
                    <a:lnTo>
                      <a:pt x="239573" y="152019"/>
                    </a:lnTo>
                    <a:lnTo>
                      <a:pt x="272948" y="152019"/>
                    </a:lnTo>
                    <a:lnTo>
                      <a:pt x="271348" y="164592"/>
                    </a:lnTo>
                    <a:cubicBezTo>
                      <a:pt x="270891" y="167640"/>
                      <a:pt x="269519" y="170307"/>
                      <a:pt x="267233" y="172593"/>
                    </a:cubicBezTo>
                    <a:cubicBezTo>
                      <a:pt x="264947" y="174574"/>
                      <a:pt x="262357" y="175565"/>
                      <a:pt x="259461" y="175565"/>
                    </a:cubicBezTo>
                    <a:lnTo>
                      <a:pt x="236372" y="175565"/>
                    </a:lnTo>
                    <a:lnTo>
                      <a:pt x="231800" y="211683"/>
                    </a:lnTo>
                    <a:cubicBezTo>
                      <a:pt x="231648" y="212903"/>
                      <a:pt x="231191" y="213893"/>
                      <a:pt x="230429" y="214655"/>
                    </a:cubicBezTo>
                    <a:cubicBezTo>
                      <a:pt x="229667" y="215417"/>
                      <a:pt x="228752" y="215798"/>
                      <a:pt x="227685" y="215798"/>
                    </a:cubicBezTo>
                    <a:lnTo>
                      <a:pt x="192481" y="215798"/>
                    </a:lnTo>
                    <a:lnTo>
                      <a:pt x="197510" y="175565"/>
                    </a:lnTo>
                    <a:lnTo>
                      <a:pt x="147218" y="175565"/>
                    </a:lnTo>
                    <a:lnTo>
                      <a:pt x="149276" y="160706"/>
                    </a:lnTo>
                    <a:cubicBezTo>
                      <a:pt x="149580" y="158420"/>
                      <a:pt x="150647" y="156438"/>
                      <a:pt x="152476" y="154762"/>
                    </a:cubicBezTo>
                    <a:cubicBezTo>
                      <a:pt x="154305" y="152933"/>
                      <a:pt x="156286" y="152019"/>
                      <a:pt x="158420" y="152019"/>
                    </a:cubicBezTo>
                    <a:lnTo>
                      <a:pt x="200711" y="152019"/>
                    </a:lnTo>
                    <a:lnTo>
                      <a:pt x="205968" y="114986"/>
                    </a:lnTo>
                    <a:lnTo>
                      <a:pt x="190881" y="114986"/>
                    </a:lnTo>
                    <a:lnTo>
                      <a:pt x="190424" y="115671"/>
                    </a:lnTo>
                    <a:cubicBezTo>
                      <a:pt x="189052" y="120091"/>
                      <a:pt x="186690" y="123520"/>
                      <a:pt x="183337" y="125958"/>
                    </a:cubicBezTo>
                    <a:cubicBezTo>
                      <a:pt x="179375" y="128702"/>
                      <a:pt x="175184" y="130073"/>
                      <a:pt x="170764" y="130073"/>
                    </a:cubicBezTo>
                    <a:lnTo>
                      <a:pt x="151790" y="130073"/>
                    </a:lnTo>
                    <a:lnTo>
                      <a:pt x="164592" y="87325"/>
                    </a:lnTo>
                    <a:cubicBezTo>
                      <a:pt x="164897" y="86563"/>
                      <a:pt x="165354" y="85953"/>
                      <a:pt x="165963" y="85496"/>
                    </a:cubicBezTo>
                    <a:cubicBezTo>
                      <a:pt x="166573" y="85039"/>
                      <a:pt x="167259" y="84810"/>
                      <a:pt x="168021" y="84810"/>
                    </a:cubicBezTo>
                    <a:lnTo>
                      <a:pt x="199339" y="84810"/>
                    </a:lnTo>
                    <a:lnTo>
                      <a:pt x="196596" y="92811"/>
                    </a:lnTo>
                    <a:lnTo>
                      <a:pt x="208483" y="92811"/>
                    </a:lnTo>
                    <a:lnTo>
                      <a:pt x="209169" y="85496"/>
                    </a:lnTo>
                    <a:cubicBezTo>
                      <a:pt x="209169" y="84887"/>
                      <a:pt x="209283" y="84468"/>
                      <a:pt x="209512" y="84239"/>
                    </a:cubicBezTo>
                    <a:cubicBezTo>
                      <a:pt x="209740" y="84010"/>
                      <a:pt x="210083" y="83744"/>
                      <a:pt x="210540" y="83439"/>
                    </a:cubicBezTo>
                    <a:cubicBezTo>
                      <a:pt x="211302" y="82829"/>
                      <a:pt x="212141" y="82524"/>
                      <a:pt x="213055" y="82524"/>
                    </a:cubicBezTo>
                    <a:close/>
                    <a:moveTo>
                      <a:pt x="102641" y="59207"/>
                    </a:moveTo>
                    <a:lnTo>
                      <a:pt x="98298" y="88239"/>
                    </a:lnTo>
                    <a:lnTo>
                      <a:pt x="114757" y="88239"/>
                    </a:lnTo>
                    <a:lnTo>
                      <a:pt x="118643" y="59207"/>
                    </a:lnTo>
                    <a:close/>
                    <a:moveTo>
                      <a:pt x="400431" y="48692"/>
                    </a:moveTo>
                    <a:lnTo>
                      <a:pt x="419862" y="48692"/>
                    </a:lnTo>
                    <a:cubicBezTo>
                      <a:pt x="421538" y="48692"/>
                      <a:pt x="422872" y="49301"/>
                      <a:pt x="423862" y="50520"/>
                    </a:cubicBezTo>
                    <a:cubicBezTo>
                      <a:pt x="424853" y="51740"/>
                      <a:pt x="425272" y="53187"/>
                      <a:pt x="425120" y="54864"/>
                    </a:cubicBezTo>
                    <a:lnTo>
                      <a:pt x="406832" y="216027"/>
                    </a:lnTo>
                    <a:cubicBezTo>
                      <a:pt x="400126" y="216027"/>
                      <a:pt x="394564" y="213398"/>
                      <a:pt x="390144" y="208140"/>
                    </a:cubicBezTo>
                    <a:cubicBezTo>
                      <a:pt x="385724" y="202882"/>
                      <a:pt x="383819" y="196596"/>
                      <a:pt x="384429" y="189281"/>
                    </a:cubicBezTo>
                    <a:close/>
                    <a:moveTo>
                      <a:pt x="328879" y="48692"/>
                    </a:moveTo>
                    <a:lnTo>
                      <a:pt x="347624" y="48692"/>
                    </a:lnTo>
                    <a:lnTo>
                      <a:pt x="324764" y="197967"/>
                    </a:lnTo>
                    <a:cubicBezTo>
                      <a:pt x="323850" y="203301"/>
                      <a:pt x="321488" y="207645"/>
                      <a:pt x="317678" y="210998"/>
                    </a:cubicBezTo>
                    <a:cubicBezTo>
                      <a:pt x="313868" y="214350"/>
                      <a:pt x="309524" y="216027"/>
                      <a:pt x="304648" y="216027"/>
                    </a:cubicBezTo>
                    <a:lnTo>
                      <a:pt x="296418" y="216027"/>
                    </a:lnTo>
                    <a:lnTo>
                      <a:pt x="321107" y="55778"/>
                    </a:lnTo>
                    <a:cubicBezTo>
                      <a:pt x="321564" y="53645"/>
                      <a:pt x="322516" y="51930"/>
                      <a:pt x="323964" y="50635"/>
                    </a:cubicBezTo>
                    <a:cubicBezTo>
                      <a:pt x="325412" y="49339"/>
                      <a:pt x="327050" y="48692"/>
                      <a:pt x="328879" y="48692"/>
                    </a:cubicBezTo>
                    <a:close/>
                    <a:moveTo>
                      <a:pt x="499643" y="5943"/>
                    </a:moveTo>
                    <a:lnTo>
                      <a:pt x="583768" y="5943"/>
                    </a:lnTo>
                    <a:cubicBezTo>
                      <a:pt x="583006" y="10820"/>
                      <a:pt x="580911" y="14821"/>
                      <a:pt x="577482" y="17945"/>
                    </a:cubicBezTo>
                    <a:cubicBezTo>
                      <a:pt x="574053" y="21069"/>
                      <a:pt x="570052" y="22631"/>
                      <a:pt x="565480" y="22631"/>
                    </a:cubicBezTo>
                    <a:lnTo>
                      <a:pt x="497586" y="22631"/>
                    </a:lnTo>
                    <a:close/>
                    <a:moveTo>
                      <a:pt x="457581" y="5943"/>
                    </a:moveTo>
                    <a:lnTo>
                      <a:pt x="492785" y="5943"/>
                    </a:lnTo>
                    <a:lnTo>
                      <a:pt x="486156" y="56235"/>
                    </a:lnTo>
                    <a:lnTo>
                      <a:pt x="577139" y="56235"/>
                    </a:lnTo>
                    <a:lnTo>
                      <a:pt x="574624" y="74752"/>
                    </a:lnTo>
                    <a:lnTo>
                      <a:pt x="560680" y="74752"/>
                    </a:lnTo>
                    <a:lnTo>
                      <a:pt x="541934" y="216027"/>
                    </a:lnTo>
                    <a:lnTo>
                      <a:pt x="498272" y="216027"/>
                    </a:lnTo>
                    <a:lnTo>
                      <a:pt x="516788" y="74752"/>
                    </a:lnTo>
                    <a:lnTo>
                      <a:pt x="483641" y="74752"/>
                    </a:lnTo>
                    <a:lnTo>
                      <a:pt x="468325" y="191338"/>
                    </a:lnTo>
                    <a:cubicBezTo>
                      <a:pt x="467411" y="198196"/>
                      <a:pt x="464439" y="204063"/>
                      <a:pt x="459410" y="208940"/>
                    </a:cubicBezTo>
                    <a:cubicBezTo>
                      <a:pt x="454533" y="213665"/>
                      <a:pt x="448742" y="216027"/>
                      <a:pt x="442036" y="216027"/>
                    </a:cubicBezTo>
                    <a:lnTo>
                      <a:pt x="421234" y="216027"/>
                    </a:lnTo>
                    <a:lnTo>
                      <a:pt x="447751" y="15087"/>
                    </a:lnTo>
                    <a:cubicBezTo>
                      <a:pt x="448208" y="12344"/>
                      <a:pt x="449351" y="10134"/>
                      <a:pt x="451180" y="8458"/>
                    </a:cubicBezTo>
                    <a:cubicBezTo>
                      <a:pt x="453009" y="6782"/>
                      <a:pt x="455143" y="5943"/>
                      <a:pt x="457581" y="5943"/>
                    </a:cubicBezTo>
                    <a:close/>
                    <a:moveTo>
                      <a:pt x="173050" y="2514"/>
                    </a:moveTo>
                    <a:lnTo>
                      <a:pt x="284378" y="2514"/>
                    </a:lnTo>
                    <a:cubicBezTo>
                      <a:pt x="286055" y="2514"/>
                      <a:pt x="287426" y="2972"/>
                      <a:pt x="288493" y="3886"/>
                    </a:cubicBezTo>
                    <a:cubicBezTo>
                      <a:pt x="289560" y="5105"/>
                      <a:pt x="289941" y="6553"/>
                      <a:pt x="289636" y="8229"/>
                    </a:cubicBezTo>
                    <a:lnTo>
                      <a:pt x="284150" y="49835"/>
                    </a:lnTo>
                    <a:cubicBezTo>
                      <a:pt x="283083" y="56997"/>
                      <a:pt x="280340" y="62789"/>
                      <a:pt x="275920" y="67208"/>
                    </a:cubicBezTo>
                    <a:cubicBezTo>
                      <a:pt x="271501" y="71933"/>
                      <a:pt x="264719" y="74295"/>
                      <a:pt x="255575" y="74295"/>
                    </a:cubicBezTo>
                    <a:lnTo>
                      <a:pt x="222656" y="74295"/>
                    </a:lnTo>
                    <a:lnTo>
                      <a:pt x="224485" y="61265"/>
                    </a:lnTo>
                    <a:cubicBezTo>
                      <a:pt x="224637" y="59741"/>
                      <a:pt x="225323" y="58369"/>
                      <a:pt x="226542" y="57150"/>
                    </a:cubicBezTo>
                    <a:cubicBezTo>
                      <a:pt x="227762" y="56235"/>
                      <a:pt x="229133" y="55778"/>
                      <a:pt x="230657" y="55778"/>
                    </a:cubicBezTo>
                    <a:lnTo>
                      <a:pt x="238658" y="55778"/>
                    </a:lnTo>
                    <a:cubicBezTo>
                      <a:pt x="242316" y="55778"/>
                      <a:pt x="244450" y="54026"/>
                      <a:pt x="245059" y="50520"/>
                    </a:cubicBezTo>
                    <a:lnTo>
                      <a:pt x="249174" y="19888"/>
                    </a:lnTo>
                    <a:lnTo>
                      <a:pt x="220599" y="19888"/>
                    </a:lnTo>
                    <a:lnTo>
                      <a:pt x="212141" y="49377"/>
                    </a:lnTo>
                    <a:cubicBezTo>
                      <a:pt x="209397" y="57455"/>
                      <a:pt x="204749" y="63627"/>
                      <a:pt x="198196" y="67894"/>
                    </a:cubicBezTo>
                    <a:cubicBezTo>
                      <a:pt x="191643" y="72161"/>
                      <a:pt x="184785" y="74295"/>
                      <a:pt x="177622" y="74295"/>
                    </a:cubicBezTo>
                    <a:lnTo>
                      <a:pt x="162534" y="74295"/>
                    </a:lnTo>
                    <a:lnTo>
                      <a:pt x="181051" y="19888"/>
                    </a:lnTo>
                    <a:lnTo>
                      <a:pt x="166192" y="19888"/>
                    </a:lnTo>
                    <a:lnTo>
                      <a:pt x="168021" y="6401"/>
                    </a:lnTo>
                    <a:cubicBezTo>
                      <a:pt x="168173" y="5181"/>
                      <a:pt x="168707" y="4191"/>
                      <a:pt x="169621" y="3429"/>
                    </a:cubicBezTo>
                    <a:cubicBezTo>
                      <a:pt x="170688" y="2819"/>
                      <a:pt x="171831" y="2514"/>
                      <a:pt x="173050" y="2514"/>
                    </a:cubicBezTo>
                    <a:close/>
                    <a:moveTo>
                      <a:pt x="365455" y="228"/>
                    </a:moveTo>
                    <a:lnTo>
                      <a:pt x="400660" y="228"/>
                    </a:lnTo>
                    <a:lnTo>
                      <a:pt x="398374" y="18974"/>
                    </a:lnTo>
                    <a:lnTo>
                      <a:pt x="433349" y="18974"/>
                    </a:lnTo>
                    <a:lnTo>
                      <a:pt x="431749" y="30404"/>
                    </a:lnTo>
                    <a:cubicBezTo>
                      <a:pt x="431444" y="32537"/>
                      <a:pt x="430568" y="34252"/>
                      <a:pt x="429120" y="35547"/>
                    </a:cubicBezTo>
                    <a:cubicBezTo>
                      <a:pt x="427672" y="36843"/>
                      <a:pt x="426034" y="37490"/>
                      <a:pt x="424205" y="37490"/>
                    </a:cubicBezTo>
                    <a:lnTo>
                      <a:pt x="395859" y="37490"/>
                    </a:lnTo>
                    <a:lnTo>
                      <a:pt x="373456" y="206654"/>
                    </a:lnTo>
                    <a:cubicBezTo>
                      <a:pt x="372999" y="209397"/>
                      <a:pt x="371818" y="211645"/>
                      <a:pt x="369913" y="213398"/>
                    </a:cubicBezTo>
                    <a:cubicBezTo>
                      <a:pt x="368008" y="215151"/>
                      <a:pt x="365760" y="216027"/>
                      <a:pt x="363169" y="216027"/>
                    </a:cubicBezTo>
                    <a:lnTo>
                      <a:pt x="330251" y="216027"/>
                    </a:lnTo>
                    <a:lnTo>
                      <a:pt x="353797" y="37490"/>
                    </a:lnTo>
                    <a:lnTo>
                      <a:pt x="320650" y="37490"/>
                    </a:lnTo>
                    <a:lnTo>
                      <a:pt x="322250" y="25374"/>
                    </a:lnTo>
                    <a:cubicBezTo>
                      <a:pt x="322555" y="23393"/>
                      <a:pt x="323355" y="21831"/>
                      <a:pt x="324650" y="20688"/>
                    </a:cubicBezTo>
                    <a:cubicBezTo>
                      <a:pt x="325945" y="19545"/>
                      <a:pt x="327431" y="18974"/>
                      <a:pt x="329108" y="18974"/>
                    </a:cubicBezTo>
                    <a:lnTo>
                      <a:pt x="356311" y="18974"/>
                    </a:lnTo>
                    <a:lnTo>
                      <a:pt x="357911" y="7315"/>
                    </a:lnTo>
                    <a:cubicBezTo>
                      <a:pt x="358216" y="5334"/>
                      <a:pt x="359092" y="3657"/>
                      <a:pt x="360540" y="2286"/>
                    </a:cubicBezTo>
                    <a:cubicBezTo>
                      <a:pt x="361988" y="914"/>
                      <a:pt x="363626" y="228"/>
                      <a:pt x="365455" y="228"/>
                    </a:cubicBezTo>
                    <a:close/>
                    <a:moveTo>
                      <a:pt x="42062" y="0"/>
                    </a:moveTo>
                    <a:lnTo>
                      <a:pt x="86639" y="0"/>
                    </a:lnTo>
                    <a:lnTo>
                      <a:pt x="83896" y="3657"/>
                    </a:lnTo>
                    <a:lnTo>
                      <a:pt x="155905" y="3657"/>
                    </a:lnTo>
                    <a:cubicBezTo>
                      <a:pt x="157429" y="3657"/>
                      <a:pt x="158572" y="4267"/>
                      <a:pt x="159334" y="5486"/>
                    </a:cubicBezTo>
                    <a:cubicBezTo>
                      <a:pt x="160096" y="6705"/>
                      <a:pt x="160172" y="8077"/>
                      <a:pt x="159563" y="9601"/>
                    </a:cubicBezTo>
                    <a:lnTo>
                      <a:pt x="145161" y="41834"/>
                    </a:lnTo>
                    <a:lnTo>
                      <a:pt x="157962" y="41834"/>
                    </a:lnTo>
                    <a:lnTo>
                      <a:pt x="135788" y="198882"/>
                    </a:lnTo>
                    <a:cubicBezTo>
                      <a:pt x="135179" y="203606"/>
                      <a:pt x="133274" y="207645"/>
                      <a:pt x="130073" y="210998"/>
                    </a:cubicBezTo>
                    <a:cubicBezTo>
                      <a:pt x="126873" y="214198"/>
                      <a:pt x="123215" y="215798"/>
                      <a:pt x="119100" y="215798"/>
                    </a:cubicBezTo>
                    <a:lnTo>
                      <a:pt x="96698" y="215798"/>
                    </a:lnTo>
                    <a:lnTo>
                      <a:pt x="104927" y="156591"/>
                    </a:lnTo>
                    <a:lnTo>
                      <a:pt x="88925" y="156591"/>
                    </a:lnTo>
                    <a:lnTo>
                      <a:pt x="80924" y="212369"/>
                    </a:lnTo>
                    <a:lnTo>
                      <a:pt x="54635" y="212369"/>
                    </a:lnTo>
                    <a:lnTo>
                      <a:pt x="62408" y="156591"/>
                    </a:lnTo>
                    <a:lnTo>
                      <a:pt x="46177" y="156591"/>
                    </a:lnTo>
                    <a:lnTo>
                      <a:pt x="40233" y="198425"/>
                    </a:lnTo>
                    <a:cubicBezTo>
                      <a:pt x="39624" y="203301"/>
                      <a:pt x="37643" y="207492"/>
                      <a:pt x="34290" y="210998"/>
                    </a:cubicBezTo>
                    <a:cubicBezTo>
                      <a:pt x="30785" y="214198"/>
                      <a:pt x="26975" y="215798"/>
                      <a:pt x="22860" y="215798"/>
                    </a:cubicBezTo>
                    <a:lnTo>
                      <a:pt x="0" y="215798"/>
                    </a:lnTo>
                    <a:lnTo>
                      <a:pt x="24689" y="41834"/>
                    </a:lnTo>
                    <a:lnTo>
                      <a:pt x="62636" y="41834"/>
                    </a:lnTo>
                    <a:lnTo>
                      <a:pt x="55778" y="88239"/>
                    </a:lnTo>
                    <a:lnTo>
                      <a:pt x="72009" y="88239"/>
                    </a:lnTo>
                    <a:lnTo>
                      <a:pt x="76124" y="59207"/>
                    </a:lnTo>
                    <a:lnTo>
                      <a:pt x="64694" y="59207"/>
                    </a:lnTo>
                    <a:lnTo>
                      <a:pt x="67437" y="41834"/>
                    </a:lnTo>
                    <a:lnTo>
                      <a:pt x="103098" y="41834"/>
                    </a:lnTo>
                    <a:lnTo>
                      <a:pt x="111785" y="21031"/>
                    </a:lnTo>
                    <a:lnTo>
                      <a:pt x="74981" y="21031"/>
                    </a:lnTo>
                    <a:cubicBezTo>
                      <a:pt x="69189" y="31089"/>
                      <a:pt x="61722" y="36119"/>
                      <a:pt x="52578" y="36119"/>
                    </a:cubicBezTo>
                    <a:lnTo>
                      <a:pt x="21031" y="36119"/>
                    </a:lnTo>
                    <a:lnTo>
                      <a:pt x="36804" y="3200"/>
                    </a:lnTo>
                    <a:cubicBezTo>
                      <a:pt x="38328" y="1067"/>
                      <a:pt x="40081" y="0"/>
                      <a:pt x="42062" y="0"/>
                    </a:cubicBezTo>
                    <a:close/>
                  </a:path>
                </a:pathLst>
              </a:custGeom>
              <a:solidFill>
                <a:srgbClr val="953735"/>
              </a:solidFill>
              <a:ln>
                <a:noFill/>
              </a:ln>
              <a:effectLst/>
            </p:spPr>
            <p:txBody>
              <a:bodyPr rot="0" spcFirstLastPara="0" vertOverflow="overflow" horzOverflow="overflow" vert="horz" wrap="square" lIns="91440" tIns="45720" rIns="91440" bIns="45720" numCol="1" spcCol="0" rtlCol="0" fromWordArt="0" anchor="t" anchorCtr="0" forceAA="0" compatLnSpc="1">
                <a:noAutofit/>
              </a:bodyPr>
              <a:lstStyle>
                <a:defPPr>
                  <a:defRPr lang="zh-CN"/>
                </a:defPPr>
                <a:lvl1pPr marR="0" lvl="0" indent="0" defTabSz="914400" fontAlgn="auto">
                  <a:lnSpc>
                    <a:spcPct val="100000"/>
                  </a:lnSpc>
                  <a:spcBef>
                    <a:spcPts val="0"/>
                  </a:spcBef>
                  <a:spcAft>
                    <a:spcPts val="0"/>
                  </a:spcAft>
                  <a:buClrTx/>
                  <a:buSzTx/>
                  <a:buFontTx/>
                  <a:buNone/>
                  <a:defRPr kumimoji="0" sz="1800" b="0" i="0" u="none" strike="noStrike" cap="none" spc="0" normalizeH="0" baseline="0">
                    <a:ln>
                      <a:noFill/>
                    </a:ln>
                    <a:solidFill>
                      <a:prstClr val="white"/>
                    </a:solidFill>
                    <a:effectLst/>
                    <a:uLnTx/>
                    <a:uFillTx/>
                    <a:latin typeface="DOUYU Font" pitchFamily="2" charset="-122"/>
                    <a:ea typeface="DOUYU Font" pitchFamily="2" charset="-122"/>
                  </a:defRPr>
                </a:lvl1pPr>
              </a:lstStyle>
              <a:p>
                <a:endParaRPr lang="zh-CN" altLang="en-US" dirty="0"/>
              </a:p>
            </p:txBody>
          </p:sp>
        </p:grpSp>
        <p:sp>
          <p:nvSpPr>
            <p:cNvPr id="9" name="矩形 8"/>
            <p:cNvSpPr/>
            <p:nvPr/>
          </p:nvSpPr>
          <p:spPr>
            <a:xfrm>
              <a:off x="574387" y="1390684"/>
              <a:ext cx="11076375" cy="1930337"/>
            </a:xfrm>
            <a:prstGeom prst="rect">
              <a:avLst/>
            </a:prstGeom>
            <a:noFill/>
            <a:ln>
              <a:noFill/>
            </a:ln>
          </p:spPr>
          <p:txBody>
            <a:bodyPr>
              <a:spAutoFit/>
            </a:bodyPr>
            <a:lstStyle/>
            <a:p>
              <a:pPr algn="just">
                <a:lnSpc>
                  <a:spcPct val="150000"/>
                </a:lnSpc>
                <a:spcAft>
                  <a:spcPts val="0"/>
                </a:spcAft>
              </a:pP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仿宋_GB2312" panose="02010609030101010101" pitchFamily="49" charset="-122"/>
                  <a:cs typeface="Times New Roman" panose="02020603050405020304" pitchFamily="18" charset="0"/>
                </a:rPr>
                <a:t>并表示希望替魏王出使诸侯，搬取救兵</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仿宋_GB2312" panose="02010609030101010101" pitchFamily="49" charset="-122"/>
                  <a:cs typeface="Times New Roman" panose="02020603050405020304" pitchFamily="18" charset="0"/>
                </a:rPr>
                <a:t>错。原文</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仿宋_GB2312" panose="02010609030101010101" pitchFamily="49" charset="-122"/>
                  <a:cs typeface="Times New Roman" panose="02020603050405020304" pitchFamily="18" charset="0"/>
                </a:rPr>
                <a:t>王曰：</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仿宋_GB2312" panose="02010609030101010101" pitchFamily="49" charset="-122"/>
                  <a:cs typeface="Times New Roman" panose="02020603050405020304" pitchFamily="18" charset="0"/>
                </a:rPr>
                <a:t>寡人愿子之行也！</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仿宋_GB2312" panose="02010609030101010101" pitchFamily="49" charset="-122"/>
                  <a:cs typeface="Times New Roman" panose="02020603050405020304" pitchFamily="18" charset="0"/>
                </a:rPr>
                <a:t>的意思是</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仿宋_GB2312" panose="02010609030101010101" pitchFamily="49" charset="-122"/>
                  <a:cs typeface="Times New Roman" panose="02020603050405020304" pitchFamily="18" charset="0"/>
                </a:rPr>
                <a:t>魏王说：</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仿宋_GB2312" panose="02010609030101010101" pitchFamily="49" charset="-122"/>
                  <a:cs typeface="Times New Roman" panose="02020603050405020304" pitchFamily="18" charset="0"/>
                </a:rPr>
                <a:t>我希望您去做这件事！</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spc="-100" dirty="0">
                  <a:latin typeface="Times New Roman" panose="02020603050405020304" pitchFamily="18" charset="0"/>
                  <a:ea typeface="仿宋_GB2312" panose="02010609030101010101" pitchFamily="49" charset="-122"/>
                  <a:cs typeface="Times New Roman" panose="02020603050405020304" pitchFamily="18" charset="0"/>
                </a:rPr>
                <a:t>由此可知，是魏王请孟尝君出使诸侯，不是孟尝君主动希望替魏王出使。</a:t>
              </a:r>
              <a:endParaRPr lang="zh-CN" altLang="zh-CN" sz="1050" kern="100" spc="-100" dirty="0">
                <a:effectLst/>
                <a:latin typeface="宋体" panose="02010600030101010101" pitchFamily="2" charset="-122"/>
                <a:ea typeface="宋体" panose="02010600030101010101" pitchFamily="2" charset="-122"/>
                <a:cs typeface="Courier New" panose="02070309020205020404" pitchFamily="49" charset="0"/>
              </a:endParaRPr>
            </a:p>
          </p:txBody>
        </p:sp>
      </p:grpSp>
    </p:spTree>
    <p:extLst>
      <p:ext uri="{BB962C8B-B14F-4D97-AF65-F5344CB8AC3E}">
        <p14:creationId xmlns:p14="http://schemas.microsoft.com/office/powerpoint/2010/main" val="413797715"/>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 presetClass="entr" presetSubtype="10" fill="hold" nodeType="with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blinds(horizontal)">
                                      <p:cBhvr>
                                        <p:cTn id="7"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335206" y="693490"/>
            <a:ext cx="11520000" cy="2677656"/>
          </a:xfrm>
          <a:prstGeom prst="rect">
            <a:avLst/>
          </a:prstGeom>
        </p:spPr>
        <p:txBody>
          <a:bodyPr wrap="square">
            <a:spAutoFit/>
          </a:bodyPr>
          <a:lstStyle/>
          <a:p>
            <a:pPr algn="just">
              <a:lnSpc>
                <a:spcPct val="150000"/>
              </a:lnSpc>
              <a:spcAft>
                <a:spcPts val="0"/>
              </a:spcAft>
            </a:pPr>
            <a:r>
              <a:rPr lang="en-US" altLang="zh-CN" sz="2800" kern="100" dirty="0">
                <a:latin typeface="Times New Roman" panose="02020603050405020304" pitchFamily="18" charset="0"/>
                <a:ea typeface="方正中等线简体" panose="03000509000000000000" pitchFamily="65" charset="-122"/>
                <a:cs typeface="Courier New" panose="02070309020205020404" pitchFamily="49" charset="0"/>
              </a:rPr>
              <a:t>4.</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把文中画横线的句子翻译成现代汉语。</a:t>
            </a:r>
            <a:r>
              <a:rPr lang="en-US" altLang="zh-CN" sz="2800" kern="100" dirty="0">
                <a:latin typeface="Times New Roman" panose="02020603050405020304" pitchFamily="18" charset="0"/>
                <a:ea typeface="方正中等线简体" panose="03000509000000000000" pitchFamily="65" charset="-122"/>
                <a:cs typeface="Courier New" panose="02070309020205020404" pitchFamily="49" charset="0"/>
              </a:rPr>
              <a:t>(8</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分</a:t>
            </a:r>
            <a:r>
              <a:rPr lang="en-US" altLang="zh-CN" sz="2800" kern="100" dirty="0">
                <a:latin typeface="Times New Roman" panose="02020603050405020304" pitchFamily="18" charset="0"/>
                <a:ea typeface="方正中等线简体" panose="03000509000000000000" pitchFamily="65" charset="-122"/>
                <a:cs typeface="Courier New" panose="02070309020205020404" pitchFamily="49" charset="0"/>
              </a:rPr>
              <a:t>)</a:t>
            </a:r>
            <a:endParaRPr lang="zh-CN" altLang="zh-CN" sz="1050" kern="100" dirty="0">
              <a:latin typeface="宋体" panose="02010600030101010101" pitchFamily="2" charset="-122"/>
              <a:ea typeface="宋体" panose="02010600030101010101" pitchFamily="2" charset="-122"/>
              <a:cs typeface="Courier New" panose="02070309020205020404" pitchFamily="49" charset="0"/>
            </a:endParaRPr>
          </a:p>
          <a:p>
            <a:pPr algn="just">
              <a:lnSpc>
                <a:spcPct val="150000"/>
              </a:lnSpc>
              <a:spcAft>
                <a:spcPts val="0"/>
              </a:spcAft>
            </a:pPr>
            <a:r>
              <a:rPr lang="en-US" altLang="zh-CN" sz="2800" kern="100" dirty="0">
                <a:latin typeface="Times New Roman" panose="02020603050405020304" pitchFamily="18" charset="0"/>
                <a:ea typeface="方正中等线简体" panose="03000509000000000000" pitchFamily="65" charset="-122"/>
                <a:cs typeface="Courier New" panose="02070309020205020404" pitchFamily="49" charset="0"/>
              </a:rPr>
              <a:t>(1)</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吾岁不熟二年矣，今又行数千里而以助魏，且奈何？</a:t>
            </a:r>
            <a:endParaRPr lang="zh-CN" altLang="zh-CN" sz="1050" kern="100" dirty="0">
              <a:latin typeface="宋体" panose="02010600030101010101" pitchFamily="2" charset="-122"/>
              <a:ea typeface="宋体" panose="02010600030101010101" pitchFamily="2" charset="-122"/>
              <a:cs typeface="Courier New" panose="02070309020205020404" pitchFamily="49" charset="0"/>
            </a:endParaRPr>
          </a:p>
          <a:p>
            <a:pPr algn="just">
              <a:lnSpc>
                <a:spcPct val="150000"/>
              </a:lnSpc>
              <a:spcAft>
                <a:spcPts val="0"/>
              </a:spcAft>
            </a:pPr>
            <a:r>
              <a:rPr lang="zh-CN" altLang="zh-CN" sz="2800" kern="100" dirty="0" smtClean="0">
                <a:latin typeface="Times New Roman" panose="02020603050405020304" pitchFamily="18" charset="0"/>
                <a:ea typeface="方正中等线简体" panose="03000509000000000000" pitchFamily="65" charset="-122"/>
                <a:cs typeface="Times New Roman" panose="02020603050405020304" pitchFamily="18" charset="0"/>
              </a:rPr>
              <a:t>译文</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a:t>
            </a:r>
            <a:r>
              <a:rPr lang="en-US" altLang="zh-CN" sz="2800" kern="100" dirty="0" smtClean="0">
                <a:latin typeface="Times New Roman" panose="02020603050405020304" pitchFamily="18" charset="0"/>
                <a:ea typeface="方正中等线简体" panose="03000509000000000000" pitchFamily="65" charset="-122"/>
                <a:cs typeface="Courier New" panose="02070309020205020404" pitchFamily="49" charset="0"/>
              </a:rPr>
              <a:t>_________________________________________________________</a:t>
            </a:r>
          </a:p>
          <a:p>
            <a:pPr algn="just">
              <a:lnSpc>
                <a:spcPct val="150000"/>
              </a:lnSpc>
              <a:spcAft>
                <a:spcPts val="0"/>
              </a:spcAft>
            </a:pPr>
            <a:r>
              <a:rPr lang="en-US" altLang="zh-CN" sz="2800" kern="100" dirty="0" smtClean="0">
                <a:latin typeface="Times New Roman" panose="02020603050405020304" pitchFamily="18" charset="0"/>
                <a:ea typeface="方正中等线简体" panose="03000509000000000000" pitchFamily="65" charset="-122"/>
                <a:cs typeface="Courier New" panose="02070309020205020404" pitchFamily="49" charset="0"/>
              </a:rPr>
              <a:t>_______________________________________________________________</a:t>
            </a:r>
            <a:endParaRPr lang="en-US" altLang="zh-CN" sz="1050" kern="100" dirty="0" smtClean="0">
              <a:latin typeface="宋体" panose="02010600030101010101" pitchFamily="2" charset="-122"/>
              <a:ea typeface="宋体" panose="02010600030101010101" pitchFamily="2" charset="-122"/>
              <a:cs typeface="Courier New" panose="02070309020205020404" pitchFamily="49" charset="0"/>
            </a:endParaRPr>
          </a:p>
        </p:txBody>
      </p:sp>
      <p:sp>
        <p:nvSpPr>
          <p:cNvPr id="5" name="矩形 4"/>
          <p:cNvSpPr/>
          <p:nvPr/>
        </p:nvSpPr>
        <p:spPr>
          <a:xfrm>
            <a:off x="343371" y="1957576"/>
            <a:ext cx="11349409" cy="1310808"/>
          </a:xfrm>
          <a:prstGeom prst="rect">
            <a:avLst/>
          </a:prstGeom>
        </p:spPr>
        <p:txBody>
          <a:bodyPr wrap="square">
            <a:spAutoFit/>
          </a:bodyPr>
          <a:lstStyle/>
          <a:p>
            <a:pPr algn="just">
              <a:lnSpc>
                <a:spcPct val="150000"/>
              </a:lnSpc>
              <a:spcAft>
                <a:spcPts val="0"/>
              </a:spcAft>
            </a:pPr>
            <a:r>
              <a:rPr lang="zh-CN" altLang="en-US" sz="2800" kern="100" dirty="0" smtClean="0">
                <a:solidFill>
                  <a:srgbClr val="C00000"/>
                </a:solidFill>
                <a:latin typeface="Times New Roman" panose="02020603050405020304" pitchFamily="18" charset="0"/>
                <a:ea typeface="方正中等线简体" panose="03000509000000000000" pitchFamily="65" charset="-122"/>
                <a:cs typeface="Times New Roman" panose="02020603050405020304" pitchFamily="18" charset="0"/>
              </a:rPr>
              <a:t>　　　</a:t>
            </a:r>
            <a:r>
              <a:rPr lang="zh-CN" altLang="zh-CN" sz="2800" kern="100" dirty="0" smtClean="0">
                <a:solidFill>
                  <a:srgbClr val="C00000"/>
                </a:solidFill>
                <a:latin typeface="Times New Roman" panose="02020603050405020304" pitchFamily="18" charset="0"/>
                <a:ea typeface="方正中等线简体" panose="03000509000000000000" pitchFamily="65" charset="-122"/>
                <a:cs typeface="Times New Roman" panose="02020603050405020304" pitchFamily="18" charset="0"/>
              </a:rPr>
              <a:t>我国</a:t>
            </a:r>
            <a:r>
              <a:rPr lang="zh-CN" altLang="zh-CN" sz="2800" kern="100" dirty="0">
                <a:solidFill>
                  <a:srgbClr val="C00000"/>
                </a:solidFill>
                <a:latin typeface="Times New Roman" panose="02020603050405020304" pitchFamily="18" charset="0"/>
                <a:ea typeface="方正中等线简体" panose="03000509000000000000" pitchFamily="65" charset="-122"/>
                <a:cs typeface="Times New Roman" panose="02020603050405020304" pitchFamily="18" charset="0"/>
              </a:rPr>
              <a:t>收成不好已经两年了，如今又要行军数千里去援助魏国，将怎么办呢？</a:t>
            </a:r>
            <a:endParaRPr lang="zh-CN" altLang="zh-CN" sz="1050" kern="100" dirty="0">
              <a:effectLst/>
              <a:latin typeface="宋体" panose="02010600030101010101" pitchFamily="2" charset="-122"/>
              <a:ea typeface="宋体" panose="02010600030101010101" pitchFamily="2" charset="-122"/>
              <a:cs typeface="Courier New" panose="02070309020205020404" pitchFamily="49" charset="0"/>
            </a:endParaRPr>
          </a:p>
        </p:txBody>
      </p:sp>
      <p:grpSp>
        <p:nvGrpSpPr>
          <p:cNvPr id="4" name="组合 3"/>
          <p:cNvGrpSpPr/>
          <p:nvPr/>
        </p:nvGrpSpPr>
        <p:grpSpPr>
          <a:xfrm>
            <a:off x="389206" y="3659178"/>
            <a:ext cx="11412000" cy="1872208"/>
            <a:chOff x="406574" y="1081808"/>
            <a:chExt cx="11412000" cy="1872208"/>
          </a:xfrm>
        </p:grpSpPr>
        <p:grpSp>
          <p:nvGrpSpPr>
            <p:cNvPr id="6" name="组合 5"/>
            <p:cNvGrpSpPr/>
            <p:nvPr/>
          </p:nvGrpSpPr>
          <p:grpSpPr>
            <a:xfrm>
              <a:off x="406574" y="1081808"/>
              <a:ext cx="11412000" cy="1872208"/>
              <a:chOff x="406574" y="1081808"/>
              <a:chExt cx="11412000" cy="1872208"/>
            </a:xfrm>
          </p:grpSpPr>
          <p:sp>
            <p:nvSpPr>
              <p:cNvPr id="8" name="圆角矩形 7"/>
              <p:cNvSpPr/>
              <p:nvPr/>
            </p:nvSpPr>
            <p:spPr>
              <a:xfrm>
                <a:off x="406574" y="1197546"/>
                <a:ext cx="11412000" cy="1756470"/>
              </a:xfrm>
              <a:prstGeom prst="roundRect">
                <a:avLst>
                  <a:gd name="adj" fmla="val 4711"/>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文本框 8"/>
              <p:cNvSpPr txBox="1"/>
              <p:nvPr/>
            </p:nvSpPr>
            <p:spPr>
              <a:xfrm>
                <a:off x="838622" y="1081808"/>
                <a:ext cx="583768" cy="216027"/>
              </a:xfrm>
              <a:custGeom>
                <a:avLst/>
                <a:gdLst/>
                <a:ahLst/>
                <a:cxnLst/>
                <a:rect l="l" t="t" r="r" b="b"/>
                <a:pathLst>
                  <a:path w="583768" h="216027">
                    <a:moveTo>
                      <a:pt x="96012" y="106756"/>
                    </a:moveTo>
                    <a:lnTo>
                      <a:pt x="91211" y="139217"/>
                    </a:lnTo>
                    <a:lnTo>
                      <a:pt x="107670" y="139217"/>
                    </a:lnTo>
                    <a:lnTo>
                      <a:pt x="112014" y="106756"/>
                    </a:lnTo>
                    <a:close/>
                    <a:moveTo>
                      <a:pt x="53264" y="106756"/>
                    </a:moveTo>
                    <a:lnTo>
                      <a:pt x="48692" y="139217"/>
                    </a:lnTo>
                    <a:lnTo>
                      <a:pt x="64922" y="139217"/>
                    </a:lnTo>
                    <a:lnTo>
                      <a:pt x="69494" y="106756"/>
                    </a:lnTo>
                    <a:close/>
                    <a:moveTo>
                      <a:pt x="213055" y="82524"/>
                    </a:moveTo>
                    <a:lnTo>
                      <a:pt x="249174" y="82524"/>
                    </a:lnTo>
                    <a:lnTo>
                      <a:pt x="248031" y="92811"/>
                    </a:lnTo>
                    <a:lnTo>
                      <a:pt x="279121" y="92811"/>
                    </a:lnTo>
                    <a:lnTo>
                      <a:pt x="277749" y="104927"/>
                    </a:lnTo>
                    <a:cubicBezTo>
                      <a:pt x="277292" y="107670"/>
                      <a:pt x="276149" y="110033"/>
                      <a:pt x="274320" y="112014"/>
                    </a:cubicBezTo>
                    <a:cubicBezTo>
                      <a:pt x="272644" y="113995"/>
                      <a:pt x="270662" y="114986"/>
                      <a:pt x="268376" y="114986"/>
                    </a:cubicBezTo>
                    <a:lnTo>
                      <a:pt x="244831" y="114986"/>
                    </a:lnTo>
                    <a:lnTo>
                      <a:pt x="239573" y="152019"/>
                    </a:lnTo>
                    <a:lnTo>
                      <a:pt x="272948" y="152019"/>
                    </a:lnTo>
                    <a:lnTo>
                      <a:pt x="271348" y="164592"/>
                    </a:lnTo>
                    <a:cubicBezTo>
                      <a:pt x="270891" y="167640"/>
                      <a:pt x="269519" y="170307"/>
                      <a:pt x="267233" y="172593"/>
                    </a:cubicBezTo>
                    <a:cubicBezTo>
                      <a:pt x="264947" y="174574"/>
                      <a:pt x="262357" y="175565"/>
                      <a:pt x="259461" y="175565"/>
                    </a:cubicBezTo>
                    <a:lnTo>
                      <a:pt x="236372" y="175565"/>
                    </a:lnTo>
                    <a:lnTo>
                      <a:pt x="231800" y="211683"/>
                    </a:lnTo>
                    <a:cubicBezTo>
                      <a:pt x="231648" y="212903"/>
                      <a:pt x="231191" y="213893"/>
                      <a:pt x="230429" y="214655"/>
                    </a:cubicBezTo>
                    <a:cubicBezTo>
                      <a:pt x="229667" y="215417"/>
                      <a:pt x="228752" y="215798"/>
                      <a:pt x="227685" y="215798"/>
                    </a:cubicBezTo>
                    <a:lnTo>
                      <a:pt x="192481" y="215798"/>
                    </a:lnTo>
                    <a:lnTo>
                      <a:pt x="197510" y="175565"/>
                    </a:lnTo>
                    <a:lnTo>
                      <a:pt x="147218" y="175565"/>
                    </a:lnTo>
                    <a:lnTo>
                      <a:pt x="149276" y="160706"/>
                    </a:lnTo>
                    <a:cubicBezTo>
                      <a:pt x="149580" y="158420"/>
                      <a:pt x="150647" y="156438"/>
                      <a:pt x="152476" y="154762"/>
                    </a:cubicBezTo>
                    <a:cubicBezTo>
                      <a:pt x="154305" y="152933"/>
                      <a:pt x="156286" y="152019"/>
                      <a:pt x="158420" y="152019"/>
                    </a:cubicBezTo>
                    <a:lnTo>
                      <a:pt x="200711" y="152019"/>
                    </a:lnTo>
                    <a:lnTo>
                      <a:pt x="205968" y="114986"/>
                    </a:lnTo>
                    <a:lnTo>
                      <a:pt x="190881" y="114986"/>
                    </a:lnTo>
                    <a:lnTo>
                      <a:pt x="190424" y="115671"/>
                    </a:lnTo>
                    <a:cubicBezTo>
                      <a:pt x="189052" y="120091"/>
                      <a:pt x="186690" y="123520"/>
                      <a:pt x="183337" y="125958"/>
                    </a:cubicBezTo>
                    <a:cubicBezTo>
                      <a:pt x="179375" y="128702"/>
                      <a:pt x="175184" y="130073"/>
                      <a:pt x="170764" y="130073"/>
                    </a:cubicBezTo>
                    <a:lnTo>
                      <a:pt x="151790" y="130073"/>
                    </a:lnTo>
                    <a:lnTo>
                      <a:pt x="164592" y="87325"/>
                    </a:lnTo>
                    <a:cubicBezTo>
                      <a:pt x="164897" y="86563"/>
                      <a:pt x="165354" y="85953"/>
                      <a:pt x="165963" y="85496"/>
                    </a:cubicBezTo>
                    <a:cubicBezTo>
                      <a:pt x="166573" y="85039"/>
                      <a:pt x="167259" y="84810"/>
                      <a:pt x="168021" y="84810"/>
                    </a:cubicBezTo>
                    <a:lnTo>
                      <a:pt x="199339" y="84810"/>
                    </a:lnTo>
                    <a:lnTo>
                      <a:pt x="196596" y="92811"/>
                    </a:lnTo>
                    <a:lnTo>
                      <a:pt x="208483" y="92811"/>
                    </a:lnTo>
                    <a:lnTo>
                      <a:pt x="209169" y="85496"/>
                    </a:lnTo>
                    <a:cubicBezTo>
                      <a:pt x="209169" y="84887"/>
                      <a:pt x="209283" y="84468"/>
                      <a:pt x="209512" y="84239"/>
                    </a:cubicBezTo>
                    <a:cubicBezTo>
                      <a:pt x="209740" y="84010"/>
                      <a:pt x="210083" y="83744"/>
                      <a:pt x="210540" y="83439"/>
                    </a:cubicBezTo>
                    <a:cubicBezTo>
                      <a:pt x="211302" y="82829"/>
                      <a:pt x="212141" y="82524"/>
                      <a:pt x="213055" y="82524"/>
                    </a:cubicBezTo>
                    <a:close/>
                    <a:moveTo>
                      <a:pt x="102641" y="59207"/>
                    </a:moveTo>
                    <a:lnTo>
                      <a:pt x="98298" y="88239"/>
                    </a:lnTo>
                    <a:lnTo>
                      <a:pt x="114757" y="88239"/>
                    </a:lnTo>
                    <a:lnTo>
                      <a:pt x="118643" y="59207"/>
                    </a:lnTo>
                    <a:close/>
                    <a:moveTo>
                      <a:pt x="400431" y="48692"/>
                    </a:moveTo>
                    <a:lnTo>
                      <a:pt x="419862" y="48692"/>
                    </a:lnTo>
                    <a:cubicBezTo>
                      <a:pt x="421538" y="48692"/>
                      <a:pt x="422872" y="49301"/>
                      <a:pt x="423862" y="50520"/>
                    </a:cubicBezTo>
                    <a:cubicBezTo>
                      <a:pt x="424853" y="51740"/>
                      <a:pt x="425272" y="53187"/>
                      <a:pt x="425120" y="54864"/>
                    </a:cubicBezTo>
                    <a:lnTo>
                      <a:pt x="406832" y="216027"/>
                    </a:lnTo>
                    <a:cubicBezTo>
                      <a:pt x="400126" y="216027"/>
                      <a:pt x="394564" y="213398"/>
                      <a:pt x="390144" y="208140"/>
                    </a:cubicBezTo>
                    <a:cubicBezTo>
                      <a:pt x="385724" y="202882"/>
                      <a:pt x="383819" y="196596"/>
                      <a:pt x="384429" y="189281"/>
                    </a:cubicBezTo>
                    <a:close/>
                    <a:moveTo>
                      <a:pt x="328879" y="48692"/>
                    </a:moveTo>
                    <a:lnTo>
                      <a:pt x="347624" y="48692"/>
                    </a:lnTo>
                    <a:lnTo>
                      <a:pt x="324764" y="197967"/>
                    </a:lnTo>
                    <a:cubicBezTo>
                      <a:pt x="323850" y="203301"/>
                      <a:pt x="321488" y="207645"/>
                      <a:pt x="317678" y="210998"/>
                    </a:cubicBezTo>
                    <a:cubicBezTo>
                      <a:pt x="313868" y="214350"/>
                      <a:pt x="309524" y="216027"/>
                      <a:pt x="304648" y="216027"/>
                    </a:cubicBezTo>
                    <a:lnTo>
                      <a:pt x="296418" y="216027"/>
                    </a:lnTo>
                    <a:lnTo>
                      <a:pt x="321107" y="55778"/>
                    </a:lnTo>
                    <a:cubicBezTo>
                      <a:pt x="321564" y="53645"/>
                      <a:pt x="322516" y="51930"/>
                      <a:pt x="323964" y="50635"/>
                    </a:cubicBezTo>
                    <a:cubicBezTo>
                      <a:pt x="325412" y="49339"/>
                      <a:pt x="327050" y="48692"/>
                      <a:pt x="328879" y="48692"/>
                    </a:cubicBezTo>
                    <a:close/>
                    <a:moveTo>
                      <a:pt x="499643" y="5943"/>
                    </a:moveTo>
                    <a:lnTo>
                      <a:pt x="583768" y="5943"/>
                    </a:lnTo>
                    <a:cubicBezTo>
                      <a:pt x="583006" y="10820"/>
                      <a:pt x="580911" y="14821"/>
                      <a:pt x="577482" y="17945"/>
                    </a:cubicBezTo>
                    <a:cubicBezTo>
                      <a:pt x="574053" y="21069"/>
                      <a:pt x="570052" y="22631"/>
                      <a:pt x="565480" y="22631"/>
                    </a:cubicBezTo>
                    <a:lnTo>
                      <a:pt x="497586" y="22631"/>
                    </a:lnTo>
                    <a:close/>
                    <a:moveTo>
                      <a:pt x="457581" y="5943"/>
                    </a:moveTo>
                    <a:lnTo>
                      <a:pt x="492785" y="5943"/>
                    </a:lnTo>
                    <a:lnTo>
                      <a:pt x="486156" y="56235"/>
                    </a:lnTo>
                    <a:lnTo>
                      <a:pt x="577139" y="56235"/>
                    </a:lnTo>
                    <a:lnTo>
                      <a:pt x="574624" y="74752"/>
                    </a:lnTo>
                    <a:lnTo>
                      <a:pt x="560680" y="74752"/>
                    </a:lnTo>
                    <a:lnTo>
                      <a:pt x="541934" y="216027"/>
                    </a:lnTo>
                    <a:lnTo>
                      <a:pt x="498272" y="216027"/>
                    </a:lnTo>
                    <a:lnTo>
                      <a:pt x="516788" y="74752"/>
                    </a:lnTo>
                    <a:lnTo>
                      <a:pt x="483641" y="74752"/>
                    </a:lnTo>
                    <a:lnTo>
                      <a:pt x="468325" y="191338"/>
                    </a:lnTo>
                    <a:cubicBezTo>
                      <a:pt x="467411" y="198196"/>
                      <a:pt x="464439" y="204063"/>
                      <a:pt x="459410" y="208940"/>
                    </a:cubicBezTo>
                    <a:cubicBezTo>
                      <a:pt x="454533" y="213665"/>
                      <a:pt x="448742" y="216027"/>
                      <a:pt x="442036" y="216027"/>
                    </a:cubicBezTo>
                    <a:lnTo>
                      <a:pt x="421234" y="216027"/>
                    </a:lnTo>
                    <a:lnTo>
                      <a:pt x="447751" y="15087"/>
                    </a:lnTo>
                    <a:cubicBezTo>
                      <a:pt x="448208" y="12344"/>
                      <a:pt x="449351" y="10134"/>
                      <a:pt x="451180" y="8458"/>
                    </a:cubicBezTo>
                    <a:cubicBezTo>
                      <a:pt x="453009" y="6782"/>
                      <a:pt x="455143" y="5943"/>
                      <a:pt x="457581" y="5943"/>
                    </a:cubicBezTo>
                    <a:close/>
                    <a:moveTo>
                      <a:pt x="173050" y="2514"/>
                    </a:moveTo>
                    <a:lnTo>
                      <a:pt x="284378" y="2514"/>
                    </a:lnTo>
                    <a:cubicBezTo>
                      <a:pt x="286055" y="2514"/>
                      <a:pt x="287426" y="2972"/>
                      <a:pt x="288493" y="3886"/>
                    </a:cubicBezTo>
                    <a:cubicBezTo>
                      <a:pt x="289560" y="5105"/>
                      <a:pt x="289941" y="6553"/>
                      <a:pt x="289636" y="8229"/>
                    </a:cubicBezTo>
                    <a:lnTo>
                      <a:pt x="284150" y="49835"/>
                    </a:lnTo>
                    <a:cubicBezTo>
                      <a:pt x="283083" y="56997"/>
                      <a:pt x="280340" y="62789"/>
                      <a:pt x="275920" y="67208"/>
                    </a:cubicBezTo>
                    <a:cubicBezTo>
                      <a:pt x="271501" y="71933"/>
                      <a:pt x="264719" y="74295"/>
                      <a:pt x="255575" y="74295"/>
                    </a:cubicBezTo>
                    <a:lnTo>
                      <a:pt x="222656" y="74295"/>
                    </a:lnTo>
                    <a:lnTo>
                      <a:pt x="224485" y="61265"/>
                    </a:lnTo>
                    <a:cubicBezTo>
                      <a:pt x="224637" y="59741"/>
                      <a:pt x="225323" y="58369"/>
                      <a:pt x="226542" y="57150"/>
                    </a:cubicBezTo>
                    <a:cubicBezTo>
                      <a:pt x="227762" y="56235"/>
                      <a:pt x="229133" y="55778"/>
                      <a:pt x="230657" y="55778"/>
                    </a:cubicBezTo>
                    <a:lnTo>
                      <a:pt x="238658" y="55778"/>
                    </a:lnTo>
                    <a:cubicBezTo>
                      <a:pt x="242316" y="55778"/>
                      <a:pt x="244450" y="54026"/>
                      <a:pt x="245059" y="50520"/>
                    </a:cubicBezTo>
                    <a:lnTo>
                      <a:pt x="249174" y="19888"/>
                    </a:lnTo>
                    <a:lnTo>
                      <a:pt x="220599" y="19888"/>
                    </a:lnTo>
                    <a:lnTo>
                      <a:pt x="212141" y="49377"/>
                    </a:lnTo>
                    <a:cubicBezTo>
                      <a:pt x="209397" y="57455"/>
                      <a:pt x="204749" y="63627"/>
                      <a:pt x="198196" y="67894"/>
                    </a:cubicBezTo>
                    <a:cubicBezTo>
                      <a:pt x="191643" y="72161"/>
                      <a:pt x="184785" y="74295"/>
                      <a:pt x="177622" y="74295"/>
                    </a:cubicBezTo>
                    <a:lnTo>
                      <a:pt x="162534" y="74295"/>
                    </a:lnTo>
                    <a:lnTo>
                      <a:pt x="181051" y="19888"/>
                    </a:lnTo>
                    <a:lnTo>
                      <a:pt x="166192" y="19888"/>
                    </a:lnTo>
                    <a:lnTo>
                      <a:pt x="168021" y="6401"/>
                    </a:lnTo>
                    <a:cubicBezTo>
                      <a:pt x="168173" y="5181"/>
                      <a:pt x="168707" y="4191"/>
                      <a:pt x="169621" y="3429"/>
                    </a:cubicBezTo>
                    <a:cubicBezTo>
                      <a:pt x="170688" y="2819"/>
                      <a:pt x="171831" y="2514"/>
                      <a:pt x="173050" y="2514"/>
                    </a:cubicBezTo>
                    <a:close/>
                    <a:moveTo>
                      <a:pt x="365455" y="228"/>
                    </a:moveTo>
                    <a:lnTo>
                      <a:pt x="400660" y="228"/>
                    </a:lnTo>
                    <a:lnTo>
                      <a:pt x="398374" y="18974"/>
                    </a:lnTo>
                    <a:lnTo>
                      <a:pt x="433349" y="18974"/>
                    </a:lnTo>
                    <a:lnTo>
                      <a:pt x="431749" y="30404"/>
                    </a:lnTo>
                    <a:cubicBezTo>
                      <a:pt x="431444" y="32537"/>
                      <a:pt x="430568" y="34252"/>
                      <a:pt x="429120" y="35547"/>
                    </a:cubicBezTo>
                    <a:cubicBezTo>
                      <a:pt x="427672" y="36843"/>
                      <a:pt x="426034" y="37490"/>
                      <a:pt x="424205" y="37490"/>
                    </a:cubicBezTo>
                    <a:lnTo>
                      <a:pt x="395859" y="37490"/>
                    </a:lnTo>
                    <a:lnTo>
                      <a:pt x="373456" y="206654"/>
                    </a:lnTo>
                    <a:cubicBezTo>
                      <a:pt x="372999" y="209397"/>
                      <a:pt x="371818" y="211645"/>
                      <a:pt x="369913" y="213398"/>
                    </a:cubicBezTo>
                    <a:cubicBezTo>
                      <a:pt x="368008" y="215151"/>
                      <a:pt x="365760" y="216027"/>
                      <a:pt x="363169" y="216027"/>
                    </a:cubicBezTo>
                    <a:lnTo>
                      <a:pt x="330251" y="216027"/>
                    </a:lnTo>
                    <a:lnTo>
                      <a:pt x="353797" y="37490"/>
                    </a:lnTo>
                    <a:lnTo>
                      <a:pt x="320650" y="37490"/>
                    </a:lnTo>
                    <a:lnTo>
                      <a:pt x="322250" y="25374"/>
                    </a:lnTo>
                    <a:cubicBezTo>
                      <a:pt x="322555" y="23393"/>
                      <a:pt x="323355" y="21831"/>
                      <a:pt x="324650" y="20688"/>
                    </a:cubicBezTo>
                    <a:cubicBezTo>
                      <a:pt x="325945" y="19545"/>
                      <a:pt x="327431" y="18974"/>
                      <a:pt x="329108" y="18974"/>
                    </a:cubicBezTo>
                    <a:lnTo>
                      <a:pt x="356311" y="18974"/>
                    </a:lnTo>
                    <a:lnTo>
                      <a:pt x="357911" y="7315"/>
                    </a:lnTo>
                    <a:cubicBezTo>
                      <a:pt x="358216" y="5334"/>
                      <a:pt x="359092" y="3657"/>
                      <a:pt x="360540" y="2286"/>
                    </a:cubicBezTo>
                    <a:cubicBezTo>
                      <a:pt x="361988" y="914"/>
                      <a:pt x="363626" y="228"/>
                      <a:pt x="365455" y="228"/>
                    </a:cubicBezTo>
                    <a:close/>
                    <a:moveTo>
                      <a:pt x="42062" y="0"/>
                    </a:moveTo>
                    <a:lnTo>
                      <a:pt x="86639" y="0"/>
                    </a:lnTo>
                    <a:lnTo>
                      <a:pt x="83896" y="3657"/>
                    </a:lnTo>
                    <a:lnTo>
                      <a:pt x="155905" y="3657"/>
                    </a:lnTo>
                    <a:cubicBezTo>
                      <a:pt x="157429" y="3657"/>
                      <a:pt x="158572" y="4267"/>
                      <a:pt x="159334" y="5486"/>
                    </a:cubicBezTo>
                    <a:cubicBezTo>
                      <a:pt x="160096" y="6705"/>
                      <a:pt x="160172" y="8077"/>
                      <a:pt x="159563" y="9601"/>
                    </a:cubicBezTo>
                    <a:lnTo>
                      <a:pt x="145161" y="41834"/>
                    </a:lnTo>
                    <a:lnTo>
                      <a:pt x="157962" y="41834"/>
                    </a:lnTo>
                    <a:lnTo>
                      <a:pt x="135788" y="198882"/>
                    </a:lnTo>
                    <a:cubicBezTo>
                      <a:pt x="135179" y="203606"/>
                      <a:pt x="133274" y="207645"/>
                      <a:pt x="130073" y="210998"/>
                    </a:cubicBezTo>
                    <a:cubicBezTo>
                      <a:pt x="126873" y="214198"/>
                      <a:pt x="123215" y="215798"/>
                      <a:pt x="119100" y="215798"/>
                    </a:cubicBezTo>
                    <a:lnTo>
                      <a:pt x="96698" y="215798"/>
                    </a:lnTo>
                    <a:lnTo>
                      <a:pt x="104927" y="156591"/>
                    </a:lnTo>
                    <a:lnTo>
                      <a:pt x="88925" y="156591"/>
                    </a:lnTo>
                    <a:lnTo>
                      <a:pt x="80924" y="212369"/>
                    </a:lnTo>
                    <a:lnTo>
                      <a:pt x="54635" y="212369"/>
                    </a:lnTo>
                    <a:lnTo>
                      <a:pt x="62408" y="156591"/>
                    </a:lnTo>
                    <a:lnTo>
                      <a:pt x="46177" y="156591"/>
                    </a:lnTo>
                    <a:lnTo>
                      <a:pt x="40233" y="198425"/>
                    </a:lnTo>
                    <a:cubicBezTo>
                      <a:pt x="39624" y="203301"/>
                      <a:pt x="37643" y="207492"/>
                      <a:pt x="34290" y="210998"/>
                    </a:cubicBezTo>
                    <a:cubicBezTo>
                      <a:pt x="30785" y="214198"/>
                      <a:pt x="26975" y="215798"/>
                      <a:pt x="22860" y="215798"/>
                    </a:cubicBezTo>
                    <a:lnTo>
                      <a:pt x="0" y="215798"/>
                    </a:lnTo>
                    <a:lnTo>
                      <a:pt x="24689" y="41834"/>
                    </a:lnTo>
                    <a:lnTo>
                      <a:pt x="62636" y="41834"/>
                    </a:lnTo>
                    <a:lnTo>
                      <a:pt x="55778" y="88239"/>
                    </a:lnTo>
                    <a:lnTo>
                      <a:pt x="72009" y="88239"/>
                    </a:lnTo>
                    <a:lnTo>
                      <a:pt x="76124" y="59207"/>
                    </a:lnTo>
                    <a:lnTo>
                      <a:pt x="64694" y="59207"/>
                    </a:lnTo>
                    <a:lnTo>
                      <a:pt x="67437" y="41834"/>
                    </a:lnTo>
                    <a:lnTo>
                      <a:pt x="103098" y="41834"/>
                    </a:lnTo>
                    <a:lnTo>
                      <a:pt x="111785" y="21031"/>
                    </a:lnTo>
                    <a:lnTo>
                      <a:pt x="74981" y="21031"/>
                    </a:lnTo>
                    <a:cubicBezTo>
                      <a:pt x="69189" y="31089"/>
                      <a:pt x="61722" y="36119"/>
                      <a:pt x="52578" y="36119"/>
                    </a:cubicBezTo>
                    <a:lnTo>
                      <a:pt x="21031" y="36119"/>
                    </a:lnTo>
                    <a:lnTo>
                      <a:pt x="36804" y="3200"/>
                    </a:lnTo>
                    <a:cubicBezTo>
                      <a:pt x="38328" y="1067"/>
                      <a:pt x="40081" y="0"/>
                      <a:pt x="42062" y="0"/>
                    </a:cubicBezTo>
                    <a:close/>
                  </a:path>
                </a:pathLst>
              </a:custGeom>
              <a:solidFill>
                <a:srgbClr val="953735"/>
              </a:solidFill>
              <a:ln>
                <a:noFill/>
              </a:ln>
              <a:effectLst/>
            </p:spPr>
            <p:txBody>
              <a:bodyPr rot="0" spcFirstLastPara="0" vertOverflow="overflow" horzOverflow="overflow" vert="horz" wrap="square" lIns="91440" tIns="45720" rIns="91440" bIns="45720" numCol="1" spcCol="0" rtlCol="0" fromWordArt="0" anchor="t" anchorCtr="0" forceAA="0" compatLnSpc="1">
                <a:noAutofit/>
              </a:bodyPr>
              <a:lstStyle>
                <a:defPPr>
                  <a:defRPr lang="zh-CN"/>
                </a:defPPr>
                <a:lvl1pPr marR="0" lvl="0" indent="0" defTabSz="914400" fontAlgn="auto">
                  <a:lnSpc>
                    <a:spcPct val="100000"/>
                  </a:lnSpc>
                  <a:spcBef>
                    <a:spcPts val="0"/>
                  </a:spcBef>
                  <a:spcAft>
                    <a:spcPts val="0"/>
                  </a:spcAft>
                  <a:buClrTx/>
                  <a:buSzTx/>
                  <a:buFontTx/>
                  <a:buNone/>
                  <a:defRPr kumimoji="0" sz="1800" b="0" i="0" u="none" strike="noStrike" cap="none" spc="0" normalizeH="0" baseline="0">
                    <a:ln>
                      <a:noFill/>
                    </a:ln>
                    <a:solidFill>
                      <a:prstClr val="white"/>
                    </a:solidFill>
                    <a:effectLst/>
                    <a:uLnTx/>
                    <a:uFillTx/>
                    <a:latin typeface="DOUYU Font" pitchFamily="2" charset="-122"/>
                    <a:ea typeface="DOUYU Font" pitchFamily="2" charset="-122"/>
                  </a:defRPr>
                </a:lvl1pPr>
              </a:lstStyle>
              <a:p>
                <a:endParaRPr lang="zh-CN" altLang="en-US" dirty="0"/>
              </a:p>
            </p:txBody>
          </p:sp>
        </p:grpSp>
        <p:sp>
          <p:nvSpPr>
            <p:cNvPr id="7" name="矩形 6"/>
            <p:cNvSpPr/>
            <p:nvPr/>
          </p:nvSpPr>
          <p:spPr>
            <a:xfrm>
              <a:off x="629220" y="1444461"/>
              <a:ext cx="10966708" cy="1284006"/>
            </a:xfrm>
            <a:prstGeom prst="rect">
              <a:avLst/>
            </a:prstGeom>
            <a:noFill/>
            <a:ln>
              <a:noFill/>
            </a:ln>
          </p:spPr>
          <p:txBody>
            <a:bodyPr>
              <a:spAutoFit/>
            </a:bodyPr>
            <a:lstStyle/>
            <a:p>
              <a:pPr algn="just">
                <a:lnSpc>
                  <a:spcPct val="150000"/>
                </a:lnSpc>
                <a:spcAft>
                  <a:spcPts val="0"/>
                </a:spcAft>
              </a:pPr>
              <a:r>
                <a:rPr lang="zh-CN" altLang="zh-CN" sz="2800" kern="100" dirty="0">
                  <a:latin typeface="Times New Roman" panose="02020603050405020304" pitchFamily="18" charset="0"/>
                  <a:ea typeface="仿宋_GB2312" panose="02010609030101010101" pitchFamily="49" charset="-122"/>
                  <a:cs typeface="Times New Roman" panose="02020603050405020304" pitchFamily="18" charset="0"/>
                </a:rPr>
                <a:t>关键词语有</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仿宋_GB2312" panose="02010609030101010101" pitchFamily="49" charset="-122"/>
                  <a:cs typeface="Times New Roman" panose="02020603050405020304" pitchFamily="18" charset="0"/>
                </a:rPr>
                <a:t>岁不熟</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仿宋_GB2312" panose="02010609030101010101" pitchFamily="49" charset="-122"/>
                  <a:cs typeface="Times New Roman" panose="02020603050405020304" pitchFamily="18" charset="0"/>
                </a:rPr>
                <a:t>且</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仿宋_GB2312" panose="02010609030101010101" pitchFamily="49" charset="-122"/>
                  <a:cs typeface="Times New Roman" panose="02020603050405020304" pitchFamily="18" charset="0"/>
                </a:rPr>
                <a:t>两处。</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仿宋_GB2312" panose="02010609030101010101" pitchFamily="49" charset="-122"/>
                  <a:cs typeface="Times New Roman" panose="02020603050405020304" pitchFamily="18" charset="0"/>
                </a:rPr>
                <a:t>岁不熟</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仿宋_GB2312" panose="02010609030101010101" pitchFamily="49" charset="-122"/>
                  <a:cs typeface="Times New Roman" panose="02020603050405020304" pitchFamily="18" charset="0"/>
                </a:rPr>
                <a:t>，年成不好；</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仿宋_GB2312" panose="02010609030101010101" pitchFamily="49" charset="-122"/>
                  <a:cs typeface="Times New Roman" panose="02020603050405020304" pitchFamily="18" charset="0"/>
                </a:rPr>
                <a:t>且</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仿宋_GB2312" panose="02010609030101010101" pitchFamily="49" charset="-122"/>
                  <a:cs typeface="Times New Roman" panose="02020603050405020304" pitchFamily="18" charset="0"/>
                </a:rPr>
                <a:t>，将要。</a:t>
              </a:r>
              <a:endParaRPr lang="zh-CN" altLang="zh-CN" sz="1050" kern="100" dirty="0">
                <a:effectLst/>
                <a:latin typeface="宋体" panose="02010600030101010101" pitchFamily="2" charset="-122"/>
                <a:ea typeface="宋体" panose="02010600030101010101" pitchFamily="2" charset="-122"/>
                <a:cs typeface="Courier New" panose="02070309020205020404" pitchFamily="49" charset="0"/>
              </a:endParaRPr>
            </a:p>
          </p:txBody>
        </p:sp>
      </p:grpSp>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blinds(horizontal)">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blinds(horizontal)">
                                      <p:cBhvr>
                                        <p:cTn id="12"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335206" y="901378"/>
            <a:ext cx="11520000" cy="2031325"/>
          </a:xfrm>
          <a:prstGeom prst="rect">
            <a:avLst/>
          </a:prstGeom>
        </p:spPr>
        <p:txBody>
          <a:bodyPr wrap="square">
            <a:spAutoFit/>
          </a:bodyPr>
          <a:lstStyle/>
          <a:p>
            <a:pPr algn="just">
              <a:lnSpc>
                <a:spcPct val="150000"/>
              </a:lnSpc>
              <a:spcAft>
                <a:spcPts val="0"/>
              </a:spcAft>
            </a:pPr>
            <a:r>
              <a:rPr lang="en-US" altLang="zh-CN" sz="2800" kern="100" dirty="0">
                <a:latin typeface="Times New Roman" panose="02020603050405020304" pitchFamily="18" charset="0"/>
                <a:ea typeface="方正中等线简体" panose="03000509000000000000" pitchFamily="65" charset="-122"/>
                <a:cs typeface="Courier New" panose="02070309020205020404" pitchFamily="49" charset="0"/>
              </a:rPr>
              <a:t>(2)</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燕不救魏，魏王折节割地，以国之半与秦，秦必去矣。</a:t>
            </a:r>
            <a:endParaRPr lang="zh-CN" altLang="zh-CN" sz="1050" kern="100" dirty="0">
              <a:latin typeface="宋体" panose="02010600030101010101" pitchFamily="2" charset="-122"/>
              <a:ea typeface="宋体" panose="02010600030101010101" pitchFamily="2" charset="-122"/>
              <a:cs typeface="Courier New" panose="02070309020205020404" pitchFamily="49" charset="0"/>
            </a:endParaRPr>
          </a:p>
          <a:p>
            <a:pPr algn="just">
              <a:lnSpc>
                <a:spcPct val="150000"/>
              </a:lnSpc>
              <a:spcAft>
                <a:spcPts val="0"/>
              </a:spcAft>
            </a:pPr>
            <a:r>
              <a:rPr lang="zh-CN" altLang="zh-CN" sz="2800" kern="100" dirty="0" smtClean="0">
                <a:latin typeface="Times New Roman" panose="02020603050405020304" pitchFamily="18" charset="0"/>
                <a:ea typeface="方正中等线简体" panose="03000509000000000000" pitchFamily="65" charset="-122"/>
                <a:cs typeface="Times New Roman" panose="02020603050405020304" pitchFamily="18" charset="0"/>
              </a:rPr>
              <a:t>译文</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a:t>
            </a:r>
            <a:r>
              <a:rPr lang="en-US" altLang="zh-CN" sz="2800" kern="100" dirty="0" smtClean="0">
                <a:latin typeface="Times New Roman" panose="02020603050405020304" pitchFamily="18" charset="0"/>
                <a:ea typeface="方正中等线简体" panose="03000509000000000000" pitchFamily="65" charset="-122"/>
                <a:cs typeface="Courier New" panose="02070309020205020404" pitchFamily="49" charset="0"/>
              </a:rPr>
              <a:t>_________________________________________________________</a:t>
            </a:r>
          </a:p>
          <a:p>
            <a:pPr algn="just">
              <a:lnSpc>
                <a:spcPct val="150000"/>
              </a:lnSpc>
              <a:spcAft>
                <a:spcPts val="0"/>
              </a:spcAft>
            </a:pPr>
            <a:r>
              <a:rPr lang="en-US" altLang="zh-CN" sz="2800" kern="100" dirty="0">
                <a:latin typeface="Times New Roman" panose="02020603050405020304" pitchFamily="18" charset="0"/>
                <a:ea typeface="方正中等线简体" panose="03000509000000000000" pitchFamily="65" charset="-122"/>
                <a:cs typeface="Courier New" panose="02070309020205020404" pitchFamily="49" charset="0"/>
              </a:rPr>
              <a:t>_______________________________________________________________</a:t>
            </a:r>
            <a:endParaRPr lang="en-US" altLang="zh-CN" sz="1050" kern="100" dirty="0">
              <a:latin typeface="宋体" panose="02010600030101010101" pitchFamily="2" charset="-122"/>
              <a:ea typeface="宋体" panose="02010600030101010101" pitchFamily="2" charset="-122"/>
              <a:cs typeface="Courier New" panose="02070309020205020404" pitchFamily="49" charset="0"/>
            </a:endParaRPr>
          </a:p>
        </p:txBody>
      </p:sp>
      <p:sp>
        <p:nvSpPr>
          <p:cNvPr id="5" name="矩形 4"/>
          <p:cNvSpPr/>
          <p:nvPr/>
        </p:nvSpPr>
        <p:spPr>
          <a:xfrm>
            <a:off x="328513" y="1495103"/>
            <a:ext cx="11349409" cy="1310808"/>
          </a:xfrm>
          <a:prstGeom prst="rect">
            <a:avLst/>
          </a:prstGeom>
        </p:spPr>
        <p:txBody>
          <a:bodyPr wrap="square">
            <a:spAutoFit/>
          </a:bodyPr>
          <a:lstStyle/>
          <a:p>
            <a:pPr algn="just">
              <a:lnSpc>
                <a:spcPct val="150000"/>
              </a:lnSpc>
              <a:spcAft>
                <a:spcPts val="0"/>
              </a:spcAft>
            </a:pPr>
            <a:r>
              <a:rPr lang="zh-CN" altLang="en-US" sz="2800" kern="100" dirty="0" smtClean="0">
                <a:solidFill>
                  <a:srgbClr val="C00000"/>
                </a:solidFill>
                <a:latin typeface="Times New Roman" panose="02020603050405020304" pitchFamily="18" charset="0"/>
                <a:ea typeface="方正中等线简体" panose="03000509000000000000" pitchFamily="65" charset="-122"/>
                <a:cs typeface="Times New Roman" panose="02020603050405020304" pitchFamily="18" charset="0"/>
              </a:rPr>
              <a:t>　　　</a:t>
            </a:r>
            <a:r>
              <a:rPr lang="zh-CN" altLang="zh-CN" sz="2800" kern="100" dirty="0" smtClean="0">
                <a:solidFill>
                  <a:srgbClr val="C00000"/>
                </a:solidFill>
                <a:latin typeface="Times New Roman" panose="02020603050405020304" pitchFamily="18" charset="0"/>
                <a:ea typeface="方正中等线简体" panose="03000509000000000000" pitchFamily="65" charset="-122"/>
                <a:cs typeface="Times New Roman" panose="02020603050405020304" pitchFamily="18" charset="0"/>
              </a:rPr>
              <a:t>如果</a:t>
            </a:r>
            <a:r>
              <a:rPr lang="zh-CN" altLang="zh-CN" sz="2800" kern="100" dirty="0">
                <a:solidFill>
                  <a:srgbClr val="C00000"/>
                </a:solidFill>
                <a:latin typeface="Times New Roman" panose="02020603050405020304" pitchFamily="18" charset="0"/>
                <a:ea typeface="方正中等线简体" panose="03000509000000000000" pitchFamily="65" charset="-122"/>
                <a:cs typeface="Times New Roman" panose="02020603050405020304" pitchFamily="18" charset="0"/>
              </a:rPr>
              <a:t>燕国不救援魏国，魏王就会屈己下人割让土地，以魏国的一半送给秦国，秦国一定会撤兵离开。</a:t>
            </a:r>
            <a:endParaRPr lang="zh-CN" altLang="zh-CN" sz="1050" kern="100" dirty="0">
              <a:effectLst/>
              <a:latin typeface="宋体" panose="02010600030101010101" pitchFamily="2" charset="-122"/>
              <a:ea typeface="宋体" panose="02010600030101010101" pitchFamily="2" charset="-122"/>
              <a:cs typeface="Courier New" panose="02070309020205020404" pitchFamily="49" charset="0"/>
            </a:endParaRPr>
          </a:p>
        </p:txBody>
      </p:sp>
      <p:grpSp>
        <p:nvGrpSpPr>
          <p:cNvPr id="4" name="组合 3"/>
          <p:cNvGrpSpPr/>
          <p:nvPr/>
        </p:nvGrpSpPr>
        <p:grpSpPr>
          <a:xfrm>
            <a:off x="389206" y="3069754"/>
            <a:ext cx="11412000" cy="1224136"/>
            <a:chOff x="406574" y="1081808"/>
            <a:chExt cx="11412000" cy="1224136"/>
          </a:xfrm>
        </p:grpSpPr>
        <p:grpSp>
          <p:nvGrpSpPr>
            <p:cNvPr id="6" name="组合 5"/>
            <p:cNvGrpSpPr/>
            <p:nvPr/>
          </p:nvGrpSpPr>
          <p:grpSpPr>
            <a:xfrm>
              <a:off x="406574" y="1081808"/>
              <a:ext cx="11412000" cy="1224136"/>
              <a:chOff x="406574" y="1081808"/>
              <a:chExt cx="11412000" cy="1224136"/>
            </a:xfrm>
          </p:grpSpPr>
          <p:sp>
            <p:nvSpPr>
              <p:cNvPr id="8" name="圆角矩形 7"/>
              <p:cNvSpPr/>
              <p:nvPr/>
            </p:nvSpPr>
            <p:spPr>
              <a:xfrm>
                <a:off x="406574" y="1197546"/>
                <a:ext cx="11412000" cy="1108398"/>
              </a:xfrm>
              <a:prstGeom prst="roundRect">
                <a:avLst>
                  <a:gd name="adj" fmla="val 4711"/>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文本框 8"/>
              <p:cNvSpPr txBox="1"/>
              <p:nvPr/>
            </p:nvSpPr>
            <p:spPr>
              <a:xfrm>
                <a:off x="838622" y="1081808"/>
                <a:ext cx="583768" cy="216027"/>
              </a:xfrm>
              <a:custGeom>
                <a:avLst/>
                <a:gdLst/>
                <a:ahLst/>
                <a:cxnLst/>
                <a:rect l="l" t="t" r="r" b="b"/>
                <a:pathLst>
                  <a:path w="583768" h="216027">
                    <a:moveTo>
                      <a:pt x="96012" y="106756"/>
                    </a:moveTo>
                    <a:lnTo>
                      <a:pt x="91211" y="139217"/>
                    </a:lnTo>
                    <a:lnTo>
                      <a:pt x="107670" y="139217"/>
                    </a:lnTo>
                    <a:lnTo>
                      <a:pt x="112014" y="106756"/>
                    </a:lnTo>
                    <a:close/>
                    <a:moveTo>
                      <a:pt x="53264" y="106756"/>
                    </a:moveTo>
                    <a:lnTo>
                      <a:pt x="48692" y="139217"/>
                    </a:lnTo>
                    <a:lnTo>
                      <a:pt x="64922" y="139217"/>
                    </a:lnTo>
                    <a:lnTo>
                      <a:pt x="69494" y="106756"/>
                    </a:lnTo>
                    <a:close/>
                    <a:moveTo>
                      <a:pt x="213055" y="82524"/>
                    </a:moveTo>
                    <a:lnTo>
                      <a:pt x="249174" y="82524"/>
                    </a:lnTo>
                    <a:lnTo>
                      <a:pt x="248031" y="92811"/>
                    </a:lnTo>
                    <a:lnTo>
                      <a:pt x="279121" y="92811"/>
                    </a:lnTo>
                    <a:lnTo>
                      <a:pt x="277749" y="104927"/>
                    </a:lnTo>
                    <a:cubicBezTo>
                      <a:pt x="277292" y="107670"/>
                      <a:pt x="276149" y="110033"/>
                      <a:pt x="274320" y="112014"/>
                    </a:cubicBezTo>
                    <a:cubicBezTo>
                      <a:pt x="272644" y="113995"/>
                      <a:pt x="270662" y="114986"/>
                      <a:pt x="268376" y="114986"/>
                    </a:cubicBezTo>
                    <a:lnTo>
                      <a:pt x="244831" y="114986"/>
                    </a:lnTo>
                    <a:lnTo>
                      <a:pt x="239573" y="152019"/>
                    </a:lnTo>
                    <a:lnTo>
                      <a:pt x="272948" y="152019"/>
                    </a:lnTo>
                    <a:lnTo>
                      <a:pt x="271348" y="164592"/>
                    </a:lnTo>
                    <a:cubicBezTo>
                      <a:pt x="270891" y="167640"/>
                      <a:pt x="269519" y="170307"/>
                      <a:pt x="267233" y="172593"/>
                    </a:cubicBezTo>
                    <a:cubicBezTo>
                      <a:pt x="264947" y="174574"/>
                      <a:pt x="262357" y="175565"/>
                      <a:pt x="259461" y="175565"/>
                    </a:cubicBezTo>
                    <a:lnTo>
                      <a:pt x="236372" y="175565"/>
                    </a:lnTo>
                    <a:lnTo>
                      <a:pt x="231800" y="211683"/>
                    </a:lnTo>
                    <a:cubicBezTo>
                      <a:pt x="231648" y="212903"/>
                      <a:pt x="231191" y="213893"/>
                      <a:pt x="230429" y="214655"/>
                    </a:cubicBezTo>
                    <a:cubicBezTo>
                      <a:pt x="229667" y="215417"/>
                      <a:pt x="228752" y="215798"/>
                      <a:pt x="227685" y="215798"/>
                    </a:cubicBezTo>
                    <a:lnTo>
                      <a:pt x="192481" y="215798"/>
                    </a:lnTo>
                    <a:lnTo>
                      <a:pt x="197510" y="175565"/>
                    </a:lnTo>
                    <a:lnTo>
                      <a:pt x="147218" y="175565"/>
                    </a:lnTo>
                    <a:lnTo>
                      <a:pt x="149276" y="160706"/>
                    </a:lnTo>
                    <a:cubicBezTo>
                      <a:pt x="149580" y="158420"/>
                      <a:pt x="150647" y="156438"/>
                      <a:pt x="152476" y="154762"/>
                    </a:cubicBezTo>
                    <a:cubicBezTo>
                      <a:pt x="154305" y="152933"/>
                      <a:pt x="156286" y="152019"/>
                      <a:pt x="158420" y="152019"/>
                    </a:cubicBezTo>
                    <a:lnTo>
                      <a:pt x="200711" y="152019"/>
                    </a:lnTo>
                    <a:lnTo>
                      <a:pt x="205968" y="114986"/>
                    </a:lnTo>
                    <a:lnTo>
                      <a:pt x="190881" y="114986"/>
                    </a:lnTo>
                    <a:lnTo>
                      <a:pt x="190424" y="115671"/>
                    </a:lnTo>
                    <a:cubicBezTo>
                      <a:pt x="189052" y="120091"/>
                      <a:pt x="186690" y="123520"/>
                      <a:pt x="183337" y="125958"/>
                    </a:cubicBezTo>
                    <a:cubicBezTo>
                      <a:pt x="179375" y="128702"/>
                      <a:pt x="175184" y="130073"/>
                      <a:pt x="170764" y="130073"/>
                    </a:cubicBezTo>
                    <a:lnTo>
                      <a:pt x="151790" y="130073"/>
                    </a:lnTo>
                    <a:lnTo>
                      <a:pt x="164592" y="87325"/>
                    </a:lnTo>
                    <a:cubicBezTo>
                      <a:pt x="164897" y="86563"/>
                      <a:pt x="165354" y="85953"/>
                      <a:pt x="165963" y="85496"/>
                    </a:cubicBezTo>
                    <a:cubicBezTo>
                      <a:pt x="166573" y="85039"/>
                      <a:pt x="167259" y="84810"/>
                      <a:pt x="168021" y="84810"/>
                    </a:cubicBezTo>
                    <a:lnTo>
                      <a:pt x="199339" y="84810"/>
                    </a:lnTo>
                    <a:lnTo>
                      <a:pt x="196596" y="92811"/>
                    </a:lnTo>
                    <a:lnTo>
                      <a:pt x="208483" y="92811"/>
                    </a:lnTo>
                    <a:lnTo>
                      <a:pt x="209169" y="85496"/>
                    </a:lnTo>
                    <a:cubicBezTo>
                      <a:pt x="209169" y="84887"/>
                      <a:pt x="209283" y="84468"/>
                      <a:pt x="209512" y="84239"/>
                    </a:cubicBezTo>
                    <a:cubicBezTo>
                      <a:pt x="209740" y="84010"/>
                      <a:pt x="210083" y="83744"/>
                      <a:pt x="210540" y="83439"/>
                    </a:cubicBezTo>
                    <a:cubicBezTo>
                      <a:pt x="211302" y="82829"/>
                      <a:pt x="212141" y="82524"/>
                      <a:pt x="213055" y="82524"/>
                    </a:cubicBezTo>
                    <a:close/>
                    <a:moveTo>
                      <a:pt x="102641" y="59207"/>
                    </a:moveTo>
                    <a:lnTo>
                      <a:pt x="98298" y="88239"/>
                    </a:lnTo>
                    <a:lnTo>
                      <a:pt x="114757" y="88239"/>
                    </a:lnTo>
                    <a:lnTo>
                      <a:pt x="118643" y="59207"/>
                    </a:lnTo>
                    <a:close/>
                    <a:moveTo>
                      <a:pt x="400431" y="48692"/>
                    </a:moveTo>
                    <a:lnTo>
                      <a:pt x="419862" y="48692"/>
                    </a:lnTo>
                    <a:cubicBezTo>
                      <a:pt x="421538" y="48692"/>
                      <a:pt x="422872" y="49301"/>
                      <a:pt x="423862" y="50520"/>
                    </a:cubicBezTo>
                    <a:cubicBezTo>
                      <a:pt x="424853" y="51740"/>
                      <a:pt x="425272" y="53187"/>
                      <a:pt x="425120" y="54864"/>
                    </a:cubicBezTo>
                    <a:lnTo>
                      <a:pt x="406832" y="216027"/>
                    </a:lnTo>
                    <a:cubicBezTo>
                      <a:pt x="400126" y="216027"/>
                      <a:pt x="394564" y="213398"/>
                      <a:pt x="390144" y="208140"/>
                    </a:cubicBezTo>
                    <a:cubicBezTo>
                      <a:pt x="385724" y="202882"/>
                      <a:pt x="383819" y="196596"/>
                      <a:pt x="384429" y="189281"/>
                    </a:cubicBezTo>
                    <a:close/>
                    <a:moveTo>
                      <a:pt x="328879" y="48692"/>
                    </a:moveTo>
                    <a:lnTo>
                      <a:pt x="347624" y="48692"/>
                    </a:lnTo>
                    <a:lnTo>
                      <a:pt x="324764" y="197967"/>
                    </a:lnTo>
                    <a:cubicBezTo>
                      <a:pt x="323850" y="203301"/>
                      <a:pt x="321488" y="207645"/>
                      <a:pt x="317678" y="210998"/>
                    </a:cubicBezTo>
                    <a:cubicBezTo>
                      <a:pt x="313868" y="214350"/>
                      <a:pt x="309524" y="216027"/>
                      <a:pt x="304648" y="216027"/>
                    </a:cubicBezTo>
                    <a:lnTo>
                      <a:pt x="296418" y="216027"/>
                    </a:lnTo>
                    <a:lnTo>
                      <a:pt x="321107" y="55778"/>
                    </a:lnTo>
                    <a:cubicBezTo>
                      <a:pt x="321564" y="53645"/>
                      <a:pt x="322516" y="51930"/>
                      <a:pt x="323964" y="50635"/>
                    </a:cubicBezTo>
                    <a:cubicBezTo>
                      <a:pt x="325412" y="49339"/>
                      <a:pt x="327050" y="48692"/>
                      <a:pt x="328879" y="48692"/>
                    </a:cubicBezTo>
                    <a:close/>
                    <a:moveTo>
                      <a:pt x="499643" y="5943"/>
                    </a:moveTo>
                    <a:lnTo>
                      <a:pt x="583768" y="5943"/>
                    </a:lnTo>
                    <a:cubicBezTo>
                      <a:pt x="583006" y="10820"/>
                      <a:pt x="580911" y="14821"/>
                      <a:pt x="577482" y="17945"/>
                    </a:cubicBezTo>
                    <a:cubicBezTo>
                      <a:pt x="574053" y="21069"/>
                      <a:pt x="570052" y="22631"/>
                      <a:pt x="565480" y="22631"/>
                    </a:cubicBezTo>
                    <a:lnTo>
                      <a:pt x="497586" y="22631"/>
                    </a:lnTo>
                    <a:close/>
                    <a:moveTo>
                      <a:pt x="457581" y="5943"/>
                    </a:moveTo>
                    <a:lnTo>
                      <a:pt x="492785" y="5943"/>
                    </a:lnTo>
                    <a:lnTo>
                      <a:pt x="486156" y="56235"/>
                    </a:lnTo>
                    <a:lnTo>
                      <a:pt x="577139" y="56235"/>
                    </a:lnTo>
                    <a:lnTo>
                      <a:pt x="574624" y="74752"/>
                    </a:lnTo>
                    <a:lnTo>
                      <a:pt x="560680" y="74752"/>
                    </a:lnTo>
                    <a:lnTo>
                      <a:pt x="541934" y="216027"/>
                    </a:lnTo>
                    <a:lnTo>
                      <a:pt x="498272" y="216027"/>
                    </a:lnTo>
                    <a:lnTo>
                      <a:pt x="516788" y="74752"/>
                    </a:lnTo>
                    <a:lnTo>
                      <a:pt x="483641" y="74752"/>
                    </a:lnTo>
                    <a:lnTo>
                      <a:pt x="468325" y="191338"/>
                    </a:lnTo>
                    <a:cubicBezTo>
                      <a:pt x="467411" y="198196"/>
                      <a:pt x="464439" y="204063"/>
                      <a:pt x="459410" y="208940"/>
                    </a:cubicBezTo>
                    <a:cubicBezTo>
                      <a:pt x="454533" y="213665"/>
                      <a:pt x="448742" y="216027"/>
                      <a:pt x="442036" y="216027"/>
                    </a:cubicBezTo>
                    <a:lnTo>
                      <a:pt x="421234" y="216027"/>
                    </a:lnTo>
                    <a:lnTo>
                      <a:pt x="447751" y="15087"/>
                    </a:lnTo>
                    <a:cubicBezTo>
                      <a:pt x="448208" y="12344"/>
                      <a:pt x="449351" y="10134"/>
                      <a:pt x="451180" y="8458"/>
                    </a:cubicBezTo>
                    <a:cubicBezTo>
                      <a:pt x="453009" y="6782"/>
                      <a:pt x="455143" y="5943"/>
                      <a:pt x="457581" y="5943"/>
                    </a:cubicBezTo>
                    <a:close/>
                    <a:moveTo>
                      <a:pt x="173050" y="2514"/>
                    </a:moveTo>
                    <a:lnTo>
                      <a:pt x="284378" y="2514"/>
                    </a:lnTo>
                    <a:cubicBezTo>
                      <a:pt x="286055" y="2514"/>
                      <a:pt x="287426" y="2972"/>
                      <a:pt x="288493" y="3886"/>
                    </a:cubicBezTo>
                    <a:cubicBezTo>
                      <a:pt x="289560" y="5105"/>
                      <a:pt x="289941" y="6553"/>
                      <a:pt x="289636" y="8229"/>
                    </a:cubicBezTo>
                    <a:lnTo>
                      <a:pt x="284150" y="49835"/>
                    </a:lnTo>
                    <a:cubicBezTo>
                      <a:pt x="283083" y="56997"/>
                      <a:pt x="280340" y="62789"/>
                      <a:pt x="275920" y="67208"/>
                    </a:cubicBezTo>
                    <a:cubicBezTo>
                      <a:pt x="271501" y="71933"/>
                      <a:pt x="264719" y="74295"/>
                      <a:pt x="255575" y="74295"/>
                    </a:cubicBezTo>
                    <a:lnTo>
                      <a:pt x="222656" y="74295"/>
                    </a:lnTo>
                    <a:lnTo>
                      <a:pt x="224485" y="61265"/>
                    </a:lnTo>
                    <a:cubicBezTo>
                      <a:pt x="224637" y="59741"/>
                      <a:pt x="225323" y="58369"/>
                      <a:pt x="226542" y="57150"/>
                    </a:cubicBezTo>
                    <a:cubicBezTo>
                      <a:pt x="227762" y="56235"/>
                      <a:pt x="229133" y="55778"/>
                      <a:pt x="230657" y="55778"/>
                    </a:cubicBezTo>
                    <a:lnTo>
                      <a:pt x="238658" y="55778"/>
                    </a:lnTo>
                    <a:cubicBezTo>
                      <a:pt x="242316" y="55778"/>
                      <a:pt x="244450" y="54026"/>
                      <a:pt x="245059" y="50520"/>
                    </a:cubicBezTo>
                    <a:lnTo>
                      <a:pt x="249174" y="19888"/>
                    </a:lnTo>
                    <a:lnTo>
                      <a:pt x="220599" y="19888"/>
                    </a:lnTo>
                    <a:lnTo>
                      <a:pt x="212141" y="49377"/>
                    </a:lnTo>
                    <a:cubicBezTo>
                      <a:pt x="209397" y="57455"/>
                      <a:pt x="204749" y="63627"/>
                      <a:pt x="198196" y="67894"/>
                    </a:cubicBezTo>
                    <a:cubicBezTo>
                      <a:pt x="191643" y="72161"/>
                      <a:pt x="184785" y="74295"/>
                      <a:pt x="177622" y="74295"/>
                    </a:cubicBezTo>
                    <a:lnTo>
                      <a:pt x="162534" y="74295"/>
                    </a:lnTo>
                    <a:lnTo>
                      <a:pt x="181051" y="19888"/>
                    </a:lnTo>
                    <a:lnTo>
                      <a:pt x="166192" y="19888"/>
                    </a:lnTo>
                    <a:lnTo>
                      <a:pt x="168021" y="6401"/>
                    </a:lnTo>
                    <a:cubicBezTo>
                      <a:pt x="168173" y="5181"/>
                      <a:pt x="168707" y="4191"/>
                      <a:pt x="169621" y="3429"/>
                    </a:cubicBezTo>
                    <a:cubicBezTo>
                      <a:pt x="170688" y="2819"/>
                      <a:pt x="171831" y="2514"/>
                      <a:pt x="173050" y="2514"/>
                    </a:cubicBezTo>
                    <a:close/>
                    <a:moveTo>
                      <a:pt x="365455" y="228"/>
                    </a:moveTo>
                    <a:lnTo>
                      <a:pt x="400660" y="228"/>
                    </a:lnTo>
                    <a:lnTo>
                      <a:pt x="398374" y="18974"/>
                    </a:lnTo>
                    <a:lnTo>
                      <a:pt x="433349" y="18974"/>
                    </a:lnTo>
                    <a:lnTo>
                      <a:pt x="431749" y="30404"/>
                    </a:lnTo>
                    <a:cubicBezTo>
                      <a:pt x="431444" y="32537"/>
                      <a:pt x="430568" y="34252"/>
                      <a:pt x="429120" y="35547"/>
                    </a:cubicBezTo>
                    <a:cubicBezTo>
                      <a:pt x="427672" y="36843"/>
                      <a:pt x="426034" y="37490"/>
                      <a:pt x="424205" y="37490"/>
                    </a:cubicBezTo>
                    <a:lnTo>
                      <a:pt x="395859" y="37490"/>
                    </a:lnTo>
                    <a:lnTo>
                      <a:pt x="373456" y="206654"/>
                    </a:lnTo>
                    <a:cubicBezTo>
                      <a:pt x="372999" y="209397"/>
                      <a:pt x="371818" y="211645"/>
                      <a:pt x="369913" y="213398"/>
                    </a:cubicBezTo>
                    <a:cubicBezTo>
                      <a:pt x="368008" y="215151"/>
                      <a:pt x="365760" y="216027"/>
                      <a:pt x="363169" y="216027"/>
                    </a:cubicBezTo>
                    <a:lnTo>
                      <a:pt x="330251" y="216027"/>
                    </a:lnTo>
                    <a:lnTo>
                      <a:pt x="353797" y="37490"/>
                    </a:lnTo>
                    <a:lnTo>
                      <a:pt x="320650" y="37490"/>
                    </a:lnTo>
                    <a:lnTo>
                      <a:pt x="322250" y="25374"/>
                    </a:lnTo>
                    <a:cubicBezTo>
                      <a:pt x="322555" y="23393"/>
                      <a:pt x="323355" y="21831"/>
                      <a:pt x="324650" y="20688"/>
                    </a:cubicBezTo>
                    <a:cubicBezTo>
                      <a:pt x="325945" y="19545"/>
                      <a:pt x="327431" y="18974"/>
                      <a:pt x="329108" y="18974"/>
                    </a:cubicBezTo>
                    <a:lnTo>
                      <a:pt x="356311" y="18974"/>
                    </a:lnTo>
                    <a:lnTo>
                      <a:pt x="357911" y="7315"/>
                    </a:lnTo>
                    <a:cubicBezTo>
                      <a:pt x="358216" y="5334"/>
                      <a:pt x="359092" y="3657"/>
                      <a:pt x="360540" y="2286"/>
                    </a:cubicBezTo>
                    <a:cubicBezTo>
                      <a:pt x="361988" y="914"/>
                      <a:pt x="363626" y="228"/>
                      <a:pt x="365455" y="228"/>
                    </a:cubicBezTo>
                    <a:close/>
                    <a:moveTo>
                      <a:pt x="42062" y="0"/>
                    </a:moveTo>
                    <a:lnTo>
                      <a:pt x="86639" y="0"/>
                    </a:lnTo>
                    <a:lnTo>
                      <a:pt x="83896" y="3657"/>
                    </a:lnTo>
                    <a:lnTo>
                      <a:pt x="155905" y="3657"/>
                    </a:lnTo>
                    <a:cubicBezTo>
                      <a:pt x="157429" y="3657"/>
                      <a:pt x="158572" y="4267"/>
                      <a:pt x="159334" y="5486"/>
                    </a:cubicBezTo>
                    <a:cubicBezTo>
                      <a:pt x="160096" y="6705"/>
                      <a:pt x="160172" y="8077"/>
                      <a:pt x="159563" y="9601"/>
                    </a:cubicBezTo>
                    <a:lnTo>
                      <a:pt x="145161" y="41834"/>
                    </a:lnTo>
                    <a:lnTo>
                      <a:pt x="157962" y="41834"/>
                    </a:lnTo>
                    <a:lnTo>
                      <a:pt x="135788" y="198882"/>
                    </a:lnTo>
                    <a:cubicBezTo>
                      <a:pt x="135179" y="203606"/>
                      <a:pt x="133274" y="207645"/>
                      <a:pt x="130073" y="210998"/>
                    </a:cubicBezTo>
                    <a:cubicBezTo>
                      <a:pt x="126873" y="214198"/>
                      <a:pt x="123215" y="215798"/>
                      <a:pt x="119100" y="215798"/>
                    </a:cubicBezTo>
                    <a:lnTo>
                      <a:pt x="96698" y="215798"/>
                    </a:lnTo>
                    <a:lnTo>
                      <a:pt x="104927" y="156591"/>
                    </a:lnTo>
                    <a:lnTo>
                      <a:pt x="88925" y="156591"/>
                    </a:lnTo>
                    <a:lnTo>
                      <a:pt x="80924" y="212369"/>
                    </a:lnTo>
                    <a:lnTo>
                      <a:pt x="54635" y="212369"/>
                    </a:lnTo>
                    <a:lnTo>
                      <a:pt x="62408" y="156591"/>
                    </a:lnTo>
                    <a:lnTo>
                      <a:pt x="46177" y="156591"/>
                    </a:lnTo>
                    <a:lnTo>
                      <a:pt x="40233" y="198425"/>
                    </a:lnTo>
                    <a:cubicBezTo>
                      <a:pt x="39624" y="203301"/>
                      <a:pt x="37643" y="207492"/>
                      <a:pt x="34290" y="210998"/>
                    </a:cubicBezTo>
                    <a:cubicBezTo>
                      <a:pt x="30785" y="214198"/>
                      <a:pt x="26975" y="215798"/>
                      <a:pt x="22860" y="215798"/>
                    </a:cubicBezTo>
                    <a:lnTo>
                      <a:pt x="0" y="215798"/>
                    </a:lnTo>
                    <a:lnTo>
                      <a:pt x="24689" y="41834"/>
                    </a:lnTo>
                    <a:lnTo>
                      <a:pt x="62636" y="41834"/>
                    </a:lnTo>
                    <a:lnTo>
                      <a:pt x="55778" y="88239"/>
                    </a:lnTo>
                    <a:lnTo>
                      <a:pt x="72009" y="88239"/>
                    </a:lnTo>
                    <a:lnTo>
                      <a:pt x="76124" y="59207"/>
                    </a:lnTo>
                    <a:lnTo>
                      <a:pt x="64694" y="59207"/>
                    </a:lnTo>
                    <a:lnTo>
                      <a:pt x="67437" y="41834"/>
                    </a:lnTo>
                    <a:lnTo>
                      <a:pt x="103098" y="41834"/>
                    </a:lnTo>
                    <a:lnTo>
                      <a:pt x="111785" y="21031"/>
                    </a:lnTo>
                    <a:lnTo>
                      <a:pt x="74981" y="21031"/>
                    </a:lnTo>
                    <a:cubicBezTo>
                      <a:pt x="69189" y="31089"/>
                      <a:pt x="61722" y="36119"/>
                      <a:pt x="52578" y="36119"/>
                    </a:cubicBezTo>
                    <a:lnTo>
                      <a:pt x="21031" y="36119"/>
                    </a:lnTo>
                    <a:lnTo>
                      <a:pt x="36804" y="3200"/>
                    </a:lnTo>
                    <a:cubicBezTo>
                      <a:pt x="38328" y="1067"/>
                      <a:pt x="40081" y="0"/>
                      <a:pt x="42062" y="0"/>
                    </a:cubicBezTo>
                    <a:close/>
                  </a:path>
                </a:pathLst>
              </a:custGeom>
              <a:solidFill>
                <a:srgbClr val="953735"/>
              </a:solidFill>
              <a:ln>
                <a:noFill/>
              </a:ln>
              <a:effectLst/>
            </p:spPr>
            <p:txBody>
              <a:bodyPr rot="0" spcFirstLastPara="0" vertOverflow="overflow" horzOverflow="overflow" vert="horz" wrap="square" lIns="91440" tIns="45720" rIns="91440" bIns="45720" numCol="1" spcCol="0" rtlCol="0" fromWordArt="0" anchor="t" anchorCtr="0" forceAA="0" compatLnSpc="1">
                <a:noAutofit/>
              </a:bodyPr>
              <a:lstStyle>
                <a:defPPr>
                  <a:defRPr lang="zh-CN"/>
                </a:defPPr>
                <a:lvl1pPr marR="0" lvl="0" indent="0" defTabSz="914400" fontAlgn="auto">
                  <a:lnSpc>
                    <a:spcPct val="100000"/>
                  </a:lnSpc>
                  <a:spcBef>
                    <a:spcPts val="0"/>
                  </a:spcBef>
                  <a:spcAft>
                    <a:spcPts val="0"/>
                  </a:spcAft>
                  <a:buClrTx/>
                  <a:buSzTx/>
                  <a:buFontTx/>
                  <a:buNone/>
                  <a:defRPr kumimoji="0" sz="1800" b="0" i="0" u="none" strike="noStrike" cap="none" spc="0" normalizeH="0" baseline="0">
                    <a:ln>
                      <a:noFill/>
                    </a:ln>
                    <a:solidFill>
                      <a:prstClr val="white"/>
                    </a:solidFill>
                    <a:effectLst/>
                    <a:uLnTx/>
                    <a:uFillTx/>
                    <a:latin typeface="DOUYU Font" pitchFamily="2" charset="-122"/>
                    <a:ea typeface="DOUYU Font" pitchFamily="2" charset="-122"/>
                  </a:defRPr>
                </a:lvl1pPr>
              </a:lstStyle>
              <a:p>
                <a:endParaRPr lang="zh-CN" altLang="en-US" dirty="0"/>
              </a:p>
            </p:txBody>
          </p:sp>
        </p:grpSp>
        <p:sp>
          <p:nvSpPr>
            <p:cNvPr id="7" name="矩形 6"/>
            <p:cNvSpPr/>
            <p:nvPr/>
          </p:nvSpPr>
          <p:spPr>
            <a:xfrm>
              <a:off x="629220" y="1402127"/>
              <a:ext cx="10966708" cy="637675"/>
            </a:xfrm>
            <a:prstGeom prst="rect">
              <a:avLst/>
            </a:prstGeom>
            <a:noFill/>
            <a:ln>
              <a:noFill/>
            </a:ln>
          </p:spPr>
          <p:txBody>
            <a:bodyPr>
              <a:spAutoFit/>
            </a:bodyPr>
            <a:lstStyle/>
            <a:p>
              <a:pPr algn="just">
                <a:lnSpc>
                  <a:spcPct val="150000"/>
                </a:lnSpc>
                <a:spcAft>
                  <a:spcPts val="0"/>
                </a:spcAft>
              </a:pPr>
              <a:r>
                <a:rPr lang="zh-CN" altLang="zh-CN" sz="2800" kern="100" spc="-100" dirty="0">
                  <a:latin typeface="Times New Roman" panose="02020603050405020304" pitchFamily="18" charset="0"/>
                  <a:ea typeface="仿宋_GB2312" panose="02010609030101010101" pitchFamily="49" charset="-122"/>
                  <a:cs typeface="Times New Roman" panose="02020603050405020304" pitchFamily="18" charset="0"/>
                </a:rPr>
                <a:t>关键词语有</a:t>
              </a:r>
              <a:r>
                <a:rPr lang="en-US" altLang="zh-CN" sz="2800" kern="100" spc="-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spc="-100" dirty="0">
                  <a:latin typeface="Times New Roman" panose="02020603050405020304" pitchFamily="18" charset="0"/>
                  <a:ea typeface="仿宋_GB2312" panose="02010609030101010101" pitchFamily="49" charset="-122"/>
                  <a:cs typeface="Times New Roman" panose="02020603050405020304" pitchFamily="18" charset="0"/>
                </a:rPr>
                <a:t>折节</a:t>
              </a:r>
              <a:r>
                <a:rPr lang="en-US" altLang="zh-CN" sz="2800" kern="100" spc="-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spc="-100" dirty="0">
                  <a:latin typeface="Times New Roman" panose="02020603050405020304" pitchFamily="18" charset="0"/>
                  <a:ea typeface="仿宋_GB2312" panose="02010609030101010101" pitchFamily="49" charset="-122"/>
                  <a:cs typeface="Times New Roman" panose="02020603050405020304" pitchFamily="18" charset="0"/>
                </a:rPr>
                <a:t>去</a:t>
              </a:r>
              <a:r>
                <a:rPr lang="en-US" altLang="zh-CN" sz="2800" kern="100" spc="-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spc="-100" dirty="0">
                  <a:latin typeface="Times New Roman" panose="02020603050405020304" pitchFamily="18" charset="0"/>
                  <a:ea typeface="仿宋_GB2312" panose="02010609030101010101" pitchFamily="49" charset="-122"/>
                  <a:cs typeface="Times New Roman" panose="02020603050405020304" pitchFamily="18" charset="0"/>
                </a:rPr>
                <a:t>两处。</a:t>
              </a:r>
              <a:r>
                <a:rPr lang="en-US" altLang="zh-CN" sz="2800" kern="100" spc="-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spc="-100" dirty="0">
                  <a:latin typeface="Times New Roman" panose="02020603050405020304" pitchFamily="18" charset="0"/>
                  <a:ea typeface="仿宋_GB2312" panose="02010609030101010101" pitchFamily="49" charset="-122"/>
                  <a:cs typeface="Times New Roman" panose="02020603050405020304" pitchFamily="18" charset="0"/>
                </a:rPr>
                <a:t>折节</a:t>
              </a:r>
              <a:r>
                <a:rPr lang="en-US" altLang="zh-CN" sz="2800" kern="100" spc="-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spc="-100" dirty="0">
                  <a:latin typeface="Times New Roman" panose="02020603050405020304" pitchFamily="18" charset="0"/>
                  <a:ea typeface="仿宋_GB2312" panose="02010609030101010101" pitchFamily="49" charset="-122"/>
                  <a:cs typeface="Times New Roman" panose="02020603050405020304" pitchFamily="18" charset="0"/>
                </a:rPr>
                <a:t>，屈己下人；</a:t>
              </a:r>
              <a:r>
                <a:rPr lang="en-US" altLang="zh-CN" sz="2800" kern="100" spc="-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spc="-100" dirty="0">
                  <a:latin typeface="Times New Roman" panose="02020603050405020304" pitchFamily="18" charset="0"/>
                  <a:ea typeface="仿宋_GB2312" panose="02010609030101010101" pitchFamily="49" charset="-122"/>
                  <a:cs typeface="Times New Roman" panose="02020603050405020304" pitchFamily="18" charset="0"/>
                </a:rPr>
                <a:t>去</a:t>
              </a:r>
              <a:r>
                <a:rPr lang="en-US" altLang="zh-CN" sz="2800" kern="100" spc="-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spc="-100" dirty="0">
                  <a:latin typeface="Times New Roman" panose="02020603050405020304" pitchFamily="18" charset="0"/>
                  <a:ea typeface="仿宋_GB2312" panose="02010609030101010101" pitchFamily="49" charset="-122"/>
                  <a:cs typeface="Times New Roman" panose="02020603050405020304" pitchFamily="18" charset="0"/>
                </a:rPr>
                <a:t>，离开。</a:t>
              </a:r>
              <a:endParaRPr lang="zh-CN" altLang="zh-CN" sz="1050" kern="100" spc="-100" dirty="0">
                <a:effectLst/>
                <a:latin typeface="宋体" panose="02010600030101010101" pitchFamily="2" charset="-122"/>
                <a:ea typeface="宋体" panose="02010600030101010101" pitchFamily="2" charset="-122"/>
                <a:cs typeface="Courier New" panose="02070309020205020404" pitchFamily="49" charset="0"/>
              </a:endParaRPr>
            </a:p>
          </p:txBody>
        </p:sp>
      </p:grpSp>
    </p:spTree>
    <p:extLst>
      <p:ext uri="{BB962C8B-B14F-4D97-AF65-F5344CB8AC3E}">
        <p14:creationId xmlns:p14="http://schemas.microsoft.com/office/powerpoint/2010/main" val="739698990"/>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blinds(horizontal)">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blinds(horizontal)">
                                      <p:cBhvr>
                                        <p:cTn id="12"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335206" y="971722"/>
            <a:ext cx="11520000" cy="1310808"/>
          </a:xfrm>
          <a:prstGeom prst="rect">
            <a:avLst/>
          </a:prstGeom>
        </p:spPr>
        <p:txBody>
          <a:bodyPr wrap="square">
            <a:spAutoFit/>
          </a:bodyPr>
          <a:lstStyle/>
          <a:p>
            <a:pPr algn="just">
              <a:lnSpc>
                <a:spcPct val="150000"/>
              </a:lnSpc>
              <a:spcAft>
                <a:spcPts val="0"/>
              </a:spcAft>
            </a:pPr>
            <a:r>
              <a:rPr lang="en-US" altLang="zh-CN" sz="2800" kern="100" dirty="0">
                <a:latin typeface="Times New Roman" panose="02020603050405020304" pitchFamily="18" charset="0"/>
                <a:ea typeface="方正中等线简体" panose="03000509000000000000" pitchFamily="65" charset="-122"/>
                <a:cs typeface="Courier New" panose="02070309020205020404" pitchFamily="49" charset="0"/>
              </a:rPr>
              <a:t>5.</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孟尝君前往赵国、燕国借兵救魏，所采用的游说策略有什么不同？请简要概括。</a:t>
            </a:r>
            <a:r>
              <a:rPr lang="en-US" altLang="zh-CN" sz="2800" kern="100" dirty="0">
                <a:latin typeface="Times New Roman" panose="02020603050405020304" pitchFamily="18" charset="0"/>
                <a:ea typeface="方正中等线简体" panose="03000509000000000000" pitchFamily="65" charset="-122"/>
                <a:cs typeface="Courier New" panose="02070309020205020404" pitchFamily="49" charset="0"/>
              </a:rPr>
              <a:t>(3</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分</a:t>
            </a:r>
            <a:r>
              <a:rPr lang="en-US" altLang="zh-CN" sz="2800" kern="100" dirty="0">
                <a:latin typeface="Times New Roman" panose="02020603050405020304" pitchFamily="18" charset="0"/>
                <a:ea typeface="方正中等线简体" panose="03000509000000000000" pitchFamily="65" charset="-122"/>
                <a:cs typeface="Courier New" panose="02070309020205020404" pitchFamily="49" charset="0"/>
              </a:rPr>
              <a:t>)</a:t>
            </a:r>
            <a:endParaRPr lang="zh-CN" altLang="zh-CN" sz="1050" kern="100" dirty="0">
              <a:effectLst/>
              <a:latin typeface="宋体" panose="02010600030101010101" pitchFamily="2" charset="-122"/>
              <a:ea typeface="宋体" panose="02010600030101010101" pitchFamily="2" charset="-122"/>
              <a:cs typeface="Courier New" panose="02070309020205020404" pitchFamily="49" charset="0"/>
            </a:endParaRPr>
          </a:p>
        </p:txBody>
      </p:sp>
      <p:sp>
        <p:nvSpPr>
          <p:cNvPr id="4" name="矩形 3"/>
          <p:cNvSpPr/>
          <p:nvPr/>
        </p:nvSpPr>
        <p:spPr>
          <a:xfrm>
            <a:off x="335206" y="2286916"/>
            <a:ext cx="11520000" cy="1284006"/>
          </a:xfrm>
          <a:prstGeom prst="rect">
            <a:avLst/>
          </a:prstGeom>
        </p:spPr>
        <p:txBody>
          <a:bodyPr wrap="square">
            <a:spAutoFit/>
          </a:bodyPr>
          <a:lstStyle/>
          <a:p>
            <a:pPr algn="just">
              <a:lnSpc>
                <a:spcPct val="150000"/>
              </a:lnSpc>
              <a:spcAft>
                <a:spcPts val="0"/>
              </a:spcAft>
            </a:pPr>
            <a:r>
              <a:rPr lang="zh-CN" altLang="zh-CN" sz="2800" kern="100" dirty="0">
                <a:solidFill>
                  <a:srgbClr val="C00000"/>
                </a:solidFill>
                <a:latin typeface="Times New Roman" panose="02020603050405020304" pitchFamily="18" charset="0"/>
                <a:ea typeface="微软雅黑" panose="020B0503020204020204" pitchFamily="34" charset="-122"/>
                <a:cs typeface="Times New Roman" panose="02020603050405020304" pitchFamily="18" charset="0"/>
              </a:rPr>
              <a:t>答案　</a:t>
            </a:r>
            <a:r>
              <a:rPr lang="en-US" altLang="zh-CN" sz="2800" kern="100" dirty="0">
                <a:latin typeface="宋体" panose="02010600030101010101" pitchFamily="2" charset="-122"/>
                <a:cs typeface="Times New Roman" panose="02020603050405020304" pitchFamily="18" charset="0"/>
              </a:rPr>
              <a:t>①</a:t>
            </a:r>
            <a:r>
              <a:rPr lang="zh-CN" altLang="zh-CN" sz="2800" kern="100" dirty="0">
                <a:latin typeface="Times New Roman" panose="02020603050405020304" pitchFamily="18" charset="0"/>
                <a:cs typeface="Times New Roman" panose="02020603050405020304" pitchFamily="18" charset="0"/>
              </a:rPr>
              <a:t>对待赵国：分析利弊</a:t>
            </a:r>
            <a:r>
              <a:rPr lang="zh-CN" altLang="zh-CN" sz="2800" kern="100" dirty="0" smtClean="0">
                <a:latin typeface="Times New Roman" panose="02020603050405020304" pitchFamily="18" charset="0"/>
                <a:cs typeface="Times New Roman" panose="02020603050405020304" pitchFamily="18" charset="0"/>
              </a:rPr>
              <a:t>。</a:t>
            </a:r>
            <a:endParaRPr lang="en-US" altLang="zh-CN" sz="2800" kern="100" dirty="0" smtClean="0">
              <a:latin typeface="Times New Roman" panose="02020603050405020304" pitchFamily="18" charset="0"/>
              <a:cs typeface="Times New Roman" panose="02020603050405020304" pitchFamily="18" charset="0"/>
            </a:endParaRPr>
          </a:p>
          <a:p>
            <a:pPr algn="just">
              <a:lnSpc>
                <a:spcPct val="150000"/>
              </a:lnSpc>
              <a:spcAft>
                <a:spcPts val="0"/>
              </a:spcAft>
            </a:pPr>
            <a:r>
              <a:rPr lang="en-US" altLang="zh-CN" sz="2800" kern="100" dirty="0" smtClean="0">
                <a:latin typeface="宋体" panose="02010600030101010101" pitchFamily="2" charset="-122"/>
                <a:cs typeface="Times New Roman" panose="02020603050405020304" pitchFamily="18" charset="0"/>
              </a:rPr>
              <a:t>②</a:t>
            </a:r>
            <a:r>
              <a:rPr lang="zh-CN" altLang="zh-CN" sz="2800" kern="100" dirty="0">
                <a:latin typeface="Times New Roman" panose="02020603050405020304" pitchFamily="18" charset="0"/>
                <a:cs typeface="Times New Roman" panose="02020603050405020304" pitchFamily="18" charset="0"/>
              </a:rPr>
              <a:t>对待燕国：威胁恐吓。</a:t>
            </a:r>
            <a:endParaRPr lang="zh-CN" altLang="zh-CN" sz="1050" kern="100" dirty="0">
              <a:effectLst/>
              <a:latin typeface="宋体" panose="02010600030101010101" pitchFamily="2" charset="-122"/>
              <a:ea typeface="宋体" panose="02010600030101010101" pitchFamily="2" charset="-122"/>
              <a:cs typeface="Courier New" panose="02070309020205020404" pitchFamily="49" charset="0"/>
            </a:endParaRPr>
          </a:p>
        </p:txBody>
      </p:sp>
    </p:spTree>
    <p:extLst>
      <p:ext uri="{BB962C8B-B14F-4D97-AF65-F5344CB8AC3E}">
        <p14:creationId xmlns:p14="http://schemas.microsoft.com/office/powerpoint/2010/main" val="1292381833"/>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blinds(horizontal)">
                                      <p:cBhvr>
                                        <p:cTn id="7" dur="500"/>
                                        <p:tgtEl>
                                          <p:spTgt spid="4">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nodeType="clickEffect">
                                  <p:stCondLst>
                                    <p:cond delay="0"/>
                                  </p:stCondLst>
                                  <p:childTnLst>
                                    <p:set>
                                      <p:cBhvr>
                                        <p:cTn id="11" dur="1" fill="hold">
                                          <p:stCondLst>
                                            <p:cond delay="0"/>
                                          </p:stCondLst>
                                        </p:cTn>
                                        <p:tgtEl>
                                          <p:spTgt spid="4">
                                            <p:txEl>
                                              <p:pRg st="1" end="1"/>
                                            </p:txEl>
                                          </p:spTgt>
                                        </p:tgtEl>
                                        <p:attrNameLst>
                                          <p:attrName>style.visibility</p:attrName>
                                        </p:attrNameLst>
                                      </p:cBhvr>
                                      <p:to>
                                        <p:strVal val="visible"/>
                                      </p:to>
                                    </p:set>
                                    <p:animEffect transition="in" filter="blinds(horizontal)">
                                      <p:cBhvr>
                                        <p:cTn id="12" dur="500"/>
                                        <p:tgtEl>
                                          <p:spTgt spid="4">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389206" y="549474"/>
            <a:ext cx="11412000" cy="4968552"/>
            <a:chOff x="406574" y="1081808"/>
            <a:chExt cx="11412000" cy="4968552"/>
          </a:xfrm>
        </p:grpSpPr>
        <p:grpSp>
          <p:nvGrpSpPr>
            <p:cNvPr id="5" name="组合 4"/>
            <p:cNvGrpSpPr/>
            <p:nvPr/>
          </p:nvGrpSpPr>
          <p:grpSpPr>
            <a:xfrm>
              <a:off x="406574" y="1081808"/>
              <a:ext cx="11412000" cy="4968552"/>
              <a:chOff x="406574" y="1081808"/>
              <a:chExt cx="11412000" cy="4968552"/>
            </a:xfrm>
          </p:grpSpPr>
          <p:sp>
            <p:nvSpPr>
              <p:cNvPr id="7" name="圆角矩形 6"/>
              <p:cNvSpPr/>
              <p:nvPr/>
            </p:nvSpPr>
            <p:spPr>
              <a:xfrm>
                <a:off x="406574" y="1197546"/>
                <a:ext cx="11412000" cy="4852814"/>
              </a:xfrm>
              <a:prstGeom prst="roundRect">
                <a:avLst>
                  <a:gd name="adj" fmla="val 4711"/>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文本框 7"/>
              <p:cNvSpPr txBox="1"/>
              <p:nvPr/>
            </p:nvSpPr>
            <p:spPr>
              <a:xfrm>
                <a:off x="838622" y="1081808"/>
                <a:ext cx="583768" cy="216027"/>
              </a:xfrm>
              <a:custGeom>
                <a:avLst/>
                <a:gdLst/>
                <a:ahLst/>
                <a:cxnLst/>
                <a:rect l="l" t="t" r="r" b="b"/>
                <a:pathLst>
                  <a:path w="583768" h="216027">
                    <a:moveTo>
                      <a:pt x="96012" y="106756"/>
                    </a:moveTo>
                    <a:lnTo>
                      <a:pt x="91211" y="139217"/>
                    </a:lnTo>
                    <a:lnTo>
                      <a:pt x="107670" y="139217"/>
                    </a:lnTo>
                    <a:lnTo>
                      <a:pt x="112014" y="106756"/>
                    </a:lnTo>
                    <a:close/>
                    <a:moveTo>
                      <a:pt x="53264" y="106756"/>
                    </a:moveTo>
                    <a:lnTo>
                      <a:pt x="48692" y="139217"/>
                    </a:lnTo>
                    <a:lnTo>
                      <a:pt x="64922" y="139217"/>
                    </a:lnTo>
                    <a:lnTo>
                      <a:pt x="69494" y="106756"/>
                    </a:lnTo>
                    <a:close/>
                    <a:moveTo>
                      <a:pt x="213055" y="82524"/>
                    </a:moveTo>
                    <a:lnTo>
                      <a:pt x="249174" y="82524"/>
                    </a:lnTo>
                    <a:lnTo>
                      <a:pt x="248031" y="92811"/>
                    </a:lnTo>
                    <a:lnTo>
                      <a:pt x="279121" y="92811"/>
                    </a:lnTo>
                    <a:lnTo>
                      <a:pt x="277749" y="104927"/>
                    </a:lnTo>
                    <a:cubicBezTo>
                      <a:pt x="277292" y="107670"/>
                      <a:pt x="276149" y="110033"/>
                      <a:pt x="274320" y="112014"/>
                    </a:cubicBezTo>
                    <a:cubicBezTo>
                      <a:pt x="272644" y="113995"/>
                      <a:pt x="270662" y="114986"/>
                      <a:pt x="268376" y="114986"/>
                    </a:cubicBezTo>
                    <a:lnTo>
                      <a:pt x="244831" y="114986"/>
                    </a:lnTo>
                    <a:lnTo>
                      <a:pt x="239573" y="152019"/>
                    </a:lnTo>
                    <a:lnTo>
                      <a:pt x="272948" y="152019"/>
                    </a:lnTo>
                    <a:lnTo>
                      <a:pt x="271348" y="164592"/>
                    </a:lnTo>
                    <a:cubicBezTo>
                      <a:pt x="270891" y="167640"/>
                      <a:pt x="269519" y="170307"/>
                      <a:pt x="267233" y="172593"/>
                    </a:cubicBezTo>
                    <a:cubicBezTo>
                      <a:pt x="264947" y="174574"/>
                      <a:pt x="262357" y="175565"/>
                      <a:pt x="259461" y="175565"/>
                    </a:cubicBezTo>
                    <a:lnTo>
                      <a:pt x="236372" y="175565"/>
                    </a:lnTo>
                    <a:lnTo>
                      <a:pt x="231800" y="211683"/>
                    </a:lnTo>
                    <a:cubicBezTo>
                      <a:pt x="231648" y="212903"/>
                      <a:pt x="231191" y="213893"/>
                      <a:pt x="230429" y="214655"/>
                    </a:cubicBezTo>
                    <a:cubicBezTo>
                      <a:pt x="229667" y="215417"/>
                      <a:pt x="228752" y="215798"/>
                      <a:pt x="227685" y="215798"/>
                    </a:cubicBezTo>
                    <a:lnTo>
                      <a:pt x="192481" y="215798"/>
                    </a:lnTo>
                    <a:lnTo>
                      <a:pt x="197510" y="175565"/>
                    </a:lnTo>
                    <a:lnTo>
                      <a:pt x="147218" y="175565"/>
                    </a:lnTo>
                    <a:lnTo>
                      <a:pt x="149276" y="160706"/>
                    </a:lnTo>
                    <a:cubicBezTo>
                      <a:pt x="149580" y="158420"/>
                      <a:pt x="150647" y="156438"/>
                      <a:pt x="152476" y="154762"/>
                    </a:cubicBezTo>
                    <a:cubicBezTo>
                      <a:pt x="154305" y="152933"/>
                      <a:pt x="156286" y="152019"/>
                      <a:pt x="158420" y="152019"/>
                    </a:cubicBezTo>
                    <a:lnTo>
                      <a:pt x="200711" y="152019"/>
                    </a:lnTo>
                    <a:lnTo>
                      <a:pt x="205968" y="114986"/>
                    </a:lnTo>
                    <a:lnTo>
                      <a:pt x="190881" y="114986"/>
                    </a:lnTo>
                    <a:lnTo>
                      <a:pt x="190424" y="115671"/>
                    </a:lnTo>
                    <a:cubicBezTo>
                      <a:pt x="189052" y="120091"/>
                      <a:pt x="186690" y="123520"/>
                      <a:pt x="183337" y="125958"/>
                    </a:cubicBezTo>
                    <a:cubicBezTo>
                      <a:pt x="179375" y="128702"/>
                      <a:pt x="175184" y="130073"/>
                      <a:pt x="170764" y="130073"/>
                    </a:cubicBezTo>
                    <a:lnTo>
                      <a:pt x="151790" y="130073"/>
                    </a:lnTo>
                    <a:lnTo>
                      <a:pt x="164592" y="87325"/>
                    </a:lnTo>
                    <a:cubicBezTo>
                      <a:pt x="164897" y="86563"/>
                      <a:pt x="165354" y="85953"/>
                      <a:pt x="165963" y="85496"/>
                    </a:cubicBezTo>
                    <a:cubicBezTo>
                      <a:pt x="166573" y="85039"/>
                      <a:pt x="167259" y="84810"/>
                      <a:pt x="168021" y="84810"/>
                    </a:cubicBezTo>
                    <a:lnTo>
                      <a:pt x="199339" y="84810"/>
                    </a:lnTo>
                    <a:lnTo>
                      <a:pt x="196596" y="92811"/>
                    </a:lnTo>
                    <a:lnTo>
                      <a:pt x="208483" y="92811"/>
                    </a:lnTo>
                    <a:lnTo>
                      <a:pt x="209169" y="85496"/>
                    </a:lnTo>
                    <a:cubicBezTo>
                      <a:pt x="209169" y="84887"/>
                      <a:pt x="209283" y="84468"/>
                      <a:pt x="209512" y="84239"/>
                    </a:cubicBezTo>
                    <a:cubicBezTo>
                      <a:pt x="209740" y="84010"/>
                      <a:pt x="210083" y="83744"/>
                      <a:pt x="210540" y="83439"/>
                    </a:cubicBezTo>
                    <a:cubicBezTo>
                      <a:pt x="211302" y="82829"/>
                      <a:pt x="212141" y="82524"/>
                      <a:pt x="213055" y="82524"/>
                    </a:cubicBezTo>
                    <a:close/>
                    <a:moveTo>
                      <a:pt x="102641" y="59207"/>
                    </a:moveTo>
                    <a:lnTo>
                      <a:pt x="98298" y="88239"/>
                    </a:lnTo>
                    <a:lnTo>
                      <a:pt x="114757" y="88239"/>
                    </a:lnTo>
                    <a:lnTo>
                      <a:pt x="118643" y="59207"/>
                    </a:lnTo>
                    <a:close/>
                    <a:moveTo>
                      <a:pt x="400431" y="48692"/>
                    </a:moveTo>
                    <a:lnTo>
                      <a:pt x="419862" y="48692"/>
                    </a:lnTo>
                    <a:cubicBezTo>
                      <a:pt x="421538" y="48692"/>
                      <a:pt x="422872" y="49301"/>
                      <a:pt x="423862" y="50520"/>
                    </a:cubicBezTo>
                    <a:cubicBezTo>
                      <a:pt x="424853" y="51740"/>
                      <a:pt x="425272" y="53187"/>
                      <a:pt x="425120" y="54864"/>
                    </a:cubicBezTo>
                    <a:lnTo>
                      <a:pt x="406832" y="216027"/>
                    </a:lnTo>
                    <a:cubicBezTo>
                      <a:pt x="400126" y="216027"/>
                      <a:pt x="394564" y="213398"/>
                      <a:pt x="390144" y="208140"/>
                    </a:cubicBezTo>
                    <a:cubicBezTo>
                      <a:pt x="385724" y="202882"/>
                      <a:pt x="383819" y="196596"/>
                      <a:pt x="384429" y="189281"/>
                    </a:cubicBezTo>
                    <a:close/>
                    <a:moveTo>
                      <a:pt x="328879" y="48692"/>
                    </a:moveTo>
                    <a:lnTo>
                      <a:pt x="347624" y="48692"/>
                    </a:lnTo>
                    <a:lnTo>
                      <a:pt x="324764" y="197967"/>
                    </a:lnTo>
                    <a:cubicBezTo>
                      <a:pt x="323850" y="203301"/>
                      <a:pt x="321488" y="207645"/>
                      <a:pt x="317678" y="210998"/>
                    </a:cubicBezTo>
                    <a:cubicBezTo>
                      <a:pt x="313868" y="214350"/>
                      <a:pt x="309524" y="216027"/>
                      <a:pt x="304648" y="216027"/>
                    </a:cubicBezTo>
                    <a:lnTo>
                      <a:pt x="296418" y="216027"/>
                    </a:lnTo>
                    <a:lnTo>
                      <a:pt x="321107" y="55778"/>
                    </a:lnTo>
                    <a:cubicBezTo>
                      <a:pt x="321564" y="53645"/>
                      <a:pt x="322516" y="51930"/>
                      <a:pt x="323964" y="50635"/>
                    </a:cubicBezTo>
                    <a:cubicBezTo>
                      <a:pt x="325412" y="49339"/>
                      <a:pt x="327050" y="48692"/>
                      <a:pt x="328879" y="48692"/>
                    </a:cubicBezTo>
                    <a:close/>
                    <a:moveTo>
                      <a:pt x="499643" y="5943"/>
                    </a:moveTo>
                    <a:lnTo>
                      <a:pt x="583768" y="5943"/>
                    </a:lnTo>
                    <a:cubicBezTo>
                      <a:pt x="583006" y="10820"/>
                      <a:pt x="580911" y="14821"/>
                      <a:pt x="577482" y="17945"/>
                    </a:cubicBezTo>
                    <a:cubicBezTo>
                      <a:pt x="574053" y="21069"/>
                      <a:pt x="570052" y="22631"/>
                      <a:pt x="565480" y="22631"/>
                    </a:cubicBezTo>
                    <a:lnTo>
                      <a:pt x="497586" y="22631"/>
                    </a:lnTo>
                    <a:close/>
                    <a:moveTo>
                      <a:pt x="457581" y="5943"/>
                    </a:moveTo>
                    <a:lnTo>
                      <a:pt x="492785" y="5943"/>
                    </a:lnTo>
                    <a:lnTo>
                      <a:pt x="486156" y="56235"/>
                    </a:lnTo>
                    <a:lnTo>
                      <a:pt x="577139" y="56235"/>
                    </a:lnTo>
                    <a:lnTo>
                      <a:pt x="574624" y="74752"/>
                    </a:lnTo>
                    <a:lnTo>
                      <a:pt x="560680" y="74752"/>
                    </a:lnTo>
                    <a:lnTo>
                      <a:pt x="541934" y="216027"/>
                    </a:lnTo>
                    <a:lnTo>
                      <a:pt x="498272" y="216027"/>
                    </a:lnTo>
                    <a:lnTo>
                      <a:pt x="516788" y="74752"/>
                    </a:lnTo>
                    <a:lnTo>
                      <a:pt x="483641" y="74752"/>
                    </a:lnTo>
                    <a:lnTo>
                      <a:pt x="468325" y="191338"/>
                    </a:lnTo>
                    <a:cubicBezTo>
                      <a:pt x="467411" y="198196"/>
                      <a:pt x="464439" y="204063"/>
                      <a:pt x="459410" y="208940"/>
                    </a:cubicBezTo>
                    <a:cubicBezTo>
                      <a:pt x="454533" y="213665"/>
                      <a:pt x="448742" y="216027"/>
                      <a:pt x="442036" y="216027"/>
                    </a:cubicBezTo>
                    <a:lnTo>
                      <a:pt x="421234" y="216027"/>
                    </a:lnTo>
                    <a:lnTo>
                      <a:pt x="447751" y="15087"/>
                    </a:lnTo>
                    <a:cubicBezTo>
                      <a:pt x="448208" y="12344"/>
                      <a:pt x="449351" y="10134"/>
                      <a:pt x="451180" y="8458"/>
                    </a:cubicBezTo>
                    <a:cubicBezTo>
                      <a:pt x="453009" y="6782"/>
                      <a:pt x="455143" y="5943"/>
                      <a:pt x="457581" y="5943"/>
                    </a:cubicBezTo>
                    <a:close/>
                    <a:moveTo>
                      <a:pt x="173050" y="2514"/>
                    </a:moveTo>
                    <a:lnTo>
                      <a:pt x="284378" y="2514"/>
                    </a:lnTo>
                    <a:cubicBezTo>
                      <a:pt x="286055" y="2514"/>
                      <a:pt x="287426" y="2972"/>
                      <a:pt x="288493" y="3886"/>
                    </a:cubicBezTo>
                    <a:cubicBezTo>
                      <a:pt x="289560" y="5105"/>
                      <a:pt x="289941" y="6553"/>
                      <a:pt x="289636" y="8229"/>
                    </a:cubicBezTo>
                    <a:lnTo>
                      <a:pt x="284150" y="49835"/>
                    </a:lnTo>
                    <a:cubicBezTo>
                      <a:pt x="283083" y="56997"/>
                      <a:pt x="280340" y="62789"/>
                      <a:pt x="275920" y="67208"/>
                    </a:cubicBezTo>
                    <a:cubicBezTo>
                      <a:pt x="271501" y="71933"/>
                      <a:pt x="264719" y="74295"/>
                      <a:pt x="255575" y="74295"/>
                    </a:cubicBezTo>
                    <a:lnTo>
                      <a:pt x="222656" y="74295"/>
                    </a:lnTo>
                    <a:lnTo>
                      <a:pt x="224485" y="61265"/>
                    </a:lnTo>
                    <a:cubicBezTo>
                      <a:pt x="224637" y="59741"/>
                      <a:pt x="225323" y="58369"/>
                      <a:pt x="226542" y="57150"/>
                    </a:cubicBezTo>
                    <a:cubicBezTo>
                      <a:pt x="227762" y="56235"/>
                      <a:pt x="229133" y="55778"/>
                      <a:pt x="230657" y="55778"/>
                    </a:cubicBezTo>
                    <a:lnTo>
                      <a:pt x="238658" y="55778"/>
                    </a:lnTo>
                    <a:cubicBezTo>
                      <a:pt x="242316" y="55778"/>
                      <a:pt x="244450" y="54026"/>
                      <a:pt x="245059" y="50520"/>
                    </a:cubicBezTo>
                    <a:lnTo>
                      <a:pt x="249174" y="19888"/>
                    </a:lnTo>
                    <a:lnTo>
                      <a:pt x="220599" y="19888"/>
                    </a:lnTo>
                    <a:lnTo>
                      <a:pt x="212141" y="49377"/>
                    </a:lnTo>
                    <a:cubicBezTo>
                      <a:pt x="209397" y="57455"/>
                      <a:pt x="204749" y="63627"/>
                      <a:pt x="198196" y="67894"/>
                    </a:cubicBezTo>
                    <a:cubicBezTo>
                      <a:pt x="191643" y="72161"/>
                      <a:pt x="184785" y="74295"/>
                      <a:pt x="177622" y="74295"/>
                    </a:cubicBezTo>
                    <a:lnTo>
                      <a:pt x="162534" y="74295"/>
                    </a:lnTo>
                    <a:lnTo>
                      <a:pt x="181051" y="19888"/>
                    </a:lnTo>
                    <a:lnTo>
                      <a:pt x="166192" y="19888"/>
                    </a:lnTo>
                    <a:lnTo>
                      <a:pt x="168021" y="6401"/>
                    </a:lnTo>
                    <a:cubicBezTo>
                      <a:pt x="168173" y="5181"/>
                      <a:pt x="168707" y="4191"/>
                      <a:pt x="169621" y="3429"/>
                    </a:cubicBezTo>
                    <a:cubicBezTo>
                      <a:pt x="170688" y="2819"/>
                      <a:pt x="171831" y="2514"/>
                      <a:pt x="173050" y="2514"/>
                    </a:cubicBezTo>
                    <a:close/>
                    <a:moveTo>
                      <a:pt x="365455" y="228"/>
                    </a:moveTo>
                    <a:lnTo>
                      <a:pt x="400660" y="228"/>
                    </a:lnTo>
                    <a:lnTo>
                      <a:pt x="398374" y="18974"/>
                    </a:lnTo>
                    <a:lnTo>
                      <a:pt x="433349" y="18974"/>
                    </a:lnTo>
                    <a:lnTo>
                      <a:pt x="431749" y="30404"/>
                    </a:lnTo>
                    <a:cubicBezTo>
                      <a:pt x="431444" y="32537"/>
                      <a:pt x="430568" y="34252"/>
                      <a:pt x="429120" y="35547"/>
                    </a:cubicBezTo>
                    <a:cubicBezTo>
                      <a:pt x="427672" y="36843"/>
                      <a:pt x="426034" y="37490"/>
                      <a:pt x="424205" y="37490"/>
                    </a:cubicBezTo>
                    <a:lnTo>
                      <a:pt x="395859" y="37490"/>
                    </a:lnTo>
                    <a:lnTo>
                      <a:pt x="373456" y="206654"/>
                    </a:lnTo>
                    <a:cubicBezTo>
                      <a:pt x="372999" y="209397"/>
                      <a:pt x="371818" y="211645"/>
                      <a:pt x="369913" y="213398"/>
                    </a:cubicBezTo>
                    <a:cubicBezTo>
                      <a:pt x="368008" y="215151"/>
                      <a:pt x="365760" y="216027"/>
                      <a:pt x="363169" y="216027"/>
                    </a:cubicBezTo>
                    <a:lnTo>
                      <a:pt x="330251" y="216027"/>
                    </a:lnTo>
                    <a:lnTo>
                      <a:pt x="353797" y="37490"/>
                    </a:lnTo>
                    <a:lnTo>
                      <a:pt x="320650" y="37490"/>
                    </a:lnTo>
                    <a:lnTo>
                      <a:pt x="322250" y="25374"/>
                    </a:lnTo>
                    <a:cubicBezTo>
                      <a:pt x="322555" y="23393"/>
                      <a:pt x="323355" y="21831"/>
                      <a:pt x="324650" y="20688"/>
                    </a:cubicBezTo>
                    <a:cubicBezTo>
                      <a:pt x="325945" y="19545"/>
                      <a:pt x="327431" y="18974"/>
                      <a:pt x="329108" y="18974"/>
                    </a:cubicBezTo>
                    <a:lnTo>
                      <a:pt x="356311" y="18974"/>
                    </a:lnTo>
                    <a:lnTo>
                      <a:pt x="357911" y="7315"/>
                    </a:lnTo>
                    <a:cubicBezTo>
                      <a:pt x="358216" y="5334"/>
                      <a:pt x="359092" y="3657"/>
                      <a:pt x="360540" y="2286"/>
                    </a:cubicBezTo>
                    <a:cubicBezTo>
                      <a:pt x="361988" y="914"/>
                      <a:pt x="363626" y="228"/>
                      <a:pt x="365455" y="228"/>
                    </a:cubicBezTo>
                    <a:close/>
                    <a:moveTo>
                      <a:pt x="42062" y="0"/>
                    </a:moveTo>
                    <a:lnTo>
                      <a:pt x="86639" y="0"/>
                    </a:lnTo>
                    <a:lnTo>
                      <a:pt x="83896" y="3657"/>
                    </a:lnTo>
                    <a:lnTo>
                      <a:pt x="155905" y="3657"/>
                    </a:lnTo>
                    <a:cubicBezTo>
                      <a:pt x="157429" y="3657"/>
                      <a:pt x="158572" y="4267"/>
                      <a:pt x="159334" y="5486"/>
                    </a:cubicBezTo>
                    <a:cubicBezTo>
                      <a:pt x="160096" y="6705"/>
                      <a:pt x="160172" y="8077"/>
                      <a:pt x="159563" y="9601"/>
                    </a:cubicBezTo>
                    <a:lnTo>
                      <a:pt x="145161" y="41834"/>
                    </a:lnTo>
                    <a:lnTo>
                      <a:pt x="157962" y="41834"/>
                    </a:lnTo>
                    <a:lnTo>
                      <a:pt x="135788" y="198882"/>
                    </a:lnTo>
                    <a:cubicBezTo>
                      <a:pt x="135179" y="203606"/>
                      <a:pt x="133274" y="207645"/>
                      <a:pt x="130073" y="210998"/>
                    </a:cubicBezTo>
                    <a:cubicBezTo>
                      <a:pt x="126873" y="214198"/>
                      <a:pt x="123215" y="215798"/>
                      <a:pt x="119100" y="215798"/>
                    </a:cubicBezTo>
                    <a:lnTo>
                      <a:pt x="96698" y="215798"/>
                    </a:lnTo>
                    <a:lnTo>
                      <a:pt x="104927" y="156591"/>
                    </a:lnTo>
                    <a:lnTo>
                      <a:pt x="88925" y="156591"/>
                    </a:lnTo>
                    <a:lnTo>
                      <a:pt x="80924" y="212369"/>
                    </a:lnTo>
                    <a:lnTo>
                      <a:pt x="54635" y="212369"/>
                    </a:lnTo>
                    <a:lnTo>
                      <a:pt x="62408" y="156591"/>
                    </a:lnTo>
                    <a:lnTo>
                      <a:pt x="46177" y="156591"/>
                    </a:lnTo>
                    <a:lnTo>
                      <a:pt x="40233" y="198425"/>
                    </a:lnTo>
                    <a:cubicBezTo>
                      <a:pt x="39624" y="203301"/>
                      <a:pt x="37643" y="207492"/>
                      <a:pt x="34290" y="210998"/>
                    </a:cubicBezTo>
                    <a:cubicBezTo>
                      <a:pt x="30785" y="214198"/>
                      <a:pt x="26975" y="215798"/>
                      <a:pt x="22860" y="215798"/>
                    </a:cubicBezTo>
                    <a:lnTo>
                      <a:pt x="0" y="215798"/>
                    </a:lnTo>
                    <a:lnTo>
                      <a:pt x="24689" y="41834"/>
                    </a:lnTo>
                    <a:lnTo>
                      <a:pt x="62636" y="41834"/>
                    </a:lnTo>
                    <a:lnTo>
                      <a:pt x="55778" y="88239"/>
                    </a:lnTo>
                    <a:lnTo>
                      <a:pt x="72009" y="88239"/>
                    </a:lnTo>
                    <a:lnTo>
                      <a:pt x="76124" y="59207"/>
                    </a:lnTo>
                    <a:lnTo>
                      <a:pt x="64694" y="59207"/>
                    </a:lnTo>
                    <a:lnTo>
                      <a:pt x="67437" y="41834"/>
                    </a:lnTo>
                    <a:lnTo>
                      <a:pt x="103098" y="41834"/>
                    </a:lnTo>
                    <a:lnTo>
                      <a:pt x="111785" y="21031"/>
                    </a:lnTo>
                    <a:lnTo>
                      <a:pt x="74981" y="21031"/>
                    </a:lnTo>
                    <a:cubicBezTo>
                      <a:pt x="69189" y="31089"/>
                      <a:pt x="61722" y="36119"/>
                      <a:pt x="52578" y="36119"/>
                    </a:cubicBezTo>
                    <a:lnTo>
                      <a:pt x="21031" y="36119"/>
                    </a:lnTo>
                    <a:lnTo>
                      <a:pt x="36804" y="3200"/>
                    </a:lnTo>
                    <a:cubicBezTo>
                      <a:pt x="38328" y="1067"/>
                      <a:pt x="40081" y="0"/>
                      <a:pt x="42062" y="0"/>
                    </a:cubicBezTo>
                    <a:close/>
                  </a:path>
                </a:pathLst>
              </a:custGeom>
              <a:solidFill>
                <a:srgbClr val="953735"/>
              </a:solidFill>
              <a:ln>
                <a:noFill/>
              </a:ln>
              <a:effectLst/>
            </p:spPr>
            <p:txBody>
              <a:bodyPr rot="0" spcFirstLastPara="0" vertOverflow="overflow" horzOverflow="overflow" vert="horz" wrap="square" lIns="91440" tIns="45720" rIns="91440" bIns="45720" numCol="1" spcCol="0" rtlCol="0" fromWordArt="0" anchor="t" anchorCtr="0" forceAA="0" compatLnSpc="1">
                <a:noAutofit/>
              </a:bodyPr>
              <a:lstStyle>
                <a:defPPr>
                  <a:defRPr lang="zh-CN"/>
                </a:defPPr>
                <a:lvl1pPr marR="0" lvl="0" indent="0" defTabSz="914400" fontAlgn="auto">
                  <a:lnSpc>
                    <a:spcPct val="100000"/>
                  </a:lnSpc>
                  <a:spcBef>
                    <a:spcPts val="0"/>
                  </a:spcBef>
                  <a:spcAft>
                    <a:spcPts val="0"/>
                  </a:spcAft>
                  <a:buClrTx/>
                  <a:buSzTx/>
                  <a:buFontTx/>
                  <a:buNone/>
                  <a:defRPr kumimoji="0" sz="1800" b="0" i="0" u="none" strike="noStrike" cap="none" spc="0" normalizeH="0" baseline="0">
                    <a:ln>
                      <a:noFill/>
                    </a:ln>
                    <a:solidFill>
                      <a:prstClr val="white"/>
                    </a:solidFill>
                    <a:effectLst/>
                    <a:uLnTx/>
                    <a:uFillTx/>
                    <a:latin typeface="DOUYU Font" pitchFamily="2" charset="-122"/>
                    <a:ea typeface="DOUYU Font" pitchFamily="2" charset="-122"/>
                  </a:defRPr>
                </a:lvl1pPr>
              </a:lstStyle>
              <a:p>
                <a:endParaRPr lang="zh-CN" altLang="en-US" dirty="0"/>
              </a:p>
            </p:txBody>
          </p:sp>
        </p:grpSp>
        <p:sp>
          <p:nvSpPr>
            <p:cNvPr id="6" name="矩形 5"/>
            <p:cNvSpPr/>
            <p:nvPr/>
          </p:nvSpPr>
          <p:spPr>
            <a:xfrm>
              <a:off x="629220" y="1318676"/>
              <a:ext cx="10966708" cy="4515660"/>
            </a:xfrm>
            <a:prstGeom prst="rect">
              <a:avLst/>
            </a:prstGeom>
            <a:noFill/>
            <a:ln>
              <a:noFill/>
            </a:ln>
          </p:spPr>
          <p:txBody>
            <a:bodyPr>
              <a:spAutoFit/>
            </a:bodyPr>
            <a:lstStyle/>
            <a:p>
              <a:pPr algn="just">
                <a:lnSpc>
                  <a:spcPct val="150000"/>
                </a:lnSpc>
                <a:spcAft>
                  <a:spcPts val="0"/>
                </a:spcAft>
              </a:pPr>
              <a:r>
                <a:rPr lang="zh-CN" altLang="zh-CN" sz="2800" kern="100" dirty="0">
                  <a:latin typeface="Times New Roman" panose="02020603050405020304" pitchFamily="18" charset="0"/>
                  <a:ea typeface="仿宋_GB2312" panose="02010609030101010101" pitchFamily="49" charset="-122"/>
                  <a:cs typeface="Times New Roman" panose="02020603050405020304" pitchFamily="18" charset="0"/>
                </a:rPr>
                <a:t>首先审清题干要求。由题干可知，此题考查的内容是孟尝君前往赵国、燕国借兵救魏时分别采用了什么游说策略。然后据此在文中寻找相关语句。游说赵王的语句是</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仿宋_GB2312" panose="02010609030101010101" pitchFamily="49" charset="-122"/>
                  <a:cs typeface="Times New Roman" panose="02020603050405020304" pitchFamily="18" charset="0"/>
                </a:rPr>
                <a:t>然而赵之地不岁危而民不岁死</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仿宋_GB2312" panose="02010609030101010101" pitchFamily="49" charset="-122"/>
                  <a:cs typeface="Times New Roman" panose="02020603050405020304" pitchFamily="18" charset="0"/>
                </a:rPr>
                <a:t>民亦且岁死矣</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仿宋_GB2312" panose="02010609030101010101" pitchFamily="49" charset="-122"/>
                  <a:cs typeface="Times New Roman" panose="02020603050405020304" pitchFamily="18" charset="0"/>
                </a:rPr>
                <a:t>，游说燕王的语句是</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仿宋_GB2312" panose="02010609030101010101" pitchFamily="49" charset="-122"/>
                  <a:cs typeface="Times New Roman" panose="02020603050405020304" pitchFamily="18" charset="0"/>
                </a:rPr>
                <a:t>秦已去魏，魏王悉韩、魏之兵</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仿宋_GB2312" panose="02010609030101010101" pitchFamily="49" charset="-122"/>
                  <a:cs typeface="Times New Roman" panose="02020603050405020304" pitchFamily="18" charset="0"/>
                </a:rPr>
                <a:t>则道里近而输又易矣，王何利</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仿宋_GB2312" panose="02010609030101010101" pitchFamily="49" charset="-122"/>
                  <a:cs typeface="Times New Roman" panose="02020603050405020304" pitchFamily="18" charset="0"/>
                </a:rPr>
                <a:t>。综合以上语句可知，游说赵王主要是以唇亡齿寒的道理来使赵王明白其中的利害关系；游说燕王主要是威逼，让燕王明白不出兵相救将会导致什么恶果。</a:t>
              </a:r>
              <a:endParaRPr lang="zh-CN" altLang="zh-CN" sz="1050" kern="100" dirty="0">
                <a:effectLst/>
                <a:latin typeface="宋体" panose="02010600030101010101" pitchFamily="2" charset="-122"/>
                <a:ea typeface="宋体" panose="02010600030101010101" pitchFamily="2" charset="-122"/>
                <a:cs typeface="Courier New" panose="02070309020205020404" pitchFamily="49" charset="0"/>
              </a:endParaRPr>
            </a:p>
          </p:txBody>
        </p:sp>
      </p:grpSp>
    </p:spTree>
    <p:extLst>
      <p:ext uri="{BB962C8B-B14F-4D97-AF65-F5344CB8AC3E}">
        <p14:creationId xmlns:p14="http://schemas.microsoft.com/office/powerpoint/2010/main" val="516190835"/>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 presetClass="entr" presetSubtype="10"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linds(horizontal)">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0" y="355259"/>
            <a:ext cx="2566814" cy="360040"/>
          </a:xfrm>
          <a:prstGeom prst="rect">
            <a:avLst/>
          </a:prstGeom>
          <a:solidFill>
            <a:srgbClr val="20253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矩形 2"/>
          <p:cNvSpPr/>
          <p:nvPr/>
        </p:nvSpPr>
        <p:spPr>
          <a:xfrm>
            <a:off x="335206" y="117426"/>
            <a:ext cx="11520000" cy="6555641"/>
          </a:xfrm>
          <a:prstGeom prst="rect">
            <a:avLst/>
          </a:prstGeom>
        </p:spPr>
        <p:txBody>
          <a:bodyPr>
            <a:spAutoFit/>
          </a:bodyPr>
          <a:lstStyle/>
          <a:p>
            <a:pPr lvl="0" algn="just">
              <a:lnSpc>
                <a:spcPct val="150000"/>
              </a:lnSpc>
            </a:pPr>
            <a:r>
              <a:rPr lang="en-US" altLang="zh-CN" sz="2800" b="1" kern="100" dirty="0" smtClean="0">
                <a:solidFill>
                  <a:srgbClr val="FFFF00"/>
                </a:solidFill>
                <a:latin typeface="Times New Roman" panose="02020603050405020304" pitchFamily="18" charset="0"/>
                <a:ea typeface="方正中等线简体" panose="03000509000000000000" pitchFamily="65" charset="-122"/>
                <a:cs typeface="Courier New" panose="02070309020205020404" pitchFamily="49" charset="0"/>
              </a:rPr>
              <a:t>[</a:t>
            </a:r>
            <a:r>
              <a:rPr lang="zh-CN" altLang="zh-CN" sz="2800" b="1" kern="100" dirty="0" smtClean="0">
                <a:solidFill>
                  <a:srgbClr val="FFFF00"/>
                </a:solidFill>
                <a:latin typeface="Times New Roman" panose="02020603050405020304" pitchFamily="18" charset="0"/>
                <a:ea typeface="方正中等线简体" panose="03000509000000000000" pitchFamily="65" charset="-122"/>
                <a:cs typeface="Times New Roman" panose="02020603050405020304" pitchFamily="18" charset="0"/>
              </a:rPr>
              <a:t>追加练习</a:t>
            </a:r>
            <a:r>
              <a:rPr lang="en-US" altLang="zh-CN" sz="2800" b="1" kern="100" dirty="0" smtClean="0">
                <a:solidFill>
                  <a:srgbClr val="FFFF00"/>
                </a:solidFill>
                <a:latin typeface="Times New Roman" panose="02020603050405020304" pitchFamily="18" charset="0"/>
                <a:ea typeface="方正中等线简体" panose="03000509000000000000" pitchFamily="65" charset="-122"/>
                <a:cs typeface="Times New Roman" panose="02020603050405020304" pitchFamily="18" charset="0"/>
              </a:rPr>
              <a:t>]</a:t>
            </a:r>
            <a:endParaRPr lang="zh-CN" altLang="zh-CN" sz="2800" b="1" kern="100" dirty="0" smtClean="0">
              <a:solidFill>
                <a:srgbClr val="FFFF00"/>
              </a:solidFill>
              <a:latin typeface="宋体" panose="02010600030101010101" pitchFamily="2" charset="-122"/>
              <a:ea typeface="宋体" panose="02010600030101010101" pitchFamily="2" charset="-122"/>
              <a:cs typeface="Courier New" panose="02070309020205020404" pitchFamily="49" charset="0"/>
            </a:endParaRPr>
          </a:p>
          <a:p>
            <a:pPr algn="just">
              <a:lnSpc>
                <a:spcPct val="150000"/>
              </a:lnSpc>
              <a:spcAft>
                <a:spcPts val="0"/>
              </a:spcAft>
            </a:pPr>
            <a:r>
              <a:rPr lang="en-US" altLang="zh-CN" sz="2800" kern="100" dirty="0">
                <a:latin typeface="Times New Roman" panose="02020603050405020304" pitchFamily="18" charset="0"/>
                <a:ea typeface="方正中等线简体" panose="03000509000000000000" pitchFamily="65" charset="-122"/>
                <a:cs typeface="Courier New" panose="02070309020205020404" pitchFamily="49" charset="0"/>
              </a:rPr>
              <a:t>1.</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下列对文中加颜色的词语及相关内容的解说，不正确的一项是</a:t>
            </a:r>
            <a:endParaRPr lang="zh-CN" altLang="zh-CN" sz="1050" kern="100" dirty="0">
              <a:latin typeface="宋体" panose="02010600030101010101" pitchFamily="2" charset="-122"/>
              <a:ea typeface="宋体" panose="02010600030101010101" pitchFamily="2" charset="-122"/>
              <a:cs typeface="Courier New" panose="02070309020205020404" pitchFamily="49" charset="0"/>
            </a:endParaRPr>
          </a:p>
          <a:p>
            <a:pPr algn="just">
              <a:lnSpc>
                <a:spcPct val="150000"/>
              </a:lnSpc>
              <a:spcAft>
                <a:spcPts val="0"/>
              </a:spcAft>
            </a:pPr>
            <a:r>
              <a:rPr lang="en-US" altLang="zh-CN" sz="2800" kern="100" dirty="0">
                <a:latin typeface="Times New Roman" panose="02020603050405020304" pitchFamily="18" charset="0"/>
                <a:ea typeface="方正中等线简体" panose="03000509000000000000" pitchFamily="65" charset="-122"/>
                <a:cs typeface="Courier New" panose="02070309020205020404" pitchFamily="49" charset="0"/>
              </a:rPr>
              <a:t>A.</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秦且攻魏</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与</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若属皆且为所虏</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en-US" altLang="zh-CN" sz="2800" kern="100" dirty="0">
                <a:latin typeface="Times New Roman" panose="02020603050405020304" pitchFamily="18" charset="0"/>
                <a:ea typeface="方正中等线简体" panose="03000509000000000000" pitchFamily="65" charset="-122"/>
                <a:cs typeface="Courier New" panose="02070309020205020404" pitchFamily="49" charset="0"/>
              </a:rPr>
              <a:t>(</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《鸿门宴》</a:t>
            </a:r>
            <a:r>
              <a:rPr lang="en-US" altLang="zh-CN" sz="2800" kern="100" dirty="0">
                <a:latin typeface="Times New Roman" panose="02020603050405020304" pitchFamily="18" charset="0"/>
                <a:ea typeface="方正中等线简体" panose="03000509000000000000" pitchFamily="65" charset="-122"/>
                <a:cs typeface="Courier New" panose="02070309020205020404" pitchFamily="49" charset="0"/>
              </a:rPr>
              <a:t>)</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两句中的</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且</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字</a:t>
            </a:r>
            <a:r>
              <a:rPr lang="zh-CN" altLang="zh-CN" sz="2800" kern="100" dirty="0" smtClean="0">
                <a:latin typeface="Times New Roman" panose="02020603050405020304" pitchFamily="18" charset="0"/>
                <a:ea typeface="方正中等线简体" panose="03000509000000000000" pitchFamily="65" charset="-122"/>
                <a:cs typeface="Times New Roman" panose="02020603050405020304" pitchFamily="18" charset="0"/>
              </a:rPr>
              <a:t>含</a:t>
            </a:r>
            <a:endParaRPr lang="en-US" altLang="zh-CN" sz="2800" kern="100" dirty="0" smtClean="0">
              <a:latin typeface="Times New Roman" panose="02020603050405020304" pitchFamily="18" charset="0"/>
              <a:ea typeface="方正中等线简体" panose="03000509000000000000" pitchFamily="65" charset="-122"/>
              <a:cs typeface="Times New Roman" panose="02020603050405020304" pitchFamily="18" charset="0"/>
            </a:endParaRPr>
          </a:p>
          <a:p>
            <a:pPr algn="just">
              <a:lnSpc>
                <a:spcPct val="150000"/>
              </a:lnSpc>
              <a:spcAft>
                <a:spcPts val="0"/>
              </a:spcAft>
            </a:pPr>
            <a:r>
              <a:rPr lang="zh-CN" altLang="en-US" sz="2800" kern="100" dirty="0">
                <a:latin typeface="Times New Roman" panose="02020603050405020304" pitchFamily="18" charset="0"/>
                <a:ea typeface="方正中等线简体" panose="03000509000000000000" pitchFamily="65" charset="-122"/>
                <a:cs typeface="Times New Roman" panose="02020603050405020304" pitchFamily="18" charset="0"/>
              </a:rPr>
              <a:t>　</a:t>
            </a:r>
            <a:r>
              <a:rPr lang="zh-CN" altLang="zh-CN" sz="2800" kern="100" dirty="0" smtClean="0">
                <a:latin typeface="Times New Roman" panose="02020603050405020304" pitchFamily="18" charset="0"/>
                <a:ea typeface="方正中等线简体" panose="03000509000000000000" pitchFamily="65" charset="-122"/>
                <a:cs typeface="Times New Roman" panose="02020603050405020304" pitchFamily="18" charset="0"/>
              </a:rPr>
              <a:t>义</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相同。</a:t>
            </a:r>
            <a:endParaRPr lang="zh-CN" altLang="zh-CN" sz="1050" kern="100" dirty="0">
              <a:latin typeface="宋体" panose="02010600030101010101" pitchFamily="2" charset="-122"/>
              <a:ea typeface="宋体" panose="02010600030101010101" pitchFamily="2" charset="-122"/>
              <a:cs typeface="Courier New" panose="02070309020205020404" pitchFamily="49" charset="0"/>
            </a:endParaRPr>
          </a:p>
          <a:p>
            <a:pPr algn="just">
              <a:lnSpc>
                <a:spcPct val="150000"/>
              </a:lnSpc>
              <a:spcAft>
                <a:spcPts val="0"/>
              </a:spcAft>
            </a:pPr>
            <a:r>
              <a:rPr lang="en-US" altLang="zh-CN" sz="2800" kern="100" dirty="0">
                <a:latin typeface="Times New Roman" panose="02020603050405020304" pitchFamily="18" charset="0"/>
                <a:ea typeface="方正中等线简体" panose="03000509000000000000" pitchFamily="65" charset="-122"/>
                <a:cs typeface="Courier New" panose="02070309020205020404" pitchFamily="49" charset="0"/>
              </a:rPr>
              <a:t>B.</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诸侯，古代中央政权所分封的各国国君的统称，名义上须服从王室</a:t>
            </a:r>
            <a:r>
              <a:rPr lang="zh-CN" altLang="zh-CN" sz="2800" kern="100" dirty="0" smtClean="0">
                <a:latin typeface="Times New Roman" panose="02020603050405020304" pitchFamily="18" charset="0"/>
                <a:ea typeface="方正中等线简体" panose="03000509000000000000" pitchFamily="65" charset="-122"/>
                <a:cs typeface="Times New Roman" panose="02020603050405020304" pitchFamily="18" charset="0"/>
              </a:rPr>
              <a:t>的</a:t>
            </a:r>
            <a:endParaRPr lang="en-US" altLang="zh-CN" sz="2800" kern="100" dirty="0" smtClean="0">
              <a:latin typeface="Times New Roman" panose="02020603050405020304" pitchFamily="18" charset="0"/>
              <a:ea typeface="方正中等线简体" panose="03000509000000000000" pitchFamily="65" charset="-122"/>
              <a:cs typeface="Times New Roman" panose="02020603050405020304" pitchFamily="18" charset="0"/>
            </a:endParaRPr>
          </a:p>
          <a:p>
            <a:pPr algn="just">
              <a:lnSpc>
                <a:spcPct val="150000"/>
              </a:lnSpc>
              <a:spcAft>
                <a:spcPts val="0"/>
              </a:spcAft>
            </a:pPr>
            <a:r>
              <a:rPr lang="zh-CN" altLang="en-US" sz="2800" kern="100" dirty="0">
                <a:latin typeface="Times New Roman" panose="02020603050405020304" pitchFamily="18" charset="0"/>
                <a:ea typeface="方正中等线简体" panose="03000509000000000000" pitchFamily="65" charset="-122"/>
                <a:cs typeface="Times New Roman" panose="02020603050405020304" pitchFamily="18" charset="0"/>
              </a:rPr>
              <a:t>　</a:t>
            </a:r>
            <a:r>
              <a:rPr lang="zh-CN" altLang="zh-CN" sz="2800" kern="100" dirty="0" smtClean="0">
                <a:latin typeface="Times New Roman" panose="02020603050405020304" pitchFamily="18" charset="0"/>
                <a:ea typeface="方正中等线简体" panose="03000509000000000000" pitchFamily="65" charset="-122"/>
                <a:cs typeface="Times New Roman" panose="02020603050405020304" pitchFamily="18" charset="0"/>
              </a:rPr>
              <a:t>政令</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a:t>
            </a:r>
            <a:endParaRPr lang="zh-CN" altLang="zh-CN" sz="1050" kern="100" dirty="0">
              <a:latin typeface="宋体" panose="02010600030101010101" pitchFamily="2" charset="-122"/>
              <a:ea typeface="宋体" panose="02010600030101010101" pitchFamily="2" charset="-122"/>
              <a:cs typeface="Courier New" panose="02070309020205020404" pitchFamily="49" charset="0"/>
            </a:endParaRPr>
          </a:p>
          <a:p>
            <a:pPr algn="just">
              <a:lnSpc>
                <a:spcPct val="150000"/>
              </a:lnSpc>
              <a:spcAft>
                <a:spcPts val="0"/>
              </a:spcAft>
            </a:pPr>
            <a:r>
              <a:rPr lang="en-US" altLang="zh-CN" sz="2800" kern="100" dirty="0">
                <a:latin typeface="Times New Roman" panose="02020603050405020304" pitchFamily="18" charset="0"/>
                <a:ea typeface="方正中等线简体" panose="03000509000000000000" pitchFamily="65" charset="-122"/>
                <a:cs typeface="Courier New" panose="02070309020205020404" pitchFamily="49" charset="0"/>
              </a:rPr>
              <a:t>C.</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重为之约车百乘</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与</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仪与王约六里</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en-US" altLang="zh-CN" sz="2800" kern="100" dirty="0">
                <a:latin typeface="Times New Roman" panose="02020603050405020304" pitchFamily="18" charset="0"/>
                <a:ea typeface="方正中等线简体" panose="03000509000000000000" pitchFamily="65" charset="-122"/>
                <a:cs typeface="Courier New" panose="02070309020205020404" pitchFamily="49" charset="0"/>
              </a:rPr>
              <a:t>(</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《屈原列传》</a:t>
            </a:r>
            <a:r>
              <a:rPr lang="en-US" altLang="zh-CN" sz="2800" kern="100" dirty="0">
                <a:latin typeface="Times New Roman" panose="02020603050405020304" pitchFamily="18" charset="0"/>
                <a:ea typeface="方正中等线简体" panose="03000509000000000000" pitchFamily="65" charset="-122"/>
                <a:cs typeface="Courier New" panose="02070309020205020404" pitchFamily="49" charset="0"/>
              </a:rPr>
              <a:t>)</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两句中的</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约</a:t>
            </a:r>
            <a:r>
              <a:rPr lang="en-US" altLang="zh-CN" sz="2800" kern="100" dirty="0" smtClean="0">
                <a:latin typeface="宋体" panose="02010600030101010101" pitchFamily="2" charset="-122"/>
                <a:ea typeface="方正中等线简体" panose="03000509000000000000" pitchFamily="65" charset="-122"/>
                <a:cs typeface="Times New Roman" panose="02020603050405020304" pitchFamily="18" charset="0"/>
              </a:rPr>
              <a:t>”</a:t>
            </a:r>
          </a:p>
          <a:p>
            <a:pPr algn="just">
              <a:lnSpc>
                <a:spcPct val="150000"/>
              </a:lnSpc>
              <a:spcAft>
                <a:spcPts val="0"/>
              </a:spcAft>
            </a:pPr>
            <a:r>
              <a:rPr lang="zh-CN" altLang="en-US" sz="2800" kern="100" dirty="0">
                <a:latin typeface="宋体" panose="02010600030101010101" pitchFamily="2" charset="-122"/>
                <a:ea typeface="方正中等线简体" panose="03000509000000000000" pitchFamily="65" charset="-122"/>
                <a:cs typeface="Times New Roman" panose="02020603050405020304" pitchFamily="18" charset="0"/>
              </a:rPr>
              <a:t>　</a:t>
            </a:r>
            <a:r>
              <a:rPr lang="zh-CN" altLang="zh-CN" sz="2800" kern="100" dirty="0" smtClean="0">
                <a:latin typeface="Times New Roman" panose="02020603050405020304" pitchFamily="18" charset="0"/>
                <a:ea typeface="方正中等线简体" panose="03000509000000000000" pitchFamily="65" charset="-122"/>
                <a:cs typeface="Times New Roman" panose="02020603050405020304" pitchFamily="18" charset="0"/>
              </a:rPr>
              <a:t>字</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含义相同。</a:t>
            </a:r>
            <a:endParaRPr lang="zh-CN" altLang="zh-CN" sz="1050" kern="100" dirty="0">
              <a:latin typeface="宋体" panose="02010600030101010101" pitchFamily="2" charset="-122"/>
              <a:ea typeface="宋体" panose="02010600030101010101" pitchFamily="2" charset="-122"/>
              <a:cs typeface="Courier New" panose="02070309020205020404" pitchFamily="49" charset="0"/>
            </a:endParaRPr>
          </a:p>
          <a:p>
            <a:pPr algn="just">
              <a:lnSpc>
                <a:spcPct val="150000"/>
              </a:lnSpc>
              <a:spcAft>
                <a:spcPts val="0"/>
              </a:spcAft>
            </a:pPr>
            <a:r>
              <a:rPr lang="en-US" altLang="zh-CN" sz="2800" kern="100" dirty="0">
                <a:latin typeface="Times New Roman" panose="02020603050405020304" pitchFamily="18" charset="0"/>
                <a:ea typeface="方正中等线简体" panose="03000509000000000000" pitchFamily="65" charset="-122"/>
                <a:cs typeface="Courier New" panose="02070309020205020404" pitchFamily="49" charset="0"/>
              </a:rPr>
              <a:t>D.</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可得闻乎</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与</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声非加疾也，而闻者彰</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en-US" altLang="zh-CN" sz="2800" kern="100" dirty="0">
                <a:latin typeface="Times New Roman" panose="02020603050405020304" pitchFamily="18" charset="0"/>
                <a:ea typeface="方正中等线简体" panose="03000509000000000000" pitchFamily="65" charset="-122"/>
                <a:cs typeface="Courier New" panose="02070309020205020404" pitchFamily="49" charset="0"/>
              </a:rPr>
              <a:t>(</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《荀子</a:t>
            </a:r>
            <a:r>
              <a:rPr lang="en-US" altLang="zh-CN" sz="2800" kern="100" dirty="0">
                <a:latin typeface="Times New Roman" panose="02020603050405020304" pitchFamily="18" charset="0"/>
                <a:ea typeface="方正中等线简体" panose="03000509000000000000" pitchFamily="65" charset="-122"/>
                <a:cs typeface="Courier New" panose="02070309020205020404" pitchFamily="49" charset="0"/>
              </a:rPr>
              <a:t>·</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劝学》</a:t>
            </a:r>
            <a:r>
              <a:rPr lang="en-US" altLang="zh-CN" sz="2800" kern="100" dirty="0">
                <a:latin typeface="Times New Roman" panose="02020603050405020304" pitchFamily="18" charset="0"/>
                <a:ea typeface="方正中等线简体" panose="03000509000000000000" pitchFamily="65" charset="-122"/>
                <a:cs typeface="Courier New" panose="02070309020205020404" pitchFamily="49" charset="0"/>
              </a:rPr>
              <a:t>)</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两句中</a:t>
            </a:r>
            <a:r>
              <a:rPr lang="zh-CN" altLang="zh-CN" sz="2800" kern="100" dirty="0" smtClean="0">
                <a:latin typeface="Times New Roman" panose="02020603050405020304" pitchFamily="18" charset="0"/>
                <a:ea typeface="方正中等线简体" panose="03000509000000000000" pitchFamily="65" charset="-122"/>
                <a:cs typeface="Times New Roman" panose="02020603050405020304" pitchFamily="18" charset="0"/>
              </a:rPr>
              <a:t>的</a:t>
            </a:r>
            <a:endParaRPr lang="en-US" altLang="zh-CN" sz="2800" kern="100" dirty="0" smtClean="0">
              <a:latin typeface="Times New Roman" panose="02020603050405020304" pitchFamily="18" charset="0"/>
              <a:ea typeface="方正中等线简体" panose="03000509000000000000" pitchFamily="65" charset="-122"/>
              <a:cs typeface="Times New Roman" panose="02020603050405020304" pitchFamily="18" charset="0"/>
            </a:endParaRPr>
          </a:p>
          <a:p>
            <a:pPr algn="just">
              <a:lnSpc>
                <a:spcPct val="150000"/>
              </a:lnSpc>
              <a:spcAft>
                <a:spcPts val="0"/>
              </a:spcAft>
            </a:pPr>
            <a:r>
              <a:rPr lang="zh-CN" altLang="en-US" sz="2800" kern="100" dirty="0">
                <a:latin typeface="Times New Roman" panose="02020603050405020304" pitchFamily="18" charset="0"/>
                <a:ea typeface="方正中等线简体" panose="03000509000000000000" pitchFamily="65" charset="-122"/>
                <a:cs typeface="Times New Roman" panose="02020603050405020304" pitchFamily="18" charset="0"/>
              </a:rPr>
              <a:t>　</a:t>
            </a:r>
            <a:r>
              <a:rPr lang="en-US" altLang="zh-CN" sz="2800" kern="100" dirty="0" smtClean="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闻</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字含义不同。</a:t>
            </a:r>
            <a:endParaRPr lang="zh-CN" altLang="zh-CN" sz="1050" kern="100" dirty="0">
              <a:effectLst/>
              <a:latin typeface="宋体" panose="02010600030101010101" pitchFamily="2" charset="-122"/>
              <a:ea typeface="宋体" panose="02010600030101010101" pitchFamily="2" charset="-122"/>
              <a:cs typeface="Courier New" panose="02070309020205020404" pitchFamily="49" charset="0"/>
            </a:endParaRPr>
          </a:p>
        </p:txBody>
      </p:sp>
      <p:sp>
        <p:nvSpPr>
          <p:cNvPr id="15" name="TextBox 19"/>
          <p:cNvSpPr txBox="1"/>
          <p:nvPr/>
        </p:nvSpPr>
        <p:spPr>
          <a:xfrm>
            <a:off x="190550" y="3955966"/>
            <a:ext cx="756098" cy="784830"/>
          </a:xfrm>
          <a:prstGeom prst="rect">
            <a:avLst/>
          </a:prstGeom>
          <a:noFill/>
        </p:spPr>
        <p:txBody>
          <a:bodyPr wrap="square" rtlCol="0">
            <a:spAutoFit/>
          </a:bodyPr>
          <a:lstStyle/>
          <a:p>
            <a:pPr defTabSz="1219200"/>
            <a:r>
              <a:rPr lang="zh-CN" altLang="en-US" sz="4500" b="1" dirty="0">
                <a:solidFill>
                  <a:srgbClr val="C00000"/>
                </a:solidFill>
                <a:latin typeface="华文细黑" panose="02010600040101010101" pitchFamily="2" charset="-122"/>
                <a:ea typeface="华文细黑" panose="02010600040101010101" pitchFamily="2" charset="-122"/>
              </a:rPr>
              <a:t>√</a:t>
            </a:r>
          </a:p>
        </p:txBody>
      </p:sp>
    </p:spTree>
    <p:extLst>
      <p:ext uri="{BB962C8B-B14F-4D97-AF65-F5344CB8AC3E}">
        <p14:creationId xmlns:p14="http://schemas.microsoft.com/office/powerpoint/2010/main" val="2142863437"/>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blinds(horizontal)">
                                      <p:cBhvr>
                                        <p:cTn id="7"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389206" y="1125538"/>
            <a:ext cx="11412000" cy="2448272"/>
            <a:chOff x="406574" y="1081808"/>
            <a:chExt cx="11412000" cy="2448272"/>
          </a:xfrm>
        </p:grpSpPr>
        <p:grpSp>
          <p:nvGrpSpPr>
            <p:cNvPr id="5" name="组合 4"/>
            <p:cNvGrpSpPr/>
            <p:nvPr/>
          </p:nvGrpSpPr>
          <p:grpSpPr>
            <a:xfrm>
              <a:off x="406574" y="1081808"/>
              <a:ext cx="11412000" cy="2448272"/>
              <a:chOff x="406574" y="1081808"/>
              <a:chExt cx="11412000" cy="2448272"/>
            </a:xfrm>
          </p:grpSpPr>
          <p:sp>
            <p:nvSpPr>
              <p:cNvPr id="7" name="圆角矩形 6"/>
              <p:cNvSpPr/>
              <p:nvPr/>
            </p:nvSpPr>
            <p:spPr>
              <a:xfrm>
                <a:off x="406574" y="1197546"/>
                <a:ext cx="11412000" cy="2332534"/>
              </a:xfrm>
              <a:prstGeom prst="roundRect">
                <a:avLst>
                  <a:gd name="adj" fmla="val 4711"/>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文本框 7"/>
              <p:cNvSpPr txBox="1"/>
              <p:nvPr/>
            </p:nvSpPr>
            <p:spPr>
              <a:xfrm>
                <a:off x="838622" y="1081808"/>
                <a:ext cx="583768" cy="216027"/>
              </a:xfrm>
              <a:custGeom>
                <a:avLst/>
                <a:gdLst/>
                <a:ahLst/>
                <a:cxnLst/>
                <a:rect l="l" t="t" r="r" b="b"/>
                <a:pathLst>
                  <a:path w="583768" h="216027">
                    <a:moveTo>
                      <a:pt x="96012" y="106756"/>
                    </a:moveTo>
                    <a:lnTo>
                      <a:pt x="91211" y="139217"/>
                    </a:lnTo>
                    <a:lnTo>
                      <a:pt x="107670" y="139217"/>
                    </a:lnTo>
                    <a:lnTo>
                      <a:pt x="112014" y="106756"/>
                    </a:lnTo>
                    <a:close/>
                    <a:moveTo>
                      <a:pt x="53264" y="106756"/>
                    </a:moveTo>
                    <a:lnTo>
                      <a:pt x="48692" y="139217"/>
                    </a:lnTo>
                    <a:lnTo>
                      <a:pt x="64922" y="139217"/>
                    </a:lnTo>
                    <a:lnTo>
                      <a:pt x="69494" y="106756"/>
                    </a:lnTo>
                    <a:close/>
                    <a:moveTo>
                      <a:pt x="213055" y="82524"/>
                    </a:moveTo>
                    <a:lnTo>
                      <a:pt x="249174" y="82524"/>
                    </a:lnTo>
                    <a:lnTo>
                      <a:pt x="248031" y="92811"/>
                    </a:lnTo>
                    <a:lnTo>
                      <a:pt x="279121" y="92811"/>
                    </a:lnTo>
                    <a:lnTo>
                      <a:pt x="277749" y="104927"/>
                    </a:lnTo>
                    <a:cubicBezTo>
                      <a:pt x="277292" y="107670"/>
                      <a:pt x="276149" y="110033"/>
                      <a:pt x="274320" y="112014"/>
                    </a:cubicBezTo>
                    <a:cubicBezTo>
                      <a:pt x="272644" y="113995"/>
                      <a:pt x="270662" y="114986"/>
                      <a:pt x="268376" y="114986"/>
                    </a:cubicBezTo>
                    <a:lnTo>
                      <a:pt x="244831" y="114986"/>
                    </a:lnTo>
                    <a:lnTo>
                      <a:pt x="239573" y="152019"/>
                    </a:lnTo>
                    <a:lnTo>
                      <a:pt x="272948" y="152019"/>
                    </a:lnTo>
                    <a:lnTo>
                      <a:pt x="271348" y="164592"/>
                    </a:lnTo>
                    <a:cubicBezTo>
                      <a:pt x="270891" y="167640"/>
                      <a:pt x="269519" y="170307"/>
                      <a:pt x="267233" y="172593"/>
                    </a:cubicBezTo>
                    <a:cubicBezTo>
                      <a:pt x="264947" y="174574"/>
                      <a:pt x="262357" y="175565"/>
                      <a:pt x="259461" y="175565"/>
                    </a:cubicBezTo>
                    <a:lnTo>
                      <a:pt x="236372" y="175565"/>
                    </a:lnTo>
                    <a:lnTo>
                      <a:pt x="231800" y="211683"/>
                    </a:lnTo>
                    <a:cubicBezTo>
                      <a:pt x="231648" y="212903"/>
                      <a:pt x="231191" y="213893"/>
                      <a:pt x="230429" y="214655"/>
                    </a:cubicBezTo>
                    <a:cubicBezTo>
                      <a:pt x="229667" y="215417"/>
                      <a:pt x="228752" y="215798"/>
                      <a:pt x="227685" y="215798"/>
                    </a:cubicBezTo>
                    <a:lnTo>
                      <a:pt x="192481" y="215798"/>
                    </a:lnTo>
                    <a:lnTo>
                      <a:pt x="197510" y="175565"/>
                    </a:lnTo>
                    <a:lnTo>
                      <a:pt x="147218" y="175565"/>
                    </a:lnTo>
                    <a:lnTo>
                      <a:pt x="149276" y="160706"/>
                    </a:lnTo>
                    <a:cubicBezTo>
                      <a:pt x="149580" y="158420"/>
                      <a:pt x="150647" y="156438"/>
                      <a:pt x="152476" y="154762"/>
                    </a:cubicBezTo>
                    <a:cubicBezTo>
                      <a:pt x="154305" y="152933"/>
                      <a:pt x="156286" y="152019"/>
                      <a:pt x="158420" y="152019"/>
                    </a:cubicBezTo>
                    <a:lnTo>
                      <a:pt x="200711" y="152019"/>
                    </a:lnTo>
                    <a:lnTo>
                      <a:pt x="205968" y="114986"/>
                    </a:lnTo>
                    <a:lnTo>
                      <a:pt x="190881" y="114986"/>
                    </a:lnTo>
                    <a:lnTo>
                      <a:pt x="190424" y="115671"/>
                    </a:lnTo>
                    <a:cubicBezTo>
                      <a:pt x="189052" y="120091"/>
                      <a:pt x="186690" y="123520"/>
                      <a:pt x="183337" y="125958"/>
                    </a:cubicBezTo>
                    <a:cubicBezTo>
                      <a:pt x="179375" y="128702"/>
                      <a:pt x="175184" y="130073"/>
                      <a:pt x="170764" y="130073"/>
                    </a:cubicBezTo>
                    <a:lnTo>
                      <a:pt x="151790" y="130073"/>
                    </a:lnTo>
                    <a:lnTo>
                      <a:pt x="164592" y="87325"/>
                    </a:lnTo>
                    <a:cubicBezTo>
                      <a:pt x="164897" y="86563"/>
                      <a:pt x="165354" y="85953"/>
                      <a:pt x="165963" y="85496"/>
                    </a:cubicBezTo>
                    <a:cubicBezTo>
                      <a:pt x="166573" y="85039"/>
                      <a:pt x="167259" y="84810"/>
                      <a:pt x="168021" y="84810"/>
                    </a:cubicBezTo>
                    <a:lnTo>
                      <a:pt x="199339" y="84810"/>
                    </a:lnTo>
                    <a:lnTo>
                      <a:pt x="196596" y="92811"/>
                    </a:lnTo>
                    <a:lnTo>
                      <a:pt x="208483" y="92811"/>
                    </a:lnTo>
                    <a:lnTo>
                      <a:pt x="209169" y="85496"/>
                    </a:lnTo>
                    <a:cubicBezTo>
                      <a:pt x="209169" y="84887"/>
                      <a:pt x="209283" y="84468"/>
                      <a:pt x="209512" y="84239"/>
                    </a:cubicBezTo>
                    <a:cubicBezTo>
                      <a:pt x="209740" y="84010"/>
                      <a:pt x="210083" y="83744"/>
                      <a:pt x="210540" y="83439"/>
                    </a:cubicBezTo>
                    <a:cubicBezTo>
                      <a:pt x="211302" y="82829"/>
                      <a:pt x="212141" y="82524"/>
                      <a:pt x="213055" y="82524"/>
                    </a:cubicBezTo>
                    <a:close/>
                    <a:moveTo>
                      <a:pt x="102641" y="59207"/>
                    </a:moveTo>
                    <a:lnTo>
                      <a:pt x="98298" y="88239"/>
                    </a:lnTo>
                    <a:lnTo>
                      <a:pt x="114757" y="88239"/>
                    </a:lnTo>
                    <a:lnTo>
                      <a:pt x="118643" y="59207"/>
                    </a:lnTo>
                    <a:close/>
                    <a:moveTo>
                      <a:pt x="400431" y="48692"/>
                    </a:moveTo>
                    <a:lnTo>
                      <a:pt x="419862" y="48692"/>
                    </a:lnTo>
                    <a:cubicBezTo>
                      <a:pt x="421538" y="48692"/>
                      <a:pt x="422872" y="49301"/>
                      <a:pt x="423862" y="50520"/>
                    </a:cubicBezTo>
                    <a:cubicBezTo>
                      <a:pt x="424853" y="51740"/>
                      <a:pt x="425272" y="53187"/>
                      <a:pt x="425120" y="54864"/>
                    </a:cubicBezTo>
                    <a:lnTo>
                      <a:pt x="406832" y="216027"/>
                    </a:lnTo>
                    <a:cubicBezTo>
                      <a:pt x="400126" y="216027"/>
                      <a:pt x="394564" y="213398"/>
                      <a:pt x="390144" y="208140"/>
                    </a:cubicBezTo>
                    <a:cubicBezTo>
                      <a:pt x="385724" y="202882"/>
                      <a:pt x="383819" y="196596"/>
                      <a:pt x="384429" y="189281"/>
                    </a:cubicBezTo>
                    <a:close/>
                    <a:moveTo>
                      <a:pt x="328879" y="48692"/>
                    </a:moveTo>
                    <a:lnTo>
                      <a:pt x="347624" y="48692"/>
                    </a:lnTo>
                    <a:lnTo>
                      <a:pt x="324764" y="197967"/>
                    </a:lnTo>
                    <a:cubicBezTo>
                      <a:pt x="323850" y="203301"/>
                      <a:pt x="321488" y="207645"/>
                      <a:pt x="317678" y="210998"/>
                    </a:cubicBezTo>
                    <a:cubicBezTo>
                      <a:pt x="313868" y="214350"/>
                      <a:pt x="309524" y="216027"/>
                      <a:pt x="304648" y="216027"/>
                    </a:cubicBezTo>
                    <a:lnTo>
                      <a:pt x="296418" y="216027"/>
                    </a:lnTo>
                    <a:lnTo>
                      <a:pt x="321107" y="55778"/>
                    </a:lnTo>
                    <a:cubicBezTo>
                      <a:pt x="321564" y="53645"/>
                      <a:pt x="322516" y="51930"/>
                      <a:pt x="323964" y="50635"/>
                    </a:cubicBezTo>
                    <a:cubicBezTo>
                      <a:pt x="325412" y="49339"/>
                      <a:pt x="327050" y="48692"/>
                      <a:pt x="328879" y="48692"/>
                    </a:cubicBezTo>
                    <a:close/>
                    <a:moveTo>
                      <a:pt x="499643" y="5943"/>
                    </a:moveTo>
                    <a:lnTo>
                      <a:pt x="583768" y="5943"/>
                    </a:lnTo>
                    <a:cubicBezTo>
                      <a:pt x="583006" y="10820"/>
                      <a:pt x="580911" y="14821"/>
                      <a:pt x="577482" y="17945"/>
                    </a:cubicBezTo>
                    <a:cubicBezTo>
                      <a:pt x="574053" y="21069"/>
                      <a:pt x="570052" y="22631"/>
                      <a:pt x="565480" y="22631"/>
                    </a:cubicBezTo>
                    <a:lnTo>
                      <a:pt x="497586" y="22631"/>
                    </a:lnTo>
                    <a:close/>
                    <a:moveTo>
                      <a:pt x="457581" y="5943"/>
                    </a:moveTo>
                    <a:lnTo>
                      <a:pt x="492785" y="5943"/>
                    </a:lnTo>
                    <a:lnTo>
                      <a:pt x="486156" y="56235"/>
                    </a:lnTo>
                    <a:lnTo>
                      <a:pt x="577139" y="56235"/>
                    </a:lnTo>
                    <a:lnTo>
                      <a:pt x="574624" y="74752"/>
                    </a:lnTo>
                    <a:lnTo>
                      <a:pt x="560680" y="74752"/>
                    </a:lnTo>
                    <a:lnTo>
                      <a:pt x="541934" y="216027"/>
                    </a:lnTo>
                    <a:lnTo>
                      <a:pt x="498272" y="216027"/>
                    </a:lnTo>
                    <a:lnTo>
                      <a:pt x="516788" y="74752"/>
                    </a:lnTo>
                    <a:lnTo>
                      <a:pt x="483641" y="74752"/>
                    </a:lnTo>
                    <a:lnTo>
                      <a:pt x="468325" y="191338"/>
                    </a:lnTo>
                    <a:cubicBezTo>
                      <a:pt x="467411" y="198196"/>
                      <a:pt x="464439" y="204063"/>
                      <a:pt x="459410" y="208940"/>
                    </a:cubicBezTo>
                    <a:cubicBezTo>
                      <a:pt x="454533" y="213665"/>
                      <a:pt x="448742" y="216027"/>
                      <a:pt x="442036" y="216027"/>
                    </a:cubicBezTo>
                    <a:lnTo>
                      <a:pt x="421234" y="216027"/>
                    </a:lnTo>
                    <a:lnTo>
                      <a:pt x="447751" y="15087"/>
                    </a:lnTo>
                    <a:cubicBezTo>
                      <a:pt x="448208" y="12344"/>
                      <a:pt x="449351" y="10134"/>
                      <a:pt x="451180" y="8458"/>
                    </a:cubicBezTo>
                    <a:cubicBezTo>
                      <a:pt x="453009" y="6782"/>
                      <a:pt x="455143" y="5943"/>
                      <a:pt x="457581" y="5943"/>
                    </a:cubicBezTo>
                    <a:close/>
                    <a:moveTo>
                      <a:pt x="173050" y="2514"/>
                    </a:moveTo>
                    <a:lnTo>
                      <a:pt x="284378" y="2514"/>
                    </a:lnTo>
                    <a:cubicBezTo>
                      <a:pt x="286055" y="2514"/>
                      <a:pt x="287426" y="2972"/>
                      <a:pt x="288493" y="3886"/>
                    </a:cubicBezTo>
                    <a:cubicBezTo>
                      <a:pt x="289560" y="5105"/>
                      <a:pt x="289941" y="6553"/>
                      <a:pt x="289636" y="8229"/>
                    </a:cubicBezTo>
                    <a:lnTo>
                      <a:pt x="284150" y="49835"/>
                    </a:lnTo>
                    <a:cubicBezTo>
                      <a:pt x="283083" y="56997"/>
                      <a:pt x="280340" y="62789"/>
                      <a:pt x="275920" y="67208"/>
                    </a:cubicBezTo>
                    <a:cubicBezTo>
                      <a:pt x="271501" y="71933"/>
                      <a:pt x="264719" y="74295"/>
                      <a:pt x="255575" y="74295"/>
                    </a:cubicBezTo>
                    <a:lnTo>
                      <a:pt x="222656" y="74295"/>
                    </a:lnTo>
                    <a:lnTo>
                      <a:pt x="224485" y="61265"/>
                    </a:lnTo>
                    <a:cubicBezTo>
                      <a:pt x="224637" y="59741"/>
                      <a:pt x="225323" y="58369"/>
                      <a:pt x="226542" y="57150"/>
                    </a:cubicBezTo>
                    <a:cubicBezTo>
                      <a:pt x="227762" y="56235"/>
                      <a:pt x="229133" y="55778"/>
                      <a:pt x="230657" y="55778"/>
                    </a:cubicBezTo>
                    <a:lnTo>
                      <a:pt x="238658" y="55778"/>
                    </a:lnTo>
                    <a:cubicBezTo>
                      <a:pt x="242316" y="55778"/>
                      <a:pt x="244450" y="54026"/>
                      <a:pt x="245059" y="50520"/>
                    </a:cubicBezTo>
                    <a:lnTo>
                      <a:pt x="249174" y="19888"/>
                    </a:lnTo>
                    <a:lnTo>
                      <a:pt x="220599" y="19888"/>
                    </a:lnTo>
                    <a:lnTo>
                      <a:pt x="212141" y="49377"/>
                    </a:lnTo>
                    <a:cubicBezTo>
                      <a:pt x="209397" y="57455"/>
                      <a:pt x="204749" y="63627"/>
                      <a:pt x="198196" y="67894"/>
                    </a:cubicBezTo>
                    <a:cubicBezTo>
                      <a:pt x="191643" y="72161"/>
                      <a:pt x="184785" y="74295"/>
                      <a:pt x="177622" y="74295"/>
                    </a:cubicBezTo>
                    <a:lnTo>
                      <a:pt x="162534" y="74295"/>
                    </a:lnTo>
                    <a:lnTo>
                      <a:pt x="181051" y="19888"/>
                    </a:lnTo>
                    <a:lnTo>
                      <a:pt x="166192" y="19888"/>
                    </a:lnTo>
                    <a:lnTo>
                      <a:pt x="168021" y="6401"/>
                    </a:lnTo>
                    <a:cubicBezTo>
                      <a:pt x="168173" y="5181"/>
                      <a:pt x="168707" y="4191"/>
                      <a:pt x="169621" y="3429"/>
                    </a:cubicBezTo>
                    <a:cubicBezTo>
                      <a:pt x="170688" y="2819"/>
                      <a:pt x="171831" y="2514"/>
                      <a:pt x="173050" y="2514"/>
                    </a:cubicBezTo>
                    <a:close/>
                    <a:moveTo>
                      <a:pt x="365455" y="228"/>
                    </a:moveTo>
                    <a:lnTo>
                      <a:pt x="400660" y="228"/>
                    </a:lnTo>
                    <a:lnTo>
                      <a:pt x="398374" y="18974"/>
                    </a:lnTo>
                    <a:lnTo>
                      <a:pt x="433349" y="18974"/>
                    </a:lnTo>
                    <a:lnTo>
                      <a:pt x="431749" y="30404"/>
                    </a:lnTo>
                    <a:cubicBezTo>
                      <a:pt x="431444" y="32537"/>
                      <a:pt x="430568" y="34252"/>
                      <a:pt x="429120" y="35547"/>
                    </a:cubicBezTo>
                    <a:cubicBezTo>
                      <a:pt x="427672" y="36843"/>
                      <a:pt x="426034" y="37490"/>
                      <a:pt x="424205" y="37490"/>
                    </a:cubicBezTo>
                    <a:lnTo>
                      <a:pt x="395859" y="37490"/>
                    </a:lnTo>
                    <a:lnTo>
                      <a:pt x="373456" y="206654"/>
                    </a:lnTo>
                    <a:cubicBezTo>
                      <a:pt x="372999" y="209397"/>
                      <a:pt x="371818" y="211645"/>
                      <a:pt x="369913" y="213398"/>
                    </a:cubicBezTo>
                    <a:cubicBezTo>
                      <a:pt x="368008" y="215151"/>
                      <a:pt x="365760" y="216027"/>
                      <a:pt x="363169" y="216027"/>
                    </a:cubicBezTo>
                    <a:lnTo>
                      <a:pt x="330251" y="216027"/>
                    </a:lnTo>
                    <a:lnTo>
                      <a:pt x="353797" y="37490"/>
                    </a:lnTo>
                    <a:lnTo>
                      <a:pt x="320650" y="37490"/>
                    </a:lnTo>
                    <a:lnTo>
                      <a:pt x="322250" y="25374"/>
                    </a:lnTo>
                    <a:cubicBezTo>
                      <a:pt x="322555" y="23393"/>
                      <a:pt x="323355" y="21831"/>
                      <a:pt x="324650" y="20688"/>
                    </a:cubicBezTo>
                    <a:cubicBezTo>
                      <a:pt x="325945" y="19545"/>
                      <a:pt x="327431" y="18974"/>
                      <a:pt x="329108" y="18974"/>
                    </a:cubicBezTo>
                    <a:lnTo>
                      <a:pt x="356311" y="18974"/>
                    </a:lnTo>
                    <a:lnTo>
                      <a:pt x="357911" y="7315"/>
                    </a:lnTo>
                    <a:cubicBezTo>
                      <a:pt x="358216" y="5334"/>
                      <a:pt x="359092" y="3657"/>
                      <a:pt x="360540" y="2286"/>
                    </a:cubicBezTo>
                    <a:cubicBezTo>
                      <a:pt x="361988" y="914"/>
                      <a:pt x="363626" y="228"/>
                      <a:pt x="365455" y="228"/>
                    </a:cubicBezTo>
                    <a:close/>
                    <a:moveTo>
                      <a:pt x="42062" y="0"/>
                    </a:moveTo>
                    <a:lnTo>
                      <a:pt x="86639" y="0"/>
                    </a:lnTo>
                    <a:lnTo>
                      <a:pt x="83896" y="3657"/>
                    </a:lnTo>
                    <a:lnTo>
                      <a:pt x="155905" y="3657"/>
                    </a:lnTo>
                    <a:cubicBezTo>
                      <a:pt x="157429" y="3657"/>
                      <a:pt x="158572" y="4267"/>
                      <a:pt x="159334" y="5486"/>
                    </a:cubicBezTo>
                    <a:cubicBezTo>
                      <a:pt x="160096" y="6705"/>
                      <a:pt x="160172" y="8077"/>
                      <a:pt x="159563" y="9601"/>
                    </a:cubicBezTo>
                    <a:lnTo>
                      <a:pt x="145161" y="41834"/>
                    </a:lnTo>
                    <a:lnTo>
                      <a:pt x="157962" y="41834"/>
                    </a:lnTo>
                    <a:lnTo>
                      <a:pt x="135788" y="198882"/>
                    </a:lnTo>
                    <a:cubicBezTo>
                      <a:pt x="135179" y="203606"/>
                      <a:pt x="133274" y="207645"/>
                      <a:pt x="130073" y="210998"/>
                    </a:cubicBezTo>
                    <a:cubicBezTo>
                      <a:pt x="126873" y="214198"/>
                      <a:pt x="123215" y="215798"/>
                      <a:pt x="119100" y="215798"/>
                    </a:cubicBezTo>
                    <a:lnTo>
                      <a:pt x="96698" y="215798"/>
                    </a:lnTo>
                    <a:lnTo>
                      <a:pt x="104927" y="156591"/>
                    </a:lnTo>
                    <a:lnTo>
                      <a:pt x="88925" y="156591"/>
                    </a:lnTo>
                    <a:lnTo>
                      <a:pt x="80924" y="212369"/>
                    </a:lnTo>
                    <a:lnTo>
                      <a:pt x="54635" y="212369"/>
                    </a:lnTo>
                    <a:lnTo>
                      <a:pt x="62408" y="156591"/>
                    </a:lnTo>
                    <a:lnTo>
                      <a:pt x="46177" y="156591"/>
                    </a:lnTo>
                    <a:lnTo>
                      <a:pt x="40233" y="198425"/>
                    </a:lnTo>
                    <a:cubicBezTo>
                      <a:pt x="39624" y="203301"/>
                      <a:pt x="37643" y="207492"/>
                      <a:pt x="34290" y="210998"/>
                    </a:cubicBezTo>
                    <a:cubicBezTo>
                      <a:pt x="30785" y="214198"/>
                      <a:pt x="26975" y="215798"/>
                      <a:pt x="22860" y="215798"/>
                    </a:cubicBezTo>
                    <a:lnTo>
                      <a:pt x="0" y="215798"/>
                    </a:lnTo>
                    <a:lnTo>
                      <a:pt x="24689" y="41834"/>
                    </a:lnTo>
                    <a:lnTo>
                      <a:pt x="62636" y="41834"/>
                    </a:lnTo>
                    <a:lnTo>
                      <a:pt x="55778" y="88239"/>
                    </a:lnTo>
                    <a:lnTo>
                      <a:pt x="72009" y="88239"/>
                    </a:lnTo>
                    <a:lnTo>
                      <a:pt x="76124" y="59207"/>
                    </a:lnTo>
                    <a:lnTo>
                      <a:pt x="64694" y="59207"/>
                    </a:lnTo>
                    <a:lnTo>
                      <a:pt x="67437" y="41834"/>
                    </a:lnTo>
                    <a:lnTo>
                      <a:pt x="103098" y="41834"/>
                    </a:lnTo>
                    <a:lnTo>
                      <a:pt x="111785" y="21031"/>
                    </a:lnTo>
                    <a:lnTo>
                      <a:pt x="74981" y="21031"/>
                    </a:lnTo>
                    <a:cubicBezTo>
                      <a:pt x="69189" y="31089"/>
                      <a:pt x="61722" y="36119"/>
                      <a:pt x="52578" y="36119"/>
                    </a:cubicBezTo>
                    <a:lnTo>
                      <a:pt x="21031" y="36119"/>
                    </a:lnTo>
                    <a:lnTo>
                      <a:pt x="36804" y="3200"/>
                    </a:lnTo>
                    <a:cubicBezTo>
                      <a:pt x="38328" y="1067"/>
                      <a:pt x="40081" y="0"/>
                      <a:pt x="42062" y="0"/>
                    </a:cubicBezTo>
                    <a:close/>
                  </a:path>
                </a:pathLst>
              </a:custGeom>
              <a:solidFill>
                <a:srgbClr val="953735"/>
              </a:solidFill>
              <a:ln>
                <a:noFill/>
              </a:ln>
              <a:effectLst/>
            </p:spPr>
            <p:txBody>
              <a:bodyPr rot="0" spcFirstLastPara="0" vertOverflow="overflow" horzOverflow="overflow" vert="horz" wrap="square" lIns="91440" tIns="45720" rIns="91440" bIns="45720" numCol="1" spcCol="0" rtlCol="0" fromWordArt="0" anchor="t" anchorCtr="0" forceAA="0" compatLnSpc="1">
                <a:noAutofit/>
              </a:bodyPr>
              <a:lstStyle>
                <a:defPPr>
                  <a:defRPr lang="zh-CN"/>
                </a:defPPr>
                <a:lvl1pPr marR="0" lvl="0" indent="0" defTabSz="914400" fontAlgn="auto">
                  <a:lnSpc>
                    <a:spcPct val="100000"/>
                  </a:lnSpc>
                  <a:spcBef>
                    <a:spcPts val="0"/>
                  </a:spcBef>
                  <a:spcAft>
                    <a:spcPts val="0"/>
                  </a:spcAft>
                  <a:buClrTx/>
                  <a:buSzTx/>
                  <a:buFontTx/>
                  <a:buNone/>
                  <a:defRPr kumimoji="0" sz="1800" b="0" i="0" u="none" strike="noStrike" cap="none" spc="0" normalizeH="0" baseline="0">
                    <a:ln>
                      <a:noFill/>
                    </a:ln>
                    <a:solidFill>
                      <a:prstClr val="white"/>
                    </a:solidFill>
                    <a:effectLst/>
                    <a:uLnTx/>
                    <a:uFillTx/>
                    <a:latin typeface="DOUYU Font" pitchFamily="2" charset="-122"/>
                    <a:ea typeface="DOUYU Font" pitchFamily="2" charset="-122"/>
                  </a:defRPr>
                </a:lvl1pPr>
              </a:lstStyle>
              <a:p>
                <a:endParaRPr lang="zh-CN" altLang="en-US" dirty="0"/>
              </a:p>
            </p:txBody>
          </p:sp>
        </p:grpSp>
        <p:sp>
          <p:nvSpPr>
            <p:cNvPr id="6" name="矩形 5"/>
            <p:cNvSpPr/>
            <p:nvPr/>
          </p:nvSpPr>
          <p:spPr>
            <a:xfrm>
              <a:off x="629220" y="1402127"/>
              <a:ext cx="10966708" cy="1949508"/>
            </a:xfrm>
            <a:prstGeom prst="rect">
              <a:avLst/>
            </a:prstGeom>
            <a:noFill/>
            <a:ln>
              <a:noFill/>
            </a:ln>
          </p:spPr>
          <p:txBody>
            <a:bodyPr>
              <a:spAutoFit/>
            </a:bodyPr>
            <a:lstStyle/>
            <a:p>
              <a:pPr algn="just">
                <a:lnSpc>
                  <a:spcPct val="150000"/>
                </a:lnSpc>
                <a:spcAft>
                  <a:spcPts val="0"/>
                </a:spcAft>
              </a:pPr>
              <a:r>
                <a:rPr lang="en-US" altLang="zh-CN" sz="2800" kern="100" dirty="0">
                  <a:latin typeface="Times New Roman" panose="02020603050405020304" pitchFamily="18" charset="0"/>
                  <a:ea typeface="仿宋_GB2312" panose="02010609030101010101" pitchFamily="49" charset="-122"/>
                  <a:cs typeface="Courier New" panose="02070309020205020404" pitchFamily="49" charset="0"/>
                </a:rPr>
                <a:t>C</a:t>
              </a:r>
              <a:r>
                <a:rPr lang="zh-CN" altLang="zh-CN" sz="2800" kern="100" dirty="0">
                  <a:latin typeface="Times New Roman" panose="02020603050405020304" pitchFamily="18" charset="0"/>
                  <a:ea typeface="仿宋_GB2312" panose="02010609030101010101" pitchFamily="49" charset="-122"/>
                  <a:cs typeface="Times New Roman" panose="02020603050405020304" pitchFamily="18" charset="0"/>
                </a:rPr>
                <a:t>项含义不同，准备、具办</a:t>
              </a:r>
              <a:r>
                <a:rPr lang="en-US" altLang="zh-CN" sz="2800" kern="100" dirty="0">
                  <a:latin typeface="Times New Roman" panose="02020603050405020304" pitchFamily="18" charset="0"/>
                  <a:ea typeface="仿宋_GB2312" panose="02010609030101010101" pitchFamily="49" charset="-122"/>
                  <a:cs typeface="Courier New" panose="02070309020205020404" pitchFamily="49" charset="0"/>
                </a:rPr>
                <a:t>/</a:t>
              </a:r>
              <a:r>
                <a:rPr lang="zh-CN" altLang="zh-CN" sz="2800" kern="100" dirty="0">
                  <a:latin typeface="Times New Roman" panose="02020603050405020304" pitchFamily="18" charset="0"/>
                  <a:ea typeface="仿宋_GB2312" panose="02010609030101010101" pitchFamily="49" charset="-122"/>
                  <a:cs typeface="Times New Roman" panose="02020603050405020304" pitchFamily="18" charset="0"/>
                </a:rPr>
                <a:t>约定</a:t>
              </a:r>
              <a:r>
                <a:rPr lang="zh-CN" altLang="zh-CN" sz="2800" kern="100" dirty="0" smtClean="0">
                  <a:latin typeface="Times New Roman" panose="02020603050405020304" pitchFamily="18" charset="0"/>
                  <a:ea typeface="仿宋_GB2312" panose="02010609030101010101" pitchFamily="49" charset="-122"/>
                  <a:cs typeface="Times New Roman" panose="02020603050405020304" pitchFamily="18" charset="0"/>
                </a:rPr>
                <a:t>。</a:t>
              </a:r>
              <a:endParaRPr lang="en-US" altLang="zh-CN" sz="2800" kern="100" dirty="0" smtClean="0">
                <a:latin typeface="Times New Roman" panose="02020603050405020304" pitchFamily="18" charset="0"/>
                <a:ea typeface="仿宋_GB2312" panose="02010609030101010101" pitchFamily="49" charset="-122"/>
                <a:cs typeface="Times New Roman" panose="02020603050405020304" pitchFamily="18" charset="0"/>
              </a:endParaRPr>
            </a:p>
            <a:p>
              <a:pPr algn="just">
                <a:lnSpc>
                  <a:spcPct val="150000"/>
                </a:lnSpc>
                <a:spcAft>
                  <a:spcPts val="0"/>
                </a:spcAft>
              </a:pPr>
              <a:r>
                <a:rPr lang="en-US" altLang="zh-CN" sz="2800" kern="100" dirty="0" smtClean="0">
                  <a:latin typeface="Times New Roman" panose="02020603050405020304" pitchFamily="18" charset="0"/>
                  <a:ea typeface="仿宋_GB2312" panose="02010609030101010101" pitchFamily="49" charset="-122"/>
                  <a:cs typeface="Courier New" panose="02070309020205020404" pitchFamily="49" charset="0"/>
                </a:rPr>
                <a:t>A</a:t>
              </a:r>
              <a:r>
                <a:rPr lang="zh-CN" altLang="zh-CN" sz="2800" kern="100" dirty="0">
                  <a:latin typeface="Times New Roman" panose="02020603050405020304" pitchFamily="18" charset="0"/>
                  <a:ea typeface="仿宋_GB2312" panose="02010609030101010101" pitchFamily="49" charset="-122"/>
                  <a:cs typeface="Times New Roman" panose="02020603050405020304" pitchFamily="18" charset="0"/>
                </a:rPr>
                <a:t>项均为</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仿宋_GB2312" panose="02010609030101010101" pitchFamily="49" charset="-122"/>
                  <a:cs typeface="Times New Roman" panose="02020603050405020304" pitchFamily="18" charset="0"/>
                </a:rPr>
                <a:t>将要</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smtClean="0">
                  <a:latin typeface="Times New Roman" panose="02020603050405020304" pitchFamily="18" charset="0"/>
                  <a:ea typeface="仿宋_GB2312" panose="02010609030101010101" pitchFamily="49" charset="-122"/>
                  <a:cs typeface="Times New Roman" panose="02020603050405020304" pitchFamily="18" charset="0"/>
                </a:rPr>
                <a:t>。</a:t>
              </a:r>
              <a:endParaRPr lang="en-US" altLang="zh-CN" sz="2800" kern="100" dirty="0" smtClean="0">
                <a:latin typeface="Times New Roman" panose="02020603050405020304" pitchFamily="18" charset="0"/>
                <a:ea typeface="仿宋_GB2312" panose="02010609030101010101" pitchFamily="49" charset="-122"/>
                <a:cs typeface="Times New Roman" panose="02020603050405020304" pitchFamily="18" charset="0"/>
              </a:endParaRPr>
            </a:p>
            <a:p>
              <a:pPr algn="just">
                <a:lnSpc>
                  <a:spcPct val="150000"/>
                </a:lnSpc>
                <a:spcAft>
                  <a:spcPts val="0"/>
                </a:spcAft>
              </a:pPr>
              <a:r>
                <a:rPr lang="en-US" altLang="zh-CN" sz="2800" kern="100" dirty="0" smtClean="0">
                  <a:latin typeface="Times New Roman" panose="02020603050405020304" pitchFamily="18" charset="0"/>
                  <a:ea typeface="仿宋_GB2312" panose="02010609030101010101" pitchFamily="49" charset="-122"/>
                  <a:cs typeface="Courier New" panose="02070309020205020404" pitchFamily="49" charset="0"/>
                </a:rPr>
                <a:t>D</a:t>
              </a:r>
              <a:r>
                <a:rPr lang="zh-CN" altLang="zh-CN" sz="2800" kern="100" dirty="0">
                  <a:latin typeface="Times New Roman" panose="02020603050405020304" pitchFamily="18" charset="0"/>
                  <a:ea typeface="仿宋_GB2312" panose="02010609030101010101" pitchFamily="49" charset="-122"/>
                  <a:cs typeface="Times New Roman" panose="02020603050405020304" pitchFamily="18" charset="0"/>
                </a:rPr>
                <a:t>项动词的使动用法，使</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仿宋_GB2312" panose="02010609030101010101" pitchFamily="49" charset="-122"/>
                  <a:cs typeface="Times New Roman" panose="02020603050405020304" pitchFamily="18" charset="0"/>
                </a:rPr>
                <a:t>听</a:t>
              </a:r>
              <a:r>
                <a:rPr lang="en-US" altLang="zh-CN" sz="2800" kern="100" dirty="0">
                  <a:latin typeface="Times New Roman" panose="02020603050405020304" pitchFamily="18" charset="0"/>
                  <a:ea typeface="仿宋_GB2312" panose="02010609030101010101" pitchFamily="49" charset="-122"/>
                  <a:cs typeface="Courier New" panose="02070309020205020404" pitchFamily="49" charset="0"/>
                </a:rPr>
                <a:t>/</a:t>
              </a:r>
              <a:r>
                <a:rPr lang="zh-CN" altLang="zh-CN" sz="2800" kern="100" dirty="0">
                  <a:latin typeface="Times New Roman" panose="02020603050405020304" pitchFamily="18" charset="0"/>
                  <a:ea typeface="仿宋_GB2312" panose="02010609030101010101" pitchFamily="49" charset="-122"/>
                  <a:cs typeface="Times New Roman" panose="02020603050405020304" pitchFamily="18" charset="0"/>
                </a:rPr>
                <a:t>听到。</a:t>
              </a:r>
              <a:endParaRPr lang="zh-CN" altLang="zh-CN" sz="1050" kern="100" dirty="0">
                <a:effectLst/>
                <a:latin typeface="宋体" panose="02010600030101010101" pitchFamily="2" charset="-122"/>
                <a:ea typeface="宋体" panose="02010600030101010101" pitchFamily="2" charset="-122"/>
                <a:cs typeface="Courier New" panose="02070309020205020404" pitchFamily="49" charset="0"/>
              </a:endParaRPr>
            </a:p>
          </p:txBody>
        </p:sp>
      </p:grpSp>
    </p:spTree>
    <p:extLst>
      <p:ext uri="{BB962C8B-B14F-4D97-AF65-F5344CB8AC3E}">
        <p14:creationId xmlns:p14="http://schemas.microsoft.com/office/powerpoint/2010/main" val="1928149950"/>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 presetClass="entr" presetSubtype="10"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linds(horizontal)">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p:cNvSpPr/>
          <p:nvPr/>
        </p:nvSpPr>
        <p:spPr>
          <a:xfrm>
            <a:off x="335206" y="400804"/>
            <a:ext cx="11520000" cy="5909310"/>
          </a:xfrm>
          <a:prstGeom prst="rect">
            <a:avLst/>
          </a:prstGeom>
        </p:spPr>
        <p:txBody>
          <a:bodyPr>
            <a:spAutoFit/>
          </a:bodyPr>
          <a:lstStyle/>
          <a:p>
            <a:pPr algn="just">
              <a:lnSpc>
                <a:spcPct val="150000"/>
              </a:lnSpc>
              <a:spcAft>
                <a:spcPts val="0"/>
              </a:spcAft>
            </a:pPr>
            <a:r>
              <a:rPr lang="en-US" altLang="zh-CN" sz="2800" kern="100" dirty="0">
                <a:latin typeface="Times New Roman" panose="02020603050405020304" pitchFamily="18" charset="0"/>
                <a:ea typeface="方正中等线简体" panose="03000509000000000000" pitchFamily="65" charset="-122"/>
                <a:cs typeface="Courier New" panose="02070309020205020404" pitchFamily="49" charset="0"/>
              </a:rPr>
              <a:t>2.</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下列对文中加颜色的词语及相关内容的解说，不正确的一项是</a:t>
            </a:r>
            <a:endParaRPr lang="zh-CN" altLang="zh-CN" sz="1050" kern="100" dirty="0">
              <a:latin typeface="宋体" panose="02010600030101010101" pitchFamily="2" charset="-122"/>
              <a:ea typeface="宋体" panose="02010600030101010101" pitchFamily="2" charset="-122"/>
              <a:cs typeface="Courier New" panose="02070309020205020404" pitchFamily="49" charset="0"/>
            </a:endParaRPr>
          </a:p>
          <a:p>
            <a:pPr algn="just">
              <a:lnSpc>
                <a:spcPct val="150000"/>
              </a:lnSpc>
              <a:spcAft>
                <a:spcPts val="0"/>
              </a:spcAft>
            </a:pPr>
            <a:r>
              <a:rPr lang="en-US" altLang="zh-CN" sz="2800" kern="100" dirty="0">
                <a:latin typeface="Times New Roman" panose="02020603050405020304" pitchFamily="18" charset="0"/>
                <a:ea typeface="方正中等线简体" panose="03000509000000000000" pitchFamily="65" charset="-122"/>
                <a:cs typeface="Courier New" panose="02070309020205020404" pitchFamily="49" charset="0"/>
              </a:rPr>
              <a:t>A.</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燕王尚未许也</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与</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张胜许之，以货物与常</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en-US" altLang="zh-CN" sz="2800" kern="100" dirty="0">
                <a:latin typeface="Times New Roman" panose="02020603050405020304" pitchFamily="18" charset="0"/>
                <a:ea typeface="方正中等线简体" panose="03000509000000000000" pitchFamily="65" charset="-122"/>
                <a:cs typeface="Courier New" panose="02070309020205020404" pitchFamily="49" charset="0"/>
              </a:rPr>
              <a:t>(</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《苏武传》</a:t>
            </a:r>
            <a:r>
              <a:rPr lang="en-US" altLang="zh-CN" sz="2800" kern="100" dirty="0">
                <a:latin typeface="Times New Roman" panose="02020603050405020304" pitchFamily="18" charset="0"/>
                <a:ea typeface="方正中等线简体" panose="03000509000000000000" pitchFamily="65" charset="-122"/>
                <a:cs typeface="Courier New" panose="02070309020205020404" pitchFamily="49" charset="0"/>
              </a:rPr>
              <a:t>)</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两句中</a:t>
            </a:r>
            <a:r>
              <a:rPr lang="zh-CN" altLang="zh-CN" sz="2800" kern="100" dirty="0" smtClean="0">
                <a:latin typeface="Times New Roman" panose="02020603050405020304" pitchFamily="18" charset="0"/>
                <a:ea typeface="方正中等线简体" panose="03000509000000000000" pitchFamily="65" charset="-122"/>
                <a:cs typeface="Times New Roman" panose="02020603050405020304" pitchFamily="18" charset="0"/>
              </a:rPr>
              <a:t>的</a:t>
            </a:r>
            <a:endParaRPr lang="en-US" altLang="zh-CN" sz="2800" kern="100" dirty="0" smtClean="0">
              <a:latin typeface="Times New Roman" panose="02020603050405020304" pitchFamily="18" charset="0"/>
              <a:ea typeface="方正中等线简体" panose="03000509000000000000" pitchFamily="65" charset="-122"/>
              <a:cs typeface="Times New Roman" panose="02020603050405020304" pitchFamily="18" charset="0"/>
            </a:endParaRPr>
          </a:p>
          <a:p>
            <a:pPr algn="just">
              <a:lnSpc>
                <a:spcPct val="150000"/>
              </a:lnSpc>
              <a:spcAft>
                <a:spcPts val="0"/>
              </a:spcAft>
            </a:pPr>
            <a:r>
              <a:rPr lang="zh-CN" altLang="en-US" sz="2800" kern="100" dirty="0">
                <a:latin typeface="Times New Roman" panose="02020603050405020304" pitchFamily="18" charset="0"/>
                <a:ea typeface="方正中等线简体" panose="03000509000000000000" pitchFamily="65" charset="-122"/>
                <a:cs typeface="Times New Roman" panose="02020603050405020304" pitchFamily="18" charset="0"/>
              </a:rPr>
              <a:t>　</a:t>
            </a:r>
            <a:r>
              <a:rPr lang="en-US" altLang="zh-CN" sz="2800" kern="100" dirty="0" smtClean="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许</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字含义相同。</a:t>
            </a:r>
            <a:endParaRPr lang="zh-CN" altLang="zh-CN" sz="1050" kern="100" dirty="0">
              <a:latin typeface="宋体" panose="02010600030101010101" pitchFamily="2" charset="-122"/>
              <a:ea typeface="宋体" panose="02010600030101010101" pitchFamily="2" charset="-122"/>
              <a:cs typeface="Courier New" panose="02070309020205020404" pitchFamily="49" charset="0"/>
            </a:endParaRPr>
          </a:p>
          <a:p>
            <a:pPr algn="just">
              <a:lnSpc>
                <a:spcPct val="150000"/>
              </a:lnSpc>
              <a:spcAft>
                <a:spcPts val="0"/>
              </a:spcAft>
            </a:pPr>
            <a:r>
              <a:rPr lang="en-US" altLang="zh-CN" sz="2800" kern="100" dirty="0">
                <a:latin typeface="Times New Roman" panose="02020603050405020304" pitchFamily="18" charset="0"/>
                <a:ea typeface="方正中等线简体" panose="03000509000000000000" pitchFamily="65" charset="-122"/>
                <a:cs typeface="Courier New" panose="02070309020205020404" pitchFamily="49" charset="0"/>
              </a:rPr>
              <a:t>B.</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大变可得闻乎</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与</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此言得之</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en-US" altLang="zh-CN" sz="2800" kern="100" dirty="0">
                <a:latin typeface="Times New Roman" panose="02020603050405020304" pitchFamily="18" charset="0"/>
                <a:ea typeface="方正中等线简体" panose="03000509000000000000" pitchFamily="65" charset="-122"/>
                <a:cs typeface="Courier New" panose="02070309020205020404" pitchFamily="49" charset="0"/>
              </a:rPr>
              <a:t>(</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《六国论》</a:t>
            </a:r>
            <a:r>
              <a:rPr lang="en-US" altLang="zh-CN" sz="2800" kern="100" dirty="0">
                <a:latin typeface="Times New Roman" panose="02020603050405020304" pitchFamily="18" charset="0"/>
                <a:ea typeface="方正中等线简体" panose="03000509000000000000" pitchFamily="65" charset="-122"/>
                <a:cs typeface="Courier New" panose="02070309020205020404" pitchFamily="49" charset="0"/>
              </a:rPr>
              <a:t>)</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两句中的</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得</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字</a:t>
            </a:r>
            <a:r>
              <a:rPr lang="zh-CN" altLang="zh-CN" sz="2800" kern="100" dirty="0" smtClean="0">
                <a:latin typeface="Times New Roman" panose="02020603050405020304" pitchFamily="18" charset="0"/>
                <a:ea typeface="方正中等线简体" panose="03000509000000000000" pitchFamily="65" charset="-122"/>
                <a:cs typeface="Times New Roman" panose="02020603050405020304" pitchFamily="18" charset="0"/>
              </a:rPr>
              <a:t>含义</a:t>
            </a:r>
            <a:endParaRPr lang="en-US" altLang="zh-CN" sz="2800" kern="100" dirty="0" smtClean="0">
              <a:latin typeface="Times New Roman" panose="02020603050405020304" pitchFamily="18" charset="0"/>
              <a:ea typeface="方正中等线简体" panose="03000509000000000000" pitchFamily="65" charset="-122"/>
              <a:cs typeface="Times New Roman" panose="02020603050405020304" pitchFamily="18" charset="0"/>
            </a:endParaRPr>
          </a:p>
          <a:p>
            <a:pPr algn="just">
              <a:lnSpc>
                <a:spcPct val="150000"/>
              </a:lnSpc>
              <a:spcAft>
                <a:spcPts val="0"/>
              </a:spcAft>
            </a:pPr>
            <a:r>
              <a:rPr lang="zh-CN" altLang="en-US" sz="2800" kern="100" dirty="0">
                <a:latin typeface="Times New Roman" panose="02020603050405020304" pitchFamily="18" charset="0"/>
                <a:ea typeface="方正中等线简体" panose="03000509000000000000" pitchFamily="65" charset="-122"/>
                <a:cs typeface="Times New Roman" panose="02020603050405020304" pitchFamily="18" charset="0"/>
              </a:rPr>
              <a:t>　</a:t>
            </a:r>
            <a:r>
              <a:rPr lang="zh-CN" altLang="zh-CN" sz="2800" kern="100" dirty="0" smtClean="0">
                <a:latin typeface="Times New Roman" panose="02020603050405020304" pitchFamily="18" charset="0"/>
                <a:ea typeface="方正中等线简体" panose="03000509000000000000" pitchFamily="65" charset="-122"/>
                <a:cs typeface="Times New Roman" panose="02020603050405020304" pitchFamily="18" charset="0"/>
              </a:rPr>
              <a:t>相同</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a:t>
            </a:r>
            <a:endParaRPr lang="zh-CN" altLang="zh-CN" sz="1050" kern="100" dirty="0">
              <a:latin typeface="宋体" panose="02010600030101010101" pitchFamily="2" charset="-122"/>
              <a:ea typeface="宋体" panose="02010600030101010101" pitchFamily="2" charset="-122"/>
              <a:cs typeface="Courier New" panose="02070309020205020404" pitchFamily="49" charset="0"/>
            </a:endParaRPr>
          </a:p>
          <a:p>
            <a:pPr algn="just">
              <a:lnSpc>
                <a:spcPct val="150000"/>
              </a:lnSpc>
              <a:spcAft>
                <a:spcPts val="0"/>
              </a:spcAft>
            </a:pPr>
            <a:r>
              <a:rPr lang="en-US" altLang="zh-CN" sz="2800" kern="100" dirty="0">
                <a:latin typeface="Times New Roman" panose="02020603050405020304" pitchFamily="18" charset="0"/>
                <a:ea typeface="方正中等线简体" panose="03000509000000000000" pitchFamily="65" charset="-122"/>
                <a:cs typeface="Courier New" panose="02070309020205020404" pitchFamily="49" charset="0"/>
              </a:rPr>
              <a:t>C.</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以因赵之众</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与</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不如因善遇之</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en-US" altLang="zh-CN" sz="2800" kern="100" dirty="0">
                <a:latin typeface="Times New Roman" panose="02020603050405020304" pitchFamily="18" charset="0"/>
                <a:ea typeface="方正中等线简体" panose="03000509000000000000" pitchFamily="65" charset="-122"/>
                <a:cs typeface="Courier New" panose="02070309020205020404" pitchFamily="49" charset="0"/>
              </a:rPr>
              <a:t>(</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《鸿门宴》</a:t>
            </a:r>
            <a:r>
              <a:rPr lang="en-US" altLang="zh-CN" sz="2800" kern="100" dirty="0">
                <a:latin typeface="Times New Roman" panose="02020603050405020304" pitchFamily="18" charset="0"/>
                <a:ea typeface="方正中等线简体" panose="03000509000000000000" pitchFamily="65" charset="-122"/>
                <a:cs typeface="Courier New" panose="02070309020205020404" pitchFamily="49" charset="0"/>
              </a:rPr>
              <a:t>)</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两句中的</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因</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字</a:t>
            </a:r>
            <a:r>
              <a:rPr lang="zh-CN" altLang="zh-CN" sz="2800" kern="100" dirty="0" smtClean="0">
                <a:latin typeface="Times New Roman" panose="02020603050405020304" pitchFamily="18" charset="0"/>
                <a:ea typeface="方正中等线简体" panose="03000509000000000000" pitchFamily="65" charset="-122"/>
                <a:cs typeface="Times New Roman" panose="02020603050405020304" pitchFamily="18" charset="0"/>
              </a:rPr>
              <a:t>含</a:t>
            </a:r>
            <a:endParaRPr lang="en-US" altLang="zh-CN" sz="2800" kern="100" dirty="0" smtClean="0">
              <a:latin typeface="Times New Roman" panose="02020603050405020304" pitchFamily="18" charset="0"/>
              <a:ea typeface="方正中等线简体" panose="03000509000000000000" pitchFamily="65" charset="-122"/>
              <a:cs typeface="Times New Roman" panose="02020603050405020304" pitchFamily="18" charset="0"/>
            </a:endParaRPr>
          </a:p>
          <a:p>
            <a:pPr algn="just">
              <a:lnSpc>
                <a:spcPct val="150000"/>
              </a:lnSpc>
              <a:spcAft>
                <a:spcPts val="0"/>
              </a:spcAft>
            </a:pPr>
            <a:r>
              <a:rPr lang="zh-CN" altLang="en-US" sz="2800" kern="100" dirty="0">
                <a:latin typeface="Times New Roman" panose="02020603050405020304" pitchFamily="18" charset="0"/>
                <a:ea typeface="方正中等线简体" panose="03000509000000000000" pitchFamily="65" charset="-122"/>
                <a:cs typeface="Times New Roman" panose="02020603050405020304" pitchFamily="18" charset="0"/>
              </a:rPr>
              <a:t>　</a:t>
            </a:r>
            <a:r>
              <a:rPr lang="zh-CN" altLang="zh-CN" sz="2800" kern="100" dirty="0" smtClean="0">
                <a:latin typeface="Times New Roman" panose="02020603050405020304" pitchFamily="18" charset="0"/>
                <a:ea typeface="方正中等线简体" panose="03000509000000000000" pitchFamily="65" charset="-122"/>
                <a:cs typeface="Times New Roman" panose="02020603050405020304" pitchFamily="18" charset="0"/>
              </a:rPr>
              <a:t>义</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不同。</a:t>
            </a:r>
            <a:endParaRPr lang="zh-CN" altLang="zh-CN" sz="1050" kern="100" dirty="0">
              <a:latin typeface="宋体" panose="02010600030101010101" pitchFamily="2" charset="-122"/>
              <a:ea typeface="宋体" panose="02010600030101010101" pitchFamily="2" charset="-122"/>
              <a:cs typeface="Courier New" panose="02070309020205020404" pitchFamily="49" charset="0"/>
            </a:endParaRPr>
          </a:p>
          <a:p>
            <a:pPr algn="just">
              <a:lnSpc>
                <a:spcPct val="150000"/>
              </a:lnSpc>
              <a:spcAft>
                <a:spcPts val="0"/>
              </a:spcAft>
            </a:pPr>
            <a:r>
              <a:rPr lang="en-US" altLang="zh-CN" sz="2800" kern="100" dirty="0">
                <a:latin typeface="Times New Roman" panose="02020603050405020304" pitchFamily="18" charset="0"/>
                <a:ea typeface="方正中等线简体" panose="03000509000000000000" pitchFamily="65" charset="-122"/>
                <a:cs typeface="Courier New" panose="02070309020205020404" pitchFamily="49" charset="0"/>
              </a:rPr>
              <a:t>D.</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而封田文</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与</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又欲肆其西封</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en-US" altLang="zh-CN" sz="2800" kern="100" dirty="0">
                <a:latin typeface="Times New Roman" panose="02020603050405020304" pitchFamily="18" charset="0"/>
                <a:ea typeface="方正中等线简体" panose="03000509000000000000" pitchFamily="65" charset="-122"/>
                <a:cs typeface="Courier New" panose="02070309020205020404" pitchFamily="49" charset="0"/>
              </a:rPr>
              <a:t>(</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《烛之武退秦师》</a:t>
            </a:r>
            <a:r>
              <a:rPr lang="en-US" altLang="zh-CN" sz="2800" kern="100" dirty="0">
                <a:latin typeface="Times New Roman" panose="02020603050405020304" pitchFamily="18" charset="0"/>
                <a:ea typeface="方正中等线简体" panose="03000509000000000000" pitchFamily="65" charset="-122"/>
                <a:cs typeface="Courier New" panose="02070309020205020404" pitchFamily="49" charset="0"/>
              </a:rPr>
              <a:t>)</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两句中的</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封</a:t>
            </a:r>
            <a:r>
              <a:rPr lang="en-US" altLang="zh-CN" sz="2800" kern="100" dirty="0" smtClean="0">
                <a:latin typeface="宋体" panose="02010600030101010101" pitchFamily="2" charset="-122"/>
                <a:ea typeface="方正中等线简体" panose="03000509000000000000" pitchFamily="65" charset="-122"/>
                <a:cs typeface="Times New Roman" panose="02020603050405020304" pitchFamily="18" charset="0"/>
              </a:rPr>
              <a:t>”</a:t>
            </a:r>
          </a:p>
          <a:p>
            <a:pPr algn="just">
              <a:lnSpc>
                <a:spcPct val="150000"/>
              </a:lnSpc>
              <a:spcAft>
                <a:spcPts val="0"/>
              </a:spcAft>
            </a:pPr>
            <a:r>
              <a:rPr lang="zh-CN" altLang="en-US" sz="2800" kern="100" dirty="0">
                <a:latin typeface="宋体" panose="02010600030101010101" pitchFamily="2" charset="-122"/>
                <a:ea typeface="方正中等线简体" panose="03000509000000000000" pitchFamily="65" charset="-122"/>
                <a:cs typeface="Times New Roman" panose="02020603050405020304" pitchFamily="18" charset="0"/>
              </a:rPr>
              <a:t>　</a:t>
            </a:r>
            <a:r>
              <a:rPr lang="zh-CN" altLang="zh-CN" sz="2800" kern="100" dirty="0" smtClean="0">
                <a:latin typeface="Times New Roman" panose="02020603050405020304" pitchFamily="18" charset="0"/>
                <a:ea typeface="方正中等线简体" panose="03000509000000000000" pitchFamily="65" charset="-122"/>
                <a:cs typeface="Times New Roman" panose="02020603050405020304" pitchFamily="18" charset="0"/>
              </a:rPr>
              <a:t>字</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含义不同。</a:t>
            </a:r>
            <a:endParaRPr lang="zh-CN" altLang="zh-CN" sz="1050" kern="100" dirty="0">
              <a:effectLst/>
              <a:latin typeface="宋体" panose="02010600030101010101" pitchFamily="2" charset="-122"/>
              <a:ea typeface="宋体" panose="02010600030101010101" pitchFamily="2" charset="-122"/>
              <a:cs typeface="Courier New" panose="02070309020205020404" pitchFamily="49" charset="0"/>
            </a:endParaRPr>
          </a:p>
        </p:txBody>
      </p:sp>
      <p:sp>
        <p:nvSpPr>
          <p:cNvPr id="15" name="TextBox 19"/>
          <p:cNvSpPr txBox="1"/>
          <p:nvPr/>
        </p:nvSpPr>
        <p:spPr>
          <a:xfrm>
            <a:off x="181025" y="2397978"/>
            <a:ext cx="756098" cy="784830"/>
          </a:xfrm>
          <a:prstGeom prst="rect">
            <a:avLst/>
          </a:prstGeom>
          <a:noFill/>
        </p:spPr>
        <p:txBody>
          <a:bodyPr wrap="square" rtlCol="0">
            <a:spAutoFit/>
          </a:bodyPr>
          <a:lstStyle/>
          <a:p>
            <a:pPr defTabSz="1219200"/>
            <a:r>
              <a:rPr lang="zh-CN" altLang="en-US" sz="4500" b="1" dirty="0">
                <a:solidFill>
                  <a:srgbClr val="C00000"/>
                </a:solidFill>
                <a:latin typeface="华文细黑" panose="02010600040101010101" pitchFamily="2" charset="-122"/>
                <a:ea typeface="华文细黑" panose="02010600040101010101" pitchFamily="2" charset="-122"/>
              </a:rPr>
              <a:t>√</a:t>
            </a:r>
          </a:p>
        </p:txBody>
      </p:sp>
    </p:spTree>
    <p:extLst>
      <p:ext uri="{BB962C8B-B14F-4D97-AF65-F5344CB8AC3E}">
        <p14:creationId xmlns:p14="http://schemas.microsoft.com/office/powerpoint/2010/main" val="1707388170"/>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blinds(horizontal)">
                                      <p:cBhvr>
                                        <p:cTn id="7"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389206" y="1125538"/>
            <a:ext cx="11412000" cy="2997974"/>
            <a:chOff x="406574" y="1081808"/>
            <a:chExt cx="11412000" cy="2997974"/>
          </a:xfrm>
        </p:grpSpPr>
        <p:grpSp>
          <p:nvGrpSpPr>
            <p:cNvPr id="5" name="组合 4"/>
            <p:cNvGrpSpPr/>
            <p:nvPr/>
          </p:nvGrpSpPr>
          <p:grpSpPr>
            <a:xfrm>
              <a:off x="406574" y="1081808"/>
              <a:ext cx="11412000" cy="2997974"/>
              <a:chOff x="406574" y="1081808"/>
              <a:chExt cx="11412000" cy="2997974"/>
            </a:xfrm>
          </p:grpSpPr>
          <p:sp>
            <p:nvSpPr>
              <p:cNvPr id="7" name="圆角矩形 6"/>
              <p:cNvSpPr/>
              <p:nvPr/>
            </p:nvSpPr>
            <p:spPr>
              <a:xfrm>
                <a:off x="406574" y="1197545"/>
                <a:ext cx="11412000" cy="2882237"/>
              </a:xfrm>
              <a:prstGeom prst="roundRect">
                <a:avLst>
                  <a:gd name="adj" fmla="val 4711"/>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文本框 7"/>
              <p:cNvSpPr txBox="1"/>
              <p:nvPr/>
            </p:nvSpPr>
            <p:spPr>
              <a:xfrm>
                <a:off x="838622" y="1081808"/>
                <a:ext cx="583768" cy="216027"/>
              </a:xfrm>
              <a:custGeom>
                <a:avLst/>
                <a:gdLst/>
                <a:ahLst/>
                <a:cxnLst/>
                <a:rect l="l" t="t" r="r" b="b"/>
                <a:pathLst>
                  <a:path w="583768" h="216027">
                    <a:moveTo>
                      <a:pt x="96012" y="106756"/>
                    </a:moveTo>
                    <a:lnTo>
                      <a:pt x="91211" y="139217"/>
                    </a:lnTo>
                    <a:lnTo>
                      <a:pt x="107670" y="139217"/>
                    </a:lnTo>
                    <a:lnTo>
                      <a:pt x="112014" y="106756"/>
                    </a:lnTo>
                    <a:close/>
                    <a:moveTo>
                      <a:pt x="53264" y="106756"/>
                    </a:moveTo>
                    <a:lnTo>
                      <a:pt x="48692" y="139217"/>
                    </a:lnTo>
                    <a:lnTo>
                      <a:pt x="64922" y="139217"/>
                    </a:lnTo>
                    <a:lnTo>
                      <a:pt x="69494" y="106756"/>
                    </a:lnTo>
                    <a:close/>
                    <a:moveTo>
                      <a:pt x="213055" y="82524"/>
                    </a:moveTo>
                    <a:lnTo>
                      <a:pt x="249174" y="82524"/>
                    </a:lnTo>
                    <a:lnTo>
                      <a:pt x="248031" y="92811"/>
                    </a:lnTo>
                    <a:lnTo>
                      <a:pt x="279121" y="92811"/>
                    </a:lnTo>
                    <a:lnTo>
                      <a:pt x="277749" y="104927"/>
                    </a:lnTo>
                    <a:cubicBezTo>
                      <a:pt x="277292" y="107670"/>
                      <a:pt x="276149" y="110033"/>
                      <a:pt x="274320" y="112014"/>
                    </a:cubicBezTo>
                    <a:cubicBezTo>
                      <a:pt x="272644" y="113995"/>
                      <a:pt x="270662" y="114986"/>
                      <a:pt x="268376" y="114986"/>
                    </a:cubicBezTo>
                    <a:lnTo>
                      <a:pt x="244831" y="114986"/>
                    </a:lnTo>
                    <a:lnTo>
                      <a:pt x="239573" y="152019"/>
                    </a:lnTo>
                    <a:lnTo>
                      <a:pt x="272948" y="152019"/>
                    </a:lnTo>
                    <a:lnTo>
                      <a:pt x="271348" y="164592"/>
                    </a:lnTo>
                    <a:cubicBezTo>
                      <a:pt x="270891" y="167640"/>
                      <a:pt x="269519" y="170307"/>
                      <a:pt x="267233" y="172593"/>
                    </a:cubicBezTo>
                    <a:cubicBezTo>
                      <a:pt x="264947" y="174574"/>
                      <a:pt x="262357" y="175565"/>
                      <a:pt x="259461" y="175565"/>
                    </a:cubicBezTo>
                    <a:lnTo>
                      <a:pt x="236372" y="175565"/>
                    </a:lnTo>
                    <a:lnTo>
                      <a:pt x="231800" y="211683"/>
                    </a:lnTo>
                    <a:cubicBezTo>
                      <a:pt x="231648" y="212903"/>
                      <a:pt x="231191" y="213893"/>
                      <a:pt x="230429" y="214655"/>
                    </a:cubicBezTo>
                    <a:cubicBezTo>
                      <a:pt x="229667" y="215417"/>
                      <a:pt x="228752" y="215798"/>
                      <a:pt x="227685" y="215798"/>
                    </a:cubicBezTo>
                    <a:lnTo>
                      <a:pt x="192481" y="215798"/>
                    </a:lnTo>
                    <a:lnTo>
                      <a:pt x="197510" y="175565"/>
                    </a:lnTo>
                    <a:lnTo>
                      <a:pt x="147218" y="175565"/>
                    </a:lnTo>
                    <a:lnTo>
                      <a:pt x="149276" y="160706"/>
                    </a:lnTo>
                    <a:cubicBezTo>
                      <a:pt x="149580" y="158420"/>
                      <a:pt x="150647" y="156438"/>
                      <a:pt x="152476" y="154762"/>
                    </a:cubicBezTo>
                    <a:cubicBezTo>
                      <a:pt x="154305" y="152933"/>
                      <a:pt x="156286" y="152019"/>
                      <a:pt x="158420" y="152019"/>
                    </a:cubicBezTo>
                    <a:lnTo>
                      <a:pt x="200711" y="152019"/>
                    </a:lnTo>
                    <a:lnTo>
                      <a:pt x="205968" y="114986"/>
                    </a:lnTo>
                    <a:lnTo>
                      <a:pt x="190881" y="114986"/>
                    </a:lnTo>
                    <a:lnTo>
                      <a:pt x="190424" y="115671"/>
                    </a:lnTo>
                    <a:cubicBezTo>
                      <a:pt x="189052" y="120091"/>
                      <a:pt x="186690" y="123520"/>
                      <a:pt x="183337" y="125958"/>
                    </a:cubicBezTo>
                    <a:cubicBezTo>
                      <a:pt x="179375" y="128702"/>
                      <a:pt x="175184" y="130073"/>
                      <a:pt x="170764" y="130073"/>
                    </a:cubicBezTo>
                    <a:lnTo>
                      <a:pt x="151790" y="130073"/>
                    </a:lnTo>
                    <a:lnTo>
                      <a:pt x="164592" y="87325"/>
                    </a:lnTo>
                    <a:cubicBezTo>
                      <a:pt x="164897" y="86563"/>
                      <a:pt x="165354" y="85953"/>
                      <a:pt x="165963" y="85496"/>
                    </a:cubicBezTo>
                    <a:cubicBezTo>
                      <a:pt x="166573" y="85039"/>
                      <a:pt x="167259" y="84810"/>
                      <a:pt x="168021" y="84810"/>
                    </a:cubicBezTo>
                    <a:lnTo>
                      <a:pt x="199339" y="84810"/>
                    </a:lnTo>
                    <a:lnTo>
                      <a:pt x="196596" y="92811"/>
                    </a:lnTo>
                    <a:lnTo>
                      <a:pt x="208483" y="92811"/>
                    </a:lnTo>
                    <a:lnTo>
                      <a:pt x="209169" y="85496"/>
                    </a:lnTo>
                    <a:cubicBezTo>
                      <a:pt x="209169" y="84887"/>
                      <a:pt x="209283" y="84468"/>
                      <a:pt x="209512" y="84239"/>
                    </a:cubicBezTo>
                    <a:cubicBezTo>
                      <a:pt x="209740" y="84010"/>
                      <a:pt x="210083" y="83744"/>
                      <a:pt x="210540" y="83439"/>
                    </a:cubicBezTo>
                    <a:cubicBezTo>
                      <a:pt x="211302" y="82829"/>
                      <a:pt x="212141" y="82524"/>
                      <a:pt x="213055" y="82524"/>
                    </a:cubicBezTo>
                    <a:close/>
                    <a:moveTo>
                      <a:pt x="102641" y="59207"/>
                    </a:moveTo>
                    <a:lnTo>
                      <a:pt x="98298" y="88239"/>
                    </a:lnTo>
                    <a:lnTo>
                      <a:pt x="114757" y="88239"/>
                    </a:lnTo>
                    <a:lnTo>
                      <a:pt x="118643" y="59207"/>
                    </a:lnTo>
                    <a:close/>
                    <a:moveTo>
                      <a:pt x="400431" y="48692"/>
                    </a:moveTo>
                    <a:lnTo>
                      <a:pt x="419862" y="48692"/>
                    </a:lnTo>
                    <a:cubicBezTo>
                      <a:pt x="421538" y="48692"/>
                      <a:pt x="422872" y="49301"/>
                      <a:pt x="423862" y="50520"/>
                    </a:cubicBezTo>
                    <a:cubicBezTo>
                      <a:pt x="424853" y="51740"/>
                      <a:pt x="425272" y="53187"/>
                      <a:pt x="425120" y="54864"/>
                    </a:cubicBezTo>
                    <a:lnTo>
                      <a:pt x="406832" y="216027"/>
                    </a:lnTo>
                    <a:cubicBezTo>
                      <a:pt x="400126" y="216027"/>
                      <a:pt x="394564" y="213398"/>
                      <a:pt x="390144" y="208140"/>
                    </a:cubicBezTo>
                    <a:cubicBezTo>
                      <a:pt x="385724" y="202882"/>
                      <a:pt x="383819" y="196596"/>
                      <a:pt x="384429" y="189281"/>
                    </a:cubicBezTo>
                    <a:close/>
                    <a:moveTo>
                      <a:pt x="328879" y="48692"/>
                    </a:moveTo>
                    <a:lnTo>
                      <a:pt x="347624" y="48692"/>
                    </a:lnTo>
                    <a:lnTo>
                      <a:pt x="324764" y="197967"/>
                    </a:lnTo>
                    <a:cubicBezTo>
                      <a:pt x="323850" y="203301"/>
                      <a:pt x="321488" y="207645"/>
                      <a:pt x="317678" y="210998"/>
                    </a:cubicBezTo>
                    <a:cubicBezTo>
                      <a:pt x="313868" y="214350"/>
                      <a:pt x="309524" y="216027"/>
                      <a:pt x="304648" y="216027"/>
                    </a:cubicBezTo>
                    <a:lnTo>
                      <a:pt x="296418" y="216027"/>
                    </a:lnTo>
                    <a:lnTo>
                      <a:pt x="321107" y="55778"/>
                    </a:lnTo>
                    <a:cubicBezTo>
                      <a:pt x="321564" y="53645"/>
                      <a:pt x="322516" y="51930"/>
                      <a:pt x="323964" y="50635"/>
                    </a:cubicBezTo>
                    <a:cubicBezTo>
                      <a:pt x="325412" y="49339"/>
                      <a:pt x="327050" y="48692"/>
                      <a:pt x="328879" y="48692"/>
                    </a:cubicBezTo>
                    <a:close/>
                    <a:moveTo>
                      <a:pt x="499643" y="5943"/>
                    </a:moveTo>
                    <a:lnTo>
                      <a:pt x="583768" y="5943"/>
                    </a:lnTo>
                    <a:cubicBezTo>
                      <a:pt x="583006" y="10820"/>
                      <a:pt x="580911" y="14821"/>
                      <a:pt x="577482" y="17945"/>
                    </a:cubicBezTo>
                    <a:cubicBezTo>
                      <a:pt x="574053" y="21069"/>
                      <a:pt x="570052" y="22631"/>
                      <a:pt x="565480" y="22631"/>
                    </a:cubicBezTo>
                    <a:lnTo>
                      <a:pt x="497586" y="22631"/>
                    </a:lnTo>
                    <a:close/>
                    <a:moveTo>
                      <a:pt x="457581" y="5943"/>
                    </a:moveTo>
                    <a:lnTo>
                      <a:pt x="492785" y="5943"/>
                    </a:lnTo>
                    <a:lnTo>
                      <a:pt x="486156" y="56235"/>
                    </a:lnTo>
                    <a:lnTo>
                      <a:pt x="577139" y="56235"/>
                    </a:lnTo>
                    <a:lnTo>
                      <a:pt x="574624" y="74752"/>
                    </a:lnTo>
                    <a:lnTo>
                      <a:pt x="560680" y="74752"/>
                    </a:lnTo>
                    <a:lnTo>
                      <a:pt x="541934" y="216027"/>
                    </a:lnTo>
                    <a:lnTo>
                      <a:pt x="498272" y="216027"/>
                    </a:lnTo>
                    <a:lnTo>
                      <a:pt x="516788" y="74752"/>
                    </a:lnTo>
                    <a:lnTo>
                      <a:pt x="483641" y="74752"/>
                    </a:lnTo>
                    <a:lnTo>
                      <a:pt x="468325" y="191338"/>
                    </a:lnTo>
                    <a:cubicBezTo>
                      <a:pt x="467411" y="198196"/>
                      <a:pt x="464439" y="204063"/>
                      <a:pt x="459410" y="208940"/>
                    </a:cubicBezTo>
                    <a:cubicBezTo>
                      <a:pt x="454533" y="213665"/>
                      <a:pt x="448742" y="216027"/>
                      <a:pt x="442036" y="216027"/>
                    </a:cubicBezTo>
                    <a:lnTo>
                      <a:pt x="421234" y="216027"/>
                    </a:lnTo>
                    <a:lnTo>
                      <a:pt x="447751" y="15087"/>
                    </a:lnTo>
                    <a:cubicBezTo>
                      <a:pt x="448208" y="12344"/>
                      <a:pt x="449351" y="10134"/>
                      <a:pt x="451180" y="8458"/>
                    </a:cubicBezTo>
                    <a:cubicBezTo>
                      <a:pt x="453009" y="6782"/>
                      <a:pt x="455143" y="5943"/>
                      <a:pt x="457581" y="5943"/>
                    </a:cubicBezTo>
                    <a:close/>
                    <a:moveTo>
                      <a:pt x="173050" y="2514"/>
                    </a:moveTo>
                    <a:lnTo>
                      <a:pt x="284378" y="2514"/>
                    </a:lnTo>
                    <a:cubicBezTo>
                      <a:pt x="286055" y="2514"/>
                      <a:pt x="287426" y="2972"/>
                      <a:pt x="288493" y="3886"/>
                    </a:cubicBezTo>
                    <a:cubicBezTo>
                      <a:pt x="289560" y="5105"/>
                      <a:pt x="289941" y="6553"/>
                      <a:pt x="289636" y="8229"/>
                    </a:cubicBezTo>
                    <a:lnTo>
                      <a:pt x="284150" y="49835"/>
                    </a:lnTo>
                    <a:cubicBezTo>
                      <a:pt x="283083" y="56997"/>
                      <a:pt x="280340" y="62789"/>
                      <a:pt x="275920" y="67208"/>
                    </a:cubicBezTo>
                    <a:cubicBezTo>
                      <a:pt x="271501" y="71933"/>
                      <a:pt x="264719" y="74295"/>
                      <a:pt x="255575" y="74295"/>
                    </a:cubicBezTo>
                    <a:lnTo>
                      <a:pt x="222656" y="74295"/>
                    </a:lnTo>
                    <a:lnTo>
                      <a:pt x="224485" y="61265"/>
                    </a:lnTo>
                    <a:cubicBezTo>
                      <a:pt x="224637" y="59741"/>
                      <a:pt x="225323" y="58369"/>
                      <a:pt x="226542" y="57150"/>
                    </a:cubicBezTo>
                    <a:cubicBezTo>
                      <a:pt x="227762" y="56235"/>
                      <a:pt x="229133" y="55778"/>
                      <a:pt x="230657" y="55778"/>
                    </a:cubicBezTo>
                    <a:lnTo>
                      <a:pt x="238658" y="55778"/>
                    </a:lnTo>
                    <a:cubicBezTo>
                      <a:pt x="242316" y="55778"/>
                      <a:pt x="244450" y="54026"/>
                      <a:pt x="245059" y="50520"/>
                    </a:cubicBezTo>
                    <a:lnTo>
                      <a:pt x="249174" y="19888"/>
                    </a:lnTo>
                    <a:lnTo>
                      <a:pt x="220599" y="19888"/>
                    </a:lnTo>
                    <a:lnTo>
                      <a:pt x="212141" y="49377"/>
                    </a:lnTo>
                    <a:cubicBezTo>
                      <a:pt x="209397" y="57455"/>
                      <a:pt x="204749" y="63627"/>
                      <a:pt x="198196" y="67894"/>
                    </a:cubicBezTo>
                    <a:cubicBezTo>
                      <a:pt x="191643" y="72161"/>
                      <a:pt x="184785" y="74295"/>
                      <a:pt x="177622" y="74295"/>
                    </a:cubicBezTo>
                    <a:lnTo>
                      <a:pt x="162534" y="74295"/>
                    </a:lnTo>
                    <a:lnTo>
                      <a:pt x="181051" y="19888"/>
                    </a:lnTo>
                    <a:lnTo>
                      <a:pt x="166192" y="19888"/>
                    </a:lnTo>
                    <a:lnTo>
                      <a:pt x="168021" y="6401"/>
                    </a:lnTo>
                    <a:cubicBezTo>
                      <a:pt x="168173" y="5181"/>
                      <a:pt x="168707" y="4191"/>
                      <a:pt x="169621" y="3429"/>
                    </a:cubicBezTo>
                    <a:cubicBezTo>
                      <a:pt x="170688" y="2819"/>
                      <a:pt x="171831" y="2514"/>
                      <a:pt x="173050" y="2514"/>
                    </a:cubicBezTo>
                    <a:close/>
                    <a:moveTo>
                      <a:pt x="365455" y="228"/>
                    </a:moveTo>
                    <a:lnTo>
                      <a:pt x="400660" y="228"/>
                    </a:lnTo>
                    <a:lnTo>
                      <a:pt x="398374" y="18974"/>
                    </a:lnTo>
                    <a:lnTo>
                      <a:pt x="433349" y="18974"/>
                    </a:lnTo>
                    <a:lnTo>
                      <a:pt x="431749" y="30404"/>
                    </a:lnTo>
                    <a:cubicBezTo>
                      <a:pt x="431444" y="32537"/>
                      <a:pt x="430568" y="34252"/>
                      <a:pt x="429120" y="35547"/>
                    </a:cubicBezTo>
                    <a:cubicBezTo>
                      <a:pt x="427672" y="36843"/>
                      <a:pt x="426034" y="37490"/>
                      <a:pt x="424205" y="37490"/>
                    </a:cubicBezTo>
                    <a:lnTo>
                      <a:pt x="395859" y="37490"/>
                    </a:lnTo>
                    <a:lnTo>
                      <a:pt x="373456" y="206654"/>
                    </a:lnTo>
                    <a:cubicBezTo>
                      <a:pt x="372999" y="209397"/>
                      <a:pt x="371818" y="211645"/>
                      <a:pt x="369913" y="213398"/>
                    </a:cubicBezTo>
                    <a:cubicBezTo>
                      <a:pt x="368008" y="215151"/>
                      <a:pt x="365760" y="216027"/>
                      <a:pt x="363169" y="216027"/>
                    </a:cubicBezTo>
                    <a:lnTo>
                      <a:pt x="330251" y="216027"/>
                    </a:lnTo>
                    <a:lnTo>
                      <a:pt x="353797" y="37490"/>
                    </a:lnTo>
                    <a:lnTo>
                      <a:pt x="320650" y="37490"/>
                    </a:lnTo>
                    <a:lnTo>
                      <a:pt x="322250" y="25374"/>
                    </a:lnTo>
                    <a:cubicBezTo>
                      <a:pt x="322555" y="23393"/>
                      <a:pt x="323355" y="21831"/>
                      <a:pt x="324650" y="20688"/>
                    </a:cubicBezTo>
                    <a:cubicBezTo>
                      <a:pt x="325945" y="19545"/>
                      <a:pt x="327431" y="18974"/>
                      <a:pt x="329108" y="18974"/>
                    </a:cubicBezTo>
                    <a:lnTo>
                      <a:pt x="356311" y="18974"/>
                    </a:lnTo>
                    <a:lnTo>
                      <a:pt x="357911" y="7315"/>
                    </a:lnTo>
                    <a:cubicBezTo>
                      <a:pt x="358216" y="5334"/>
                      <a:pt x="359092" y="3657"/>
                      <a:pt x="360540" y="2286"/>
                    </a:cubicBezTo>
                    <a:cubicBezTo>
                      <a:pt x="361988" y="914"/>
                      <a:pt x="363626" y="228"/>
                      <a:pt x="365455" y="228"/>
                    </a:cubicBezTo>
                    <a:close/>
                    <a:moveTo>
                      <a:pt x="42062" y="0"/>
                    </a:moveTo>
                    <a:lnTo>
                      <a:pt x="86639" y="0"/>
                    </a:lnTo>
                    <a:lnTo>
                      <a:pt x="83896" y="3657"/>
                    </a:lnTo>
                    <a:lnTo>
                      <a:pt x="155905" y="3657"/>
                    </a:lnTo>
                    <a:cubicBezTo>
                      <a:pt x="157429" y="3657"/>
                      <a:pt x="158572" y="4267"/>
                      <a:pt x="159334" y="5486"/>
                    </a:cubicBezTo>
                    <a:cubicBezTo>
                      <a:pt x="160096" y="6705"/>
                      <a:pt x="160172" y="8077"/>
                      <a:pt x="159563" y="9601"/>
                    </a:cubicBezTo>
                    <a:lnTo>
                      <a:pt x="145161" y="41834"/>
                    </a:lnTo>
                    <a:lnTo>
                      <a:pt x="157962" y="41834"/>
                    </a:lnTo>
                    <a:lnTo>
                      <a:pt x="135788" y="198882"/>
                    </a:lnTo>
                    <a:cubicBezTo>
                      <a:pt x="135179" y="203606"/>
                      <a:pt x="133274" y="207645"/>
                      <a:pt x="130073" y="210998"/>
                    </a:cubicBezTo>
                    <a:cubicBezTo>
                      <a:pt x="126873" y="214198"/>
                      <a:pt x="123215" y="215798"/>
                      <a:pt x="119100" y="215798"/>
                    </a:cubicBezTo>
                    <a:lnTo>
                      <a:pt x="96698" y="215798"/>
                    </a:lnTo>
                    <a:lnTo>
                      <a:pt x="104927" y="156591"/>
                    </a:lnTo>
                    <a:lnTo>
                      <a:pt x="88925" y="156591"/>
                    </a:lnTo>
                    <a:lnTo>
                      <a:pt x="80924" y="212369"/>
                    </a:lnTo>
                    <a:lnTo>
                      <a:pt x="54635" y="212369"/>
                    </a:lnTo>
                    <a:lnTo>
                      <a:pt x="62408" y="156591"/>
                    </a:lnTo>
                    <a:lnTo>
                      <a:pt x="46177" y="156591"/>
                    </a:lnTo>
                    <a:lnTo>
                      <a:pt x="40233" y="198425"/>
                    </a:lnTo>
                    <a:cubicBezTo>
                      <a:pt x="39624" y="203301"/>
                      <a:pt x="37643" y="207492"/>
                      <a:pt x="34290" y="210998"/>
                    </a:cubicBezTo>
                    <a:cubicBezTo>
                      <a:pt x="30785" y="214198"/>
                      <a:pt x="26975" y="215798"/>
                      <a:pt x="22860" y="215798"/>
                    </a:cubicBezTo>
                    <a:lnTo>
                      <a:pt x="0" y="215798"/>
                    </a:lnTo>
                    <a:lnTo>
                      <a:pt x="24689" y="41834"/>
                    </a:lnTo>
                    <a:lnTo>
                      <a:pt x="62636" y="41834"/>
                    </a:lnTo>
                    <a:lnTo>
                      <a:pt x="55778" y="88239"/>
                    </a:lnTo>
                    <a:lnTo>
                      <a:pt x="72009" y="88239"/>
                    </a:lnTo>
                    <a:lnTo>
                      <a:pt x="76124" y="59207"/>
                    </a:lnTo>
                    <a:lnTo>
                      <a:pt x="64694" y="59207"/>
                    </a:lnTo>
                    <a:lnTo>
                      <a:pt x="67437" y="41834"/>
                    </a:lnTo>
                    <a:lnTo>
                      <a:pt x="103098" y="41834"/>
                    </a:lnTo>
                    <a:lnTo>
                      <a:pt x="111785" y="21031"/>
                    </a:lnTo>
                    <a:lnTo>
                      <a:pt x="74981" y="21031"/>
                    </a:lnTo>
                    <a:cubicBezTo>
                      <a:pt x="69189" y="31089"/>
                      <a:pt x="61722" y="36119"/>
                      <a:pt x="52578" y="36119"/>
                    </a:cubicBezTo>
                    <a:lnTo>
                      <a:pt x="21031" y="36119"/>
                    </a:lnTo>
                    <a:lnTo>
                      <a:pt x="36804" y="3200"/>
                    </a:lnTo>
                    <a:cubicBezTo>
                      <a:pt x="38328" y="1067"/>
                      <a:pt x="40081" y="0"/>
                      <a:pt x="42062" y="0"/>
                    </a:cubicBezTo>
                    <a:close/>
                  </a:path>
                </a:pathLst>
              </a:custGeom>
              <a:solidFill>
                <a:srgbClr val="953735"/>
              </a:solidFill>
              <a:ln>
                <a:noFill/>
              </a:ln>
              <a:effectLst/>
            </p:spPr>
            <p:txBody>
              <a:bodyPr rot="0" spcFirstLastPara="0" vertOverflow="overflow" horzOverflow="overflow" vert="horz" wrap="square" lIns="91440" tIns="45720" rIns="91440" bIns="45720" numCol="1" spcCol="0" rtlCol="0" fromWordArt="0" anchor="t" anchorCtr="0" forceAA="0" compatLnSpc="1">
                <a:noAutofit/>
              </a:bodyPr>
              <a:lstStyle>
                <a:defPPr>
                  <a:defRPr lang="zh-CN"/>
                </a:defPPr>
                <a:lvl1pPr marR="0" lvl="0" indent="0" defTabSz="914400" fontAlgn="auto">
                  <a:lnSpc>
                    <a:spcPct val="100000"/>
                  </a:lnSpc>
                  <a:spcBef>
                    <a:spcPts val="0"/>
                  </a:spcBef>
                  <a:spcAft>
                    <a:spcPts val="0"/>
                  </a:spcAft>
                  <a:buClrTx/>
                  <a:buSzTx/>
                  <a:buFontTx/>
                  <a:buNone/>
                  <a:defRPr kumimoji="0" sz="1800" b="0" i="0" u="none" strike="noStrike" cap="none" spc="0" normalizeH="0" baseline="0">
                    <a:ln>
                      <a:noFill/>
                    </a:ln>
                    <a:solidFill>
                      <a:prstClr val="white"/>
                    </a:solidFill>
                    <a:effectLst/>
                    <a:uLnTx/>
                    <a:uFillTx/>
                    <a:latin typeface="DOUYU Font" pitchFamily="2" charset="-122"/>
                    <a:ea typeface="DOUYU Font" pitchFamily="2" charset="-122"/>
                  </a:defRPr>
                </a:lvl1pPr>
              </a:lstStyle>
              <a:p>
                <a:endParaRPr lang="zh-CN" altLang="en-US" dirty="0"/>
              </a:p>
            </p:txBody>
          </p:sp>
        </p:grpSp>
        <p:sp>
          <p:nvSpPr>
            <p:cNvPr id="6" name="矩形 5"/>
            <p:cNvSpPr/>
            <p:nvPr/>
          </p:nvSpPr>
          <p:spPr>
            <a:xfrm>
              <a:off x="629220" y="1360315"/>
              <a:ext cx="10966708" cy="2677656"/>
            </a:xfrm>
            <a:prstGeom prst="rect">
              <a:avLst/>
            </a:prstGeom>
            <a:noFill/>
            <a:ln>
              <a:noFill/>
            </a:ln>
          </p:spPr>
          <p:txBody>
            <a:bodyPr>
              <a:spAutoFit/>
            </a:bodyPr>
            <a:lstStyle/>
            <a:p>
              <a:pPr algn="just">
                <a:lnSpc>
                  <a:spcPct val="150000"/>
                </a:lnSpc>
                <a:spcAft>
                  <a:spcPts val="0"/>
                </a:spcAft>
              </a:pPr>
              <a:r>
                <a:rPr lang="en-US" altLang="zh-CN" sz="2800" kern="100" dirty="0">
                  <a:latin typeface="Times New Roman" panose="02020603050405020304" pitchFamily="18" charset="0"/>
                  <a:ea typeface="仿宋_GB2312" panose="02010609030101010101" pitchFamily="49" charset="-122"/>
                  <a:cs typeface="Courier New" panose="02070309020205020404" pitchFamily="49" charset="0"/>
                </a:rPr>
                <a:t>B</a:t>
              </a:r>
              <a:r>
                <a:rPr lang="zh-CN" altLang="zh-CN" sz="2800" kern="100" dirty="0">
                  <a:latin typeface="Times New Roman" panose="02020603050405020304" pitchFamily="18" charset="0"/>
                  <a:ea typeface="仿宋_GB2312" panose="02010609030101010101" pitchFamily="49" charset="-122"/>
                  <a:cs typeface="Times New Roman" panose="02020603050405020304" pitchFamily="18" charset="0"/>
                </a:rPr>
                <a:t>项含义不同，能、能够</a:t>
              </a:r>
              <a:r>
                <a:rPr lang="en-US" altLang="zh-CN" sz="2800" kern="100" dirty="0">
                  <a:latin typeface="Times New Roman" panose="02020603050405020304" pitchFamily="18" charset="0"/>
                  <a:ea typeface="仿宋_GB2312" panose="02010609030101010101" pitchFamily="49" charset="-122"/>
                  <a:cs typeface="Courier New" panose="02070309020205020404" pitchFamily="49" charset="0"/>
                </a:rPr>
                <a:t>/</a:t>
              </a:r>
              <a:r>
                <a:rPr lang="zh-CN" altLang="zh-CN" sz="2800" kern="100" dirty="0">
                  <a:latin typeface="Times New Roman" panose="02020603050405020304" pitchFamily="18" charset="0"/>
                  <a:ea typeface="仿宋_GB2312" panose="02010609030101010101" pitchFamily="49" charset="-122"/>
                  <a:cs typeface="Times New Roman" panose="02020603050405020304" pitchFamily="18" charset="0"/>
                </a:rPr>
                <a:t>适宜、得当</a:t>
              </a:r>
              <a:r>
                <a:rPr lang="zh-CN" altLang="zh-CN" sz="2800" kern="100" dirty="0" smtClean="0">
                  <a:latin typeface="Times New Roman" panose="02020603050405020304" pitchFamily="18" charset="0"/>
                  <a:ea typeface="仿宋_GB2312" panose="02010609030101010101" pitchFamily="49" charset="-122"/>
                  <a:cs typeface="Times New Roman" panose="02020603050405020304" pitchFamily="18" charset="0"/>
                </a:rPr>
                <a:t>。</a:t>
              </a:r>
              <a:endParaRPr lang="en-US" altLang="zh-CN" sz="2800" kern="100" dirty="0" smtClean="0">
                <a:latin typeface="Times New Roman" panose="02020603050405020304" pitchFamily="18" charset="0"/>
                <a:ea typeface="仿宋_GB2312" panose="02010609030101010101" pitchFamily="49" charset="-122"/>
                <a:cs typeface="Times New Roman" panose="02020603050405020304" pitchFamily="18" charset="0"/>
              </a:endParaRPr>
            </a:p>
            <a:p>
              <a:pPr algn="just">
                <a:lnSpc>
                  <a:spcPct val="150000"/>
                </a:lnSpc>
                <a:spcAft>
                  <a:spcPts val="0"/>
                </a:spcAft>
              </a:pPr>
              <a:r>
                <a:rPr lang="en-US" altLang="zh-CN" sz="2800" kern="100" dirty="0" smtClean="0">
                  <a:latin typeface="Times New Roman" panose="02020603050405020304" pitchFamily="18" charset="0"/>
                  <a:ea typeface="仿宋_GB2312" panose="02010609030101010101" pitchFamily="49" charset="-122"/>
                  <a:cs typeface="Courier New" panose="02070309020205020404" pitchFamily="49" charset="0"/>
                </a:rPr>
                <a:t>A</a:t>
              </a:r>
              <a:r>
                <a:rPr lang="zh-CN" altLang="zh-CN" sz="2800" kern="100" dirty="0">
                  <a:latin typeface="Times New Roman" panose="02020603050405020304" pitchFamily="18" charset="0"/>
                  <a:ea typeface="仿宋_GB2312" panose="02010609030101010101" pitchFamily="49" charset="-122"/>
                  <a:cs typeface="Times New Roman" panose="02020603050405020304" pitchFamily="18" charset="0"/>
                </a:rPr>
                <a:t>项均为</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仿宋_GB2312" panose="02010609030101010101" pitchFamily="49" charset="-122"/>
                  <a:cs typeface="Times New Roman" panose="02020603050405020304" pitchFamily="18" charset="0"/>
                </a:rPr>
                <a:t>同意</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smtClean="0">
                  <a:latin typeface="Times New Roman" panose="02020603050405020304" pitchFamily="18" charset="0"/>
                  <a:ea typeface="仿宋_GB2312" panose="02010609030101010101" pitchFamily="49" charset="-122"/>
                  <a:cs typeface="Times New Roman" panose="02020603050405020304" pitchFamily="18" charset="0"/>
                </a:rPr>
                <a:t>。</a:t>
              </a:r>
              <a:endParaRPr lang="en-US" altLang="zh-CN" sz="2800" kern="100" dirty="0" smtClean="0">
                <a:latin typeface="Times New Roman" panose="02020603050405020304" pitchFamily="18" charset="0"/>
                <a:ea typeface="仿宋_GB2312" panose="02010609030101010101" pitchFamily="49" charset="-122"/>
                <a:cs typeface="Times New Roman" panose="02020603050405020304" pitchFamily="18" charset="0"/>
              </a:endParaRPr>
            </a:p>
            <a:p>
              <a:pPr algn="just">
                <a:lnSpc>
                  <a:spcPct val="150000"/>
                </a:lnSpc>
                <a:spcAft>
                  <a:spcPts val="0"/>
                </a:spcAft>
              </a:pPr>
              <a:r>
                <a:rPr lang="en-US" altLang="zh-CN" sz="2800" kern="100" dirty="0" smtClean="0">
                  <a:latin typeface="Times New Roman" panose="02020603050405020304" pitchFamily="18" charset="0"/>
                  <a:ea typeface="仿宋_GB2312" panose="02010609030101010101" pitchFamily="49" charset="-122"/>
                  <a:cs typeface="Courier New" panose="02070309020205020404" pitchFamily="49" charset="0"/>
                </a:rPr>
                <a:t>C</a:t>
              </a:r>
              <a:r>
                <a:rPr lang="zh-CN" altLang="zh-CN" sz="2800" kern="100" dirty="0">
                  <a:latin typeface="Times New Roman" panose="02020603050405020304" pitchFamily="18" charset="0"/>
                  <a:ea typeface="仿宋_GB2312" panose="02010609030101010101" pitchFamily="49" charset="-122"/>
                  <a:cs typeface="Times New Roman" panose="02020603050405020304" pitchFamily="18" charset="0"/>
                </a:rPr>
                <a:t>项依靠</a:t>
              </a:r>
              <a:r>
                <a:rPr lang="en-US" altLang="zh-CN" sz="2800" kern="100" dirty="0">
                  <a:latin typeface="Times New Roman" panose="02020603050405020304" pitchFamily="18" charset="0"/>
                  <a:ea typeface="仿宋_GB2312" panose="02010609030101010101" pitchFamily="49" charset="-122"/>
                  <a:cs typeface="Courier New" panose="02070309020205020404" pitchFamily="49" charset="0"/>
                </a:rPr>
                <a:t>/</a:t>
              </a:r>
              <a:r>
                <a:rPr lang="zh-CN" altLang="zh-CN" sz="2800" kern="100" dirty="0">
                  <a:latin typeface="Times New Roman" panose="02020603050405020304" pitchFamily="18" charset="0"/>
                  <a:ea typeface="仿宋_GB2312" panose="02010609030101010101" pitchFamily="49" charset="-122"/>
                  <a:cs typeface="Times New Roman" panose="02020603050405020304" pitchFamily="18" charset="0"/>
                </a:rPr>
                <a:t>趁着、趁机</a:t>
              </a:r>
              <a:r>
                <a:rPr lang="zh-CN" altLang="zh-CN" sz="2800" kern="100" dirty="0" smtClean="0">
                  <a:latin typeface="Times New Roman" panose="02020603050405020304" pitchFamily="18" charset="0"/>
                  <a:ea typeface="仿宋_GB2312" panose="02010609030101010101" pitchFamily="49" charset="-122"/>
                  <a:cs typeface="Times New Roman" panose="02020603050405020304" pitchFamily="18" charset="0"/>
                </a:rPr>
                <a:t>。</a:t>
              </a:r>
              <a:endParaRPr lang="en-US" altLang="zh-CN" sz="2800" kern="100" dirty="0" smtClean="0">
                <a:latin typeface="Times New Roman" panose="02020603050405020304" pitchFamily="18" charset="0"/>
                <a:ea typeface="仿宋_GB2312" panose="02010609030101010101" pitchFamily="49" charset="-122"/>
                <a:cs typeface="Times New Roman" panose="02020603050405020304" pitchFamily="18" charset="0"/>
              </a:endParaRPr>
            </a:p>
            <a:p>
              <a:pPr algn="just">
                <a:lnSpc>
                  <a:spcPct val="150000"/>
                </a:lnSpc>
                <a:spcAft>
                  <a:spcPts val="0"/>
                </a:spcAft>
              </a:pPr>
              <a:r>
                <a:rPr lang="en-US" altLang="zh-CN" sz="2800" kern="100" dirty="0" smtClean="0">
                  <a:latin typeface="Times New Roman" panose="02020603050405020304" pitchFamily="18" charset="0"/>
                  <a:ea typeface="仿宋_GB2312" panose="02010609030101010101" pitchFamily="49" charset="-122"/>
                  <a:cs typeface="Courier New" panose="02070309020205020404" pitchFamily="49" charset="0"/>
                </a:rPr>
                <a:t>D</a:t>
              </a:r>
              <a:r>
                <a:rPr lang="zh-CN" altLang="zh-CN" sz="2800" kern="100" dirty="0">
                  <a:latin typeface="Times New Roman" panose="02020603050405020304" pitchFamily="18" charset="0"/>
                  <a:ea typeface="仿宋_GB2312" panose="02010609030101010101" pitchFamily="49" charset="-122"/>
                  <a:cs typeface="Times New Roman" panose="02020603050405020304" pitchFamily="18" charset="0"/>
                </a:rPr>
                <a:t>项封赏</a:t>
              </a:r>
              <a:r>
                <a:rPr lang="en-US" altLang="zh-CN" sz="2800" kern="100" dirty="0">
                  <a:latin typeface="Times New Roman" panose="02020603050405020304" pitchFamily="18" charset="0"/>
                  <a:ea typeface="仿宋_GB2312" panose="02010609030101010101" pitchFamily="49" charset="-122"/>
                  <a:cs typeface="Courier New" panose="02070309020205020404" pitchFamily="49" charset="0"/>
                </a:rPr>
                <a:t>/</a:t>
              </a:r>
              <a:r>
                <a:rPr lang="zh-CN" altLang="zh-CN" sz="2800" kern="100" dirty="0">
                  <a:latin typeface="Times New Roman" panose="02020603050405020304" pitchFamily="18" charset="0"/>
                  <a:ea typeface="仿宋_GB2312" panose="02010609030101010101" pitchFamily="49" charset="-122"/>
                  <a:cs typeface="Times New Roman" panose="02020603050405020304" pitchFamily="18" charset="0"/>
                </a:rPr>
                <a:t>疆界。</a:t>
              </a:r>
              <a:endParaRPr lang="zh-CN" altLang="zh-CN" sz="1050" kern="100" dirty="0">
                <a:effectLst/>
                <a:latin typeface="宋体" panose="02010600030101010101" pitchFamily="2" charset="-122"/>
                <a:ea typeface="宋体" panose="02010600030101010101" pitchFamily="2" charset="-122"/>
                <a:cs typeface="Courier New" panose="02070309020205020404" pitchFamily="49" charset="0"/>
              </a:endParaRPr>
            </a:p>
          </p:txBody>
        </p:sp>
      </p:grpSp>
    </p:spTree>
    <p:extLst>
      <p:ext uri="{BB962C8B-B14F-4D97-AF65-F5344CB8AC3E}">
        <p14:creationId xmlns:p14="http://schemas.microsoft.com/office/powerpoint/2010/main" val="3307279837"/>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 presetClass="entr" presetSubtype="10"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linds(horizontal)">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335206" y="549474"/>
            <a:ext cx="11520000" cy="2677656"/>
          </a:xfrm>
          <a:prstGeom prst="rect">
            <a:avLst/>
          </a:prstGeom>
        </p:spPr>
        <p:txBody>
          <a:bodyPr wrap="square">
            <a:spAutoFit/>
          </a:bodyPr>
          <a:lstStyle/>
          <a:p>
            <a:pPr algn="just">
              <a:lnSpc>
                <a:spcPct val="150000"/>
              </a:lnSpc>
              <a:spcAft>
                <a:spcPts val="0"/>
              </a:spcAft>
            </a:pPr>
            <a:r>
              <a:rPr lang="en-US" altLang="zh-CN" sz="2800" kern="100" dirty="0">
                <a:latin typeface="Times New Roman" panose="02020603050405020304" pitchFamily="18" charset="0"/>
                <a:ea typeface="方正中等线简体" panose="03000509000000000000" pitchFamily="65" charset="-122"/>
                <a:cs typeface="Courier New" panose="02070309020205020404" pitchFamily="49" charset="0"/>
              </a:rPr>
              <a:t>3.</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把文中画横线的句子翻译成现代汉语。</a:t>
            </a:r>
            <a:endParaRPr lang="zh-CN" altLang="zh-CN" sz="1050" kern="100" dirty="0">
              <a:latin typeface="宋体" panose="02010600030101010101" pitchFamily="2" charset="-122"/>
              <a:ea typeface="宋体" panose="02010600030101010101" pitchFamily="2" charset="-122"/>
              <a:cs typeface="Courier New" panose="02070309020205020404" pitchFamily="49" charset="0"/>
            </a:endParaRPr>
          </a:p>
          <a:p>
            <a:pPr algn="just">
              <a:lnSpc>
                <a:spcPct val="150000"/>
              </a:lnSpc>
              <a:spcAft>
                <a:spcPts val="0"/>
              </a:spcAft>
            </a:pPr>
            <a:r>
              <a:rPr lang="en-US" altLang="zh-CN" sz="2800" kern="100" dirty="0">
                <a:latin typeface="Times New Roman" panose="02020603050405020304" pitchFamily="18" charset="0"/>
                <a:ea typeface="方正中等线简体" panose="03000509000000000000" pitchFamily="65" charset="-122"/>
                <a:cs typeface="Courier New" panose="02070309020205020404" pitchFamily="49" charset="0"/>
              </a:rPr>
              <a:t>(1)</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臣效便计于王，王不用臣之忠计，文请行矣。</a:t>
            </a:r>
            <a:endParaRPr lang="zh-CN" altLang="zh-CN" sz="1050" kern="100" dirty="0">
              <a:latin typeface="宋体" panose="02010600030101010101" pitchFamily="2" charset="-122"/>
              <a:ea typeface="宋体" panose="02010600030101010101" pitchFamily="2" charset="-122"/>
              <a:cs typeface="Courier New" panose="02070309020205020404" pitchFamily="49" charset="0"/>
            </a:endParaRPr>
          </a:p>
          <a:p>
            <a:pPr algn="just">
              <a:lnSpc>
                <a:spcPct val="150000"/>
              </a:lnSpc>
              <a:spcAft>
                <a:spcPts val="0"/>
              </a:spcAft>
            </a:pPr>
            <a:r>
              <a:rPr lang="zh-CN" altLang="zh-CN" sz="2800" kern="100" dirty="0" smtClean="0">
                <a:latin typeface="Times New Roman" panose="02020603050405020304" pitchFamily="18" charset="0"/>
                <a:ea typeface="方正中等线简体" panose="03000509000000000000" pitchFamily="65" charset="-122"/>
                <a:cs typeface="Times New Roman" panose="02020603050405020304" pitchFamily="18" charset="0"/>
              </a:rPr>
              <a:t>译文</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a:t>
            </a:r>
            <a:r>
              <a:rPr lang="en-US" altLang="zh-CN" sz="2800" kern="100" dirty="0" smtClean="0">
                <a:latin typeface="Times New Roman" panose="02020603050405020304" pitchFamily="18" charset="0"/>
                <a:ea typeface="方正中等线简体" panose="03000509000000000000" pitchFamily="65" charset="-122"/>
                <a:cs typeface="Courier New" panose="02070309020205020404" pitchFamily="49" charset="0"/>
              </a:rPr>
              <a:t>_________________________________________________________</a:t>
            </a:r>
          </a:p>
          <a:p>
            <a:pPr algn="just">
              <a:lnSpc>
                <a:spcPct val="150000"/>
              </a:lnSpc>
              <a:spcAft>
                <a:spcPts val="0"/>
              </a:spcAft>
            </a:pPr>
            <a:r>
              <a:rPr lang="en-US" altLang="zh-CN" sz="2800" kern="100" dirty="0" smtClean="0">
                <a:latin typeface="Times New Roman" panose="02020603050405020304" pitchFamily="18" charset="0"/>
                <a:ea typeface="方正中等线简体" panose="03000509000000000000" pitchFamily="65" charset="-122"/>
                <a:cs typeface="Courier New" panose="02070309020205020404" pitchFamily="49" charset="0"/>
              </a:rPr>
              <a:t>_______________________________________________________________</a:t>
            </a:r>
            <a:endParaRPr lang="en-US" altLang="zh-CN" sz="1050" kern="100" dirty="0" smtClean="0">
              <a:latin typeface="宋体" panose="02010600030101010101" pitchFamily="2" charset="-122"/>
              <a:ea typeface="宋体" panose="02010600030101010101" pitchFamily="2" charset="-122"/>
              <a:cs typeface="Courier New" panose="02070309020205020404" pitchFamily="49" charset="0"/>
            </a:endParaRPr>
          </a:p>
        </p:txBody>
      </p:sp>
      <p:sp>
        <p:nvSpPr>
          <p:cNvPr id="5" name="矩形 4"/>
          <p:cNvSpPr/>
          <p:nvPr/>
        </p:nvSpPr>
        <p:spPr>
          <a:xfrm>
            <a:off x="290413" y="1813560"/>
            <a:ext cx="11349409" cy="1384995"/>
          </a:xfrm>
          <a:prstGeom prst="rect">
            <a:avLst/>
          </a:prstGeom>
        </p:spPr>
        <p:txBody>
          <a:bodyPr wrap="square">
            <a:spAutoFit/>
          </a:bodyPr>
          <a:lstStyle/>
          <a:p>
            <a:pPr algn="just">
              <a:lnSpc>
                <a:spcPct val="150000"/>
              </a:lnSpc>
              <a:spcAft>
                <a:spcPts val="0"/>
              </a:spcAft>
            </a:pPr>
            <a:r>
              <a:rPr lang="zh-CN" altLang="en-US" sz="2800" kern="100" dirty="0" smtClean="0">
                <a:solidFill>
                  <a:srgbClr val="C00000"/>
                </a:solidFill>
                <a:latin typeface="Times New Roman" panose="02020603050405020304" pitchFamily="18" charset="0"/>
                <a:ea typeface="方正中等线简体" panose="03000509000000000000" pitchFamily="65" charset="-122"/>
                <a:cs typeface="Times New Roman" panose="02020603050405020304" pitchFamily="18" charset="0"/>
              </a:rPr>
              <a:t>　　　</a:t>
            </a:r>
            <a:r>
              <a:rPr lang="zh-CN" altLang="zh-CN" sz="2800" kern="100" dirty="0" smtClean="0">
                <a:solidFill>
                  <a:srgbClr val="C00000"/>
                </a:solidFill>
                <a:latin typeface="Times New Roman" panose="02020603050405020304" pitchFamily="18" charset="0"/>
                <a:ea typeface="方正中等线简体" panose="03000509000000000000" pitchFamily="65" charset="-122"/>
                <a:cs typeface="Times New Roman" panose="02020603050405020304" pitchFamily="18" charset="0"/>
              </a:rPr>
              <a:t>我</a:t>
            </a:r>
            <a:r>
              <a:rPr lang="zh-CN" altLang="zh-CN" sz="2800" kern="100" dirty="0">
                <a:solidFill>
                  <a:srgbClr val="C00000"/>
                </a:solidFill>
                <a:latin typeface="Times New Roman" panose="02020603050405020304" pitchFamily="18" charset="0"/>
                <a:ea typeface="方正中等线简体" panose="03000509000000000000" pitchFamily="65" charset="-122"/>
                <a:cs typeface="Times New Roman" panose="02020603050405020304" pitchFamily="18" charset="0"/>
              </a:rPr>
              <a:t>给大王献上有利的计策，但大王不采用我忠诚的计策，我请求离开。</a:t>
            </a:r>
            <a:endParaRPr lang="zh-CN" altLang="zh-CN" sz="1050" kern="100" dirty="0">
              <a:effectLst/>
              <a:latin typeface="宋体" panose="02010600030101010101" pitchFamily="2" charset="-122"/>
              <a:ea typeface="宋体" panose="02010600030101010101" pitchFamily="2" charset="-122"/>
              <a:cs typeface="Courier New" panose="02070309020205020404" pitchFamily="49" charset="0"/>
            </a:endParaRPr>
          </a:p>
        </p:txBody>
      </p:sp>
      <p:grpSp>
        <p:nvGrpSpPr>
          <p:cNvPr id="4" name="组合 3"/>
          <p:cNvGrpSpPr/>
          <p:nvPr/>
        </p:nvGrpSpPr>
        <p:grpSpPr>
          <a:xfrm>
            <a:off x="389206" y="3515162"/>
            <a:ext cx="11412000" cy="1858848"/>
            <a:chOff x="406574" y="1081808"/>
            <a:chExt cx="11412000" cy="1858848"/>
          </a:xfrm>
        </p:grpSpPr>
        <p:grpSp>
          <p:nvGrpSpPr>
            <p:cNvPr id="6" name="组合 5"/>
            <p:cNvGrpSpPr/>
            <p:nvPr/>
          </p:nvGrpSpPr>
          <p:grpSpPr>
            <a:xfrm>
              <a:off x="406574" y="1081808"/>
              <a:ext cx="11412000" cy="1858848"/>
              <a:chOff x="406574" y="1081808"/>
              <a:chExt cx="11412000" cy="1858848"/>
            </a:xfrm>
          </p:grpSpPr>
          <p:sp>
            <p:nvSpPr>
              <p:cNvPr id="8" name="圆角矩形 7"/>
              <p:cNvSpPr/>
              <p:nvPr/>
            </p:nvSpPr>
            <p:spPr>
              <a:xfrm>
                <a:off x="406574" y="1197546"/>
                <a:ext cx="11412000" cy="1743110"/>
              </a:xfrm>
              <a:prstGeom prst="roundRect">
                <a:avLst>
                  <a:gd name="adj" fmla="val 4711"/>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文本框 8"/>
              <p:cNvSpPr txBox="1"/>
              <p:nvPr/>
            </p:nvSpPr>
            <p:spPr>
              <a:xfrm>
                <a:off x="838622" y="1081808"/>
                <a:ext cx="583768" cy="216027"/>
              </a:xfrm>
              <a:custGeom>
                <a:avLst/>
                <a:gdLst/>
                <a:ahLst/>
                <a:cxnLst/>
                <a:rect l="l" t="t" r="r" b="b"/>
                <a:pathLst>
                  <a:path w="583768" h="216027">
                    <a:moveTo>
                      <a:pt x="96012" y="106756"/>
                    </a:moveTo>
                    <a:lnTo>
                      <a:pt x="91211" y="139217"/>
                    </a:lnTo>
                    <a:lnTo>
                      <a:pt x="107670" y="139217"/>
                    </a:lnTo>
                    <a:lnTo>
                      <a:pt x="112014" y="106756"/>
                    </a:lnTo>
                    <a:close/>
                    <a:moveTo>
                      <a:pt x="53264" y="106756"/>
                    </a:moveTo>
                    <a:lnTo>
                      <a:pt x="48692" y="139217"/>
                    </a:lnTo>
                    <a:lnTo>
                      <a:pt x="64922" y="139217"/>
                    </a:lnTo>
                    <a:lnTo>
                      <a:pt x="69494" y="106756"/>
                    </a:lnTo>
                    <a:close/>
                    <a:moveTo>
                      <a:pt x="213055" y="82524"/>
                    </a:moveTo>
                    <a:lnTo>
                      <a:pt x="249174" y="82524"/>
                    </a:lnTo>
                    <a:lnTo>
                      <a:pt x="248031" y="92811"/>
                    </a:lnTo>
                    <a:lnTo>
                      <a:pt x="279121" y="92811"/>
                    </a:lnTo>
                    <a:lnTo>
                      <a:pt x="277749" y="104927"/>
                    </a:lnTo>
                    <a:cubicBezTo>
                      <a:pt x="277292" y="107670"/>
                      <a:pt x="276149" y="110033"/>
                      <a:pt x="274320" y="112014"/>
                    </a:cubicBezTo>
                    <a:cubicBezTo>
                      <a:pt x="272644" y="113995"/>
                      <a:pt x="270662" y="114986"/>
                      <a:pt x="268376" y="114986"/>
                    </a:cubicBezTo>
                    <a:lnTo>
                      <a:pt x="244831" y="114986"/>
                    </a:lnTo>
                    <a:lnTo>
                      <a:pt x="239573" y="152019"/>
                    </a:lnTo>
                    <a:lnTo>
                      <a:pt x="272948" y="152019"/>
                    </a:lnTo>
                    <a:lnTo>
                      <a:pt x="271348" y="164592"/>
                    </a:lnTo>
                    <a:cubicBezTo>
                      <a:pt x="270891" y="167640"/>
                      <a:pt x="269519" y="170307"/>
                      <a:pt x="267233" y="172593"/>
                    </a:cubicBezTo>
                    <a:cubicBezTo>
                      <a:pt x="264947" y="174574"/>
                      <a:pt x="262357" y="175565"/>
                      <a:pt x="259461" y="175565"/>
                    </a:cubicBezTo>
                    <a:lnTo>
                      <a:pt x="236372" y="175565"/>
                    </a:lnTo>
                    <a:lnTo>
                      <a:pt x="231800" y="211683"/>
                    </a:lnTo>
                    <a:cubicBezTo>
                      <a:pt x="231648" y="212903"/>
                      <a:pt x="231191" y="213893"/>
                      <a:pt x="230429" y="214655"/>
                    </a:cubicBezTo>
                    <a:cubicBezTo>
                      <a:pt x="229667" y="215417"/>
                      <a:pt x="228752" y="215798"/>
                      <a:pt x="227685" y="215798"/>
                    </a:cubicBezTo>
                    <a:lnTo>
                      <a:pt x="192481" y="215798"/>
                    </a:lnTo>
                    <a:lnTo>
                      <a:pt x="197510" y="175565"/>
                    </a:lnTo>
                    <a:lnTo>
                      <a:pt x="147218" y="175565"/>
                    </a:lnTo>
                    <a:lnTo>
                      <a:pt x="149276" y="160706"/>
                    </a:lnTo>
                    <a:cubicBezTo>
                      <a:pt x="149580" y="158420"/>
                      <a:pt x="150647" y="156438"/>
                      <a:pt x="152476" y="154762"/>
                    </a:cubicBezTo>
                    <a:cubicBezTo>
                      <a:pt x="154305" y="152933"/>
                      <a:pt x="156286" y="152019"/>
                      <a:pt x="158420" y="152019"/>
                    </a:cubicBezTo>
                    <a:lnTo>
                      <a:pt x="200711" y="152019"/>
                    </a:lnTo>
                    <a:lnTo>
                      <a:pt x="205968" y="114986"/>
                    </a:lnTo>
                    <a:lnTo>
                      <a:pt x="190881" y="114986"/>
                    </a:lnTo>
                    <a:lnTo>
                      <a:pt x="190424" y="115671"/>
                    </a:lnTo>
                    <a:cubicBezTo>
                      <a:pt x="189052" y="120091"/>
                      <a:pt x="186690" y="123520"/>
                      <a:pt x="183337" y="125958"/>
                    </a:cubicBezTo>
                    <a:cubicBezTo>
                      <a:pt x="179375" y="128702"/>
                      <a:pt x="175184" y="130073"/>
                      <a:pt x="170764" y="130073"/>
                    </a:cubicBezTo>
                    <a:lnTo>
                      <a:pt x="151790" y="130073"/>
                    </a:lnTo>
                    <a:lnTo>
                      <a:pt x="164592" y="87325"/>
                    </a:lnTo>
                    <a:cubicBezTo>
                      <a:pt x="164897" y="86563"/>
                      <a:pt x="165354" y="85953"/>
                      <a:pt x="165963" y="85496"/>
                    </a:cubicBezTo>
                    <a:cubicBezTo>
                      <a:pt x="166573" y="85039"/>
                      <a:pt x="167259" y="84810"/>
                      <a:pt x="168021" y="84810"/>
                    </a:cubicBezTo>
                    <a:lnTo>
                      <a:pt x="199339" y="84810"/>
                    </a:lnTo>
                    <a:lnTo>
                      <a:pt x="196596" y="92811"/>
                    </a:lnTo>
                    <a:lnTo>
                      <a:pt x="208483" y="92811"/>
                    </a:lnTo>
                    <a:lnTo>
                      <a:pt x="209169" y="85496"/>
                    </a:lnTo>
                    <a:cubicBezTo>
                      <a:pt x="209169" y="84887"/>
                      <a:pt x="209283" y="84468"/>
                      <a:pt x="209512" y="84239"/>
                    </a:cubicBezTo>
                    <a:cubicBezTo>
                      <a:pt x="209740" y="84010"/>
                      <a:pt x="210083" y="83744"/>
                      <a:pt x="210540" y="83439"/>
                    </a:cubicBezTo>
                    <a:cubicBezTo>
                      <a:pt x="211302" y="82829"/>
                      <a:pt x="212141" y="82524"/>
                      <a:pt x="213055" y="82524"/>
                    </a:cubicBezTo>
                    <a:close/>
                    <a:moveTo>
                      <a:pt x="102641" y="59207"/>
                    </a:moveTo>
                    <a:lnTo>
                      <a:pt x="98298" y="88239"/>
                    </a:lnTo>
                    <a:lnTo>
                      <a:pt x="114757" y="88239"/>
                    </a:lnTo>
                    <a:lnTo>
                      <a:pt x="118643" y="59207"/>
                    </a:lnTo>
                    <a:close/>
                    <a:moveTo>
                      <a:pt x="400431" y="48692"/>
                    </a:moveTo>
                    <a:lnTo>
                      <a:pt x="419862" y="48692"/>
                    </a:lnTo>
                    <a:cubicBezTo>
                      <a:pt x="421538" y="48692"/>
                      <a:pt x="422872" y="49301"/>
                      <a:pt x="423862" y="50520"/>
                    </a:cubicBezTo>
                    <a:cubicBezTo>
                      <a:pt x="424853" y="51740"/>
                      <a:pt x="425272" y="53187"/>
                      <a:pt x="425120" y="54864"/>
                    </a:cubicBezTo>
                    <a:lnTo>
                      <a:pt x="406832" y="216027"/>
                    </a:lnTo>
                    <a:cubicBezTo>
                      <a:pt x="400126" y="216027"/>
                      <a:pt x="394564" y="213398"/>
                      <a:pt x="390144" y="208140"/>
                    </a:cubicBezTo>
                    <a:cubicBezTo>
                      <a:pt x="385724" y="202882"/>
                      <a:pt x="383819" y="196596"/>
                      <a:pt x="384429" y="189281"/>
                    </a:cubicBezTo>
                    <a:close/>
                    <a:moveTo>
                      <a:pt x="328879" y="48692"/>
                    </a:moveTo>
                    <a:lnTo>
                      <a:pt x="347624" y="48692"/>
                    </a:lnTo>
                    <a:lnTo>
                      <a:pt x="324764" y="197967"/>
                    </a:lnTo>
                    <a:cubicBezTo>
                      <a:pt x="323850" y="203301"/>
                      <a:pt x="321488" y="207645"/>
                      <a:pt x="317678" y="210998"/>
                    </a:cubicBezTo>
                    <a:cubicBezTo>
                      <a:pt x="313868" y="214350"/>
                      <a:pt x="309524" y="216027"/>
                      <a:pt x="304648" y="216027"/>
                    </a:cubicBezTo>
                    <a:lnTo>
                      <a:pt x="296418" y="216027"/>
                    </a:lnTo>
                    <a:lnTo>
                      <a:pt x="321107" y="55778"/>
                    </a:lnTo>
                    <a:cubicBezTo>
                      <a:pt x="321564" y="53645"/>
                      <a:pt x="322516" y="51930"/>
                      <a:pt x="323964" y="50635"/>
                    </a:cubicBezTo>
                    <a:cubicBezTo>
                      <a:pt x="325412" y="49339"/>
                      <a:pt x="327050" y="48692"/>
                      <a:pt x="328879" y="48692"/>
                    </a:cubicBezTo>
                    <a:close/>
                    <a:moveTo>
                      <a:pt x="499643" y="5943"/>
                    </a:moveTo>
                    <a:lnTo>
                      <a:pt x="583768" y="5943"/>
                    </a:lnTo>
                    <a:cubicBezTo>
                      <a:pt x="583006" y="10820"/>
                      <a:pt x="580911" y="14821"/>
                      <a:pt x="577482" y="17945"/>
                    </a:cubicBezTo>
                    <a:cubicBezTo>
                      <a:pt x="574053" y="21069"/>
                      <a:pt x="570052" y="22631"/>
                      <a:pt x="565480" y="22631"/>
                    </a:cubicBezTo>
                    <a:lnTo>
                      <a:pt x="497586" y="22631"/>
                    </a:lnTo>
                    <a:close/>
                    <a:moveTo>
                      <a:pt x="457581" y="5943"/>
                    </a:moveTo>
                    <a:lnTo>
                      <a:pt x="492785" y="5943"/>
                    </a:lnTo>
                    <a:lnTo>
                      <a:pt x="486156" y="56235"/>
                    </a:lnTo>
                    <a:lnTo>
                      <a:pt x="577139" y="56235"/>
                    </a:lnTo>
                    <a:lnTo>
                      <a:pt x="574624" y="74752"/>
                    </a:lnTo>
                    <a:lnTo>
                      <a:pt x="560680" y="74752"/>
                    </a:lnTo>
                    <a:lnTo>
                      <a:pt x="541934" y="216027"/>
                    </a:lnTo>
                    <a:lnTo>
                      <a:pt x="498272" y="216027"/>
                    </a:lnTo>
                    <a:lnTo>
                      <a:pt x="516788" y="74752"/>
                    </a:lnTo>
                    <a:lnTo>
                      <a:pt x="483641" y="74752"/>
                    </a:lnTo>
                    <a:lnTo>
                      <a:pt x="468325" y="191338"/>
                    </a:lnTo>
                    <a:cubicBezTo>
                      <a:pt x="467411" y="198196"/>
                      <a:pt x="464439" y="204063"/>
                      <a:pt x="459410" y="208940"/>
                    </a:cubicBezTo>
                    <a:cubicBezTo>
                      <a:pt x="454533" y="213665"/>
                      <a:pt x="448742" y="216027"/>
                      <a:pt x="442036" y="216027"/>
                    </a:cubicBezTo>
                    <a:lnTo>
                      <a:pt x="421234" y="216027"/>
                    </a:lnTo>
                    <a:lnTo>
                      <a:pt x="447751" y="15087"/>
                    </a:lnTo>
                    <a:cubicBezTo>
                      <a:pt x="448208" y="12344"/>
                      <a:pt x="449351" y="10134"/>
                      <a:pt x="451180" y="8458"/>
                    </a:cubicBezTo>
                    <a:cubicBezTo>
                      <a:pt x="453009" y="6782"/>
                      <a:pt x="455143" y="5943"/>
                      <a:pt x="457581" y="5943"/>
                    </a:cubicBezTo>
                    <a:close/>
                    <a:moveTo>
                      <a:pt x="173050" y="2514"/>
                    </a:moveTo>
                    <a:lnTo>
                      <a:pt x="284378" y="2514"/>
                    </a:lnTo>
                    <a:cubicBezTo>
                      <a:pt x="286055" y="2514"/>
                      <a:pt x="287426" y="2972"/>
                      <a:pt x="288493" y="3886"/>
                    </a:cubicBezTo>
                    <a:cubicBezTo>
                      <a:pt x="289560" y="5105"/>
                      <a:pt x="289941" y="6553"/>
                      <a:pt x="289636" y="8229"/>
                    </a:cubicBezTo>
                    <a:lnTo>
                      <a:pt x="284150" y="49835"/>
                    </a:lnTo>
                    <a:cubicBezTo>
                      <a:pt x="283083" y="56997"/>
                      <a:pt x="280340" y="62789"/>
                      <a:pt x="275920" y="67208"/>
                    </a:cubicBezTo>
                    <a:cubicBezTo>
                      <a:pt x="271501" y="71933"/>
                      <a:pt x="264719" y="74295"/>
                      <a:pt x="255575" y="74295"/>
                    </a:cubicBezTo>
                    <a:lnTo>
                      <a:pt x="222656" y="74295"/>
                    </a:lnTo>
                    <a:lnTo>
                      <a:pt x="224485" y="61265"/>
                    </a:lnTo>
                    <a:cubicBezTo>
                      <a:pt x="224637" y="59741"/>
                      <a:pt x="225323" y="58369"/>
                      <a:pt x="226542" y="57150"/>
                    </a:cubicBezTo>
                    <a:cubicBezTo>
                      <a:pt x="227762" y="56235"/>
                      <a:pt x="229133" y="55778"/>
                      <a:pt x="230657" y="55778"/>
                    </a:cubicBezTo>
                    <a:lnTo>
                      <a:pt x="238658" y="55778"/>
                    </a:lnTo>
                    <a:cubicBezTo>
                      <a:pt x="242316" y="55778"/>
                      <a:pt x="244450" y="54026"/>
                      <a:pt x="245059" y="50520"/>
                    </a:cubicBezTo>
                    <a:lnTo>
                      <a:pt x="249174" y="19888"/>
                    </a:lnTo>
                    <a:lnTo>
                      <a:pt x="220599" y="19888"/>
                    </a:lnTo>
                    <a:lnTo>
                      <a:pt x="212141" y="49377"/>
                    </a:lnTo>
                    <a:cubicBezTo>
                      <a:pt x="209397" y="57455"/>
                      <a:pt x="204749" y="63627"/>
                      <a:pt x="198196" y="67894"/>
                    </a:cubicBezTo>
                    <a:cubicBezTo>
                      <a:pt x="191643" y="72161"/>
                      <a:pt x="184785" y="74295"/>
                      <a:pt x="177622" y="74295"/>
                    </a:cubicBezTo>
                    <a:lnTo>
                      <a:pt x="162534" y="74295"/>
                    </a:lnTo>
                    <a:lnTo>
                      <a:pt x="181051" y="19888"/>
                    </a:lnTo>
                    <a:lnTo>
                      <a:pt x="166192" y="19888"/>
                    </a:lnTo>
                    <a:lnTo>
                      <a:pt x="168021" y="6401"/>
                    </a:lnTo>
                    <a:cubicBezTo>
                      <a:pt x="168173" y="5181"/>
                      <a:pt x="168707" y="4191"/>
                      <a:pt x="169621" y="3429"/>
                    </a:cubicBezTo>
                    <a:cubicBezTo>
                      <a:pt x="170688" y="2819"/>
                      <a:pt x="171831" y="2514"/>
                      <a:pt x="173050" y="2514"/>
                    </a:cubicBezTo>
                    <a:close/>
                    <a:moveTo>
                      <a:pt x="365455" y="228"/>
                    </a:moveTo>
                    <a:lnTo>
                      <a:pt x="400660" y="228"/>
                    </a:lnTo>
                    <a:lnTo>
                      <a:pt x="398374" y="18974"/>
                    </a:lnTo>
                    <a:lnTo>
                      <a:pt x="433349" y="18974"/>
                    </a:lnTo>
                    <a:lnTo>
                      <a:pt x="431749" y="30404"/>
                    </a:lnTo>
                    <a:cubicBezTo>
                      <a:pt x="431444" y="32537"/>
                      <a:pt x="430568" y="34252"/>
                      <a:pt x="429120" y="35547"/>
                    </a:cubicBezTo>
                    <a:cubicBezTo>
                      <a:pt x="427672" y="36843"/>
                      <a:pt x="426034" y="37490"/>
                      <a:pt x="424205" y="37490"/>
                    </a:cubicBezTo>
                    <a:lnTo>
                      <a:pt x="395859" y="37490"/>
                    </a:lnTo>
                    <a:lnTo>
                      <a:pt x="373456" y="206654"/>
                    </a:lnTo>
                    <a:cubicBezTo>
                      <a:pt x="372999" y="209397"/>
                      <a:pt x="371818" y="211645"/>
                      <a:pt x="369913" y="213398"/>
                    </a:cubicBezTo>
                    <a:cubicBezTo>
                      <a:pt x="368008" y="215151"/>
                      <a:pt x="365760" y="216027"/>
                      <a:pt x="363169" y="216027"/>
                    </a:cubicBezTo>
                    <a:lnTo>
                      <a:pt x="330251" y="216027"/>
                    </a:lnTo>
                    <a:lnTo>
                      <a:pt x="353797" y="37490"/>
                    </a:lnTo>
                    <a:lnTo>
                      <a:pt x="320650" y="37490"/>
                    </a:lnTo>
                    <a:lnTo>
                      <a:pt x="322250" y="25374"/>
                    </a:lnTo>
                    <a:cubicBezTo>
                      <a:pt x="322555" y="23393"/>
                      <a:pt x="323355" y="21831"/>
                      <a:pt x="324650" y="20688"/>
                    </a:cubicBezTo>
                    <a:cubicBezTo>
                      <a:pt x="325945" y="19545"/>
                      <a:pt x="327431" y="18974"/>
                      <a:pt x="329108" y="18974"/>
                    </a:cubicBezTo>
                    <a:lnTo>
                      <a:pt x="356311" y="18974"/>
                    </a:lnTo>
                    <a:lnTo>
                      <a:pt x="357911" y="7315"/>
                    </a:lnTo>
                    <a:cubicBezTo>
                      <a:pt x="358216" y="5334"/>
                      <a:pt x="359092" y="3657"/>
                      <a:pt x="360540" y="2286"/>
                    </a:cubicBezTo>
                    <a:cubicBezTo>
                      <a:pt x="361988" y="914"/>
                      <a:pt x="363626" y="228"/>
                      <a:pt x="365455" y="228"/>
                    </a:cubicBezTo>
                    <a:close/>
                    <a:moveTo>
                      <a:pt x="42062" y="0"/>
                    </a:moveTo>
                    <a:lnTo>
                      <a:pt x="86639" y="0"/>
                    </a:lnTo>
                    <a:lnTo>
                      <a:pt x="83896" y="3657"/>
                    </a:lnTo>
                    <a:lnTo>
                      <a:pt x="155905" y="3657"/>
                    </a:lnTo>
                    <a:cubicBezTo>
                      <a:pt x="157429" y="3657"/>
                      <a:pt x="158572" y="4267"/>
                      <a:pt x="159334" y="5486"/>
                    </a:cubicBezTo>
                    <a:cubicBezTo>
                      <a:pt x="160096" y="6705"/>
                      <a:pt x="160172" y="8077"/>
                      <a:pt x="159563" y="9601"/>
                    </a:cubicBezTo>
                    <a:lnTo>
                      <a:pt x="145161" y="41834"/>
                    </a:lnTo>
                    <a:lnTo>
                      <a:pt x="157962" y="41834"/>
                    </a:lnTo>
                    <a:lnTo>
                      <a:pt x="135788" y="198882"/>
                    </a:lnTo>
                    <a:cubicBezTo>
                      <a:pt x="135179" y="203606"/>
                      <a:pt x="133274" y="207645"/>
                      <a:pt x="130073" y="210998"/>
                    </a:cubicBezTo>
                    <a:cubicBezTo>
                      <a:pt x="126873" y="214198"/>
                      <a:pt x="123215" y="215798"/>
                      <a:pt x="119100" y="215798"/>
                    </a:cubicBezTo>
                    <a:lnTo>
                      <a:pt x="96698" y="215798"/>
                    </a:lnTo>
                    <a:lnTo>
                      <a:pt x="104927" y="156591"/>
                    </a:lnTo>
                    <a:lnTo>
                      <a:pt x="88925" y="156591"/>
                    </a:lnTo>
                    <a:lnTo>
                      <a:pt x="80924" y="212369"/>
                    </a:lnTo>
                    <a:lnTo>
                      <a:pt x="54635" y="212369"/>
                    </a:lnTo>
                    <a:lnTo>
                      <a:pt x="62408" y="156591"/>
                    </a:lnTo>
                    <a:lnTo>
                      <a:pt x="46177" y="156591"/>
                    </a:lnTo>
                    <a:lnTo>
                      <a:pt x="40233" y="198425"/>
                    </a:lnTo>
                    <a:cubicBezTo>
                      <a:pt x="39624" y="203301"/>
                      <a:pt x="37643" y="207492"/>
                      <a:pt x="34290" y="210998"/>
                    </a:cubicBezTo>
                    <a:cubicBezTo>
                      <a:pt x="30785" y="214198"/>
                      <a:pt x="26975" y="215798"/>
                      <a:pt x="22860" y="215798"/>
                    </a:cubicBezTo>
                    <a:lnTo>
                      <a:pt x="0" y="215798"/>
                    </a:lnTo>
                    <a:lnTo>
                      <a:pt x="24689" y="41834"/>
                    </a:lnTo>
                    <a:lnTo>
                      <a:pt x="62636" y="41834"/>
                    </a:lnTo>
                    <a:lnTo>
                      <a:pt x="55778" y="88239"/>
                    </a:lnTo>
                    <a:lnTo>
                      <a:pt x="72009" y="88239"/>
                    </a:lnTo>
                    <a:lnTo>
                      <a:pt x="76124" y="59207"/>
                    </a:lnTo>
                    <a:lnTo>
                      <a:pt x="64694" y="59207"/>
                    </a:lnTo>
                    <a:lnTo>
                      <a:pt x="67437" y="41834"/>
                    </a:lnTo>
                    <a:lnTo>
                      <a:pt x="103098" y="41834"/>
                    </a:lnTo>
                    <a:lnTo>
                      <a:pt x="111785" y="21031"/>
                    </a:lnTo>
                    <a:lnTo>
                      <a:pt x="74981" y="21031"/>
                    </a:lnTo>
                    <a:cubicBezTo>
                      <a:pt x="69189" y="31089"/>
                      <a:pt x="61722" y="36119"/>
                      <a:pt x="52578" y="36119"/>
                    </a:cubicBezTo>
                    <a:lnTo>
                      <a:pt x="21031" y="36119"/>
                    </a:lnTo>
                    <a:lnTo>
                      <a:pt x="36804" y="3200"/>
                    </a:lnTo>
                    <a:cubicBezTo>
                      <a:pt x="38328" y="1067"/>
                      <a:pt x="40081" y="0"/>
                      <a:pt x="42062" y="0"/>
                    </a:cubicBezTo>
                    <a:close/>
                  </a:path>
                </a:pathLst>
              </a:custGeom>
              <a:solidFill>
                <a:srgbClr val="953735"/>
              </a:solidFill>
              <a:ln>
                <a:noFill/>
              </a:ln>
              <a:effectLst/>
            </p:spPr>
            <p:txBody>
              <a:bodyPr rot="0" spcFirstLastPara="0" vertOverflow="overflow" horzOverflow="overflow" vert="horz" wrap="square" lIns="91440" tIns="45720" rIns="91440" bIns="45720" numCol="1" spcCol="0" rtlCol="0" fromWordArt="0" anchor="t" anchorCtr="0" forceAA="0" compatLnSpc="1">
                <a:noAutofit/>
              </a:bodyPr>
              <a:lstStyle>
                <a:defPPr>
                  <a:defRPr lang="zh-CN"/>
                </a:defPPr>
                <a:lvl1pPr marR="0" lvl="0" indent="0" defTabSz="914400" fontAlgn="auto">
                  <a:lnSpc>
                    <a:spcPct val="100000"/>
                  </a:lnSpc>
                  <a:spcBef>
                    <a:spcPts val="0"/>
                  </a:spcBef>
                  <a:spcAft>
                    <a:spcPts val="0"/>
                  </a:spcAft>
                  <a:buClrTx/>
                  <a:buSzTx/>
                  <a:buFontTx/>
                  <a:buNone/>
                  <a:defRPr kumimoji="0" sz="1800" b="0" i="0" u="none" strike="noStrike" cap="none" spc="0" normalizeH="0" baseline="0">
                    <a:ln>
                      <a:noFill/>
                    </a:ln>
                    <a:solidFill>
                      <a:prstClr val="white"/>
                    </a:solidFill>
                    <a:effectLst/>
                    <a:uLnTx/>
                    <a:uFillTx/>
                    <a:latin typeface="DOUYU Font" pitchFamily="2" charset="-122"/>
                    <a:ea typeface="DOUYU Font" pitchFamily="2" charset="-122"/>
                  </a:defRPr>
                </a:lvl1pPr>
              </a:lstStyle>
              <a:p>
                <a:endParaRPr lang="zh-CN" altLang="en-US" dirty="0"/>
              </a:p>
            </p:txBody>
          </p:sp>
        </p:grpSp>
        <p:sp>
          <p:nvSpPr>
            <p:cNvPr id="7" name="矩形 6"/>
            <p:cNvSpPr/>
            <p:nvPr/>
          </p:nvSpPr>
          <p:spPr>
            <a:xfrm>
              <a:off x="629220" y="1383077"/>
              <a:ext cx="10966708" cy="1284006"/>
            </a:xfrm>
            <a:prstGeom prst="rect">
              <a:avLst/>
            </a:prstGeom>
            <a:noFill/>
            <a:ln>
              <a:noFill/>
            </a:ln>
          </p:spPr>
          <p:txBody>
            <a:bodyPr>
              <a:spAutoFit/>
            </a:bodyPr>
            <a:lstStyle/>
            <a:p>
              <a:pPr algn="just">
                <a:lnSpc>
                  <a:spcPct val="150000"/>
                </a:lnSpc>
                <a:spcAft>
                  <a:spcPts val="0"/>
                </a:spcAft>
              </a:pPr>
              <a:r>
                <a:rPr lang="zh-CN" altLang="zh-CN" sz="2800" kern="100" dirty="0">
                  <a:latin typeface="Times New Roman" panose="02020603050405020304" pitchFamily="18" charset="0"/>
                  <a:ea typeface="仿宋_GB2312" panose="02010609030101010101" pitchFamily="49" charset="-122"/>
                  <a:cs typeface="Times New Roman" panose="02020603050405020304" pitchFamily="18" charset="0"/>
                </a:rPr>
                <a:t>关键词语有</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仿宋_GB2312" panose="02010609030101010101" pitchFamily="49" charset="-122"/>
                  <a:cs typeface="Times New Roman" panose="02020603050405020304" pitchFamily="18" charset="0"/>
                </a:rPr>
                <a:t>效</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仿宋_GB2312" panose="02010609030101010101" pitchFamily="49" charset="-122"/>
                  <a:cs typeface="Times New Roman" panose="02020603050405020304" pitchFamily="18" charset="0"/>
                </a:rPr>
                <a:t>便</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仿宋_GB2312" panose="02010609030101010101" pitchFamily="49" charset="-122"/>
                  <a:cs typeface="Times New Roman" panose="02020603050405020304" pitchFamily="18" charset="0"/>
                </a:rPr>
                <a:t>请</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仿宋_GB2312" panose="02010609030101010101" pitchFamily="49" charset="-122"/>
                  <a:cs typeface="Times New Roman" panose="02020603050405020304" pitchFamily="18" charset="0"/>
                </a:rPr>
                <a:t>。</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仿宋_GB2312" panose="02010609030101010101" pitchFamily="49" charset="-122"/>
                  <a:cs typeface="Times New Roman" panose="02020603050405020304" pitchFamily="18" charset="0"/>
                </a:rPr>
                <a:t>效</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仿宋_GB2312" panose="02010609030101010101" pitchFamily="49" charset="-122"/>
                  <a:cs typeface="Times New Roman" panose="02020603050405020304" pitchFamily="18" charset="0"/>
                </a:rPr>
                <a:t>，进献；</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仿宋_GB2312" panose="02010609030101010101" pitchFamily="49" charset="-122"/>
                  <a:cs typeface="Times New Roman" panose="02020603050405020304" pitchFamily="18" charset="0"/>
                </a:rPr>
                <a:t>便</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仿宋_GB2312" panose="02010609030101010101" pitchFamily="49" charset="-122"/>
                  <a:cs typeface="Times New Roman" panose="02020603050405020304" pitchFamily="18" charset="0"/>
                </a:rPr>
                <a:t>，有利的；</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仿宋_GB2312" panose="02010609030101010101" pitchFamily="49" charset="-122"/>
                  <a:cs typeface="Times New Roman" panose="02020603050405020304" pitchFamily="18" charset="0"/>
                </a:rPr>
                <a:t>请</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仿宋_GB2312" panose="02010609030101010101" pitchFamily="49" charset="-122"/>
                  <a:cs typeface="Times New Roman" panose="02020603050405020304" pitchFamily="18" charset="0"/>
                </a:rPr>
                <a:t>，请允许我。</a:t>
              </a:r>
              <a:endParaRPr lang="zh-CN" altLang="zh-CN" sz="1050" kern="100" dirty="0">
                <a:effectLst/>
                <a:latin typeface="宋体" panose="02010600030101010101" pitchFamily="2" charset="-122"/>
                <a:ea typeface="宋体" panose="02010600030101010101" pitchFamily="2" charset="-122"/>
                <a:cs typeface="Courier New" panose="02070309020205020404" pitchFamily="49" charset="0"/>
              </a:endParaRPr>
            </a:p>
          </p:txBody>
        </p:sp>
      </p:grpSp>
    </p:spTree>
    <p:extLst>
      <p:ext uri="{BB962C8B-B14F-4D97-AF65-F5344CB8AC3E}">
        <p14:creationId xmlns:p14="http://schemas.microsoft.com/office/powerpoint/2010/main" val="677084238"/>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blinds(horizontal)">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blinds(horizontal)">
                                      <p:cBhvr>
                                        <p:cTn id="12"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335206" y="824146"/>
            <a:ext cx="11520000" cy="2031325"/>
          </a:xfrm>
          <a:prstGeom prst="rect">
            <a:avLst/>
          </a:prstGeom>
        </p:spPr>
        <p:txBody>
          <a:bodyPr wrap="square">
            <a:spAutoFit/>
          </a:bodyPr>
          <a:lstStyle/>
          <a:p>
            <a:pPr algn="just">
              <a:lnSpc>
                <a:spcPct val="150000"/>
              </a:lnSpc>
              <a:spcAft>
                <a:spcPts val="0"/>
              </a:spcAft>
            </a:pPr>
            <a:r>
              <a:rPr lang="en-US" altLang="zh-CN" sz="2800" kern="100" dirty="0">
                <a:latin typeface="Times New Roman" panose="02020603050405020304" pitchFamily="18" charset="0"/>
                <a:ea typeface="方正中等线简体" panose="03000509000000000000" pitchFamily="65" charset="-122"/>
                <a:cs typeface="Courier New" panose="02070309020205020404" pitchFamily="49" charset="0"/>
              </a:rPr>
              <a:t>(2)</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君得燕、赵之兵甚众且亟矣。</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秦王大恐，割地请讲于魏。</a:t>
            </a:r>
            <a:endParaRPr lang="zh-CN" altLang="zh-CN" sz="1050" kern="100" dirty="0">
              <a:latin typeface="宋体" panose="02010600030101010101" pitchFamily="2" charset="-122"/>
              <a:ea typeface="宋体" panose="02010600030101010101" pitchFamily="2" charset="-122"/>
              <a:cs typeface="Courier New" panose="02070309020205020404" pitchFamily="49" charset="0"/>
            </a:endParaRPr>
          </a:p>
          <a:p>
            <a:pPr algn="just">
              <a:lnSpc>
                <a:spcPct val="150000"/>
              </a:lnSpc>
              <a:spcAft>
                <a:spcPts val="0"/>
              </a:spcAft>
            </a:pPr>
            <a:r>
              <a:rPr lang="zh-CN" altLang="zh-CN" sz="2800" kern="100" dirty="0" smtClean="0">
                <a:latin typeface="Times New Roman" panose="02020603050405020304" pitchFamily="18" charset="0"/>
                <a:ea typeface="方正中等线简体" panose="03000509000000000000" pitchFamily="65" charset="-122"/>
                <a:cs typeface="Times New Roman" panose="02020603050405020304" pitchFamily="18" charset="0"/>
              </a:rPr>
              <a:t>译文</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a:t>
            </a:r>
            <a:r>
              <a:rPr lang="en-US" altLang="zh-CN" sz="2800" kern="100" dirty="0" smtClean="0">
                <a:latin typeface="Times New Roman" panose="02020603050405020304" pitchFamily="18" charset="0"/>
                <a:ea typeface="方正中等线简体" panose="03000509000000000000" pitchFamily="65" charset="-122"/>
                <a:cs typeface="Courier New" panose="02070309020205020404" pitchFamily="49" charset="0"/>
              </a:rPr>
              <a:t>_________________________________________________________</a:t>
            </a:r>
          </a:p>
          <a:p>
            <a:pPr algn="just">
              <a:lnSpc>
                <a:spcPct val="150000"/>
              </a:lnSpc>
              <a:spcAft>
                <a:spcPts val="0"/>
              </a:spcAft>
            </a:pPr>
            <a:r>
              <a:rPr lang="en-US" altLang="zh-CN" sz="2800" kern="100" dirty="0" smtClean="0">
                <a:latin typeface="Times New Roman" panose="02020603050405020304" pitchFamily="18" charset="0"/>
                <a:ea typeface="方正中等线简体" panose="03000509000000000000" pitchFamily="65" charset="-122"/>
                <a:cs typeface="Courier New" panose="02070309020205020404" pitchFamily="49" charset="0"/>
              </a:rPr>
              <a:t>_______________________________________________________________</a:t>
            </a:r>
            <a:endParaRPr lang="en-US" altLang="zh-CN" sz="1050" kern="100" dirty="0" smtClean="0">
              <a:latin typeface="宋体" panose="02010600030101010101" pitchFamily="2" charset="-122"/>
              <a:ea typeface="宋体" panose="02010600030101010101" pitchFamily="2" charset="-122"/>
              <a:cs typeface="Courier New" panose="02070309020205020404" pitchFamily="49" charset="0"/>
            </a:endParaRPr>
          </a:p>
        </p:txBody>
      </p:sp>
      <p:sp>
        <p:nvSpPr>
          <p:cNvPr id="5" name="矩形 4"/>
          <p:cNvSpPr/>
          <p:nvPr/>
        </p:nvSpPr>
        <p:spPr>
          <a:xfrm>
            <a:off x="352896" y="1442145"/>
            <a:ext cx="11349409" cy="1310808"/>
          </a:xfrm>
          <a:prstGeom prst="rect">
            <a:avLst/>
          </a:prstGeom>
        </p:spPr>
        <p:txBody>
          <a:bodyPr wrap="square">
            <a:spAutoFit/>
          </a:bodyPr>
          <a:lstStyle/>
          <a:p>
            <a:pPr algn="just">
              <a:lnSpc>
                <a:spcPct val="150000"/>
              </a:lnSpc>
              <a:spcAft>
                <a:spcPts val="0"/>
              </a:spcAft>
            </a:pPr>
            <a:r>
              <a:rPr lang="zh-CN" altLang="en-US" sz="2800" kern="100" dirty="0" smtClean="0">
                <a:solidFill>
                  <a:srgbClr val="C00000"/>
                </a:solidFill>
                <a:latin typeface="宋体" panose="02010600030101010101" pitchFamily="2" charset="-122"/>
                <a:ea typeface="方正中等线简体" panose="03000509000000000000" pitchFamily="65" charset="-122"/>
                <a:cs typeface="Times New Roman" panose="02020603050405020304" pitchFamily="18" charset="0"/>
              </a:rPr>
              <a:t>　　　</a:t>
            </a:r>
            <a:r>
              <a:rPr lang="en-US" altLang="zh-CN" sz="2800" kern="100" dirty="0" smtClean="0">
                <a:solidFill>
                  <a:srgbClr val="C00000"/>
                </a:solidFill>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solidFill>
                  <a:srgbClr val="C00000"/>
                </a:solidFill>
                <a:latin typeface="Times New Roman" panose="02020603050405020304" pitchFamily="18" charset="0"/>
                <a:ea typeface="方正中等线简体" panose="03000509000000000000" pitchFamily="65" charset="-122"/>
                <a:cs typeface="Times New Roman" panose="02020603050405020304" pitchFamily="18" charset="0"/>
              </a:rPr>
              <a:t>您借到燕国、赵国这么多士兵，而且很快啊。</a:t>
            </a:r>
            <a:r>
              <a:rPr lang="en-US" altLang="zh-CN" sz="2800" kern="100" dirty="0">
                <a:solidFill>
                  <a:srgbClr val="C00000"/>
                </a:solidFill>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solidFill>
                  <a:srgbClr val="C00000"/>
                </a:solidFill>
                <a:latin typeface="Times New Roman" panose="02020603050405020304" pitchFamily="18" charset="0"/>
                <a:ea typeface="方正中等线简体" panose="03000509000000000000" pitchFamily="65" charset="-122"/>
                <a:cs typeface="Times New Roman" panose="02020603050405020304" pitchFamily="18" charset="0"/>
              </a:rPr>
              <a:t>秦王非常恐慌，割让土地向魏国请求讲和。</a:t>
            </a:r>
            <a:endParaRPr lang="zh-CN" altLang="zh-CN" sz="1050" kern="100" dirty="0">
              <a:effectLst/>
              <a:latin typeface="宋体" panose="02010600030101010101" pitchFamily="2" charset="-122"/>
              <a:ea typeface="宋体" panose="02010600030101010101" pitchFamily="2" charset="-122"/>
              <a:cs typeface="Courier New" panose="02070309020205020404" pitchFamily="49" charset="0"/>
            </a:endParaRPr>
          </a:p>
        </p:txBody>
      </p:sp>
      <p:grpSp>
        <p:nvGrpSpPr>
          <p:cNvPr id="4" name="组合 3"/>
          <p:cNvGrpSpPr/>
          <p:nvPr/>
        </p:nvGrpSpPr>
        <p:grpSpPr>
          <a:xfrm>
            <a:off x="389206" y="3141762"/>
            <a:ext cx="11412000" cy="1858848"/>
            <a:chOff x="406574" y="1081808"/>
            <a:chExt cx="11412000" cy="1858848"/>
          </a:xfrm>
        </p:grpSpPr>
        <p:grpSp>
          <p:nvGrpSpPr>
            <p:cNvPr id="6" name="组合 5"/>
            <p:cNvGrpSpPr/>
            <p:nvPr/>
          </p:nvGrpSpPr>
          <p:grpSpPr>
            <a:xfrm>
              <a:off x="406574" y="1081808"/>
              <a:ext cx="11412000" cy="1858848"/>
              <a:chOff x="406574" y="1081808"/>
              <a:chExt cx="11412000" cy="1858848"/>
            </a:xfrm>
          </p:grpSpPr>
          <p:sp>
            <p:nvSpPr>
              <p:cNvPr id="8" name="圆角矩形 7"/>
              <p:cNvSpPr/>
              <p:nvPr/>
            </p:nvSpPr>
            <p:spPr>
              <a:xfrm>
                <a:off x="406574" y="1197546"/>
                <a:ext cx="11412000" cy="1743110"/>
              </a:xfrm>
              <a:prstGeom prst="roundRect">
                <a:avLst>
                  <a:gd name="adj" fmla="val 4711"/>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文本框 8"/>
              <p:cNvSpPr txBox="1"/>
              <p:nvPr/>
            </p:nvSpPr>
            <p:spPr>
              <a:xfrm>
                <a:off x="838622" y="1081808"/>
                <a:ext cx="583768" cy="216027"/>
              </a:xfrm>
              <a:custGeom>
                <a:avLst/>
                <a:gdLst/>
                <a:ahLst/>
                <a:cxnLst/>
                <a:rect l="l" t="t" r="r" b="b"/>
                <a:pathLst>
                  <a:path w="583768" h="216027">
                    <a:moveTo>
                      <a:pt x="96012" y="106756"/>
                    </a:moveTo>
                    <a:lnTo>
                      <a:pt x="91211" y="139217"/>
                    </a:lnTo>
                    <a:lnTo>
                      <a:pt x="107670" y="139217"/>
                    </a:lnTo>
                    <a:lnTo>
                      <a:pt x="112014" y="106756"/>
                    </a:lnTo>
                    <a:close/>
                    <a:moveTo>
                      <a:pt x="53264" y="106756"/>
                    </a:moveTo>
                    <a:lnTo>
                      <a:pt x="48692" y="139217"/>
                    </a:lnTo>
                    <a:lnTo>
                      <a:pt x="64922" y="139217"/>
                    </a:lnTo>
                    <a:lnTo>
                      <a:pt x="69494" y="106756"/>
                    </a:lnTo>
                    <a:close/>
                    <a:moveTo>
                      <a:pt x="213055" y="82524"/>
                    </a:moveTo>
                    <a:lnTo>
                      <a:pt x="249174" y="82524"/>
                    </a:lnTo>
                    <a:lnTo>
                      <a:pt x="248031" y="92811"/>
                    </a:lnTo>
                    <a:lnTo>
                      <a:pt x="279121" y="92811"/>
                    </a:lnTo>
                    <a:lnTo>
                      <a:pt x="277749" y="104927"/>
                    </a:lnTo>
                    <a:cubicBezTo>
                      <a:pt x="277292" y="107670"/>
                      <a:pt x="276149" y="110033"/>
                      <a:pt x="274320" y="112014"/>
                    </a:cubicBezTo>
                    <a:cubicBezTo>
                      <a:pt x="272644" y="113995"/>
                      <a:pt x="270662" y="114986"/>
                      <a:pt x="268376" y="114986"/>
                    </a:cubicBezTo>
                    <a:lnTo>
                      <a:pt x="244831" y="114986"/>
                    </a:lnTo>
                    <a:lnTo>
                      <a:pt x="239573" y="152019"/>
                    </a:lnTo>
                    <a:lnTo>
                      <a:pt x="272948" y="152019"/>
                    </a:lnTo>
                    <a:lnTo>
                      <a:pt x="271348" y="164592"/>
                    </a:lnTo>
                    <a:cubicBezTo>
                      <a:pt x="270891" y="167640"/>
                      <a:pt x="269519" y="170307"/>
                      <a:pt x="267233" y="172593"/>
                    </a:cubicBezTo>
                    <a:cubicBezTo>
                      <a:pt x="264947" y="174574"/>
                      <a:pt x="262357" y="175565"/>
                      <a:pt x="259461" y="175565"/>
                    </a:cubicBezTo>
                    <a:lnTo>
                      <a:pt x="236372" y="175565"/>
                    </a:lnTo>
                    <a:lnTo>
                      <a:pt x="231800" y="211683"/>
                    </a:lnTo>
                    <a:cubicBezTo>
                      <a:pt x="231648" y="212903"/>
                      <a:pt x="231191" y="213893"/>
                      <a:pt x="230429" y="214655"/>
                    </a:cubicBezTo>
                    <a:cubicBezTo>
                      <a:pt x="229667" y="215417"/>
                      <a:pt x="228752" y="215798"/>
                      <a:pt x="227685" y="215798"/>
                    </a:cubicBezTo>
                    <a:lnTo>
                      <a:pt x="192481" y="215798"/>
                    </a:lnTo>
                    <a:lnTo>
                      <a:pt x="197510" y="175565"/>
                    </a:lnTo>
                    <a:lnTo>
                      <a:pt x="147218" y="175565"/>
                    </a:lnTo>
                    <a:lnTo>
                      <a:pt x="149276" y="160706"/>
                    </a:lnTo>
                    <a:cubicBezTo>
                      <a:pt x="149580" y="158420"/>
                      <a:pt x="150647" y="156438"/>
                      <a:pt x="152476" y="154762"/>
                    </a:cubicBezTo>
                    <a:cubicBezTo>
                      <a:pt x="154305" y="152933"/>
                      <a:pt x="156286" y="152019"/>
                      <a:pt x="158420" y="152019"/>
                    </a:cubicBezTo>
                    <a:lnTo>
                      <a:pt x="200711" y="152019"/>
                    </a:lnTo>
                    <a:lnTo>
                      <a:pt x="205968" y="114986"/>
                    </a:lnTo>
                    <a:lnTo>
                      <a:pt x="190881" y="114986"/>
                    </a:lnTo>
                    <a:lnTo>
                      <a:pt x="190424" y="115671"/>
                    </a:lnTo>
                    <a:cubicBezTo>
                      <a:pt x="189052" y="120091"/>
                      <a:pt x="186690" y="123520"/>
                      <a:pt x="183337" y="125958"/>
                    </a:cubicBezTo>
                    <a:cubicBezTo>
                      <a:pt x="179375" y="128702"/>
                      <a:pt x="175184" y="130073"/>
                      <a:pt x="170764" y="130073"/>
                    </a:cubicBezTo>
                    <a:lnTo>
                      <a:pt x="151790" y="130073"/>
                    </a:lnTo>
                    <a:lnTo>
                      <a:pt x="164592" y="87325"/>
                    </a:lnTo>
                    <a:cubicBezTo>
                      <a:pt x="164897" y="86563"/>
                      <a:pt x="165354" y="85953"/>
                      <a:pt x="165963" y="85496"/>
                    </a:cubicBezTo>
                    <a:cubicBezTo>
                      <a:pt x="166573" y="85039"/>
                      <a:pt x="167259" y="84810"/>
                      <a:pt x="168021" y="84810"/>
                    </a:cubicBezTo>
                    <a:lnTo>
                      <a:pt x="199339" y="84810"/>
                    </a:lnTo>
                    <a:lnTo>
                      <a:pt x="196596" y="92811"/>
                    </a:lnTo>
                    <a:lnTo>
                      <a:pt x="208483" y="92811"/>
                    </a:lnTo>
                    <a:lnTo>
                      <a:pt x="209169" y="85496"/>
                    </a:lnTo>
                    <a:cubicBezTo>
                      <a:pt x="209169" y="84887"/>
                      <a:pt x="209283" y="84468"/>
                      <a:pt x="209512" y="84239"/>
                    </a:cubicBezTo>
                    <a:cubicBezTo>
                      <a:pt x="209740" y="84010"/>
                      <a:pt x="210083" y="83744"/>
                      <a:pt x="210540" y="83439"/>
                    </a:cubicBezTo>
                    <a:cubicBezTo>
                      <a:pt x="211302" y="82829"/>
                      <a:pt x="212141" y="82524"/>
                      <a:pt x="213055" y="82524"/>
                    </a:cubicBezTo>
                    <a:close/>
                    <a:moveTo>
                      <a:pt x="102641" y="59207"/>
                    </a:moveTo>
                    <a:lnTo>
                      <a:pt x="98298" y="88239"/>
                    </a:lnTo>
                    <a:lnTo>
                      <a:pt x="114757" y="88239"/>
                    </a:lnTo>
                    <a:lnTo>
                      <a:pt x="118643" y="59207"/>
                    </a:lnTo>
                    <a:close/>
                    <a:moveTo>
                      <a:pt x="400431" y="48692"/>
                    </a:moveTo>
                    <a:lnTo>
                      <a:pt x="419862" y="48692"/>
                    </a:lnTo>
                    <a:cubicBezTo>
                      <a:pt x="421538" y="48692"/>
                      <a:pt x="422872" y="49301"/>
                      <a:pt x="423862" y="50520"/>
                    </a:cubicBezTo>
                    <a:cubicBezTo>
                      <a:pt x="424853" y="51740"/>
                      <a:pt x="425272" y="53187"/>
                      <a:pt x="425120" y="54864"/>
                    </a:cubicBezTo>
                    <a:lnTo>
                      <a:pt x="406832" y="216027"/>
                    </a:lnTo>
                    <a:cubicBezTo>
                      <a:pt x="400126" y="216027"/>
                      <a:pt x="394564" y="213398"/>
                      <a:pt x="390144" y="208140"/>
                    </a:cubicBezTo>
                    <a:cubicBezTo>
                      <a:pt x="385724" y="202882"/>
                      <a:pt x="383819" y="196596"/>
                      <a:pt x="384429" y="189281"/>
                    </a:cubicBezTo>
                    <a:close/>
                    <a:moveTo>
                      <a:pt x="328879" y="48692"/>
                    </a:moveTo>
                    <a:lnTo>
                      <a:pt x="347624" y="48692"/>
                    </a:lnTo>
                    <a:lnTo>
                      <a:pt x="324764" y="197967"/>
                    </a:lnTo>
                    <a:cubicBezTo>
                      <a:pt x="323850" y="203301"/>
                      <a:pt x="321488" y="207645"/>
                      <a:pt x="317678" y="210998"/>
                    </a:cubicBezTo>
                    <a:cubicBezTo>
                      <a:pt x="313868" y="214350"/>
                      <a:pt x="309524" y="216027"/>
                      <a:pt x="304648" y="216027"/>
                    </a:cubicBezTo>
                    <a:lnTo>
                      <a:pt x="296418" y="216027"/>
                    </a:lnTo>
                    <a:lnTo>
                      <a:pt x="321107" y="55778"/>
                    </a:lnTo>
                    <a:cubicBezTo>
                      <a:pt x="321564" y="53645"/>
                      <a:pt x="322516" y="51930"/>
                      <a:pt x="323964" y="50635"/>
                    </a:cubicBezTo>
                    <a:cubicBezTo>
                      <a:pt x="325412" y="49339"/>
                      <a:pt x="327050" y="48692"/>
                      <a:pt x="328879" y="48692"/>
                    </a:cubicBezTo>
                    <a:close/>
                    <a:moveTo>
                      <a:pt x="499643" y="5943"/>
                    </a:moveTo>
                    <a:lnTo>
                      <a:pt x="583768" y="5943"/>
                    </a:lnTo>
                    <a:cubicBezTo>
                      <a:pt x="583006" y="10820"/>
                      <a:pt x="580911" y="14821"/>
                      <a:pt x="577482" y="17945"/>
                    </a:cubicBezTo>
                    <a:cubicBezTo>
                      <a:pt x="574053" y="21069"/>
                      <a:pt x="570052" y="22631"/>
                      <a:pt x="565480" y="22631"/>
                    </a:cubicBezTo>
                    <a:lnTo>
                      <a:pt x="497586" y="22631"/>
                    </a:lnTo>
                    <a:close/>
                    <a:moveTo>
                      <a:pt x="457581" y="5943"/>
                    </a:moveTo>
                    <a:lnTo>
                      <a:pt x="492785" y="5943"/>
                    </a:lnTo>
                    <a:lnTo>
                      <a:pt x="486156" y="56235"/>
                    </a:lnTo>
                    <a:lnTo>
                      <a:pt x="577139" y="56235"/>
                    </a:lnTo>
                    <a:lnTo>
                      <a:pt x="574624" y="74752"/>
                    </a:lnTo>
                    <a:lnTo>
                      <a:pt x="560680" y="74752"/>
                    </a:lnTo>
                    <a:lnTo>
                      <a:pt x="541934" y="216027"/>
                    </a:lnTo>
                    <a:lnTo>
                      <a:pt x="498272" y="216027"/>
                    </a:lnTo>
                    <a:lnTo>
                      <a:pt x="516788" y="74752"/>
                    </a:lnTo>
                    <a:lnTo>
                      <a:pt x="483641" y="74752"/>
                    </a:lnTo>
                    <a:lnTo>
                      <a:pt x="468325" y="191338"/>
                    </a:lnTo>
                    <a:cubicBezTo>
                      <a:pt x="467411" y="198196"/>
                      <a:pt x="464439" y="204063"/>
                      <a:pt x="459410" y="208940"/>
                    </a:cubicBezTo>
                    <a:cubicBezTo>
                      <a:pt x="454533" y="213665"/>
                      <a:pt x="448742" y="216027"/>
                      <a:pt x="442036" y="216027"/>
                    </a:cubicBezTo>
                    <a:lnTo>
                      <a:pt x="421234" y="216027"/>
                    </a:lnTo>
                    <a:lnTo>
                      <a:pt x="447751" y="15087"/>
                    </a:lnTo>
                    <a:cubicBezTo>
                      <a:pt x="448208" y="12344"/>
                      <a:pt x="449351" y="10134"/>
                      <a:pt x="451180" y="8458"/>
                    </a:cubicBezTo>
                    <a:cubicBezTo>
                      <a:pt x="453009" y="6782"/>
                      <a:pt x="455143" y="5943"/>
                      <a:pt x="457581" y="5943"/>
                    </a:cubicBezTo>
                    <a:close/>
                    <a:moveTo>
                      <a:pt x="173050" y="2514"/>
                    </a:moveTo>
                    <a:lnTo>
                      <a:pt x="284378" y="2514"/>
                    </a:lnTo>
                    <a:cubicBezTo>
                      <a:pt x="286055" y="2514"/>
                      <a:pt x="287426" y="2972"/>
                      <a:pt x="288493" y="3886"/>
                    </a:cubicBezTo>
                    <a:cubicBezTo>
                      <a:pt x="289560" y="5105"/>
                      <a:pt x="289941" y="6553"/>
                      <a:pt x="289636" y="8229"/>
                    </a:cubicBezTo>
                    <a:lnTo>
                      <a:pt x="284150" y="49835"/>
                    </a:lnTo>
                    <a:cubicBezTo>
                      <a:pt x="283083" y="56997"/>
                      <a:pt x="280340" y="62789"/>
                      <a:pt x="275920" y="67208"/>
                    </a:cubicBezTo>
                    <a:cubicBezTo>
                      <a:pt x="271501" y="71933"/>
                      <a:pt x="264719" y="74295"/>
                      <a:pt x="255575" y="74295"/>
                    </a:cubicBezTo>
                    <a:lnTo>
                      <a:pt x="222656" y="74295"/>
                    </a:lnTo>
                    <a:lnTo>
                      <a:pt x="224485" y="61265"/>
                    </a:lnTo>
                    <a:cubicBezTo>
                      <a:pt x="224637" y="59741"/>
                      <a:pt x="225323" y="58369"/>
                      <a:pt x="226542" y="57150"/>
                    </a:cubicBezTo>
                    <a:cubicBezTo>
                      <a:pt x="227762" y="56235"/>
                      <a:pt x="229133" y="55778"/>
                      <a:pt x="230657" y="55778"/>
                    </a:cubicBezTo>
                    <a:lnTo>
                      <a:pt x="238658" y="55778"/>
                    </a:lnTo>
                    <a:cubicBezTo>
                      <a:pt x="242316" y="55778"/>
                      <a:pt x="244450" y="54026"/>
                      <a:pt x="245059" y="50520"/>
                    </a:cubicBezTo>
                    <a:lnTo>
                      <a:pt x="249174" y="19888"/>
                    </a:lnTo>
                    <a:lnTo>
                      <a:pt x="220599" y="19888"/>
                    </a:lnTo>
                    <a:lnTo>
                      <a:pt x="212141" y="49377"/>
                    </a:lnTo>
                    <a:cubicBezTo>
                      <a:pt x="209397" y="57455"/>
                      <a:pt x="204749" y="63627"/>
                      <a:pt x="198196" y="67894"/>
                    </a:cubicBezTo>
                    <a:cubicBezTo>
                      <a:pt x="191643" y="72161"/>
                      <a:pt x="184785" y="74295"/>
                      <a:pt x="177622" y="74295"/>
                    </a:cubicBezTo>
                    <a:lnTo>
                      <a:pt x="162534" y="74295"/>
                    </a:lnTo>
                    <a:lnTo>
                      <a:pt x="181051" y="19888"/>
                    </a:lnTo>
                    <a:lnTo>
                      <a:pt x="166192" y="19888"/>
                    </a:lnTo>
                    <a:lnTo>
                      <a:pt x="168021" y="6401"/>
                    </a:lnTo>
                    <a:cubicBezTo>
                      <a:pt x="168173" y="5181"/>
                      <a:pt x="168707" y="4191"/>
                      <a:pt x="169621" y="3429"/>
                    </a:cubicBezTo>
                    <a:cubicBezTo>
                      <a:pt x="170688" y="2819"/>
                      <a:pt x="171831" y="2514"/>
                      <a:pt x="173050" y="2514"/>
                    </a:cubicBezTo>
                    <a:close/>
                    <a:moveTo>
                      <a:pt x="365455" y="228"/>
                    </a:moveTo>
                    <a:lnTo>
                      <a:pt x="400660" y="228"/>
                    </a:lnTo>
                    <a:lnTo>
                      <a:pt x="398374" y="18974"/>
                    </a:lnTo>
                    <a:lnTo>
                      <a:pt x="433349" y="18974"/>
                    </a:lnTo>
                    <a:lnTo>
                      <a:pt x="431749" y="30404"/>
                    </a:lnTo>
                    <a:cubicBezTo>
                      <a:pt x="431444" y="32537"/>
                      <a:pt x="430568" y="34252"/>
                      <a:pt x="429120" y="35547"/>
                    </a:cubicBezTo>
                    <a:cubicBezTo>
                      <a:pt x="427672" y="36843"/>
                      <a:pt x="426034" y="37490"/>
                      <a:pt x="424205" y="37490"/>
                    </a:cubicBezTo>
                    <a:lnTo>
                      <a:pt x="395859" y="37490"/>
                    </a:lnTo>
                    <a:lnTo>
                      <a:pt x="373456" y="206654"/>
                    </a:lnTo>
                    <a:cubicBezTo>
                      <a:pt x="372999" y="209397"/>
                      <a:pt x="371818" y="211645"/>
                      <a:pt x="369913" y="213398"/>
                    </a:cubicBezTo>
                    <a:cubicBezTo>
                      <a:pt x="368008" y="215151"/>
                      <a:pt x="365760" y="216027"/>
                      <a:pt x="363169" y="216027"/>
                    </a:cubicBezTo>
                    <a:lnTo>
                      <a:pt x="330251" y="216027"/>
                    </a:lnTo>
                    <a:lnTo>
                      <a:pt x="353797" y="37490"/>
                    </a:lnTo>
                    <a:lnTo>
                      <a:pt x="320650" y="37490"/>
                    </a:lnTo>
                    <a:lnTo>
                      <a:pt x="322250" y="25374"/>
                    </a:lnTo>
                    <a:cubicBezTo>
                      <a:pt x="322555" y="23393"/>
                      <a:pt x="323355" y="21831"/>
                      <a:pt x="324650" y="20688"/>
                    </a:cubicBezTo>
                    <a:cubicBezTo>
                      <a:pt x="325945" y="19545"/>
                      <a:pt x="327431" y="18974"/>
                      <a:pt x="329108" y="18974"/>
                    </a:cubicBezTo>
                    <a:lnTo>
                      <a:pt x="356311" y="18974"/>
                    </a:lnTo>
                    <a:lnTo>
                      <a:pt x="357911" y="7315"/>
                    </a:lnTo>
                    <a:cubicBezTo>
                      <a:pt x="358216" y="5334"/>
                      <a:pt x="359092" y="3657"/>
                      <a:pt x="360540" y="2286"/>
                    </a:cubicBezTo>
                    <a:cubicBezTo>
                      <a:pt x="361988" y="914"/>
                      <a:pt x="363626" y="228"/>
                      <a:pt x="365455" y="228"/>
                    </a:cubicBezTo>
                    <a:close/>
                    <a:moveTo>
                      <a:pt x="42062" y="0"/>
                    </a:moveTo>
                    <a:lnTo>
                      <a:pt x="86639" y="0"/>
                    </a:lnTo>
                    <a:lnTo>
                      <a:pt x="83896" y="3657"/>
                    </a:lnTo>
                    <a:lnTo>
                      <a:pt x="155905" y="3657"/>
                    </a:lnTo>
                    <a:cubicBezTo>
                      <a:pt x="157429" y="3657"/>
                      <a:pt x="158572" y="4267"/>
                      <a:pt x="159334" y="5486"/>
                    </a:cubicBezTo>
                    <a:cubicBezTo>
                      <a:pt x="160096" y="6705"/>
                      <a:pt x="160172" y="8077"/>
                      <a:pt x="159563" y="9601"/>
                    </a:cubicBezTo>
                    <a:lnTo>
                      <a:pt x="145161" y="41834"/>
                    </a:lnTo>
                    <a:lnTo>
                      <a:pt x="157962" y="41834"/>
                    </a:lnTo>
                    <a:lnTo>
                      <a:pt x="135788" y="198882"/>
                    </a:lnTo>
                    <a:cubicBezTo>
                      <a:pt x="135179" y="203606"/>
                      <a:pt x="133274" y="207645"/>
                      <a:pt x="130073" y="210998"/>
                    </a:cubicBezTo>
                    <a:cubicBezTo>
                      <a:pt x="126873" y="214198"/>
                      <a:pt x="123215" y="215798"/>
                      <a:pt x="119100" y="215798"/>
                    </a:cubicBezTo>
                    <a:lnTo>
                      <a:pt x="96698" y="215798"/>
                    </a:lnTo>
                    <a:lnTo>
                      <a:pt x="104927" y="156591"/>
                    </a:lnTo>
                    <a:lnTo>
                      <a:pt x="88925" y="156591"/>
                    </a:lnTo>
                    <a:lnTo>
                      <a:pt x="80924" y="212369"/>
                    </a:lnTo>
                    <a:lnTo>
                      <a:pt x="54635" y="212369"/>
                    </a:lnTo>
                    <a:lnTo>
                      <a:pt x="62408" y="156591"/>
                    </a:lnTo>
                    <a:lnTo>
                      <a:pt x="46177" y="156591"/>
                    </a:lnTo>
                    <a:lnTo>
                      <a:pt x="40233" y="198425"/>
                    </a:lnTo>
                    <a:cubicBezTo>
                      <a:pt x="39624" y="203301"/>
                      <a:pt x="37643" y="207492"/>
                      <a:pt x="34290" y="210998"/>
                    </a:cubicBezTo>
                    <a:cubicBezTo>
                      <a:pt x="30785" y="214198"/>
                      <a:pt x="26975" y="215798"/>
                      <a:pt x="22860" y="215798"/>
                    </a:cubicBezTo>
                    <a:lnTo>
                      <a:pt x="0" y="215798"/>
                    </a:lnTo>
                    <a:lnTo>
                      <a:pt x="24689" y="41834"/>
                    </a:lnTo>
                    <a:lnTo>
                      <a:pt x="62636" y="41834"/>
                    </a:lnTo>
                    <a:lnTo>
                      <a:pt x="55778" y="88239"/>
                    </a:lnTo>
                    <a:lnTo>
                      <a:pt x="72009" y="88239"/>
                    </a:lnTo>
                    <a:lnTo>
                      <a:pt x="76124" y="59207"/>
                    </a:lnTo>
                    <a:lnTo>
                      <a:pt x="64694" y="59207"/>
                    </a:lnTo>
                    <a:lnTo>
                      <a:pt x="67437" y="41834"/>
                    </a:lnTo>
                    <a:lnTo>
                      <a:pt x="103098" y="41834"/>
                    </a:lnTo>
                    <a:lnTo>
                      <a:pt x="111785" y="21031"/>
                    </a:lnTo>
                    <a:lnTo>
                      <a:pt x="74981" y="21031"/>
                    </a:lnTo>
                    <a:cubicBezTo>
                      <a:pt x="69189" y="31089"/>
                      <a:pt x="61722" y="36119"/>
                      <a:pt x="52578" y="36119"/>
                    </a:cubicBezTo>
                    <a:lnTo>
                      <a:pt x="21031" y="36119"/>
                    </a:lnTo>
                    <a:lnTo>
                      <a:pt x="36804" y="3200"/>
                    </a:lnTo>
                    <a:cubicBezTo>
                      <a:pt x="38328" y="1067"/>
                      <a:pt x="40081" y="0"/>
                      <a:pt x="42062" y="0"/>
                    </a:cubicBezTo>
                    <a:close/>
                  </a:path>
                </a:pathLst>
              </a:custGeom>
              <a:solidFill>
                <a:srgbClr val="953735"/>
              </a:solidFill>
              <a:ln>
                <a:noFill/>
              </a:ln>
              <a:effectLst/>
            </p:spPr>
            <p:txBody>
              <a:bodyPr rot="0" spcFirstLastPara="0" vertOverflow="overflow" horzOverflow="overflow" vert="horz" wrap="square" lIns="91440" tIns="45720" rIns="91440" bIns="45720" numCol="1" spcCol="0" rtlCol="0" fromWordArt="0" anchor="t" anchorCtr="0" forceAA="0" compatLnSpc="1">
                <a:noAutofit/>
              </a:bodyPr>
              <a:lstStyle>
                <a:defPPr>
                  <a:defRPr lang="zh-CN"/>
                </a:defPPr>
                <a:lvl1pPr marR="0" lvl="0" indent="0" defTabSz="914400" fontAlgn="auto">
                  <a:lnSpc>
                    <a:spcPct val="100000"/>
                  </a:lnSpc>
                  <a:spcBef>
                    <a:spcPts val="0"/>
                  </a:spcBef>
                  <a:spcAft>
                    <a:spcPts val="0"/>
                  </a:spcAft>
                  <a:buClrTx/>
                  <a:buSzTx/>
                  <a:buFontTx/>
                  <a:buNone/>
                  <a:defRPr kumimoji="0" sz="1800" b="0" i="0" u="none" strike="noStrike" cap="none" spc="0" normalizeH="0" baseline="0">
                    <a:ln>
                      <a:noFill/>
                    </a:ln>
                    <a:solidFill>
                      <a:prstClr val="white"/>
                    </a:solidFill>
                    <a:effectLst/>
                    <a:uLnTx/>
                    <a:uFillTx/>
                    <a:latin typeface="DOUYU Font" pitchFamily="2" charset="-122"/>
                    <a:ea typeface="DOUYU Font" pitchFamily="2" charset="-122"/>
                  </a:defRPr>
                </a:lvl1pPr>
              </a:lstStyle>
              <a:p>
                <a:endParaRPr lang="zh-CN" altLang="en-US" dirty="0"/>
              </a:p>
            </p:txBody>
          </p:sp>
        </p:grpSp>
        <p:sp>
          <p:nvSpPr>
            <p:cNvPr id="7" name="矩形 6"/>
            <p:cNvSpPr/>
            <p:nvPr/>
          </p:nvSpPr>
          <p:spPr>
            <a:xfrm>
              <a:off x="629220" y="1411652"/>
              <a:ext cx="10966708" cy="1284006"/>
            </a:xfrm>
            <a:prstGeom prst="rect">
              <a:avLst/>
            </a:prstGeom>
            <a:noFill/>
            <a:ln>
              <a:noFill/>
            </a:ln>
          </p:spPr>
          <p:txBody>
            <a:bodyPr>
              <a:spAutoFit/>
            </a:bodyPr>
            <a:lstStyle/>
            <a:p>
              <a:pPr algn="just">
                <a:lnSpc>
                  <a:spcPct val="150000"/>
                </a:lnSpc>
                <a:spcAft>
                  <a:spcPts val="0"/>
                </a:spcAft>
              </a:pPr>
              <a:r>
                <a:rPr lang="zh-CN" altLang="zh-CN" sz="2800" kern="100" dirty="0">
                  <a:latin typeface="Times New Roman" panose="02020603050405020304" pitchFamily="18" charset="0"/>
                  <a:ea typeface="仿宋_GB2312" panose="02010609030101010101" pitchFamily="49" charset="-122"/>
                  <a:cs typeface="Times New Roman" panose="02020603050405020304" pitchFamily="18" charset="0"/>
                </a:rPr>
                <a:t>关键词语有</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仿宋_GB2312" panose="02010609030101010101" pitchFamily="49" charset="-122"/>
                  <a:cs typeface="Times New Roman" panose="02020603050405020304" pitchFamily="18" charset="0"/>
                </a:rPr>
                <a:t>亟</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仿宋_GB2312" panose="02010609030101010101" pitchFamily="49" charset="-122"/>
                  <a:cs typeface="Times New Roman" panose="02020603050405020304" pitchFamily="18" charset="0"/>
                </a:rPr>
                <a:t>请</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仿宋_GB2312" panose="02010609030101010101" pitchFamily="49" charset="-122"/>
                  <a:cs typeface="Times New Roman" panose="02020603050405020304" pitchFamily="18" charset="0"/>
                </a:rPr>
                <a:t>。</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仿宋_GB2312" panose="02010609030101010101" pitchFamily="49" charset="-122"/>
                  <a:cs typeface="Times New Roman" panose="02020603050405020304" pitchFamily="18" charset="0"/>
                </a:rPr>
                <a:t>亟</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仿宋_GB2312" panose="02010609030101010101" pitchFamily="49" charset="-122"/>
                  <a:cs typeface="Times New Roman" panose="02020603050405020304" pitchFamily="18" charset="0"/>
                </a:rPr>
                <a:t>，速度快；</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仿宋_GB2312" panose="02010609030101010101" pitchFamily="49" charset="-122"/>
                  <a:cs typeface="Times New Roman" panose="02020603050405020304" pitchFamily="18" charset="0"/>
                </a:rPr>
                <a:t>请</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仿宋_GB2312" panose="02010609030101010101" pitchFamily="49" charset="-122"/>
                  <a:cs typeface="Times New Roman" panose="02020603050405020304" pitchFamily="18" charset="0"/>
                </a:rPr>
                <a:t>，请求；</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仿宋_GB2312" panose="02010609030101010101" pitchFamily="49" charset="-122"/>
                  <a:cs typeface="Times New Roman" panose="02020603050405020304" pitchFamily="18" charset="0"/>
                </a:rPr>
                <a:t>请讲于魏</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仿宋_GB2312" panose="02010609030101010101" pitchFamily="49" charset="-122"/>
                  <a:cs typeface="Times New Roman" panose="02020603050405020304" pitchFamily="18" charset="0"/>
                </a:rPr>
                <a:t>，状语后置。</a:t>
              </a:r>
              <a:endParaRPr lang="zh-CN" altLang="zh-CN" sz="1050" kern="100" dirty="0">
                <a:effectLst/>
                <a:latin typeface="宋体" panose="02010600030101010101" pitchFamily="2" charset="-122"/>
                <a:ea typeface="宋体" panose="02010600030101010101" pitchFamily="2" charset="-122"/>
                <a:cs typeface="Courier New" panose="02070309020205020404" pitchFamily="49" charset="0"/>
              </a:endParaRPr>
            </a:p>
          </p:txBody>
        </p:sp>
      </p:grpSp>
    </p:spTree>
    <p:extLst>
      <p:ext uri="{BB962C8B-B14F-4D97-AF65-F5344CB8AC3E}">
        <p14:creationId xmlns:p14="http://schemas.microsoft.com/office/powerpoint/2010/main" val="3218232367"/>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blinds(horizontal)">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blinds(horizontal)">
                                      <p:cBhvr>
                                        <p:cTn id="12"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矩形 7">
            <a:extLst>
              <a:ext uri="{FF2B5EF4-FFF2-40B4-BE49-F238E27FC236}">
                <a16:creationId xmlns:a16="http://schemas.microsoft.com/office/drawing/2014/main" xmlns="" id="{7A481929-0210-8D43-A5ED-9FF24E4F4ECA}"/>
              </a:ext>
            </a:extLst>
          </p:cNvPr>
          <p:cNvSpPr/>
          <p:nvPr/>
        </p:nvSpPr>
        <p:spPr>
          <a:xfrm>
            <a:off x="389206" y="189434"/>
            <a:ext cx="11412000" cy="553974"/>
          </a:xfrm>
          <a:prstGeom prst="rect">
            <a:avLst/>
          </a:prstGeom>
        </p:spPr>
        <p:txBody>
          <a:bodyPr wrap="square" lIns="121898" tIns="60948" rIns="121898" bIns="60948">
            <a:spAutoFit/>
          </a:bodyPr>
          <a:lstStyle/>
          <a:p>
            <a:pPr algn="just">
              <a:spcAft>
                <a:spcPts val="0"/>
              </a:spcAft>
            </a:pPr>
            <a:r>
              <a:rPr lang="zh-CN" altLang="zh-CN" sz="2800" kern="100" dirty="0" smtClean="0">
                <a:solidFill>
                  <a:srgbClr val="FFFFFF"/>
                </a:solidFill>
                <a:highlight>
                  <a:srgbClr val="008080"/>
                </a:highlight>
                <a:latin typeface="Calibri" panose="020F0502020204030204" pitchFamily="34" charset="0"/>
                <a:cs typeface="Times New Roman" panose="02020603050405020304" pitchFamily="18" charset="0"/>
              </a:rPr>
              <a:t>参考</a:t>
            </a:r>
            <a:r>
              <a:rPr lang="zh-CN" altLang="zh-CN" sz="2800" kern="100" dirty="0">
                <a:solidFill>
                  <a:srgbClr val="FFFFFF"/>
                </a:solidFill>
                <a:highlight>
                  <a:srgbClr val="008080"/>
                </a:highlight>
                <a:latin typeface="Calibri" panose="020F0502020204030204" pitchFamily="34" charset="0"/>
                <a:cs typeface="Times New Roman" panose="02020603050405020304" pitchFamily="18" charset="0"/>
              </a:rPr>
              <a:t>译文</a:t>
            </a:r>
            <a:endParaRPr lang="zh-CN" altLang="zh-CN" sz="2800" kern="100" dirty="0">
              <a:effectLst/>
              <a:latin typeface="Calibri" panose="020F0502020204030204" pitchFamily="34" charset="0"/>
              <a:ea typeface="宋体" panose="02010600030101010101" pitchFamily="2" charset="-122"/>
              <a:cs typeface="Times New Roman" panose="02020603050405020304" pitchFamily="18" charset="0"/>
            </a:endParaRPr>
          </a:p>
        </p:txBody>
      </p:sp>
      <p:sp>
        <p:nvSpPr>
          <p:cNvPr id="3" name="矩形 2"/>
          <p:cNvSpPr/>
          <p:nvPr/>
        </p:nvSpPr>
        <p:spPr>
          <a:xfrm>
            <a:off x="335206" y="621482"/>
            <a:ext cx="11520000" cy="5827493"/>
          </a:xfrm>
          <a:prstGeom prst="rect">
            <a:avLst/>
          </a:prstGeom>
        </p:spPr>
        <p:txBody>
          <a:bodyPr wrap="square">
            <a:spAutoFit/>
          </a:bodyPr>
          <a:lstStyle/>
          <a:p>
            <a:pPr indent="711200" algn="just">
              <a:lnSpc>
                <a:spcPct val="150000"/>
              </a:lnSpc>
              <a:spcAft>
                <a:spcPts val="0"/>
              </a:spcAft>
            </a:pP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秦国将要讨伐魏国，魏王听说了这件事，夜里去见孟尝君，告诉他说：</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秦国将要进攻魏国，您替我谋划一下，怎么办？</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孟尝君说：</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有了诸侯的援救，那么国家可以存续下来。</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魏王说：</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我希望您去做这件事！</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郑重地为孟尝君准备了百辆兵车。孟尝君到了赵国，对赵王说：</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我希望</a:t>
            </a:r>
            <a:r>
              <a:rPr lang="en-US" altLang="zh-CN" sz="2800" kern="100" dirty="0">
                <a:latin typeface="Times New Roman" panose="02020603050405020304" pitchFamily="18" charset="0"/>
                <a:ea typeface="楷体_GB2312" panose="02010609030101010101" pitchFamily="49" charset="-122"/>
                <a:cs typeface="Courier New" panose="02070309020205020404" pitchFamily="49" charset="0"/>
              </a:rPr>
              <a:t>(</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向大王</a:t>
            </a:r>
            <a:r>
              <a:rPr lang="en-US" altLang="zh-CN" sz="2800" kern="100" dirty="0">
                <a:latin typeface="Times New Roman" panose="02020603050405020304" pitchFamily="18" charset="0"/>
                <a:ea typeface="楷体_GB2312" panose="02010609030101010101" pitchFamily="49" charset="-122"/>
                <a:cs typeface="Courier New" panose="02070309020205020404" pitchFamily="49" charset="0"/>
              </a:rPr>
              <a:t>)</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借兵去解救魏国！</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赵王说：</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我不能借。</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孟尝君说：</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我冒昧地借兵，是为了以此效忠大王啊。</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赵王说：</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可以说给我听听吗？</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孟尝君说：</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赵国的军队并非比魏国的军队强大，魏国的军队并非比赵国的军队弱小。然而赵国的土地没有年年战乱且百姓没有年年死亡，但魏国的土地年年战乱且百姓年年有死亡，为什么</a:t>
            </a:r>
            <a:r>
              <a:rPr lang="zh-CN" altLang="zh-CN" sz="2800" kern="100" dirty="0" smtClean="0">
                <a:latin typeface="Times New Roman" panose="02020603050405020304" pitchFamily="18" charset="0"/>
                <a:ea typeface="楷体_GB2312" panose="02010609030101010101" pitchFamily="49" charset="-122"/>
                <a:cs typeface="Times New Roman" panose="02020603050405020304" pitchFamily="18" charset="0"/>
              </a:rPr>
              <a:t>？</a:t>
            </a:r>
            <a:endParaRPr lang="en-US" altLang="zh-CN" sz="2800" kern="100" dirty="0" smtClean="0">
              <a:latin typeface="Times New Roman" panose="02020603050405020304" pitchFamily="18" charset="0"/>
              <a:ea typeface="楷体_GB2312" panose="02010609030101010101" pitchFamily="49" charset="-122"/>
              <a:cs typeface="Times New Roman" panose="02020603050405020304" pitchFamily="18" charset="0"/>
            </a:endParaRPr>
          </a:p>
        </p:txBody>
      </p:sp>
    </p:spTree>
    <p:extLst>
      <p:ext uri="{BB962C8B-B14F-4D97-AF65-F5344CB8AC3E}">
        <p14:creationId xmlns:p14="http://schemas.microsoft.com/office/powerpoint/2010/main" val="541544347"/>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p:cNvSpPr/>
          <p:nvPr/>
        </p:nvSpPr>
        <p:spPr>
          <a:xfrm>
            <a:off x="335206" y="143494"/>
            <a:ext cx="11520000" cy="6454652"/>
          </a:xfrm>
          <a:prstGeom prst="rect">
            <a:avLst/>
          </a:prstGeom>
        </p:spPr>
        <p:txBody>
          <a:bodyPr>
            <a:spAutoFit/>
          </a:bodyPr>
          <a:lstStyle/>
          <a:p>
            <a:pPr algn="just">
              <a:lnSpc>
                <a:spcPct val="150000"/>
              </a:lnSpc>
              <a:spcAft>
                <a:spcPts val="0"/>
              </a:spcAft>
            </a:pP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因为魏国在西边做赵国的屏障。现在赵国不援救魏国，魏国与秦国歃血结盟，这样赵国与强大的秦国相邻，赵国的土地也将年年战乱，百姓也将年年死亡。这就是我田文所用来效忠大王的方法。</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赵王答应了，为魏国派出十万士兵、三百辆兵车。孟尝君又北上拜见燕王说：</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现在秦国将要进攻魏国，希望大王前去援救魏国！</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燕王说：</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我国收成不好已经两年了，如今又要行军数千里去援助魏国，将怎么办呢？</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田文</a:t>
            </a:r>
            <a:r>
              <a:rPr lang="en-US" altLang="zh-CN" sz="2800" kern="100" dirty="0">
                <a:latin typeface="Times New Roman" panose="02020603050405020304" pitchFamily="18" charset="0"/>
                <a:ea typeface="楷体_GB2312" panose="02010609030101010101" pitchFamily="49" charset="-122"/>
                <a:cs typeface="Courier New" panose="02070309020205020404" pitchFamily="49" charset="0"/>
              </a:rPr>
              <a:t>(</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即孟尝君</a:t>
            </a:r>
            <a:r>
              <a:rPr lang="en-US" altLang="zh-CN" sz="2800" kern="100" dirty="0">
                <a:latin typeface="Times New Roman" panose="02020603050405020304" pitchFamily="18" charset="0"/>
                <a:ea typeface="楷体_GB2312" panose="02010609030101010101" pitchFamily="49" charset="-122"/>
                <a:cs typeface="Courier New" panose="02070309020205020404" pitchFamily="49" charset="0"/>
              </a:rPr>
              <a:t>)</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说：</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跋涉几千里去援救别人，这有利于燕国。现在魏王出了国门便看见秦军，即使想跋涉几千里去援助他人，可以做到吗？</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燕王还是没有答应。田文说：</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我给大王献上有利的计策，但大王不采用我忠诚的计策，我请求离开。恐怕天下将有大的变化了。</a:t>
            </a:r>
            <a:r>
              <a:rPr lang="en-US" altLang="zh-CN" sz="2800" kern="100" dirty="0" smtClean="0">
                <a:latin typeface="宋体" panose="02010600030101010101" pitchFamily="2" charset="-122"/>
                <a:ea typeface="方正中等线简体" panose="03000509000000000000" pitchFamily="65" charset="-122"/>
                <a:cs typeface="Times New Roman" panose="02020603050405020304" pitchFamily="18" charset="0"/>
              </a:rPr>
              <a:t>”</a:t>
            </a:r>
          </a:p>
        </p:txBody>
      </p:sp>
    </p:spTree>
    <p:extLst>
      <p:ext uri="{BB962C8B-B14F-4D97-AF65-F5344CB8AC3E}">
        <p14:creationId xmlns:p14="http://schemas.microsoft.com/office/powerpoint/2010/main" val="2753482963"/>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p:cNvSpPr/>
          <p:nvPr/>
        </p:nvSpPr>
        <p:spPr>
          <a:xfrm>
            <a:off x="335206" y="117426"/>
            <a:ext cx="11520000" cy="6454652"/>
          </a:xfrm>
          <a:prstGeom prst="rect">
            <a:avLst/>
          </a:prstGeom>
        </p:spPr>
        <p:txBody>
          <a:bodyPr>
            <a:spAutoFit/>
          </a:bodyPr>
          <a:lstStyle/>
          <a:p>
            <a:pPr algn="just">
              <a:lnSpc>
                <a:spcPct val="150000"/>
              </a:lnSpc>
              <a:spcAft>
                <a:spcPts val="0"/>
              </a:spcAft>
            </a:pP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燕王说：</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我可以听听这个大的变化吗？</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孟尝君说：</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如果燕国不援救魏国，魏王就会屈己下人割让土地，以魏国的一半送给秦国，秦国一定会撤兵离开。秦兵离开魏国后，魏王倾尽韩国、魏国的军队，又向西借秦国的军队，再依靠赵国的军队，用四个国家的兵力攻打燕国，大王将会得到什么好处呢？燕国是跋涉几千里去援助他人好，还是一出去就看见敌军好？</a:t>
            </a:r>
            <a:r>
              <a:rPr lang="en-US" altLang="zh-CN" sz="2800" kern="100" dirty="0">
                <a:latin typeface="Times New Roman" panose="02020603050405020304" pitchFamily="18" charset="0"/>
                <a:ea typeface="楷体_GB2312" panose="02010609030101010101" pitchFamily="49" charset="-122"/>
                <a:cs typeface="Courier New" panose="02070309020205020404" pitchFamily="49" charset="0"/>
              </a:rPr>
              <a:t>(</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对于四国军队来说</a:t>
            </a:r>
            <a:r>
              <a:rPr lang="en-US" altLang="zh-CN" sz="2800" kern="100" dirty="0">
                <a:latin typeface="Times New Roman" panose="02020603050405020304" pitchFamily="18" charset="0"/>
                <a:ea typeface="楷体_GB2312" panose="02010609030101010101" pitchFamily="49" charset="-122"/>
                <a:cs typeface="Courier New" panose="02070309020205020404" pitchFamily="49" charset="0"/>
              </a:rPr>
              <a:t>)</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路程很近而且运输也方便。这对大王有什么好处呢？</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燕王说：</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你走吧，我听从你的计策。</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于是为孟尝君派出八万士兵、两百辆兵车，跟从孟尝君。魏王非常高兴地说：</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您借到燕国、赵国这么多士兵，而且很快啊。</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秦王非常恐慌，割让土地向魏国请求讲和。魏王于是归还了燕国、赵国的士兵，并且封赏了田文。</a:t>
            </a:r>
            <a:endParaRPr lang="zh-CN" altLang="zh-CN" sz="1050" kern="100" dirty="0">
              <a:latin typeface="宋体" panose="02010600030101010101" pitchFamily="2" charset="-122"/>
              <a:ea typeface="宋体" panose="02010600030101010101" pitchFamily="2" charset="-122"/>
              <a:cs typeface="Courier New" panose="02070309020205020404" pitchFamily="49" charset="0"/>
            </a:endParaRPr>
          </a:p>
        </p:txBody>
      </p:sp>
    </p:spTree>
    <p:extLst>
      <p:ext uri="{BB962C8B-B14F-4D97-AF65-F5344CB8AC3E}">
        <p14:creationId xmlns:p14="http://schemas.microsoft.com/office/powerpoint/2010/main" val="4024701955"/>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矩形 14"/>
          <p:cNvSpPr/>
          <p:nvPr/>
        </p:nvSpPr>
        <p:spPr>
          <a:xfrm>
            <a:off x="0" y="0"/>
            <a:ext cx="12190413" cy="6896722"/>
          </a:xfrm>
          <a:prstGeom prst="rect">
            <a:avLst/>
          </a:prstGeom>
          <a:solidFill>
            <a:srgbClr val="20253C"/>
          </a:solidFill>
          <a:ln>
            <a:noFill/>
          </a:ln>
          <a:effectLst>
            <a:outerShdw blurRad="63500" sx="101000" sy="101000" algn="ctr" rotWithShape="0">
              <a:schemeClr val="bg1">
                <a:lumMod val="7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smtClean="0">
                <a:solidFill>
                  <a:schemeClr val="tx1"/>
                </a:solidFill>
              </a:rPr>
              <a:t>        </a:t>
            </a:r>
            <a:endParaRPr lang="zh-CN" altLang="en-US" dirty="0">
              <a:solidFill>
                <a:schemeClr val="tx1"/>
              </a:solidFill>
            </a:endParaRPr>
          </a:p>
        </p:txBody>
      </p:sp>
      <p:pic>
        <p:nvPicPr>
          <p:cNvPr id="16" name="图片 15"/>
          <p:cNvPicPr>
            <a:picLocks noChangeAspect="1"/>
          </p:cNvPicPr>
          <p:nvPr/>
        </p:nvPicPr>
        <p:blipFill rotWithShape="1">
          <a:blip r:embed="rId2"/>
          <a:srcRect t="19882" b="32724"/>
          <a:stretch>
            <a:fillRect/>
          </a:stretch>
        </p:blipFill>
        <p:spPr>
          <a:xfrm>
            <a:off x="-1" y="1241"/>
            <a:ext cx="12190413" cy="1916582"/>
          </a:xfrm>
          <a:prstGeom prst="rect">
            <a:avLst/>
          </a:prstGeom>
        </p:spPr>
      </p:pic>
      <p:sp>
        <p:nvSpPr>
          <p:cNvPr id="9" name="矩形 8"/>
          <p:cNvSpPr/>
          <p:nvPr/>
        </p:nvSpPr>
        <p:spPr>
          <a:xfrm>
            <a:off x="411022" y="477466"/>
            <a:ext cx="11300808" cy="5976664"/>
          </a:xfrm>
          <a:prstGeom prst="rect">
            <a:avLst/>
          </a:prstGeom>
          <a:solidFill>
            <a:schemeClr val="bg1">
              <a:alpha val="80000"/>
            </a:schemeClr>
          </a:solidFill>
          <a:ln>
            <a:noFill/>
          </a:ln>
          <a:effectLst>
            <a:outerShdw blurRad="63500" sx="101000" sy="101000" algn="ctr" rotWithShape="0">
              <a:schemeClr val="bg1">
                <a:lumMod val="7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smtClean="0">
                <a:solidFill>
                  <a:schemeClr val="tx1"/>
                </a:solidFill>
              </a:rPr>
              <a:t>        </a:t>
            </a:r>
            <a:endParaRPr lang="zh-CN" altLang="en-US" dirty="0">
              <a:solidFill>
                <a:schemeClr val="tx1"/>
              </a:solidFill>
            </a:endParaRPr>
          </a:p>
        </p:txBody>
      </p:sp>
      <p:sp>
        <p:nvSpPr>
          <p:cNvPr id="10" name="矩形 9"/>
          <p:cNvSpPr/>
          <p:nvPr/>
        </p:nvSpPr>
        <p:spPr>
          <a:xfrm>
            <a:off x="404250" y="477465"/>
            <a:ext cx="3607374" cy="5976665"/>
          </a:xfrm>
          <a:prstGeom prst="rect">
            <a:avLst/>
          </a:prstGeom>
          <a:solidFill>
            <a:srgbClr val="95C6F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prstClr val="white"/>
              </a:solidFill>
            </a:endParaRPr>
          </a:p>
        </p:txBody>
      </p:sp>
      <p:sp>
        <p:nvSpPr>
          <p:cNvPr id="12" name="标题 2"/>
          <p:cNvSpPr txBox="1"/>
          <p:nvPr/>
        </p:nvSpPr>
        <p:spPr>
          <a:xfrm>
            <a:off x="1552720" y="2405846"/>
            <a:ext cx="2126848" cy="919389"/>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spcBef>
                <a:spcPts val="1300"/>
              </a:spcBef>
              <a:spcAft>
                <a:spcPts val="1300"/>
              </a:spcAft>
            </a:pPr>
            <a:r>
              <a:rPr lang="zh-CN" altLang="en-US" b="1" kern="100" spc="600" dirty="0" smtClean="0">
                <a:latin typeface="+mj-ea"/>
                <a:cs typeface="华文黑体" panose="02010600040101010101" pitchFamily="2" charset="-122"/>
              </a:rPr>
              <a:t>活动二</a:t>
            </a:r>
            <a:endParaRPr lang="zh-CN" altLang="zh-CN" b="1" kern="100" spc="600" dirty="0">
              <a:latin typeface="楷体" panose="02010609060101010101" pitchFamily="49" charset="-122"/>
              <a:ea typeface="楷体" panose="02010609060101010101" pitchFamily="49" charset="-122"/>
              <a:cs typeface="华文黑体" panose="02010600040101010101" pitchFamily="2" charset="-122"/>
            </a:endParaRPr>
          </a:p>
        </p:txBody>
      </p:sp>
      <p:sp>
        <p:nvSpPr>
          <p:cNvPr id="8" name="矩形 7"/>
          <p:cNvSpPr/>
          <p:nvPr/>
        </p:nvSpPr>
        <p:spPr>
          <a:xfrm>
            <a:off x="4158806" y="2389041"/>
            <a:ext cx="7553024" cy="830997"/>
          </a:xfrm>
          <a:prstGeom prst="rect">
            <a:avLst/>
          </a:prstGeom>
        </p:spPr>
        <p:txBody>
          <a:bodyPr wrap="square">
            <a:spAutoFit/>
          </a:bodyPr>
          <a:lstStyle/>
          <a:p>
            <a:pPr>
              <a:spcBef>
                <a:spcPts val="1300"/>
              </a:spcBef>
              <a:spcAft>
                <a:spcPts val="1300"/>
              </a:spcAft>
            </a:pPr>
            <a:r>
              <a:rPr lang="zh-CN" altLang="zh-CN" sz="4800" b="1" kern="100" dirty="0">
                <a:latin typeface="Times New Roman" panose="02020603050405020304" pitchFamily="18" charset="0"/>
                <a:cs typeface="华文黑体" panose="02010600040101010101" pitchFamily="2" charset="-122"/>
              </a:rPr>
              <a:t>研练</a:t>
            </a:r>
            <a:r>
              <a:rPr lang="en-US" altLang="zh-CN" sz="4800" b="1" kern="100" dirty="0">
                <a:latin typeface="Times New Roman" panose="02020603050405020304" pitchFamily="18" charset="0"/>
                <a:cs typeface="华文黑体" panose="02010600040101010101" pitchFamily="2" charset="-122"/>
              </a:rPr>
              <a:t>2022</a:t>
            </a:r>
            <a:r>
              <a:rPr lang="zh-CN" altLang="zh-CN" sz="4800" b="1" kern="100" dirty="0">
                <a:latin typeface="Times New Roman" panose="02020603050405020304" pitchFamily="18" charset="0"/>
                <a:cs typeface="华文黑体" panose="02010600040101010101" pitchFamily="2" charset="-122"/>
              </a:rPr>
              <a:t>年新高考</a:t>
            </a:r>
            <a:r>
              <a:rPr lang="en-US" altLang="zh-CN" sz="4800" b="1" kern="100" dirty="0">
                <a:latin typeface="Times New Roman" panose="02020603050405020304" pitchFamily="18" charset="0"/>
                <a:cs typeface="华文黑体" panose="02010600040101010101" pitchFamily="2" charset="-122"/>
              </a:rPr>
              <a:t>Ⅱ</a:t>
            </a:r>
            <a:r>
              <a:rPr lang="zh-CN" altLang="zh-CN" sz="4800" b="1" kern="100" dirty="0">
                <a:latin typeface="Times New Roman" panose="02020603050405020304" pitchFamily="18" charset="0"/>
                <a:cs typeface="华文黑体" panose="02010600040101010101" pitchFamily="2" charset="-122"/>
              </a:rPr>
              <a:t>卷试题</a:t>
            </a:r>
          </a:p>
        </p:txBody>
      </p:sp>
      <p:sp>
        <p:nvSpPr>
          <p:cNvPr id="11" name="矩形 10"/>
          <p:cNvSpPr/>
          <p:nvPr/>
        </p:nvSpPr>
        <p:spPr>
          <a:xfrm>
            <a:off x="1486694" y="2174775"/>
            <a:ext cx="10231908" cy="1255019"/>
          </a:xfrm>
          <a:prstGeom prst="rect">
            <a:avLst/>
          </a:prstGeom>
          <a:noFill/>
          <a:ln w="15875">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1917690879"/>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p:cNvSpPr/>
          <p:nvPr/>
        </p:nvSpPr>
        <p:spPr>
          <a:xfrm>
            <a:off x="263198" y="909514"/>
            <a:ext cx="11160600" cy="1136786"/>
          </a:xfrm>
          <a:prstGeom prst="rect">
            <a:avLst/>
          </a:prstGeom>
        </p:spPr>
        <p:txBody>
          <a:bodyPr wrap="square">
            <a:spAutoFit/>
          </a:bodyPr>
          <a:lstStyle/>
          <a:p>
            <a:pPr indent="711200" algn="just">
              <a:lnSpc>
                <a:spcPct val="150000"/>
              </a:lnSpc>
              <a:spcAft>
                <a:spcPts val="0"/>
              </a:spcAft>
            </a:pPr>
            <a:r>
              <a:rPr lang="zh-CN" altLang="zh-CN" kern="100" dirty="0">
                <a:latin typeface="Times New Roman" panose="02020603050405020304" pitchFamily="18" charset="0"/>
                <a:ea typeface="方正中等线简体" panose="03000509000000000000" pitchFamily="65" charset="-122"/>
                <a:cs typeface="Times New Roman" panose="02020603050405020304" pitchFamily="18" charset="0"/>
              </a:rPr>
              <a:t>纪传体结构及其阅读方法、步骤：</a:t>
            </a:r>
            <a:endParaRPr lang="zh-CN" altLang="zh-CN" sz="1000" kern="100" dirty="0">
              <a:latin typeface="宋体" panose="02010600030101010101" pitchFamily="2" charset="-122"/>
              <a:ea typeface="宋体" panose="02010600030101010101" pitchFamily="2" charset="-122"/>
              <a:cs typeface="Courier New" panose="02070309020205020404" pitchFamily="49" charset="0"/>
            </a:endParaRPr>
          </a:p>
          <a:p>
            <a:pPr indent="713740" algn="just">
              <a:lnSpc>
                <a:spcPct val="150000"/>
              </a:lnSpc>
              <a:spcAft>
                <a:spcPts val="0"/>
              </a:spcAft>
            </a:pPr>
            <a:r>
              <a:rPr lang="en-US" altLang="zh-CN" b="1" kern="100" dirty="0">
                <a:latin typeface="Times New Roman" panose="02020603050405020304" pitchFamily="18" charset="0"/>
                <a:ea typeface="方正中等线简体" panose="03000509000000000000" pitchFamily="65" charset="-122"/>
                <a:cs typeface="Courier New" panose="02070309020205020404" pitchFamily="49" charset="0"/>
              </a:rPr>
              <a:t>1</a:t>
            </a:r>
            <a:r>
              <a:rPr lang="en-US" altLang="zh-CN" kern="100" dirty="0">
                <a:latin typeface="Times New Roman" panose="02020603050405020304" pitchFamily="18" charset="0"/>
                <a:ea typeface="方正中等线简体" panose="03000509000000000000" pitchFamily="65" charset="-122"/>
                <a:cs typeface="Courier New" panose="02070309020205020404" pitchFamily="49" charset="0"/>
              </a:rPr>
              <a:t>.</a:t>
            </a:r>
            <a:r>
              <a:rPr lang="zh-CN" altLang="zh-CN" b="1" kern="100" dirty="0">
                <a:latin typeface="Times New Roman" panose="02020603050405020304" pitchFamily="18" charset="0"/>
                <a:ea typeface="方正中等线简体" panose="03000509000000000000" pitchFamily="65" charset="-122"/>
                <a:cs typeface="Times New Roman" panose="02020603050405020304" pitchFamily="18" charset="0"/>
              </a:rPr>
              <a:t>纪传体的基本范式</a:t>
            </a:r>
            <a:endParaRPr lang="zh-CN" altLang="zh-CN" sz="1000" kern="100" dirty="0">
              <a:effectLst/>
              <a:latin typeface="宋体" panose="02010600030101010101" pitchFamily="2" charset="-122"/>
              <a:ea typeface="宋体" panose="02010600030101010101" pitchFamily="2" charset="-122"/>
              <a:cs typeface="Courier New" panose="02070309020205020404" pitchFamily="49" charset="0"/>
            </a:endParaRPr>
          </a:p>
        </p:txBody>
      </p:sp>
      <p:grpSp>
        <p:nvGrpSpPr>
          <p:cNvPr id="4" name="组合 3"/>
          <p:cNvGrpSpPr/>
          <p:nvPr/>
        </p:nvGrpSpPr>
        <p:grpSpPr>
          <a:xfrm>
            <a:off x="0" y="369368"/>
            <a:ext cx="9259426" cy="584775"/>
            <a:chOff x="0" y="369368"/>
            <a:chExt cx="9259426" cy="584775"/>
          </a:xfrm>
        </p:grpSpPr>
        <p:sp>
          <p:nvSpPr>
            <p:cNvPr id="5" name="矩形 4"/>
            <p:cNvSpPr/>
            <p:nvPr/>
          </p:nvSpPr>
          <p:spPr>
            <a:xfrm>
              <a:off x="982638" y="369368"/>
              <a:ext cx="8276788" cy="584775"/>
            </a:xfrm>
            <a:prstGeom prst="rect">
              <a:avLst/>
            </a:prstGeom>
            <a:effectLst/>
          </p:spPr>
          <p:txBody>
            <a:bodyPr wrap="square">
              <a:spAutoFit/>
            </a:bodyPr>
            <a:lstStyle/>
            <a:p>
              <a:pPr>
                <a:defRPr/>
              </a:pPr>
              <a:r>
                <a:rPr lang="zh-CN" altLang="en-US" sz="3200" b="1" dirty="0" smtClean="0">
                  <a:ln w="13462">
                    <a:noFill/>
                    <a:prstDash val="solid"/>
                  </a:ln>
                  <a:latin typeface="+mj-ea"/>
                  <a:ea typeface="+mj-ea"/>
                </a:rPr>
                <a:t>整体阅读指导</a:t>
              </a:r>
              <a:endParaRPr lang="zh-CN" altLang="zh-CN" sz="3200" b="1" dirty="0">
                <a:ln w="13462">
                  <a:noFill/>
                  <a:prstDash val="solid"/>
                </a:ln>
                <a:latin typeface="+mj-ea"/>
                <a:ea typeface="+mj-ea"/>
              </a:endParaRPr>
            </a:p>
          </p:txBody>
        </p:sp>
        <p:grpSp>
          <p:nvGrpSpPr>
            <p:cNvPr id="6" name="组合 5"/>
            <p:cNvGrpSpPr/>
            <p:nvPr/>
          </p:nvGrpSpPr>
          <p:grpSpPr>
            <a:xfrm>
              <a:off x="0" y="567946"/>
              <a:ext cx="910630" cy="153253"/>
              <a:chOff x="-176629" y="307972"/>
              <a:chExt cx="910630" cy="153253"/>
            </a:xfrm>
          </p:grpSpPr>
          <p:sp>
            <p:nvSpPr>
              <p:cNvPr id="7" name="矩形 682"/>
              <p:cNvSpPr/>
              <p:nvPr/>
            </p:nvSpPr>
            <p:spPr>
              <a:xfrm>
                <a:off x="-176629" y="307972"/>
                <a:ext cx="910630" cy="153253"/>
              </a:xfrm>
              <a:prstGeom prst="rect">
                <a:avLst/>
              </a:prstGeom>
              <a:solidFill>
                <a:srgbClr val="002060"/>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endParaRPr lang="zh-CN" altLang="en-US" b="1" strike="noStrike" noProof="1">
                  <a:effectLst>
                    <a:outerShdw blurRad="38100" dist="38100" dir="2700000" algn="tl">
                      <a:srgbClr val="000000">
                        <a:alpha val="43137"/>
                      </a:srgbClr>
                    </a:outerShdw>
                  </a:effectLst>
                </a:endParaRPr>
              </a:p>
            </p:txBody>
          </p:sp>
          <p:sp>
            <p:nvSpPr>
              <p:cNvPr id="8" name="矩形 683"/>
              <p:cNvSpPr/>
              <p:nvPr/>
            </p:nvSpPr>
            <p:spPr>
              <a:xfrm>
                <a:off x="16027" y="355602"/>
                <a:ext cx="699502" cy="105623"/>
              </a:xfrm>
              <a:prstGeom prst="rect">
                <a:avLst/>
              </a:prstGeom>
              <a:solidFill>
                <a:schemeClr val="accent5">
                  <a:lumMod val="20000"/>
                  <a:lumOff val="80000"/>
                </a:schemeClr>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endParaRPr lang="zh-CN" altLang="en-US" strike="noStrike" noProof="1"/>
              </a:p>
            </p:txBody>
          </p:sp>
        </p:grpSp>
      </p:grpSp>
      <p:pic>
        <p:nvPicPr>
          <p:cNvPr id="2050" name="Picture 2" descr="XY12"/>
          <p:cNvPicPr>
            <a:picLocks noChangeAspect="1" noChangeArrowheads="1"/>
          </p:cNvPicPr>
          <p:nvPr/>
        </p:nvPicPr>
        <p:blipFill>
          <a:blip r:embed="rId2"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3816933" y="2061642"/>
            <a:ext cx="4556547" cy="4478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p:cNvSpPr/>
          <p:nvPr/>
        </p:nvSpPr>
        <p:spPr>
          <a:xfrm>
            <a:off x="263198" y="54943"/>
            <a:ext cx="11160600" cy="6740307"/>
          </a:xfrm>
          <a:prstGeom prst="rect">
            <a:avLst/>
          </a:prstGeom>
        </p:spPr>
        <p:txBody>
          <a:bodyPr wrap="square">
            <a:spAutoFit/>
          </a:bodyPr>
          <a:lstStyle/>
          <a:p>
            <a:pPr indent="713740" algn="just">
              <a:lnSpc>
                <a:spcPct val="150000"/>
              </a:lnSpc>
              <a:spcAft>
                <a:spcPts val="0"/>
              </a:spcAft>
            </a:pPr>
            <a:r>
              <a:rPr lang="en-US" altLang="zh-CN" b="1" kern="100" dirty="0">
                <a:latin typeface="Times New Roman" panose="02020603050405020304" pitchFamily="18" charset="0"/>
                <a:ea typeface="方正中等线简体" panose="03000509000000000000" pitchFamily="65" charset="-122"/>
                <a:cs typeface="Courier New" panose="02070309020205020404" pitchFamily="49" charset="0"/>
              </a:rPr>
              <a:t>2</a:t>
            </a:r>
            <a:r>
              <a:rPr lang="en-US" altLang="zh-CN" kern="100" dirty="0">
                <a:latin typeface="Times New Roman" panose="02020603050405020304" pitchFamily="18" charset="0"/>
                <a:ea typeface="方正中等线简体" panose="03000509000000000000" pitchFamily="65" charset="-122"/>
                <a:cs typeface="Courier New" panose="02070309020205020404" pitchFamily="49" charset="0"/>
              </a:rPr>
              <a:t>.</a:t>
            </a:r>
            <a:r>
              <a:rPr lang="zh-CN" altLang="zh-CN" b="1" kern="100" dirty="0">
                <a:latin typeface="Times New Roman" panose="02020603050405020304" pitchFamily="18" charset="0"/>
                <a:ea typeface="方正中等线简体" panose="03000509000000000000" pitchFamily="65" charset="-122"/>
                <a:cs typeface="Times New Roman" panose="02020603050405020304" pitchFamily="18" charset="0"/>
              </a:rPr>
              <a:t>纪传体的阅读方法、步骤</a:t>
            </a:r>
            <a:endParaRPr lang="zh-CN" altLang="zh-CN" sz="1000" kern="100" dirty="0">
              <a:latin typeface="宋体" panose="02010600030101010101" pitchFamily="2" charset="-122"/>
              <a:ea typeface="宋体" panose="02010600030101010101" pitchFamily="2" charset="-122"/>
              <a:cs typeface="Courier New" panose="02070309020205020404" pitchFamily="49" charset="0"/>
            </a:endParaRPr>
          </a:p>
          <a:p>
            <a:pPr indent="711200" algn="just">
              <a:lnSpc>
                <a:spcPct val="150000"/>
              </a:lnSpc>
              <a:spcAft>
                <a:spcPts val="0"/>
              </a:spcAft>
            </a:pPr>
            <a:r>
              <a:rPr lang="zh-CN" altLang="zh-CN" kern="100" dirty="0">
                <a:latin typeface="Times New Roman" panose="02020603050405020304" pitchFamily="18" charset="0"/>
                <a:ea typeface="方正中等线简体" panose="03000509000000000000" pitchFamily="65" charset="-122"/>
                <a:cs typeface="Times New Roman" panose="02020603050405020304" pitchFamily="18" charset="0"/>
              </a:rPr>
              <a:t>人物传记的阅读可以分层进行：</a:t>
            </a:r>
            <a:endParaRPr lang="zh-CN" altLang="zh-CN" sz="1000" kern="100" dirty="0">
              <a:latin typeface="宋体" panose="02010600030101010101" pitchFamily="2" charset="-122"/>
              <a:ea typeface="宋体" panose="02010600030101010101" pitchFamily="2" charset="-122"/>
              <a:cs typeface="Courier New" panose="02070309020205020404" pitchFamily="49" charset="0"/>
            </a:endParaRPr>
          </a:p>
          <a:p>
            <a:pPr indent="711200" algn="just">
              <a:lnSpc>
                <a:spcPct val="150000"/>
              </a:lnSpc>
              <a:spcAft>
                <a:spcPts val="0"/>
              </a:spcAft>
            </a:pPr>
            <a:r>
              <a:rPr lang="zh-CN" altLang="zh-CN" kern="100" dirty="0">
                <a:latin typeface="Times New Roman" panose="02020603050405020304" pitchFamily="18" charset="0"/>
                <a:ea typeface="方正中等线简体" panose="03000509000000000000" pitchFamily="65" charset="-122"/>
                <a:cs typeface="Times New Roman" panose="02020603050405020304" pitchFamily="18" charset="0"/>
              </a:rPr>
              <a:t>首先，关注开头，初识传主；关注出处，快速</a:t>
            </a:r>
            <a:r>
              <a:rPr lang="en-US" altLang="zh-CN"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kern="100" dirty="0">
                <a:latin typeface="Times New Roman" panose="02020603050405020304" pitchFamily="18" charset="0"/>
                <a:ea typeface="方正中等线简体" panose="03000509000000000000" pitchFamily="65" charset="-122"/>
                <a:cs typeface="Times New Roman" panose="02020603050405020304" pitchFamily="18" charset="0"/>
              </a:rPr>
              <a:t>唤醒</a:t>
            </a:r>
            <a:r>
              <a:rPr lang="en-US" altLang="zh-CN"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kern="100" dirty="0">
                <a:latin typeface="Times New Roman" panose="02020603050405020304" pitchFamily="18" charset="0"/>
                <a:ea typeface="方正中等线简体" panose="03000509000000000000" pitchFamily="65" charset="-122"/>
                <a:cs typeface="Times New Roman" panose="02020603050405020304" pitchFamily="18" charset="0"/>
              </a:rPr>
              <a:t>相关知识。</a:t>
            </a:r>
            <a:endParaRPr lang="zh-CN" altLang="zh-CN" sz="1000" kern="100" dirty="0">
              <a:latin typeface="宋体" panose="02010600030101010101" pitchFamily="2" charset="-122"/>
              <a:ea typeface="宋体" panose="02010600030101010101" pitchFamily="2" charset="-122"/>
              <a:cs typeface="Courier New" panose="02070309020205020404" pitchFamily="49" charset="0"/>
            </a:endParaRPr>
          </a:p>
          <a:p>
            <a:pPr indent="711200" algn="just">
              <a:lnSpc>
                <a:spcPct val="150000"/>
              </a:lnSpc>
              <a:spcAft>
                <a:spcPts val="0"/>
              </a:spcAft>
            </a:pPr>
            <a:r>
              <a:rPr lang="zh-CN" altLang="zh-CN" kern="100" dirty="0">
                <a:latin typeface="Times New Roman" panose="02020603050405020304" pitchFamily="18" charset="0"/>
                <a:ea typeface="方正中等线简体" panose="03000509000000000000" pitchFamily="65" charset="-122"/>
                <a:cs typeface="Times New Roman" panose="02020603050405020304" pitchFamily="18" charset="0"/>
              </a:rPr>
              <a:t>开头段落主要介绍传主的基本情况，如姓名、字号、籍贯、家庭背景、学识</a:t>
            </a:r>
            <a:r>
              <a:rPr lang="zh-CN" altLang="zh-CN" kern="100" dirty="0" smtClean="0">
                <a:latin typeface="Times New Roman" panose="02020603050405020304" pitchFamily="18" charset="0"/>
                <a:ea typeface="方正中等线简体" panose="03000509000000000000" pitchFamily="65" charset="-122"/>
                <a:cs typeface="Times New Roman" panose="02020603050405020304" pitchFamily="18" charset="0"/>
              </a:rPr>
              <a:t>、</a:t>
            </a:r>
            <a:endParaRPr lang="en-US" altLang="zh-CN" kern="100" dirty="0" smtClean="0">
              <a:latin typeface="Times New Roman" panose="02020603050405020304" pitchFamily="18" charset="0"/>
              <a:ea typeface="方正中等线简体" panose="03000509000000000000" pitchFamily="65" charset="-122"/>
              <a:cs typeface="Times New Roman" panose="02020603050405020304" pitchFamily="18" charset="0"/>
            </a:endParaRPr>
          </a:p>
          <a:p>
            <a:pPr indent="711200" algn="just">
              <a:lnSpc>
                <a:spcPct val="150000"/>
              </a:lnSpc>
              <a:spcAft>
                <a:spcPts val="0"/>
              </a:spcAft>
            </a:pPr>
            <a:r>
              <a:rPr lang="zh-CN" altLang="zh-CN" kern="100" dirty="0" smtClean="0">
                <a:latin typeface="Times New Roman" panose="02020603050405020304" pitchFamily="18" charset="0"/>
                <a:ea typeface="方正中等线简体" panose="03000509000000000000" pitchFamily="65" charset="-122"/>
                <a:cs typeface="Times New Roman" panose="02020603050405020304" pitchFamily="18" charset="0"/>
              </a:rPr>
              <a:t>性情</a:t>
            </a:r>
            <a:r>
              <a:rPr lang="zh-CN" altLang="zh-CN" kern="100" dirty="0">
                <a:latin typeface="Times New Roman" panose="02020603050405020304" pitchFamily="18" charset="0"/>
                <a:ea typeface="方正中等线简体" panose="03000509000000000000" pitchFamily="65" charset="-122"/>
                <a:cs typeface="Times New Roman" panose="02020603050405020304" pitchFamily="18" charset="0"/>
              </a:rPr>
              <a:t>、科举、任职等；关注出处，了解传主生活的朝代，便于理解文中</a:t>
            </a:r>
            <a:r>
              <a:rPr lang="zh-CN" altLang="zh-CN" kern="100" dirty="0" smtClean="0">
                <a:latin typeface="Times New Roman" panose="02020603050405020304" pitchFamily="18" charset="0"/>
                <a:ea typeface="方正中等线简体" panose="03000509000000000000" pitchFamily="65" charset="-122"/>
                <a:cs typeface="Times New Roman" panose="02020603050405020304" pitchFamily="18" charset="0"/>
              </a:rPr>
              <a:t>有关</a:t>
            </a:r>
            <a:endParaRPr lang="en-US" altLang="zh-CN" kern="100" dirty="0" smtClean="0">
              <a:latin typeface="Times New Roman" panose="02020603050405020304" pitchFamily="18" charset="0"/>
              <a:ea typeface="方正中等线简体" panose="03000509000000000000" pitchFamily="65" charset="-122"/>
              <a:cs typeface="Times New Roman" panose="02020603050405020304" pitchFamily="18" charset="0"/>
            </a:endParaRPr>
          </a:p>
          <a:p>
            <a:pPr indent="711200" algn="just">
              <a:lnSpc>
                <a:spcPct val="150000"/>
              </a:lnSpc>
              <a:spcAft>
                <a:spcPts val="0"/>
              </a:spcAft>
            </a:pPr>
            <a:r>
              <a:rPr lang="zh-CN" altLang="zh-CN" kern="100" dirty="0" smtClean="0">
                <a:latin typeface="Times New Roman" panose="02020603050405020304" pitchFamily="18" charset="0"/>
                <a:ea typeface="方正中等线简体" panose="03000509000000000000" pitchFamily="65" charset="-122"/>
                <a:cs typeface="Times New Roman" panose="02020603050405020304" pitchFamily="18" charset="0"/>
              </a:rPr>
              <a:t>文化</a:t>
            </a:r>
            <a:r>
              <a:rPr lang="zh-CN" altLang="zh-CN" kern="100" dirty="0">
                <a:latin typeface="Times New Roman" panose="02020603050405020304" pitchFamily="18" charset="0"/>
                <a:ea typeface="方正中等线简体" panose="03000509000000000000" pitchFamily="65" charset="-122"/>
                <a:cs typeface="Times New Roman" panose="02020603050405020304" pitchFamily="18" charset="0"/>
              </a:rPr>
              <a:t>名词</a:t>
            </a:r>
            <a:r>
              <a:rPr lang="en-US" altLang="zh-CN" kern="100" dirty="0">
                <a:latin typeface="Times New Roman" panose="02020603050405020304" pitchFamily="18" charset="0"/>
                <a:ea typeface="方正中等线简体" panose="03000509000000000000" pitchFamily="65" charset="-122"/>
                <a:cs typeface="Courier New" panose="02070309020205020404" pitchFamily="49" charset="0"/>
              </a:rPr>
              <a:t>(</a:t>
            </a:r>
            <a:r>
              <a:rPr lang="zh-CN" altLang="zh-CN" kern="100" dirty="0">
                <a:latin typeface="Times New Roman" panose="02020603050405020304" pitchFamily="18" charset="0"/>
                <a:ea typeface="方正中等线简体" panose="03000509000000000000" pitchFamily="65" charset="-122"/>
                <a:cs typeface="Times New Roman" panose="02020603050405020304" pitchFamily="18" charset="0"/>
              </a:rPr>
              <a:t>如官职</a:t>
            </a:r>
            <a:r>
              <a:rPr lang="en-US" altLang="zh-CN" kern="100" dirty="0">
                <a:latin typeface="Times New Roman" panose="02020603050405020304" pitchFamily="18" charset="0"/>
                <a:ea typeface="方正中等线简体" panose="03000509000000000000" pitchFamily="65" charset="-122"/>
                <a:cs typeface="Courier New" panose="02070309020205020404" pitchFamily="49" charset="0"/>
              </a:rPr>
              <a:t>)</a:t>
            </a:r>
            <a:r>
              <a:rPr lang="zh-CN" altLang="zh-CN" kern="100" dirty="0">
                <a:latin typeface="Times New Roman" panose="02020603050405020304" pitchFamily="18" charset="0"/>
                <a:ea typeface="方正中等线简体" panose="03000509000000000000" pitchFamily="65" charset="-122"/>
                <a:cs typeface="Times New Roman" panose="02020603050405020304" pitchFamily="18" charset="0"/>
              </a:rPr>
              <a:t>等的含义。</a:t>
            </a:r>
            <a:endParaRPr lang="zh-CN" altLang="zh-CN" sz="1000" kern="100" dirty="0">
              <a:latin typeface="宋体" panose="02010600030101010101" pitchFamily="2" charset="-122"/>
              <a:ea typeface="宋体" panose="02010600030101010101" pitchFamily="2" charset="-122"/>
              <a:cs typeface="Courier New" panose="02070309020205020404" pitchFamily="49" charset="0"/>
            </a:endParaRPr>
          </a:p>
          <a:p>
            <a:pPr indent="711200" algn="just">
              <a:lnSpc>
                <a:spcPct val="150000"/>
              </a:lnSpc>
              <a:spcAft>
                <a:spcPts val="0"/>
              </a:spcAft>
            </a:pPr>
            <a:r>
              <a:rPr lang="zh-CN" altLang="zh-CN" kern="100" dirty="0">
                <a:latin typeface="Times New Roman" panose="02020603050405020304" pitchFamily="18" charset="0"/>
                <a:ea typeface="方正中等线简体" panose="03000509000000000000" pitchFamily="65" charset="-122"/>
                <a:cs typeface="Times New Roman" panose="02020603050405020304" pitchFamily="18" charset="0"/>
              </a:rPr>
              <a:t>其次，抓时间、地点、官职和事件，把握传主经历，概括事件所反映出的</a:t>
            </a:r>
            <a:r>
              <a:rPr lang="zh-CN" altLang="zh-CN" kern="100" dirty="0" smtClean="0">
                <a:latin typeface="Times New Roman" panose="02020603050405020304" pitchFamily="18" charset="0"/>
                <a:ea typeface="方正中等线简体" panose="03000509000000000000" pitchFamily="65" charset="-122"/>
                <a:cs typeface="Times New Roman" panose="02020603050405020304" pitchFamily="18" charset="0"/>
              </a:rPr>
              <a:t>传</a:t>
            </a:r>
            <a:endParaRPr lang="en-US" altLang="zh-CN" kern="100" dirty="0" smtClean="0">
              <a:latin typeface="Times New Roman" panose="02020603050405020304" pitchFamily="18" charset="0"/>
              <a:ea typeface="方正中等线简体" panose="03000509000000000000" pitchFamily="65" charset="-122"/>
              <a:cs typeface="Times New Roman" panose="02020603050405020304" pitchFamily="18" charset="0"/>
            </a:endParaRPr>
          </a:p>
          <a:p>
            <a:pPr indent="711200" algn="just">
              <a:lnSpc>
                <a:spcPct val="150000"/>
              </a:lnSpc>
              <a:spcAft>
                <a:spcPts val="0"/>
              </a:spcAft>
            </a:pPr>
            <a:r>
              <a:rPr lang="zh-CN" altLang="zh-CN" kern="100" dirty="0" smtClean="0">
                <a:latin typeface="Times New Roman" panose="02020603050405020304" pitchFamily="18" charset="0"/>
                <a:ea typeface="方正中等线简体" panose="03000509000000000000" pitchFamily="65" charset="-122"/>
                <a:cs typeface="Times New Roman" panose="02020603050405020304" pitchFamily="18" charset="0"/>
              </a:rPr>
              <a:t>主</a:t>
            </a:r>
            <a:r>
              <a:rPr lang="zh-CN" altLang="zh-CN" kern="100" dirty="0">
                <a:latin typeface="Times New Roman" panose="02020603050405020304" pitchFamily="18" charset="0"/>
                <a:ea typeface="方正中等线简体" panose="03000509000000000000" pitchFamily="65" charset="-122"/>
                <a:cs typeface="Times New Roman" panose="02020603050405020304" pitchFamily="18" charset="0"/>
              </a:rPr>
              <a:t>的精神品质。</a:t>
            </a:r>
            <a:endParaRPr lang="zh-CN" altLang="zh-CN" sz="1000" kern="100" dirty="0">
              <a:latin typeface="宋体" panose="02010600030101010101" pitchFamily="2" charset="-122"/>
              <a:ea typeface="宋体" panose="02010600030101010101" pitchFamily="2" charset="-122"/>
              <a:cs typeface="Courier New" panose="02070309020205020404" pitchFamily="49" charset="0"/>
            </a:endParaRPr>
          </a:p>
          <a:p>
            <a:pPr indent="711200" algn="just">
              <a:lnSpc>
                <a:spcPct val="150000"/>
              </a:lnSpc>
              <a:spcAft>
                <a:spcPts val="0"/>
              </a:spcAft>
            </a:pPr>
            <a:r>
              <a:rPr lang="zh-CN" altLang="zh-CN" kern="100" dirty="0">
                <a:latin typeface="Times New Roman" panose="02020603050405020304" pitchFamily="18" charset="0"/>
                <a:ea typeface="方正中等线简体" panose="03000509000000000000" pitchFamily="65" charset="-122"/>
                <a:cs typeface="Times New Roman" panose="02020603050405020304" pitchFamily="18" charset="0"/>
              </a:rPr>
              <a:t>人物传记大多以时间为线索来记述人物在某地所任官职、所做事情，因此</a:t>
            </a:r>
            <a:r>
              <a:rPr lang="zh-CN" altLang="zh-CN" kern="100" dirty="0" smtClean="0">
                <a:latin typeface="Times New Roman" panose="02020603050405020304" pitchFamily="18" charset="0"/>
                <a:ea typeface="方正中等线简体" panose="03000509000000000000" pitchFamily="65" charset="-122"/>
                <a:cs typeface="Times New Roman" panose="02020603050405020304" pitchFamily="18" charset="0"/>
              </a:rPr>
              <a:t>，</a:t>
            </a:r>
            <a:endParaRPr lang="en-US" altLang="zh-CN" kern="100" dirty="0" smtClean="0">
              <a:latin typeface="Times New Roman" panose="02020603050405020304" pitchFamily="18" charset="0"/>
              <a:ea typeface="方正中等线简体" panose="03000509000000000000" pitchFamily="65" charset="-122"/>
              <a:cs typeface="Times New Roman" panose="02020603050405020304" pitchFamily="18" charset="0"/>
            </a:endParaRPr>
          </a:p>
          <a:p>
            <a:pPr indent="711200" algn="just">
              <a:lnSpc>
                <a:spcPct val="150000"/>
              </a:lnSpc>
              <a:spcAft>
                <a:spcPts val="0"/>
              </a:spcAft>
            </a:pPr>
            <a:r>
              <a:rPr lang="zh-CN" altLang="zh-CN" kern="100" dirty="0" smtClean="0">
                <a:latin typeface="Times New Roman" panose="02020603050405020304" pitchFamily="18" charset="0"/>
                <a:ea typeface="方正中等线简体" panose="03000509000000000000" pitchFamily="65" charset="-122"/>
                <a:cs typeface="Times New Roman" panose="02020603050405020304" pitchFamily="18" charset="0"/>
              </a:rPr>
              <a:t>可以</a:t>
            </a:r>
            <a:r>
              <a:rPr lang="zh-CN" altLang="zh-CN" kern="100" dirty="0">
                <a:latin typeface="Times New Roman" panose="02020603050405020304" pitchFamily="18" charset="0"/>
                <a:ea typeface="方正中等线简体" panose="03000509000000000000" pitchFamily="65" charset="-122"/>
                <a:cs typeface="Times New Roman" panose="02020603050405020304" pitchFamily="18" charset="0"/>
              </a:rPr>
              <a:t>抓住时间、地点和官职等词语，来把握文章的结构层次，理清文章的</a:t>
            </a:r>
            <a:r>
              <a:rPr lang="zh-CN" altLang="zh-CN" kern="100" dirty="0" smtClean="0">
                <a:latin typeface="Times New Roman" panose="02020603050405020304" pitchFamily="18" charset="0"/>
                <a:ea typeface="方正中等线简体" panose="03000509000000000000" pitchFamily="65" charset="-122"/>
                <a:cs typeface="Times New Roman" panose="02020603050405020304" pitchFamily="18" charset="0"/>
              </a:rPr>
              <a:t>思</a:t>
            </a:r>
            <a:endParaRPr lang="en-US" altLang="zh-CN" kern="100" dirty="0" smtClean="0">
              <a:latin typeface="Times New Roman" panose="02020603050405020304" pitchFamily="18" charset="0"/>
              <a:ea typeface="方正中等线简体" panose="03000509000000000000" pitchFamily="65" charset="-122"/>
              <a:cs typeface="Times New Roman" panose="02020603050405020304" pitchFamily="18" charset="0"/>
            </a:endParaRPr>
          </a:p>
          <a:p>
            <a:pPr indent="711200" algn="just">
              <a:lnSpc>
                <a:spcPct val="150000"/>
              </a:lnSpc>
              <a:spcAft>
                <a:spcPts val="0"/>
              </a:spcAft>
            </a:pPr>
            <a:r>
              <a:rPr lang="zh-CN" altLang="zh-CN" kern="100" dirty="0" smtClean="0">
                <a:latin typeface="Times New Roman" panose="02020603050405020304" pitchFamily="18" charset="0"/>
                <a:ea typeface="方正中等线简体" panose="03000509000000000000" pitchFamily="65" charset="-122"/>
                <a:cs typeface="Times New Roman" panose="02020603050405020304" pitchFamily="18" charset="0"/>
              </a:rPr>
              <a:t>路</a:t>
            </a:r>
            <a:r>
              <a:rPr lang="zh-CN" altLang="zh-CN" kern="100" dirty="0">
                <a:latin typeface="Times New Roman" panose="02020603050405020304" pitchFamily="18" charset="0"/>
                <a:ea typeface="方正中等线简体" panose="03000509000000000000" pitchFamily="65" charset="-122"/>
                <a:cs typeface="Times New Roman" panose="02020603050405020304" pitchFamily="18" charset="0"/>
              </a:rPr>
              <a:t>，整体把握人物经历及事件，从而快速概括出传主的精神品质。基本要素</a:t>
            </a:r>
            <a:r>
              <a:rPr lang="zh-CN" altLang="zh-CN" kern="100" dirty="0" smtClean="0">
                <a:latin typeface="Times New Roman" panose="02020603050405020304" pitchFamily="18" charset="0"/>
                <a:ea typeface="方正中等线简体" panose="03000509000000000000" pitchFamily="65" charset="-122"/>
                <a:cs typeface="Times New Roman" panose="02020603050405020304" pitchFamily="18" charset="0"/>
              </a:rPr>
              <a:t>：</a:t>
            </a:r>
            <a:endParaRPr lang="en-US" altLang="zh-CN" kern="100" dirty="0" smtClean="0">
              <a:latin typeface="Times New Roman" panose="02020603050405020304" pitchFamily="18" charset="0"/>
              <a:ea typeface="方正中等线简体" panose="03000509000000000000" pitchFamily="65" charset="-122"/>
              <a:cs typeface="Times New Roman" panose="02020603050405020304" pitchFamily="18" charset="0"/>
            </a:endParaRPr>
          </a:p>
          <a:p>
            <a:pPr indent="711200" algn="just">
              <a:lnSpc>
                <a:spcPct val="150000"/>
              </a:lnSpc>
              <a:spcAft>
                <a:spcPts val="0"/>
              </a:spcAft>
            </a:pPr>
            <a:r>
              <a:rPr lang="zh-CN" altLang="zh-CN" kern="100" dirty="0" smtClean="0">
                <a:latin typeface="Times New Roman" panose="02020603050405020304" pitchFamily="18" charset="0"/>
                <a:ea typeface="方正中等线简体" panose="03000509000000000000" pitchFamily="65" charset="-122"/>
                <a:cs typeface="Times New Roman" panose="02020603050405020304" pitchFamily="18" charset="0"/>
              </a:rPr>
              <a:t>某</a:t>
            </a:r>
            <a:r>
              <a:rPr lang="zh-CN" altLang="zh-CN" kern="100" dirty="0">
                <a:latin typeface="Times New Roman" panose="02020603050405020304" pitchFamily="18" charset="0"/>
                <a:ea typeface="方正中等线简体" panose="03000509000000000000" pitchFamily="65" charset="-122"/>
                <a:cs typeface="Times New Roman" panose="02020603050405020304" pitchFamily="18" charset="0"/>
              </a:rPr>
              <a:t>时＋某地＋某职＋某事＋某种精神。</a:t>
            </a:r>
            <a:endParaRPr lang="zh-CN" altLang="zh-CN" sz="1000" kern="100" dirty="0">
              <a:effectLst/>
              <a:latin typeface="宋体" panose="02010600030101010101" pitchFamily="2" charset="-122"/>
              <a:ea typeface="宋体" panose="02010600030101010101" pitchFamily="2" charset="-122"/>
              <a:cs typeface="Courier New" panose="02070309020205020404" pitchFamily="49" charset="0"/>
            </a:endParaRPr>
          </a:p>
        </p:txBody>
      </p:sp>
    </p:spTree>
    <p:extLst>
      <p:ext uri="{BB962C8B-B14F-4D97-AF65-F5344CB8AC3E}">
        <p14:creationId xmlns:p14="http://schemas.microsoft.com/office/powerpoint/2010/main" val="4154821807"/>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p:cNvSpPr/>
          <p:nvPr/>
        </p:nvSpPr>
        <p:spPr>
          <a:xfrm>
            <a:off x="263198" y="1093594"/>
            <a:ext cx="11160600" cy="3416320"/>
          </a:xfrm>
          <a:prstGeom prst="rect">
            <a:avLst/>
          </a:prstGeom>
        </p:spPr>
        <p:txBody>
          <a:bodyPr wrap="square">
            <a:spAutoFit/>
          </a:bodyPr>
          <a:lstStyle/>
          <a:p>
            <a:pPr indent="711200" algn="just">
              <a:lnSpc>
                <a:spcPct val="150000"/>
              </a:lnSpc>
              <a:spcAft>
                <a:spcPts val="0"/>
              </a:spcAft>
            </a:pPr>
            <a:r>
              <a:rPr lang="zh-CN" altLang="zh-CN" kern="100" dirty="0">
                <a:latin typeface="Times New Roman" panose="02020603050405020304" pitchFamily="18" charset="0"/>
                <a:ea typeface="方正中等线简体" panose="03000509000000000000" pitchFamily="65" charset="-122"/>
                <a:cs typeface="Times New Roman" panose="02020603050405020304" pitchFamily="18" charset="0"/>
              </a:rPr>
              <a:t>特别需要说明的是传记中表时间的词语。正史一般不用干支纪年，而是以</a:t>
            </a:r>
            <a:r>
              <a:rPr lang="zh-CN" altLang="zh-CN" kern="100" dirty="0" smtClean="0">
                <a:latin typeface="Times New Roman" panose="02020603050405020304" pitchFamily="18" charset="0"/>
                <a:ea typeface="方正中等线简体" panose="03000509000000000000" pitchFamily="65" charset="-122"/>
                <a:cs typeface="Times New Roman" panose="02020603050405020304" pitchFamily="18" charset="0"/>
              </a:rPr>
              <a:t>年</a:t>
            </a:r>
            <a:endParaRPr lang="en-US" altLang="zh-CN" kern="100" dirty="0" smtClean="0">
              <a:latin typeface="Times New Roman" panose="02020603050405020304" pitchFamily="18" charset="0"/>
              <a:ea typeface="方正中等线简体" panose="03000509000000000000" pitchFamily="65" charset="-122"/>
              <a:cs typeface="Times New Roman" panose="02020603050405020304" pitchFamily="18" charset="0"/>
            </a:endParaRPr>
          </a:p>
          <a:p>
            <a:pPr indent="711200" algn="just">
              <a:lnSpc>
                <a:spcPct val="150000"/>
              </a:lnSpc>
              <a:spcAft>
                <a:spcPts val="0"/>
              </a:spcAft>
            </a:pPr>
            <a:r>
              <a:rPr lang="zh-CN" altLang="zh-CN" kern="100" dirty="0" smtClean="0">
                <a:latin typeface="Times New Roman" panose="02020603050405020304" pitchFamily="18" charset="0"/>
                <a:ea typeface="方正中等线简体" panose="03000509000000000000" pitchFamily="65" charset="-122"/>
                <a:cs typeface="Times New Roman" panose="02020603050405020304" pitchFamily="18" charset="0"/>
              </a:rPr>
              <a:t>号</a:t>
            </a:r>
            <a:r>
              <a:rPr lang="zh-CN" altLang="zh-CN" kern="100" dirty="0">
                <a:latin typeface="Times New Roman" panose="02020603050405020304" pitchFamily="18" charset="0"/>
                <a:ea typeface="方正中等线简体" panose="03000509000000000000" pitchFamily="65" charset="-122"/>
                <a:cs typeface="Times New Roman" panose="02020603050405020304" pitchFamily="18" charset="0"/>
              </a:rPr>
              <a:t>纪年，如</a:t>
            </a:r>
            <a:r>
              <a:rPr lang="en-US" altLang="zh-CN"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kern="100" dirty="0">
                <a:latin typeface="Times New Roman" panose="02020603050405020304" pitchFamily="18" charset="0"/>
                <a:ea typeface="方正中等线简体" panose="03000509000000000000" pitchFamily="65" charset="-122"/>
                <a:cs typeface="Times New Roman" panose="02020603050405020304" pitchFamily="18" charset="0"/>
              </a:rPr>
              <a:t>元和十年</a:t>
            </a:r>
            <a:r>
              <a:rPr lang="en-US" altLang="zh-CN"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kern="100" dirty="0">
                <a:latin typeface="Times New Roman" panose="02020603050405020304" pitchFamily="18" charset="0"/>
                <a:ea typeface="方正中等线简体" panose="03000509000000000000" pitchFamily="65" charset="-122"/>
                <a:cs typeface="Times New Roman" panose="02020603050405020304" pitchFamily="18" charset="0"/>
              </a:rPr>
              <a:t>。故传记中的</a:t>
            </a:r>
            <a:r>
              <a:rPr lang="en-US" altLang="zh-CN"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kern="100" dirty="0">
                <a:latin typeface="Times New Roman" panose="02020603050405020304" pitchFamily="18" charset="0"/>
                <a:ea typeface="方正中等线简体" panose="03000509000000000000" pitchFamily="65" charset="-122"/>
                <a:cs typeface="Times New Roman" panose="02020603050405020304" pitchFamily="18" charset="0"/>
              </a:rPr>
              <a:t>三年</a:t>
            </a:r>
            <a:r>
              <a:rPr lang="en-US" altLang="zh-CN"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kern="100" dirty="0">
                <a:latin typeface="Times New Roman" panose="02020603050405020304" pitchFamily="18" charset="0"/>
                <a:ea typeface="方正中等线简体" panose="03000509000000000000" pitchFamily="65" charset="-122"/>
                <a:cs typeface="Times New Roman" panose="02020603050405020304" pitchFamily="18" charset="0"/>
              </a:rPr>
              <a:t>五年</a:t>
            </a:r>
            <a:r>
              <a:rPr lang="en-US" altLang="zh-CN"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kern="100" dirty="0">
                <a:latin typeface="Times New Roman" panose="02020603050405020304" pitchFamily="18" charset="0"/>
                <a:ea typeface="方正中等线简体" panose="03000509000000000000" pitchFamily="65" charset="-122"/>
                <a:cs typeface="Times New Roman" panose="02020603050405020304" pitchFamily="18" charset="0"/>
              </a:rPr>
              <a:t>等往往指某年号</a:t>
            </a:r>
            <a:r>
              <a:rPr lang="zh-CN" altLang="zh-CN" kern="100" dirty="0" smtClean="0">
                <a:latin typeface="Times New Roman" panose="02020603050405020304" pitchFamily="18" charset="0"/>
                <a:ea typeface="方正中等线简体" panose="03000509000000000000" pitchFamily="65" charset="-122"/>
                <a:cs typeface="Times New Roman" panose="02020603050405020304" pitchFamily="18" charset="0"/>
              </a:rPr>
              <a:t>的</a:t>
            </a:r>
            <a:endParaRPr lang="en-US" altLang="zh-CN" kern="100" dirty="0" smtClean="0">
              <a:latin typeface="Times New Roman" panose="02020603050405020304" pitchFamily="18" charset="0"/>
              <a:ea typeface="方正中等线简体" panose="03000509000000000000" pitchFamily="65" charset="-122"/>
              <a:cs typeface="Times New Roman" panose="02020603050405020304" pitchFamily="18" charset="0"/>
            </a:endParaRPr>
          </a:p>
          <a:p>
            <a:pPr indent="711200" algn="just">
              <a:lnSpc>
                <a:spcPct val="150000"/>
              </a:lnSpc>
              <a:spcAft>
                <a:spcPts val="0"/>
              </a:spcAft>
            </a:pPr>
            <a:r>
              <a:rPr lang="en-US" altLang="zh-CN" kern="100" dirty="0" smtClean="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kern="100" dirty="0">
                <a:latin typeface="Times New Roman" panose="02020603050405020304" pitchFamily="18" charset="0"/>
                <a:ea typeface="方正中等线简体" panose="03000509000000000000" pitchFamily="65" charset="-122"/>
                <a:cs typeface="Times New Roman" panose="02020603050405020304" pitchFamily="18" charset="0"/>
              </a:rPr>
              <a:t>三年</a:t>
            </a:r>
            <a:r>
              <a:rPr lang="en-US" altLang="zh-CN"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kern="100" dirty="0">
                <a:latin typeface="Times New Roman" panose="02020603050405020304" pitchFamily="18" charset="0"/>
                <a:ea typeface="方正中等线简体" panose="03000509000000000000" pitchFamily="65" charset="-122"/>
                <a:cs typeface="Times New Roman" panose="02020603050405020304" pitchFamily="18" charset="0"/>
              </a:rPr>
              <a:t>五年</a:t>
            </a:r>
            <a:r>
              <a:rPr lang="en-US" altLang="zh-CN"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kern="100" dirty="0">
                <a:latin typeface="Times New Roman" panose="02020603050405020304" pitchFamily="18" charset="0"/>
                <a:ea typeface="方正中等线简体" panose="03000509000000000000" pitchFamily="65" charset="-122"/>
                <a:cs typeface="Times New Roman" panose="02020603050405020304" pitchFamily="18" charset="0"/>
              </a:rPr>
              <a:t>。皇帝的即位或驾崩，也往往是重要的时间节点。另外</a:t>
            </a:r>
            <a:r>
              <a:rPr lang="zh-CN" altLang="zh-CN" kern="100" dirty="0" smtClean="0">
                <a:latin typeface="Times New Roman" panose="02020603050405020304" pitchFamily="18" charset="0"/>
                <a:ea typeface="方正中等线简体" panose="03000509000000000000" pitchFamily="65" charset="-122"/>
                <a:cs typeface="Times New Roman" panose="02020603050405020304" pitchFamily="18" charset="0"/>
              </a:rPr>
              <a:t>，</a:t>
            </a:r>
            <a:endParaRPr lang="en-US" altLang="zh-CN" kern="100" dirty="0" smtClean="0">
              <a:latin typeface="Times New Roman" panose="02020603050405020304" pitchFamily="18" charset="0"/>
              <a:ea typeface="方正中等线简体" panose="03000509000000000000" pitchFamily="65" charset="-122"/>
              <a:cs typeface="Times New Roman" panose="02020603050405020304" pitchFamily="18" charset="0"/>
            </a:endParaRPr>
          </a:p>
          <a:p>
            <a:pPr indent="711200" algn="just">
              <a:lnSpc>
                <a:spcPct val="150000"/>
              </a:lnSpc>
              <a:spcAft>
                <a:spcPts val="0"/>
              </a:spcAft>
            </a:pPr>
            <a:r>
              <a:rPr lang="zh-CN" altLang="zh-CN" kern="100" dirty="0" smtClean="0">
                <a:latin typeface="Times New Roman" panose="02020603050405020304" pitchFamily="18" charset="0"/>
                <a:ea typeface="方正中等线简体" panose="03000509000000000000" pitchFamily="65" charset="-122"/>
                <a:cs typeface="Times New Roman" panose="02020603050405020304" pitchFamily="18" charset="0"/>
              </a:rPr>
              <a:t>要</a:t>
            </a:r>
            <a:r>
              <a:rPr lang="zh-CN" altLang="zh-CN" kern="100" dirty="0">
                <a:latin typeface="Times New Roman" panose="02020603050405020304" pitchFamily="18" charset="0"/>
                <a:ea typeface="方正中等线简体" panose="03000509000000000000" pitchFamily="65" charset="-122"/>
                <a:cs typeface="Times New Roman" panose="02020603050405020304" pitchFamily="18" charset="0"/>
              </a:rPr>
              <a:t>注意文中表示时间变化的词语，如</a:t>
            </a:r>
            <a:r>
              <a:rPr lang="en-US" altLang="zh-CN"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kern="100" dirty="0">
                <a:latin typeface="Times New Roman" panose="02020603050405020304" pitchFamily="18" charset="0"/>
                <a:ea typeface="方正中等线简体" panose="03000509000000000000" pitchFamily="65" charset="-122"/>
                <a:cs typeface="Times New Roman" panose="02020603050405020304" pitchFamily="18" charset="0"/>
              </a:rPr>
              <a:t>数日</a:t>
            </a:r>
            <a:r>
              <a:rPr lang="en-US" altLang="zh-CN"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kern="100" dirty="0">
                <a:latin typeface="Times New Roman" panose="02020603050405020304" pitchFamily="18" charset="0"/>
                <a:ea typeface="方正中等线简体" panose="03000509000000000000" pitchFamily="65" charset="-122"/>
                <a:cs typeface="Times New Roman" panose="02020603050405020304" pitchFamily="18" charset="0"/>
              </a:rPr>
              <a:t>累年</a:t>
            </a:r>
            <a:r>
              <a:rPr lang="en-US" altLang="zh-CN"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kern="100" dirty="0">
                <a:latin typeface="Times New Roman" panose="02020603050405020304" pitchFamily="18" charset="0"/>
                <a:ea typeface="方正中等线简体" panose="03000509000000000000" pitchFamily="65" charset="-122"/>
                <a:cs typeface="Times New Roman" panose="02020603050405020304" pitchFamily="18" charset="0"/>
              </a:rPr>
              <a:t>既而</a:t>
            </a:r>
            <a:r>
              <a:rPr lang="en-US" altLang="zh-CN"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kern="100" dirty="0">
                <a:latin typeface="Times New Roman" panose="02020603050405020304" pitchFamily="18" charset="0"/>
                <a:ea typeface="方正中等线简体" panose="03000509000000000000" pitchFamily="65" charset="-122"/>
                <a:cs typeface="Times New Roman" panose="02020603050405020304" pitchFamily="18" charset="0"/>
              </a:rPr>
              <a:t>向</a:t>
            </a:r>
            <a:r>
              <a:rPr lang="en-US" altLang="zh-CN"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kern="100" dirty="0">
                <a:latin typeface="Times New Roman" panose="02020603050405020304" pitchFamily="18" charset="0"/>
                <a:ea typeface="方正中等线简体" panose="03000509000000000000" pitchFamily="65" charset="-122"/>
                <a:cs typeface="Times New Roman" panose="02020603050405020304" pitchFamily="18" charset="0"/>
              </a:rPr>
              <a:t>等</a:t>
            </a:r>
            <a:r>
              <a:rPr lang="zh-CN" altLang="zh-CN" kern="100" dirty="0" smtClean="0">
                <a:latin typeface="Times New Roman" panose="02020603050405020304" pitchFamily="18" charset="0"/>
                <a:ea typeface="方正中等线简体" panose="03000509000000000000" pitchFamily="65" charset="-122"/>
                <a:cs typeface="Times New Roman" panose="02020603050405020304" pitchFamily="18" charset="0"/>
              </a:rPr>
              <a:t>。</a:t>
            </a:r>
            <a:endParaRPr lang="en-US" altLang="zh-CN" kern="100" dirty="0" smtClean="0">
              <a:latin typeface="Times New Roman" panose="02020603050405020304" pitchFamily="18" charset="0"/>
              <a:ea typeface="方正中等线简体" panose="03000509000000000000" pitchFamily="65" charset="-122"/>
              <a:cs typeface="Times New Roman" panose="02020603050405020304" pitchFamily="18" charset="0"/>
            </a:endParaRPr>
          </a:p>
          <a:p>
            <a:pPr indent="711200" algn="just">
              <a:lnSpc>
                <a:spcPct val="150000"/>
              </a:lnSpc>
              <a:spcAft>
                <a:spcPts val="0"/>
              </a:spcAft>
            </a:pPr>
            <a:r>
              <a:rPr lang="zh-CN" altLang="zh-CN" kern="100" dirty="0" smtClean="0">
                <a:latin typeface="Times New Roman" panose="02020603050405020304" pitchFamily="18" charset="0"/>
                <a:ea typeface="方正中等线简体" panose="03000509000000000000" pitchFamily="65" charset="-122"/>
                <a:cs typeface="Times New Roman" panose="02020603050405020304" pitchFamily="18" charset="0"/>
              </a:rPr>
              <a:t>对</a:t>
            </a:r>
            <a:r>
              <a:rPr lang="en-US" altLang="zh-CN"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kern="100" dirty="0">
                <a:latin typeface="Times New Roman" panose="02020603050405020304" pitchFamily="18" charset="0"/>
                <a:ea typeface="方正中等线简体" panose="03000509000000000000" pitchFamily="65" charset="-122"/>
                <a:cs typeface="Times New Roman" panose="02020603050405020304" pitchFamily="18" charset="0"/>
              </a:rPr>
              <a:t>初</a:t>
            </a:r>
            <a:r>
              <a:rPr lang="en-US" altLang="zh-CN"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kern="100" dirty="0">
                <a:latin typeface="Times New Roman" panose="02020603050405020304" pitchFamily="18" charset="0"/>
                <a:ea typeface="方正中等线简体" panose="03000509000000000000" pitchFamily="65" charset="-122"/>
                <a:cs typeface="Times New Roman" panose="02020603050405020304" pitchFamily="18" charset="0"/>
              </a:rPr>
              <a:t>先是</a:t>
            </a:r>
            <a:r>
              <a:rPr lang="en-US" altLang="zh-CN"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kern="100" dirty="0">
                <a:latin typeface="Times New Roman" panose="02020603050405020304" pitchFamily="18" charset="0"/>
                <a:ea typeface="方正中等线简体" panose="03000509000000000000" pitchFamily="65" charset="-122"/>
                <a:cs typeface="Times New Roman" panose="02020603050405020304" pitchFamily="18" charset="0"/>
              </a:rPr>
              <a:t>这些表示插叙、补叙的时间词，也要格外留心。</a:t>
            </a:r>
            <a:endParaRPr lang="zh-CN" altLang="zh-CN" sz="1000" kern="100" dirty="0">
              <a:latin typeface="宋体" panose="02010600030101010101" pitchFamily="2" charset="-122"/>
              <a:ea typeface="宋体" panose="02010600030101010101" pitchFamily="2" charset="-122"/>
              <a:cs typeface="Courier New" panose="02070309020205020404" pitchFamily="49" charset="0"/>
            </a:endParaRPr>
          </a:p>
          <a:p>
            <a:pPr indent="711200" algn="just">
              <a:lnSpc>
                <a:spcPct val="150000"/>
              </a:lnSpc>
              <a:spcAft>
                <a:spcPts val="0"/>
              </a:spcAft>
            </a:pPr>
            <a:r>
              <a:rPr lang="zh-CN" altLang="zh-CN" kern="100" dirty="0">
                <a:latin typeface="Times New Roman" panose="02020603050405020304" pitchFamily="18" charset="0"/>
                <a:ea typeface="方正中等线简体" panose="03000509000000000000" pitchFamily="65" charset="-122"/>
                <a:cs typeface="Times New Roman" panose="02020603050405020304" pitchFamily="18" charset="0"/>
              </a:rPr>
              <a:t>最后，以</a:t>
            </a:r>
            <a:r>
              <a:rPr lang="en-US" altLang="zh-CN"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kern="100" dirty="0">
                <a:latin typeface="Times New Roman" panose="02020603050405020304" pitchFamily="18" charset="0"/>
                <a:ea typeface="方正中等线简体" panose="03000509000000000000" pitchFamily="65" charset="-122"/>
                <a:cs typeface="Times New Roman" panose="02020603050405020304" pitchFamily="18" charset="0"/>
              </a:rPr>
              <a:t>已知</a:t>
            </a:r>
            <a:r>
              <a:rPr lang="en-US" altLang="zh-CN"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kern="100" dirty="0">
                <a:latin typeface="Times New Roman" panose="02020603050405020304" pitchFamily="18" charset="0"/>
                <a:ea typeface="方正中等线简体" panose="03000509000000000000" pitchFamily="65" charset="-122"/>
                <a:cs typeface="Times New Roman" panose="02020603050405020304" pitchFamily="18" charset="0"/>
              </a:rPr>
              <a:t>解</a:t>
            </a:r>
            <a:r>
              <a:rPr lang="en-US" altLang="zh-CN"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kern="100" dirty="0">
                <a:latin typeface="Times New Roman" panose="02020603050405020304" pitchFamily="18" charset="0"/>
                <a:ea typeface="方正中等线简体" panose="03000509000000000000" pitchFamily="65" charset="-122"/>
                <a:cs typeface="Times New Roman" panose="02020603050405020304" pitchFamily="18" charset="0"/>
              </a:rPr>
              <a:t>未知</a:t>
            </a:r>
            <a:r>
              <a:rPr lang="en-US" altLang="zh-CN"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kern="100" dirty="0">
                <a:latin typeface="Times New Roman" panose="02020603050405020304" pitchFamily="18" charset="0"/>
                <a:ea typeface="方正中等线简体" panose="03000509000000000000" pitchFamily="65" charset="-122"/>
                <a:cs typeface="Times New Roman" panose="02020603050405020304" pitchFamily="18" charset="0"/>
              </a:rPr>
              <a:t>，巧借内容概括分析题，扫清阅读障碍。</a:t>
            </a:r>
            <a:endParaRPr lang="zh-CN" altLang="zh-CN" sz="1000" kern="100" dirty="0">
              <a:effectLst/>
              <a:latin typeface="宋体" panose="02010600030101010101" pitchFamily="2" charset="-122"/>
              <a:ea typeface="宋体" panose="02010600030101010101" pitchFamily="2" charset="-122"/>
              <a:cs typeface="Courier New" panose="02070309020205020404" pitchFamily="49" charset="0"/>
            </a:endParaRPr>
          </a:p>
        </p:txBody>
      </p:sp>
    </p:spTree>
    <p:extLst>
      <p:ext uri="{BB962C8B-B14F-4D97-AF65-F5344CB8AC3E}">
        <p14:creationId xmlns:p14="http://schemas.microsoft.com/office/powerpoint/2010/main" val="4000203643"/>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335206" y="165929"/>
            <a:ext cx="11520000" cy="6555641"/>
          </a:xfrm>
          <a:prstGeom prst="rect">
            <a:avLst/>
          </a:prstGeom>
        </p:spPr>
        <p:txBody>
          <a:bodyPr wrap="square">
            <a:spAutoFit/>
          </a:bodyPr>
          <a:lstStyle/>
          <a:p>
            <a:pPr algn="just">
              <a:lnSpc>
                <a:spcPct val="150000"/>
              </a:lnSpc>
              <a:spcAft>
                <a:spcPts val="0"/>
              </a:spcAft>
            </a:pPr>
            <a:r>
              <a:rPr lang="en-US" altLang="zh-CN" sz="2800" kern="100" dirty="0">
                <a:latin typeface="Times New Roman" panose="02020603050405020304" pitchFamily="18" charset="0"/>
                <a:ea typeface="楷体_GB2312" panose="02010609030101010101" pitchFamily="49" charset="-122"/>
                <a:cs typeface="Courier New" panose="02070309020205020404" pitchFamily="49" charset="0"/>
              </a:rPr>
              <a:t>(2022·</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新高考</a:t>
            </a:r>
            <a:r>
              <a:rPr lang="en-US" altLang="zh-CN" sz="2800" kern="100" dirty="0">
                <a:latin typeface="宋体" panose="02010600030101010101" pitchFamily="2" charset="-122"/>
                <a:ea typeface="楷体_GB2312" panose="02010609030101010101" pitchFamily="49" charset="-122"/>
                <a:cs typeface="Times New Roman" panose="02020603050405020304" pitchFamily="18" charset="0"/>
              </a:rPr>
              <a:t>Ⅱ</a:t>
            </a:r>
            <a:r>
              <a:rPr lang="en-US" altLang="zh-CN" sz="2800" kern="100" dirty="0">
                <a:latin typeface="Times New Roman" panose="02020603050405020304" pitchFamily="18" charset="0"/>
                <a:ea typeface="楷体_GB2312" panose="02010609030101010101" pitchFamily="49" charset="-122"/>
                <a:cs typeface="Courier New" panose="02070309020205020404" pitchFamily="49" charset="0"/>
              </a:rPr>
              <a:t>)</a:t>
            </a:r>
            <a:r>
              <a:rPr lang="zh-CN" altLang="zh-CN" sz="2800" b="1" kern="100" dirty="0">
                <a:latin typeface="Times New Roman" panose="02020603050405020304" pitchFamily="18" charset="0"/>
                <a:ea typeface="方正中等线简体" panose="03000509000000000000" pitchFamily="65" charset="-122"/>
                <a:cs typeface="Times New Roman" panose="02020603050405020304" pitchFamily="18" charset="0"/>
              </a:rPr>
              <a:t>阅读下面的文言文，完成后面任务。</a:t>
            </a:r>
            <a:endParaRPr lang="zh-CN" altLang="zh-CN" sz="1050" kern="100" dirty="0">
              <a:latin typeface="宋体" panose="02010600030101010101" pitchFamily="2" charset="-122"/>
              <a:ea typeface="宋体" panose="02010600030101010101" pitchFamily="2" charset="-122"/>
              <a:cs typeface="Courier New" panose="02070309020205020404" pitchFamily="49" charset="0"/>
            </a:endParaRPr>
          </a:p>
          <a:p>
            <a:pPr indent="711200" algn="just">
              <a:lnSpc>
                <a:spcPct val="150000"/>
              </a:lnSpc>
              <a:spcAft>
                <a:spcPts val="0"/>
              </a:spcAft>
            </a:pP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吴汉，字子颜，南阳人。韩鸿为使者，使</a:t>
            </a:r>
            <a:r>
              <a:rPr lang="zh-CN" altLang="zh-CN" sz="2800" kern="100" dirty="0">
                <a:solidFill>
                  <a:srgbClr val="0000FF"/>
                </a:solidFill>
                <a:latin typeface="Times New Roman" panose="02020603050405020304" pitchFamily="18" charset="0"/>
                <a:ea typeface="楷体_GB2312" panose="02010609030101010101" pitchFamily="49" charset="-122"/>
                <a:cs typeface="Times New Roman" panose="02020603050405020304" pitchFamily="18" charset="0"/>
              </a:rPr>
              <a:t>持节</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a:t>
            </a:r>
            <a:r>
              <a:rPr lang="zh-CN" altLang="zh-CN" sz="2800" kern="100" dirty="0">
                <a:solidFill>
                  <a:srgbClr val="0000FF"/>
                </a:solidFill>
                <a:latin typeface="Times New Roman" panose="02020603050405020304" pitchFamily="18" charset="0"/>
                <a:ea typeface="楷体_GB2312" panose="02010609030101010101" pitchFamily="49" charset="-122"/>
                <a:cs typeface="Times New Roman" panose="02020603050405020304" pitchFamily="18" charset="0"/>
              </a:rPr>
              <a:t>降</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河北，人为言：</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吴子颜，奇士也，可</a:t>
            </a:r>
            <a:r>
              <a:rPr lang="zh-CN" altLang="zh-CN" sz="2800" kern="100" dirty="0">
                <a:solidFill>
                  <a:srgbClr val="0000FF"/>
                </a:solidFill>
                <a:latin typeface="Times New Roman" panose="02020603050405020304" pitchFamily="18" charset="0"/>
                <a:ea typeface="楷体_GB2312" panose="02010609030101010101" pitchFamily="49" charset="-122"/>
                <a:cs typeface="Times New Roman" panose="02020603050405020304" pitchFamily="18" charset="0"/>
              </a:rPr>
              <a:t>与</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计事。</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u="wavyHeavy" kern="100" dirty="0">
                <a:uFill>
                  <a:solidFill>
                    <a:srgbClr val="FF0000"/>
                  </a:solidFill>
                </a:uFill>
                <a:latin typeface="Times New Roman" panose="02020603050405020304" pitchFamily="18" charset="0"/>
                <a:ea typeface="楷体_GB2312" panose="02010609030101010101" pitchFamily="49" charset="-122"/>
                <a:cs typeface="Times New Roman" panose="02020603050405020304" pitchFamily="18" charset="0"/>
              </a:rPr>
              <a:t>吴汉为人质厚少文造次不能以辞语自达邓禹及诸将多所荐举再三召见其后勤勤不离公门上亦以其南阳人渐亲之</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上既</a:t>
            </a:r>
            <a:r>
              <a:rPr lang="zh-CN" altLang="zh-CN" sz="2800" kern="100" dirty="0">
                <a:solidFill>
                  <a:srgbClr val="0000FF"/>
                </a:solidFill>
                <a:latin typeface="Times New Roman" panose="02020603050405020304" pitchFamily="18" charset="0"/>
                <a:ea typeface="楷体_GB2312" panose="02010609030101010101" pitchFamily="49" charset="-122"/>
                <a:cs typeface="Times New Roman" panose="02020603050405020304" pitchFamily="18" charset="0"/>
              </a:rPr>
              <a:t>破</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邯郸，诛王郎，召邓禹宿，夜语曰：</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吾欲北</a:t>
            </a:r>
            <a:r>
              <a:rPr lang="zh-CN" altLang="zh-CN" sz="2800" kern="100" dirty="0">
                <a:solidFill>
                  <a:srgbClr val="0000FF"/>
                </a:solidFill>
                <a:latin typeface="Times New Roman" panose="02020603050405020304" pitchFamily="18" charset="0"/>
                <a:ea typeface="楷体_GB2312" panose="02010609030101010101" pitchFamily="49" charset="-122"/>
                <a:cs typeface="Times New Roman" panose="02020603050405020304" pitchFamily="18" charset="0"/>
              </a:rPr>
              <a:t>发</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幽州</a:t>
            </a:r>
            <a:r>
              <a:rPr lang="zh-CN" altLang="zh-CN" sz="2800" kern="100" dirty="0">
                <a:solidFill>
                  <a:srgbClr val="0000FF"/>
                </a:solidFill>
                <a:latin typeface="Times New Roman" panose="02020603050405020304" pitchFamily="18" charset="0"/>
                <a:ea typeface="楷体_GB2312" panose="02010609030101010101" pitchFamily="49" charset="-122"/>
                <a:cs typeface="Times New Roman" panose="02020603050405020304" pitchFamily="18" charset="0"/>
              </a:rPr>
              <a:t>突骑</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，诸将谁可使者？</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u="sng" kern="100" dirty="0">
                <a:latin typeface="Times New Roman" panose="02020603050405020304" pitchFamily="18" charset="0"/>
                <a:ea typeface="楷体_GB2312" panose="02010609030101010101" pitchFamily="49" charset="-122"/>
                <a:cs typeface="Times New Roman" panose="02020603050405020304" pitchFamily="18" charset="0"/>
              </a:rPr>
              <a:t>禹曰：</a:t>
            </a:r>
            <a:r>
              <a:rPr lang="en-US" altLang="zh-CN" sz="2800" u="sng"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u="sng" kern="100" dirty="0">
                <a:latin typeface="Times New Roman" panose="02020603050405020304" pitchFamily="18" charset="0"/>
                <a:ea typeface="楷体_GB2312" panose="02010609030101010101" pitchFamily="49" charset="-122"/>
                <a:cs typeface="Times New Roman" panose="02020603050405020304" pitchFamily="18" charset="0"/>
              </a:rPr>
              <a:t>吴汉可。禹数与语，其人勇鸷有智谋，诸将鲜能及者。</a:t>
            </a:r>
            <a:r>
              <a:rPr lang="en-US" altLang="zh-CN" sz="2800" u="sng"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上于是以汉为大将军。汉遂斩幽州</a:t>
            </a:r>
            <a:r>
              <a:rPr lang="zh-CN" altLang="zh-CN" sz="2800" kern="100" dirty="0">
                <a:solidFill>
                  <a:srgbClr val="0000FF"/>
                </a:solidFill>
                <a:latin typeface="Times New Roman" panose="02020603050405020304" pitchFamily="18" charset="0"/>
                <a:ea typeface="楷体_GB2312" panose="02010609030101010101" pitchFamily="49" charset="-122"/>
                <a:cs typeface="Times New Roman" panose="02020603050405020304" pitchFamily="18" charset="0"/>
              </a:rPr>
              <a:t>牧</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苗曾，上以禹为知人。吴汉与苏茂、周建战，汉</a:t>
            </a:r>
            <a:r>
              <a:rPr lang="zh-CN" altLang="zh-CN" sz="2800" kern="100" dirty="0">
                <a:solidFill>
                  <a:srgbClr val="0000FF"/>
                </a:solidFill>
                <a:latin typeface="Times New Roman" panose="02020603050405020304" pitchFamily="18" charset="0"/>
                <a:ea typeface="楷体_GB2312" panose="02010609030101010101" pitchFamily="49" charset="-122"/>
                <a:cs typeface="Times New Roman" panose="02020603050405020304" pitchFamily="18" charset="0"/>
              </a:rPr>
              <a:t>躬</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被甲持戟，告令诸部将曰：</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闻鼓声皆大呼俱进，后至者斩。</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遂鼓而进，贼兵大破。北击清河长垣及平原五里贼，皆平之。</a:t>
            </a:r>
            <a:endParaRPr lang="zh-CN" altLang="zh-CN" sz="1050" kern="100" dirty="0">
              <a:effectLst/>
              <a:latin typeface="宋体" panose="02010600030101010101" pitchFamily="2" charset="-122"/>
              <a:ea typeface="宋体" panose="02010600030101010101" pitchFamily="2" charset="-122"/>
              <a:cs typeface="Courier New" panose="02070309020205020404" pitchFamily="49" charset="0"/>
            </a:endParaRPr>
          </a:p>
        </p:txBody>
      </p:sp>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矩形 7"/>
          <p:cNvSpPr/>
          <p:nvPr/>
        </p:nvSpPr>
        <p:spPr>
          <a:xfrm>
            <a:off x="335206" y="83662"/>
            <a:ext cx="11520000" cy="6648975"/>
          </a:xfrm>
          <a:prstGeom prst="rect">
            <a:avLst/>
          </a:prstGeom>
        </p:spPr>
        <p:txBody>
          <a:bodyPr wrap="square" lIns="121898" tIns="60948" rIns="121898" bIns="60948">
            <a:spAutoFit/>
          </a:bodyPr>
          <a:lstStyle/>
          <a:p>
            <a:pPr indent="711200" algn="just">
              <a:lnSpc>
                <a:spcPct val="150000"/>
              </a:lnSpc>
              <a:spcAft>
                <a:spcPts val="0"/>
              </a:spcAft>
            </a:pPr>
            <a:r>
              <a:rPr lang="zh-CN" altLang="zh-CN" sz="2600" kern="100" dirty="0">
                <a:latin typeface="Times New Roman" panose="02020603050405020304" pitchFamily="18" charset="0"/>
                <a:ea typeface="楷体_GB2312" panose="02010609030101010101" pitchFamily="49" charset="-122"/>
                <a:cs typeface="Times New Roman" panose="02020603050405020304" pitchFamily="18" charset="0"/>
              </a:rPr>
              <a:t>吴汉伐蜀，分营于水南水北，北营战不利，乃</a:t>
            </a:r>
            <a:r>
              <a:rPr lang="zh-CN" altLang="zh-CN" sz="2600" kern="100" dirty="0">
                <a:solidFill>
                  <a:srgbClr val="0000FF"/>
                </a:solidFill>
                <a:latin typeface="Times New Roman" panose="02020603050405020304" pitchFamily="18" charset="0"/>
                <a:ea typeface="楷体_GB2312" panose="02010609030101010101" pitchFamily="49" charset="-122"/>
                <a:cs typeface="Times New Roman" panose="02020603050405020304" pitchFamily="18" charset="0"/>
              </a:rPr>
              <a:t>衔枚</a:t>
            </a:r>
            <a:r>
              <a:rPr lang="zh-CN" altLang="zh-CN" sz="2600" kern="100" dirty="0">
                <a:latin typeface="Times New Roman" panose="02020603050405020304" pitchFamily="18" charset="0"/>
                <a:ea typeface="楷体_GB2312" panose="02010609030101010101" pitchFamily="49" charset="-122"/>
                <a:cs typeface="Times New Roman" panose="02020603050405020304" pitchFamily="18" charset="0"/>
              </a:rPr>
              <a:t>引兵往合水南营，大破公孙述。吴汉兵守成都，公孙述将延岑遣奇兵出吴汉兵后，袭击破汉，汉堕水，缘马尾得出。吴汉性忠厚，笃于事上，自初从征伐，常在左右，上未安，则侧足屏息，上安然后退舍。兵有不利，军营不完，汉常独缮檠其弓戟，阅其兵马，激扬吏士。上时令人视吴公何为，还言方作战攻具，上常曰：</a:t>
            </a:r>
            <a:r>
              <a:rPr lang="en-US" altLang="zh-CN" sz="26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600" kern="100" dirty="0">
                <a:latin typeface="Times New Roman" panose="02020603050405020304" pitchFamily="18" charset="0"/>
                <a:ea typeface="楷体_GB2312" panose="02010609030101010101" pitchFamily="49" charset="-122"/>
                <a:cs typeface="Times New Roman" panose="02020603050405020304" pitchFamily="18" charset="0"/>
              </a:rPr>
              <a:t>吴公</a:t>
            </a:r>
            <a:r>
              <a:rPr lang="zh-CN" altLang="zh-CN" sz="2600" kern="100" dirty="0">
                <a:solidFill>
                  <a:srgbClr val="0000FF"/>
                </a:solidFill>
                <a:latin typeface="Times New Roman" panose="02020603050405020304" pitchFamily="18" charset="0"/>
                <a:ea typeface="楷体_GB2312" panose="02010609030101010101" pitchFamily="49" charset="-122"/>
                <a:cs typeface="Times New Roman" panose="02020603050405020304" pitchFamily="18" charset="0"/>
              </a:rPr>
              <a:t>差强人意</a:t>
            </a:r>
            <a:r>
              <a:rPr lang="zh-CN" altLang="zh-CN" sz="2600" kern="100" dirty="0">
                <a:latin typeface="Times New Roman" panose="02020603050405020304" pitchFamily="18" charset="0"/>
                <a:ea typeface="楷体_GB2312" panose="02010609030101010101" pitchFamily="49" charset="-122"/>
                <a:cs typeface="Times New Roman" panose="02020603050405020304" pitchFamily="18" charset="0"/>
              </a:rPr>
              <a:t>，隐若一敌国矣。</a:t>
            </a:r>
            <a:r>
              <a:rPr lang="en-US" altLang="zh-CN" sz="26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600" kern="100" dirty="0">
                <a:latin typeface="Times New Roman" panose="02020603050405020304" pitchFamily="18" charset="0"/>
                <a:ea typeface="楷体_GB2312" panose="02010609030101010101" pitchFamily="49" charset="-122"/>
                <a:cs typeface="Times New Roman" panose="02020603050405020304" pitchFamily="18" charset="0"/>
              </a:rPr>
              <a:t>封汉广平侯。吴汉尝出征，妻子在后买田业。</a:t>
            </a:r>
            <a:r>
              <a:rPr lang="zh-CN" altLang="zh-CN" sz="2600" u="sng" kern="100" dirty="0">
                <a:latin typeface="Times New Roman" panose="02020603050405020304" pitchFamily="18" charset="0"/>
                <a:ea typeface="楷体_GB2312" panose="02010609030101010101" pitchFamily="49" charset="-122"/>
                <a:cs typeface="Times New Roman" panose="02020603050405020304" pitchFamily="18" charset="0"/>
              </a:rPr>
              <a:t>汉还，让之曰：</a:t>
            </a:r>
            <a:r>
              <a:rPr lang="en-US" altLang="zh-CN" sz="2600" u="sng"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600" u="sng" kern="100" dirty="0">
                <a:latin typeface="Times New Roman" panose="02020603050405020304" pitchFamily="18" charset="0"/>
                <a:ea typeface="楷体_GB2312" panose="02010609030101010101" pitchFamily="49" charset="-122"/>
                <a:cs typeface="Times New Roman" panose="02020603050405020304" pitchFamily="18" charset="0"/>
              </a:rPr>
              <a:t>军师在外，吏士不足，何多买田宅乎！</a:t>
            </a:r>
            <a:r>
              <a:rPr lang="en-US" altLang="zh-CN" sz="2600" u="sng"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600" kern="100" dirty="0">
                <a:latin typeface="Times New Roman" panose="02020603050405020304" pitchFamily="18" charset="0"/>
                <a:ea typeface="楷体_GB2312" panose="02010609030101010101" pitchFamily="49" charset="-122"/>
                <a:cs typeface="Times New Roman" panose="02020603050405020304" pitchFamily="18" charset="0"/>
              </a:rPr>
              <a:t>遂尽以分与昆弟外家。吴汉爵位奉赐最</a:t>
            </a:r>
            <a:r>
              <a:rPr lang="zh-CN" altLang="zh-CN" sz="2600" kern="100" dirty="0">
                <a:solidFill>
                  <a:srgbClr val="0000FF"/>
                </a:solidFill>
                <a:latin typeface="Times New Roman" panose="02020603050405020304" pitchFamily="18" charset="0"/>
                <a:ea typeface="楷体_GB2312" panose="02010609030101010101" pitchFamily="49" charset="-122"/>
                <a:cs typeface="Times New Roman" panose="02020603050405020304" pitchFamily="18" charset="0"/>
              </a:rPr>
              <a:t>尊重</a:t>
            </a:r>
            <a:r>
              <a:rPr lang="zh-CN" altLang="zh-CN" sz="2600" kern="100" dirty="0">
                <a:latin typeface="Times New Roman" panose="02020603050405020304" pitchFamily="18" charset="0"/>
                <a:ea typeface="楷体_GB2312" panose="02010609030101010101" pitchFamily="49" charset="-122"/>
                <a:cs typeface="Times New Roman" panose="02020603050405020304" pitchFamily="18" charset="0"/>
              </a:rPr>
              <a:t>，然但治宅，不起巷第。夫人先死，薄葬小坟，不作祠堂，恭俭如此。疾笃，</a:t>
            </a:r>
            <a:r>
              <a:rPr lang="zh-CN" altLang="zh-CN" sz="2600" kern="100" dirty="0">
                <a:solidFill>
                  <a:srgbClr val="0000FF"/>
                </a:solidFill>
                <a:latin typeface="Times New Roman" panose="02020603050405020304" pitchFamily="18" charset="0"/>
                <a:ea typeface="楷体_GB2312" panose="02010609030101010101" pitchFamily="49" charset="-122"/>
                <a:cs typeface="Times New Roman" panose="02020603050405020304" pitchFamily="18" charset="0"/>
              </a:rPr>
              <a:t>车驾</a:t>
            </a:r>
            <a:r>
              <a:rPr lang="zh-CN" altLang="zh-CN" sz="2600" kern="100" dirty="0">
                <a:latin typeface="Times New Roman" panose="02020603050405020304" pitchFamily="18" charset="0"/>
                <a:ea typeface="楷体_GB2312" panose="02010609030101010101" pitchFamily="49" charset="-122"/>
                <a:cs typeface="Times New Roman" panose="02020603050405020304" pitchFamily="18" charset="0"/>
              </a:rPr>
              <a:t>亲临，问所欲言。对曰：</a:t>
            </a:r>
            <a:r>
              <a:rPr lang="en-US" altLang="zh-CN" sz="26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600" kern="100" dirty="0">
                <a:latin typeface="Times New Roman" panose="02020603050405020304" pitchFamily="18" charset="0"/>
                <a:ea typeface="楷体_GB2312" panose="02010609030101010101" pitchFamily="49" charset="-122"/>
                <a:cs typeface="Times New Roman" panose="02020603050405020304" pitchFamily="18" charset="0"/>
              </a:rPr>
              <a:t>臣愚无所识知，唯愿慎无赦而已。</a:t>
            </a:r>
            <a:r>
              <a:rPr lang="en-US" altLang="zh-CN" sz="26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600" kern="100" dirty="0">
                <a:latin typeface="Times New Roman" panose="02020603050405020304" pitchFamily="18" charset="0"/>
                <a:ea typeface="楷体_GB2312" panose="02010609030101010101" pitchFamily="49" charset="-122"/>
                <a:cs typeface="Times New Roman" panose="02020603050405020304" pitchFamily="18" charset="0"/>
              </a:rPr>
              <a:t>病薨，奏谥曰：</a:t>
            </a:r>
            <a:r>
              <a:rPr lang="en-US" altLang="zh-CN" sz="26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600" kern="100" dirty="0">
                <a:latin typeface="Times New Roman" panose="02020603050405020304" pitchFamily="18" charset="0"/>
                <a:ea typeface="楷体_GB2312" panose="02010609030101010101" pitchFamily="49" charset="-122"/>
                <a:cs typeface="Times New Roman" panose="02020603050405020304" pitchFamily="18" charset="0"/>
              </a:rPr>
              <a:t>有司议宜以为武。</a:t>
            </a:r>
            <a:r>
              <a:rPr lang="en-US" altLang="zh-CN" sz="26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600" kern="100" dirty="0">
                <a:latin typeface="Times New Roman" panose="02020603050405020304" pitchFamily="18" charset="0"/>
                <a:ea typeface="楷体_GB2312" panose="02010609030101010101" pitchFamily="49" charset="-122"/>
                <a:cs typeface="Times New Roman" panose="02020603050405020304" pitchFamily="18" charset="0"/>
              </a:rPr>
              <a:t>诏特赐曰忠侯</a:t>
            </a:r>
            <a:r>
              <a:rPr lang="zh-CN" altLang="zh-CN" sz="2600" kern="100" dirty="0" smtClean="0">
                <a:latin typeface="Times New Roman" panose="02020603050405020304" pitchFamily="18" charset="0"/>
                <a:ea typeface="楷体_GB2312" panose="02010609030101010101" pitchFamily="49" charset="-122"/>
                <a:cs typeface="Times New Roman" panose="02020603050405020304" pitchFamily="18" charset="0"/>
              </a:rPr>
              <a:t>。</a:t>
            </a:r>
            <a:endParaRPr lang="en-US" altLang="zh-CN" sz="2600" kern="100" dirty="0" smtClean="0">
              <a:latin typeface="Times New Roman" panose="02020603050405020304" pitchFamily="18" charset="0"/>
              <a:ea typeface="楷体_GB2312" panose="02010609030101010101" pitchFamily="49" charset="-122"/>
              <a:cs typeface="Times New Roman" panose="02020603050405020304" pitchFamily="18" charset="0"/>
            </a:endParaRPr>
          </a:p>
          <a:p>
            <a:pPr indent="711200" algn="r">
              <a:lnSpc>
                <a:spcPct val="150000"/>
              </a:lnSpc>
              <a:spcAft>
                <a:spcPts val="0"/>
              </a:spcAft>
            </a:pPr>
            <a:r>
              <a:rPr lang="en-US" altLang="zh-CN" sz="2600" kern="100" dirty="0" smtClean="0">
                <a:latin typeface="Times New Roman" panose="02020603050405020304" pitchFamily="18" charset="0"/>
                <a:ea typeface="宋体" panose="02010600030101010101" pitchFamily="2" charset="-122"/>
                <a:cs typeface="Courier New" panose="02070309020205020404" pitchFamily="49" charset="0"/>
              </a:rPr>
              <a:t>(</a:t>
            </a:r>
            <a:r>
              <a:rPr lang="zh-CN" altLang="zh-CN" sz="2600" kern="100" dirty="0">
                <a:latin typeface="Times New Roman" panose="02020603050405020304" pitchFamily="18" charset="0"/>
                <a:ea typeface="宋体" panose="02010600030101010101" pitchFamily="2" charset="-122"/>
                <a:cs typeface="Times New Roman" panose="02020603050405020304" pitchFamily="18" charset="0"/>
              </a:rPr>
              <a:t>节选自《东观汉记》卷十</a:t>
            </a:r>
            <a:r>
              <a:rPr lang="en-US" altLang="zh-CN" sz="2600" kern="100" dirty="0">
                <a:latin typeface="Times New Roman" panose="02020603050405020304" pitchFamily="18" charset="0"/>
                <a:ea typeface="宋体" panose="02010600030101010101" pitchFamily="2" charset="-122"/>
                <a:cs typeface="Courier New" panose="02070309020205020404" pitchFamily="49" charset="0"/>
              </a:rPr>
              <a:t>)</a:t>
            </a:r>
            <a:endParaRPr lang="zh-CN" altLang="zh-CN" sz="2600" kern="100" dirty="0">
              <a:effectLst/>
              <a:latin typeface="宋体" panose="02010600030101010101" pitchFamily="2" charset="-122"/>
              <a:ea typeface="宋体" panose="02010600030101010101" pitchFamily="2" charset="-122"/>
              <a:cs typeface="Courier New" panose="02070309020205020404" pitchFamily="49" charset="0"/>
            </a:endParaRPr>
          </a:p>
        </p:txBody>
      </p:sp>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335206" y="1023328"/>
            <a:ext cx="11520000" cy="2031325"/>
          </a:xfrm>
          <a:prstGeom prst="rect">
            <a:avLst/>
          </a:prstGeom>
        </p:spPr>
        <p:txBody>
          <a:bodyPr wrap="square">
            <a:spAutoFit/>
          </a:bodyPr>
          <a:lstStyle/>
          <a:p>
            <a:pPr indent="711200" algn="just">
              <a:lnSpc>
                <a:spcPct val="150000"/>
              </a:lnSpc>
              <a:spcAft>
                <a:spcPts val="0"/>
              </a:spcAft>
            </a:pP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在按照纪传体阅读方法、</a:t>
            </a:r>
            <a:r>
              <a:rPr lang="zh-CN" altLang="zh-CN" sz="2800" kern="100" dirty="0" smtClean="0">
                <a:latin typeface="Times New Roman" panose="02020603050405020304" pitchFamily="18" charset="0"/>
                <a:ea typeface="方正中等线简体" panose="03000509000000000000" pitchFamily="65" charset="-122"/>
                <a:cs typeface="Times New Roman" panose="02020603050405020304" pitchFamily="18" charset="0"/>
              </a:rPr>
              <a:t>步骤</a:t>
            </a:r>
            <a:endParaRPr lang="en-US" altLang="zh-CN" sz="2800" kern="100" dirty="0" smtClean="0">
              <a:latin typeface="Times New Roman" panose="02020603050405020304" pitchFamily="18" charset="0"/>
              <a:ea typeface="方正中等线简体" panose="03000509000000000000" pitchFamily="65" charset="-122"/>
              <a:cs typeface="Times New Roman" panose="02020603050405020304" pitchFamily="18" charset="0"/>
            </a:endParaRPr>
          </a:p>
          <a:p>
            <a:pPr algn="just">
              <a:lnSpc>
                <a:spcPct val="150000"/>
              </a:lnSpc>
              <a:spcAft>
                <a:spcPts val="0"/>
              </a:spcAft>
            </a:pPr>
            <a:r>
              <a:rPr lang="zh-CN" altLang="zh-CN" sz="2800" kern="100" dirty="0" smtClean="0">
                <a:latin typeface="Times New Roman" panose="02020603050405020304" pitchFamily="18" charset="0"/>
                <a:ea typeface="方正中等线简体" panose="03000509000000000000" pitchFamily="65" charset="-122"/>
                <a:cs typeface="Times New Roman" panose="02020603050405020304" pitchFamily="18" charset="0"/>
              </a:rPr>
              <a:t>阅读</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全文后，填</a:t>
            </a:r>
            <a:r>
              <a:rPr lang="zh-CN" altLang="zh-CN" sz="2800" kern="100" dirty="0" smtClean="0">
                <a:latin typeface="Times New Roman" panose="02020603050405020304" pitchFamily="18" charset="0"/>
                <a:ea typeface="方正中等线简体" panose="03000509000000000000" pitchFamily="65" charset="-122"/>
                <a:cs typeface="Times New Roman" panose="02020603050405020304" pitchFamily="18" charset="0"/>
              </a:rPr>
              <a:t>出</a:t>
            </a:r>
            <a:r>
              <a:rPr lang="zh-CN" altLang="en-US" sz="2800" kern="100" dirty="0" smtClean="0">
                <a:latin typeface="Times New Roman" panose="02020603050405020304" pitchFamily="18" charset="0"/>
                <a:ea typeface="方正中等线简体" panose="03000509000000000000" pitchFamily="65" charset="-122"/>
                <a:cs typeface="Times New Roman" panose="02020603050405020304" pitchFamily="18" charset="0"/>
              </a:rPr>
              <a:t>右</a:t>
            </a:r>
            <a:r>
              <a:rPr lang="zh-CN" altLang="zh-CN" sz="2800" kern="100" dirty="0" smtClean="0">
                <a:latin typeface="Times New Roman" panose="02020603050405020304" pitchFamily="18" charset="0"/>
                <a:ea typeface="方正中等线简体" panose="03000509000000000000" pitchFamily="65" charset="-122"/>
                <a:cs typeface="Times New Roman" panose="02020603050405020304" pitchFamily="18" charset="0"/>
              </a:rPr>
              <a:t>面</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导图中的</a:t>
            </a:r>
            <a:r>
              <a:rPr lang="zh-CN" altLang="zh-CN" sz="2800" kern="100" dirty="0" smtClean="0">
                <a:latin typeface="Times New Roman" panose="02020603050405020304" pitchFamily="18" charset="0"/>
                <a:ea typeface="方正中等线简体" panose="03000509000000000000" pitchFamily="65" charset="-122"/>
                <a:cs typeface="Times New Roman" panose="02020603050405020304" pitchFamily="18" charset="0"/>
              </a:rPr>
              <a:t>空</a:t>
            </a:r>
            <a:endParaRPr lang="en-US" altLang="zh-CN" sz="2800" kern="100" dirty="0" smtClean="0">
              <a:latin typeface="Times New Roman" panose="02020603050405020304" pitchFamily="18" charset="0"/>
              <a:ea typeface="方正中等线简体" panose="03000509000000000000" pitchFamily="65" charset="-122"/>
              <a:cs typeface="Times New Roman" panose="02020603050405020304" pitchFamily="18" charset="0"/>
            </a:endParaRPr>
          </a:p>
          <a:p>
            <a:pPr algn="just">
              <a:lnSpc>
                <a:spcPct val="150000"/>
              </a:lnSpc>
              <a:spcAft>
                <a:spcPts val="0"/>
              </a:spcAft>
            </a:pPr>
            <a:r>
              <a:rPr lang="zh-CN" altLang="zh-CN" sz="2800" kern="100" dirty="0" smtClean="0">
                <a:latin typeface="Times New Roman" panose="02020603050405020304" pitchFamily="18" charset="0"/>
                <a:ea typeface="方正中等线简体" panose="03000509000000000000" pitchFamily="65" charset="-122"/>
                <a:cs typeface="Times New Roman" panose="02020603050405020304" pitchFamily="18" charset="0"/>
              </a:rPr>
              <a:t>缺</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部分。</a:t>
            </a:r>
            <a:endParaRPr lang="zh-CN" altLang="zh-CN" sz="1050" kern="100" dirty="0">
              <a:effectLst/>
              <a:latin typeface="宋体" panose="02010600030101010101" pitchFamily="2" charset="-122"/>
              <a:ea typeface="宋体" panose="02010600030101010101" pitchFamily="2" charset="-122"/>
              <a:cs typeface="Courier New" panose="02070309020205020404" pitchFamily="49" charset="0"/>
            </a:endParaRPr>
          </a:p>
        </p:txBody>
      </p:sp>
      <p:grpSp>
        <p:nvGrpSpPr>
          <p:cNvPr id="2" name="组合 1"/>
          <p:cNvGrpSpPr/>
          <p:nvPr/>
        </p:nvGrpSpPr>
        <p:grpSpPr>
          <a:xfrm>
            <a:off x="0" y="251697"/>
            <a:ext cx="3812403" cy="522748"/>
            <a:chOff x="0" y="251697"/>
            <a:chExt cx="3812403" cy="522748"/>
          </a:xfrm>
        </p:grpSpPr>
        <p:sp>
          <p:nvSpPr>
            <p:cNvPr id="14" name="圆角矩形 13"/>
            <p:cNvSpPr/>
            <p:nvPr/>
          </p:nvSpPr>
          <p:spPr>
            <a:xfrm>
              <a:off x="0" y="705748"/>
              <a:ext cx="3796652" cy="68697"/>
            </a:xfrm>
            <a:prstGeom prst="round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矩形 7"/>
            <p:cNvSpPr/>
            <p:nvPr/>
          </p:nvSpPr>
          <p:spPr>
            <a:xfrm>
              <a:off x="1932300" y="277520"/>
              <a:ext cx="1880103" cy="454053"/>
            </a:xfrm>
            <a:prstGeom prst="rect">
              <a:avLst/>
            </a:prstGeom>
            <a:noFill/>
            <a:ln w="19050">
              <a:solidFill>
                <a:srgbClr val="0062A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矩形 15"/>
            <p:cNvSpPr/>
            <p:nvPr/>
          </p:nvSpPr>
          <p:spPr>
            <a:xfrm>
              <a:off x="0" y="251697"/>
              <a:ext cx="1966169" cy="479877"/>
            </a:xfrm>
            <a:prstGeom prst="rect">
              <a:avLst/>
            </a:prstGeom>
            <a:solidFill>
              <a:srgbClr val="0062AC"/>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 name="TextBox 8"/>
            <p:cNvSpPr txBox="1"/>
            <p:nvPr/>
          </p:nvSpPr>
          <p:spPr>
            <a:xfrm>
              <a:off x="323494" y="306969"/>
              <a:ext cx="1624592" cy="369332"/>
            </a:xfrm>
            <a:prstGeom prst="rect">
              <a:avLst/>
            </a:prstGeom>
            <a:noFill/>
          </p:spPr>
          <p:txBody>
            <a:bodyPr wrap="square" lIns="0" tIns="0" rIns="0" bIns="0" rtlCol="0" anchor="ctr">
              <a:spAutoFit/>
            </a:bodyPr>
            <a:lstStyle/>
            <a:p>
              <a:pPr algn="ctr"/>
              <a:r>
                <a:rPr lang="zh-CN" altLang="en-US" b="1" dirty="0" smtClean="0">
                  <a:solidFill>
                    <a:schemeClr val="bg1"/>
                  </a:solidFill>
                  <a:latin typeface="Arial" panose="020B0604020202020204" pitchFamily="34" charset="0"/>
                  <a:ea typeface="微软雅黑" panose="020B0503020204020204" charset="-122"/>
                  <a:sym typeface="Arial" panose="020B0604020202020204" pitchFamily="34" charset="0"/>
                </a:rPr>
                <a:t>整体把握</a:t>
              </a:r>
              <a:endParaRPr lang="zh-CN" altLang="en-US" b="1" dirty="0">
                <a:solidFill>
                  <a:schemeClr val="bg1"/>
                </a:solidFill>
                <a:latin typeface="Arial" panose="020B0604020202020204" pitchFamily="34" charset="0"/>
                <a:ea typeface="微软雅黑" panose="020B0503020204020204" charset="-122"/>
                <a:sym typeface="Arial" panose="020B0604020202020204" pitchFamily="34" charset="0"/>
              </a:endParaRPr>
            </a:p>
          </p:txBody>
        </p:sp>
        <p:sp>
          <p:nvSpPr>
            <p:cNvPr id="19" name="矩形 18"/>
            <p:cNvSpPr/>
            <p:nvPr/>
          </p:nvSpPr>
          <p:spPr>
            <a:xfrm>
              <a:off x="169822" y="419627"/>
              <a:ext cx="137921" cy="14401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1" dirty="0">
                <a:effectLst>
                  <a:outerShdw blurRad="38100" dist="38100" dir="2700000" algn="tl">
                    <a:srgbClr val="000000">
                      <a:alpha val="43137"/>
                    </a:srgbClr>
                  </a:outerShdw>
                </a:effectLst>
              </a:endParaRPr>
            </a:p>
          </p:txBody>
        </p:sp>
        <p:sp>
          <p:nvSpPr>
            <p:cNvPr id="20" name="矩形 19"/>
            <p:cNvSpPr/>
            <p:nvPr/>
          </p:nvSpPr>
          <p:spPr>
            <a:xfrm>
              <a:off x="1915548" y="277521"/>
              <a:ext cx="1881104" cy="461665"/>
            </a:xfrm>
            <a:prstGeom prst="rect">
              <a:avLst/>
            </a:prstGeom>
          </p:spPr>
          <p:txBody>
            <a:bodyPr wrap="square">
              <a:spAutoFit/>
            </a:bodyPr>
            <a:lstStyle/>
            <a:p>
              <a:pPr algn="ctr"/>
              <a:r>
                <a:rPr lang="en-US" altLang="zh-CN" kern="100" dirty="0" smtClean="0">
                  <a:latin typeface="Times New Roman" panose="02020603050405020304" pitchFamily="18" charset="0"/>
                  <a:ea typeface="方正中等线简体" panose="03000509000000000000" pitchFamily="65" charset="-122"/>
                </a:rPr>
                <a:t>(</a:t>
              </a:r>
              <a:r>
                <a:rPr lang="zh-CN" altLang="zh-CN" kern="100" dirty="0" smtClean="0">
                  <a:latin typeface="楷体" panose="02010609060101010101" pitchFamily="49" charset="-122"/>
                  <a:ea typeface="楷体" panose="02010609060101010101" pitchFamily="49" charset="-122"/>
                  <a:cs typeface="Times New Roman" panose="02020603050405020304" pitchFamily="18" charset="0"/>
                </a:rPr>
                <a:t>约</a:t>
              </a:r>
              <a:r>
                <a:rPr lang="en-US" altLang="zh-CN" kern="100" dirty="0" smtClean="0">
                  <a:latin typeface="楷体" panose="02010609060101010101" pitchFamily="49" charset="-122"/>
                  <a:ea typeface="楷体" panose="02010609060101010101" pitchFamily="49" charset="-122"/>
                </a:rPr>
                <a:t>10</a:t>
              </a:r>
              <a:r>
                <a:rPr lang="zh-CN" altLang="zh-CN" kern="100" dirty="0" smtClean="0">
                  <a:latin typeface="楷体" panose="02010609060101010101" pitchFamily="49" charset="-122"/>
                  <a:ea typeface="楷体" panose="02010609060101010101" pitchFamily="49" charset="-122"/>
                  <a:cs typeface="Times New Roman" panose="02020603050405020304" pitchFamily="18" charset="0"/>
                </a:rPr>
                <a:t>分钟</a:t>
              </a:r>
              <a:r>
                <a:rPr lang="en-US" altLang="zh-CN" kern="100" dirty="0" smtClean="0">
                  <a:latin typeface="Times New Roman" panose="02020603050405020304" pitchFamily="18" charset="0"/>
                  <a:ea typeface="方正中等线简体" panose="03000509000000000000" pitchFamily="65" charset="-122"/>
                </a:rPr>
                <a:t>)</a:t>
              </a:r>
              <a:endParaRPr lang="zh-CN" altLang="en-US" dirty="0">
                <a:latin typeface="+mn-ea"/>
              </a:endParaRPr>
            </a:p>
          </p:txBody>
        </p:sp>
      </p:grpSp>
      <p:pic>
        <p:nvPicPr>
          <p:cNvPr id="3074" name="Picture 2" descr="XY13TY"/>
          <p:cNvPicPr>
            <a:picLocks noChangeAspect="1" noChangeArrowheads="1"/>
          </p:cNvPicPr>
          <p:nvPr/>
        </p:nvPicPr>
        <p:blipFill>
          <a:blip r:embed="rId3"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6023991" y="909514"/>
            <a:ext cx="5039767" cy="4835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 name="矩形 14"/>
          <p:cNvSpPr/>
          <p:nvPr/>
        </p:nvSpPr>
        <p:spPr>
          <a:xfrm>
            <a:off x="335206" y="2982645"/>
            <a:ext cx="11520000" cy="2031325"/>
          </a:xfrm>
          <a:prstGeom prst="rect">
            <a:avLst/>
          </a:prstGeom>
        </p:spPr>
        <p:txBody>
          <a:bodyPr wrap="square">
            <a:spAutoFit/>
          </a:bodyPr>
          <a:lstStyle/>
          <a:p>
            <a:pPr algn="just">
              <a:lnSpc>
                <a:spcPct val="150000"/>
              </a:lnSpc>
              <a:spcAft>
                <a:spcPts val="0"/>
              </a:spcAft>
            </a:pPr>
            <a:r>
              <a:rPr lang="zh-CN" altLang="zh-CN" sz="2800" kern="100" dirty="0">
                <a:solidFill>
                  <a:srgbClr val="C00000"/>
                </a:solidFill>
                <a:latin typeface="Times New Roman" panose="02020603050405020304" pitchFamily="18" charset="0"/>
                <a:ea typeface="微软雅黑" panose="020B0503020204020204" pitchFamily="34" charset="-122"/>
                <a:cs typeface="Times New Roman" panose="02020603050405020304" pitchFamily="18" charset="0"/>
              </a:rPr>
              <a:t>答案　</a:t>
            </a:r>
            <a:r>
              <a:rPr lang="en-US" altLang="zh-CN" sz="2800" kern="100" dirty="0">
                <a:latin typeface="宋体" panose="02010600030101010101" pitchFamily="2" charset="-122"/>
                <a:cs typeface="Times New Roman" panose="02020603050405020304" pitchFamily="18" charset="0"/>
              </a:rPr>
              <a:t>①</a:t>
            </a:r>
            <a:r>
              <a:rPr lang="zh-CN" altLang="zh-CN" sz="2800" kern="100" dirty="0">
                <a:latin typeface="Times New Roman" panose="02020603050405020304" pitchFamily="18" charset="0"/>
                <a:cs typeface="Times New Roman" panose="02020603050405020304" pitchFamily="18" charset="0"/>
              </a:rPr>
              <a:t>伐蜀地　</a:t>
            </a:r>
            <a:endParaRPr lang="en-US" altLang="zh-CN" sz="2800" kern="100" dirty="0" smtClean="0">
              <a:latin typeface="Times New Roman" panose="02020603050405020304" pitchFamily="18" charset="0"/>
              <a:cs typeface="Times New Roman" panose="02020603050405020304" pitchFamily="18" charset="0"/>
            </a:endParaRPr>
          </a:p>
          <a:p>
            <a:pPr algn="just">
              <a:lnSpc>
                <a:spcPct val="150000"/>
              </a:lnSpc>
              <a:spcAft>
                <a:spcPts val="0"/>
              </a:spcAft>
            </a:pPr>
            <a:r>
              <a:rPr lang="en-US" altLang="zh-CN" sz="2800" kern="100" dirty="0" smtClean="0">
                <a:latin typeface="宋体" panose="02010600030101010101" pitchFamily="2" charset="-122"/>
                <a:cs typeface="Times New Roman" panose="02020603050405020304" pitchFamily="18" charset="0"/>
              </a:rPr>
              <a:t>②</a:t>
            </a:r>
            <a:r>
              <a:rPr lang="zh-CN" altLang="zh-CN" sz="2800" kern="100" dirty="0">
                <a:latin typeface="Times New Roman" panose="02020603050405020304" pitchFamily="18" charset="0"/>
                <a:cs typeface="Times New Roman" panose="02020603050405020304" pitchFamily="18" charset="0"/>
              </a:rPr>
              <a:t>忠心耿耿　</a:t>
            </a:r>
            <a:endParaRPr lang="en-US" altLang="zh-CN" sz="2800" kern="100" dirty="0" smtClean="0">
              <a:latin typeface="Times New Roman" panose="02020603050405020304" pitchFamily="18" charset="0"/>
              <a:cs typeface="Times New Roman" panose="02020603050405020304" pitchFamily="18" charset="0"/>
            </a:endParaRPr>
          </a:p>
          <a:p>
            <a:pPr algn="just">
              <a:lnSpc>
                <a:spcPct val="150000"/>
              </a:lnSpc>
              <a:spcAft>
                <a:spcPts val="0"/>
              </a:spcAft>
            </a:pPr>
            <a:r>
              <a:rPr lang="en-US" altLang="zh-CN" sz="2800" kern="100" dirty="0" smtClean="0">
                <a:latin typeface="宋体" panose="02010600030101010101" pitchFamily="2" charset="-122"/>
                <a:cs typeface="Times New Roman" panose="02020603050405020304" pitchFamily="18" charset="0"/>
              </a:rPr>
              <a:t>③</a:t>
            </a:r>
            <a:r>
              <a:rPr lang="zh-CN" altLang="zh-CN" sz="2800" kern="100" dirty="0">
                <a:latin typeface="Times New Roman" panose="02020603050405020304" pitchFamily="18" charset="0"/>
                <a:cs typeface="Times New Roman" panose="02020603050405020304" pitchFamily="18" charset="0"/>
              </a:rPr>
              <a:t>淡泊恭俭</a:t>
            </a:r>
            <a:endParaRPr lang="zh-CN" altLang="zh-CN" sz="1050" kern="100" dirty="0">
              <a:effectLst/>
              <a:latin typeface="宋体" panose="02010600030101010101" pitchFamily="2" charset="-122"/>
              <a:ea typeface="宋体" panose="02010600030101010101" pitchFamily="2" charset="-122"/>
              <a:cs typeface="Courier New" panose="02070309020205020404" pitchFamily="49" charset="0"/>
            </a:endParaRPr>
          </a:p>
        </p:txBody>
      </p:sp>
    </p:spTree>
    <p:extLst>
      <p:ext uri="{BB962C8B-B14F-4D97-AF65-F5344CB8AC3E}">
        <p14:creationId xmlns:p14="http://schemas.microsoft.com/office/powerpoint/2010/main" val="3781942731"/>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15">
                                            <p:txEl>
                                              <p:pRg st="0" end="0"/>
                                            </p:txEl>
                                          </p:spTgt>
                                        </p:tgtEl>
                                        <p:attrNameLst>
                                          <p:attrName>style.visibility</p:attrName>
                                        </p:attrNameLst>
                                      </p:cBhvr>
                                      <p:to>
                                        <p:strVal val="visible"/>
                                      </p:to>
                                    </p:set>
                                    <p:animEffect transition="in" filter="blinds(horizontal)">
                                      <p:cBhvr>
                                        <p:cTn id="7" dur="500"/>
                                        <p:tgtEl>
                                          <p:spTgt spid="15">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nodeType="clickEffect">
                                  <p:stCondLst>
                                    <p:cond delay="0"/>
                                  </p:stCondLst>
                                  <p:childTnLst>
                                    <p:set>
                                      <p:cBhvr>
                                        <p:cTn id="11" dur="1" fill="hold">
                                          <p:stCondLst>
                                            <p:cond delay="0"/>
                                          </p:stCondLst>
                                        </p:cTn>
                                        <p:tgtEl>
                                          <p:spTgt spid="15">
                                            <p:txEl>
                                              <p:pRg st="1" end="1"/>
                                            </p:txEl>
                                          </p:spTgt>
                                        </p:tgtEl>
                                        <p:attrNameLst>
                                          <p:attrName>style.visibility</p:attrName>
                                        </p:attrNameLst>
                                      </p:cBhvr>
                                      <p:to>
                                        <p:strVal val="visible"/>
                                      </p:to>
                                    </p:set>
                                    <p:animEffect transition="in" filter="blinds(horizontal)">
                                      <p:cBhvr>
                                        <p:cTn id="12" dur="500"/>
                                        <p:tgtEl>
                                          <p:spTgt spid="15">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nodeType="clickEffect">
                                  <p:stCondLst>
                                    <p:cond delay="0"/>
                                  </p:stCondLst>
                                  <p:childTnLst>
                                    <p:set>
                                      <p:cBhvr>
                                        <p:cTn id="16" dur="1" fill="hold">
                                          <p:stCondLst>
                                            <p:cond delay="0"/>
                                          </p:stCondLst>
                                        </p:cTn>
                                        <p:tgtEl>
                                          <p:spTgt spid="15">
                                            <p:txEl>
                                              <p:pRg st="2" end="2"/>
                                            </p:txEl>
                                          </p:spTgt>
                                        </p:tgtEl>
                                        <p:attrNameLst>
                                          <p:attrName>style.visibility</p:attrName>
                                        </p:attrNameLst>
                                      </p:cBhvr>
                                      <p:to>
                                        <p:strVal val="visible"/>
                                      </p:to>
                                    </p:set>
                                    <p:animEffect transition="in" filter="blinds(horizontal)">
                                      <p:cBhvr>
                                        <p:cTn id="17" dur="500"/>
                                        <p:tgtEl>
                                          <p:spTgt spid="15">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335206" y="765498"/>
            <a:ext cx="11520000" cy="5909310"/>
          </a:xfrm>
          <a:prstGeom prst="rect">
            <a:avLst/>
          </a:prstGeom>
        </p:spPr>
        <p:txBody>
          <a:bodyPr wrap="square">
            <a:spAutoFit/>
          </a:bodyPr>
          <a:lstStyle/>
          <a:p>
            <a:pPr algn="just">
              <a:lnSpc>
                <a:spcPct val="150000"/>
              </a:lnSpc>
              <a:spcAft>
                <a:spcPts val="0"/>
              </a:spcAft>
            </a:pPr>
            <a:r>
              <a:rPr lang="en-US" altLang="zh-CN" sz="2800" kern="100" dirty="0">
                <a:latin typeface="Times New Roman" panose="02020603050405020304" pitchFamily="18" charset="0"/>
                <a:ea typeface="方正中等线简体" panose="03000509000000000000" pitchFamily="65" charset="-122"/>
                <a:cs typeface="Courier New" panose="02070309020205020404" pitchFamily="49" charset="0"/>
              </a:rPr>
              <a:t>1.</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下列对文中画波浪线部分的断句，正确的一项是</a:t>
            </a:r>
            <a:r>
              <a:rPr lang="en-US" altLang="zh-CN" sz="2800" kern="100" dirty="0">
                <a:latin typeface="Times New Roman" panose="02020603050405020304" pitchFamily="18" charset="0"/>
                <a:ea typeface="方正中等线简体" panose="03000509000000000000" pitchFamily="65" charset="-122"/>
                <a:cs typeface="Courier New" panose="02070309020205020404" pitchFamily="49" charset="0"/>
              </a:rPr>
              <a:t>(3</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分</a:t>
            </a:r>
            <a:r>
              <a:rPr lang="en-US" altLang="zh-CN" sz="2800" kern="100" dirty="0">
                <a:latin typeface="Times New Roman" panose="02020603050405020304" pitchFamily="18" charset="0"/>
                <a:ea typeface="方正中等线简体" panose="03000509000000000000" pitchFamily="65" charset="-122"/>
                <a:cs typeface="Courier New" panose="02070309020205020404" pitchFamily="49" charset="0"/>
              </a:rPr>
              <a:t>)</a:t>
            </a:r>
            <a:endParaRPr lang="zh-CN" altLang="zh-CN" sz="1050" kern="100" dirty="0">
              <a:latin typeface="宋体" panose="02010600030101010101" pitchFamily="2" charset="-122"/>
              <a:ea typeface="宋体" panose="02010600030101010101" pitchFamily="2" charset="-122"/>
              <a:cs typeface="Courier New" panose="02070309020205020404" pitchFamily="49" charset="0"/>
            </a:endParaRPr>
          </a:p>
          <a:p>
            <a:pPr algn="just">
              <a:lnSpc>
                <a:spcPct val="150000"/>
              </a:lnSpc>
              <a:spcAft>
                <a:spcPts val="0"/>
              </a:spcAft>
            </a:pPr>
            <a:r>
              <a:rPr lang="en-US" altLang="zh-CN" sz="2800" kern="100" dirty="0">
                <a:latin typeface="Times New Roman" panose="02020603050405020304" pitchFamily="18" charset="0"/>
                <a:ea typeface="方正中等线简体" panose="03000509000000000000" pitchFamily="65" charset="-122"/>
                <a:cs typeface="Courier New" panose="02070309020205020404" pitchFamily="49" charset="0"/>
              </a:rPr>
              <a:t>A.</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吴汉为人质厚少文造次</a:t>
            </a:r>
            <a:r>
              <a:rPr lang="en-US" altLang="zh-CN" sz="2800" kern="100" dirty="0">
                <a:latin typeface="Times New Roman" panose="02020603050405020304" pitchFamily="18" charset="0"/>
                <a:ea typeface="方正中等线简体" panose="03000509000000000000" pitchFamily="65" charset="-122"/>
                <a:cs typeface="Courier New" panose="02070309020205020404" pitchFamily="49" charset="0"/>
              </a:rPr>
              <a:t>/</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不能以辞语自达</a:t>
            </a:r>
            <a:r>
              <a:rPr lang="en-US" altLang="zh-CN" sz="2800" kern="100" dirty="0">
                <a:latin typeface="Times New Roman" panose="02020603050405020304" pitchFamily="18" charset="0"/>
                <a:ea typeface="方正中等线简体" panose="03000509000000000000" pitchFamily="65" charset="-122"/>
                <a:cs typeface="Courier New" panose="02070309020205020404" pitchFamily="49" charset="0"/>
              </a:rPr>
              <a:t>/</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邓禹及诸将多所荐举</a:t>
            </a:r>
            <a:r>
              <a:rPr lang="en-US" altLang="zh-CN" sz="2800" kern="100" dirty="0">
                <a:latin typeface="Times New Roman" panose="02020603050405020304" pitchFamily="18" charset="0"/>
                <a:ea typeface="方正中等线简体" panose="03000509000000000000" pitchFamily="65" charset="-122"/>
                <a:cs typeface="Courier New" panose="02070309020205020404" pitchFamily="49" charset="0"/>
              </a:rPr>
              <a:t>/</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再三</a:t>
            </a:r>
            <a:r>
              <a:rPr lang="zh-CN" altLang="zh-CN" sz="2800" kern="100" dirty="0" smtClean="0">
                <a:latin typeface="Times New Roman" panose="02020603050405020304" pitchFamily="18" charset="0"/>
                <a:ea typeface="方正中等线简体" panose="03000509000000000000" pitchFamily="65" charset="-122"/>
                <a:cs typeface="Times New Roman" panose="02020603050405020304" pitchFamily="18" charset="0"/>
              </a:rPr>
              <a:t>召见</a:t>
            </a:r>
            <a:endParaRPr lang="en-US" altLang="zh-CN" sz="2800" kern="100" dirty="0" smtClean="0">
              <a:latin typeface="Times New Roman" panose="02020603050405020304" pitchFamily="18" charset="0"/>
              <a:ea typeface="方正中等线简体" panose="03000509000000000000" pitchFamily="65" charset="-122"/>
              <a:cs typeface="Times New Roman" panose="02020603050405020304" pitchFamily="18" charset="0"/>
            </a:endParaRPr>
          </a:p>
          <a:p>
            <a:pPr algn="just">
              <a:lnSpc>
                <a:spcPct val="150000"/>
              </a:lnSpc>
              <a:spcAft>
                <a:spcPts val="0"/>
              </a:spcAft>
            </a:pPr>
            <a:r>
              <a:rPr lang="zh-CN" altLang="en-US" sz="2800" kern="100" dirty="0">
                <a:latin typeface="Times New Roman" panose="02020603050405020304" pitchFamily="18" charset="0"/>
                <a:ea typeface="方正中等线简体" panose="03000509000000000000" pitchFamily="65" charset="-122"/>
                <a:cs typeface="Times New Roman" panose="02020603050405020304" pitchFamily="18" charset="0"/>
              </a:rPr>
              <a:t>　</a:t>
            </a:r>
            <a:r>
              <a:rPr lang="en-US" altLang="zh-CN" sz="2800" kern="100" dirty="0" smtClean="0">
                <a:latin typeface="Times New Roman" panose="02020603050405020304" pitchFamily="18" charset="0"/>
                <a:ea typeface="方正中等线简体" panose="03000509000000000000" pitchFamily="65" charset="-122"/>
                <a:cs typeface="Courier New" panose="02070309020205020404" pitchFamily="49" charset="0"/>
              </a:rPr>
              <a:t>/</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其后勤勤不离公门</a:t>
            </a:r>
            <a:r>
              <a:rPr lang="en-US" altLang="zh-CN" sz="2800" kern="100" dirty="0">
                <a:latin typeface="Times New Roman" panose="02020603050405020304" pitchFamily="18" charset="0"/>
                <a:ea typeface="方正中等线简体" panose="03000509000000000000" pitchFamily="65" charset="-122"/>
                <a:cs typeface="Courier New" panose="02070309020205020404" pitchFamily="49" charset="0"/>
              </a:rPr>
              <a:t>/</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上亦以其南阳人</a:t>
            </a:r>
            <a:r>
              <a:rPr lang="en-US" altLang="zh-CN" sz="2800" kern="100" dirty="0">
                <a:latin typeface="Times New Roman" panose="02020603050405020304" pitchFamily="18" charset="0"/>
                <a:ea typeface="方正中等线简体" panose="03000509000000000000" pitchFamily="65" charset="-122"/>
                <a:cs typeface="Courier New" panose="02070309020205020404" pitchFamily="49" charset="0"/>
              </a:rPr>
              <a:t>/</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渐亲之</a:t>
            </a:r>
            <a:r>
              <a:rPr lang="en-US" altLang="zh-CN" sz="2800" kern="100" dirty="0">
                <a:latin typeface="Times New Roman" panose="02020603050405020304" pitchFamily="18" charset="0"/>
                <a:ea typeface="方正中等线简体" panose="03000509000000000000" pitchFamily="65" charset="-122"/>
                <a:cs typeface="Courier New" panose="02070309020205020404" pitchFamily="49" charset="0"/>
              </a:rPr>
              <a:t>/</a:t>
            </a:r>
            <a:endParaRPr lang="zh-CN" altLang="zh-CN" sz="1050" kern="100" dirty="0">
              <a:latin typeface="宋体" panose="02010600030101010101" pitchFamily="2" charset="-122"/>
              <a:ea typeface="宋体" panose="02010600030101010101" pitchFamily="2" charset="-122"/>
              <a:cs typeface="Courier New" panose="02070309020205020404" pitchFamily="49" charset="0"/>
            </a:endParaRPr>
          </a:p>
          <a:p>
            <a:pPr algn="just">
              <a:lnSpc>
                <a:spcPct val="150000"/>
              </a:lnSpc>
              <a:spcAft>
                <a:spcPts val="0"/>
              </a:spcAft>
            </a:pPr>
            <a:r>
              <a:rPr lang="en-US" altLang="zh-CN" sz="2800" kern="100" dirty="0">
                <a:latin typeface="Times New Roman" panose="02020603050405020304" pitchFamily="18" charset="0"/>
                <a:ea typeface="方正中等线简体" panose="03000509000000000000" pitchFamily="65" charset="-122"/>
                <a:cs typeface="Courier New" panose="02070309020205020404" pitchFamily="49" charset="0"/>
              </a:rPr>
              <a:t>B.</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吴汉为人质厚少文</a:t>
            </a:r>
            <a:r>
              <a:rPr lang="en-US" altLang="zh-CN" sz="2800" kern="100" dirty="0">
                <a:latin typeface="Times New Roman" panose="02020603050405020304" pitchFamily="18" charset="0"/>
                <a:ea typeface="方正中等线简体" panose="03000509000000000000" pitchFamily="65" charset="-122"/>
                <a:cs typeface="Courier New" panose="02070309020205020404" pitchFamily="49" charset="0"/>
              </a:rPr>
              <a:t>/</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造次不能以辞语自达</a:t>
            </a:r>
            <a:r>
              <a:rPr lang="en-US" altLang="zh-CN" sz="2800" kern="100" dirty="0">
                <a:latin typeface="Times New Roman" panose="02020603050405020304" pitchFamily="18" charset="0"/>
                <a:ea typeface="方正中等线简体" panose="03000509000000000000" pitchFamily="65" charset="-122"/>
                <a:cs typeface="Courier New" panose="02070309020205020404" pitchFamily="49" charset="0"/>
              </a:rPr>
              <a:t>/</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邓禹及诸将多所荐举</a:t>
            </a:r>
            <a:r>
              <a:rPr lang="en-US" altLang="zh-CN" sz="2800" kern="100" dirty="0">
                <a:latin typeface="Times New Roman" panose="02020603050405020304" pitchFamily="18" charset="0"/>
                <a:ea typeface="方正中等线简体" panose="03000509000000000000" pitchFamily="65" charset="-122"/>
                <a:cs typeface="Courier New" panose="02070309020205020404" pitchFamily="49" charset="0"/>
              </a:rPr>
              <a:t>/</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再三</a:t>
            </a:r>
            <a:r>
              <a:rPr lang="zh-CN" altLang="zh-CN" sz="2800" kern="100" dirty="0" smtClean="0">
                <a:latin typeface="Times New Roman" panose="02020603050405020304" pitchFamily="18" charset="0"/>
                <a:ea typeface="方正中等线简体" panose="03000509000000000000" pitchFamily="65" charset="-122"/>
                <a:cs typeface="Times New Roman" panose="02020603050405020304" pitchFamily="18" charset="0"/>
              </a:rPr>
              <a:t>召见</a:t>
            </a:r>
            <a:endParaRPr lang="en-US" altLang="zh-CN" sz="2800" kern="100" dirty="0" smtClean="0">
              <a:latin typeface="Times New Roman" panose="02020603050405020304" pitchFamily="18" charset="0"/>
              <a:ea typeface="方正中等线简体" panose="03000509000000000000" pitchFamily="65" charset="-122"/>
              <a:cs typeface="Times New Roman" panose="02020603050405020304" pitchFamily="18" charset="0"/>
            </a:endParaRPr>
          </a:p>
          <a:p>
            <a:pPr algn="just">
              <a:lnSpc>
                <a:spcPct val="150000"/>
              </a:lnSpc>
              <a:spcAft>
                <a:spcPts val="0"/>
              </a:spcAft>
            </a:pPr>
            <a:r>
              <a:rPr lang="zh-CN" altLang="en-US" sz="2800" kern="100" dirty="0">
                <a:latin typeface="Times New Roman" panose="02020603050405020304" pitchFamily="18" charset="0"/>
                <a:ea typeface="方正中等线简体" panose="03000509000000000000" pitchFamily="65" charset="-122"/>
                <a:cs typeface="Times New Roman" panose="02020603050405020304" pitchFamily="18" charset="0"/>
              </a:rPr>
              <a:t>　</a:t>
            </a:r>
            <a:r>
              <a:rPr lang="en-US" altLang="zh-CN" sz="2800" kern="100" dirty="0" smtClean="0">
                <a:latin typeface="Times New Roman" panose="02020603050405020304" pitchFamily="18" charset="0"/>
                <a:ea typeface="方正中等线简体" panose="03000509000000000000" pitchFamily="65" charset="-122"/>
                <a:cs typeface="Courier New" panose="02070309020205020404" pitchFamily="49" charset="0"/>
              </a:rPr>
              <a:t>/</a:t>
            </a:r>
            <a:r>
              <a:rPr lang="zh-CN" altLang="zh-CN" sz="2800" kern="100" dirty="0" smtClean="0">
                <a:latin typeface="Times New Roman" panose="02020603050405020304" pitchFamily="18" charset="0"/>
                <a:ea typeface="方正中等线简体" panose="03000509000000000000" pitchFamily="65" charset="-122"/>
                <a:cs typeface="Times New Roman" panose="02020603050405020304" pitchFamily="18" charset="0"/>
              </a:rPr>
              <a:t>其</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后勤勤不离公门上</a:t>
            </a:r>
            <a:r>
              <a:rPr lang="en-US" altLang="zh-CN" sz="2800" kern="100" dirty="0">
                <a:latin typeface="Times New Roman" panose="02020603050405020304" pitchFamily="18" charset="0"/>
                <a:ea typeface="方正中等线简体" panose="03000509000000000000" pitchFamily="65" charset="-122"/>
                <a:cs typeface="Courier New" panose="02070309020205020404" pitchFamily="49" charset="0"/>
              </a:rPr>
              <a:t>/</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亦以其南阳人</a:t>
            </a:r>
            <a:r>
              <a:rPr lang="en-US" altLang="zh-CN" sz="2800" kern="100" dirty="0">
                <a:latin typeface="Times New Roman" panose="02020603050405020304" pitchFamily="18" charset="0"/>
                <a:ea typeface="方正中等线简体" panose="03000509000000000000" pitchFamily="65" charset="-122"/>
                <a:cs typeface="Courier New" panose="02070309020205020404" pitchFamily="49" charset="0"/>
              </a:rPr>
              <a:t>/</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渐亲之</a:t>
            </a:r>
            <a:r>
              <a:rPr lang="en-US" altLang="zh-CN" sz="2800" kern="100" dirty="0">
                <a:latin typeface="Times New Roman" panose="02020603050405020304" pitchFamily="18" charset="0"/>
                <a:ea typeface="方正中等线简体" panose="03000509000000000000" pitchFamily="65" charset="-122"/>
                <a:cs typeface="Courier New" panose="02070309020205020404" pitchFamily="49" charset="0"/>
              </a:rPr>
              <a:t>/</a:t>
            </a:r>
            <a:endParaRPr lang="zh-CN" altLang="zh-CN" sz="1050" kern="100" dirty="0">
              <a:latin typeface="宋体" panose="02010600030101010101" pitchFamily="2" charset="-122"/>
              <a:ea typeface="宋体" panose="02010600030101010101" pitchFamily="2" charset="-122"/>
              <a:cs typeface="Courier New" panose="02070309020205020404" pitchFamily="49" charset="0"/>
            </a:endParaRPr>
          </a:p>
          <a:p>
            <a:pPr algn="just">
              <a:lnSpc>
                <a:spcPct val="150000"/>
              </a:lnSpc>
              <a:spcAft>
                <a:spcPts val="0"/>
              </a:spcAft>
            </a:pPr>
            <a:r>
              <a:rPr lang="en-US" altLang="zh-CN" sz="2800" kern="100" dirty="0">
                <a:latin typeface="Times New Roman" panose="02020603050405020304" pitchFamily="18" charset="0"/>
                <a:ea typeface="方正中等线简体" panose="03000509000000000000" pitchFamily="65" charset="-122"/>
                <a:cs typeface="Courier New" panose="02070309020205020404" pitchFamily="49" charset="0"/>
              </a:rPr>
              <a:t>C.</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吴汉为人质厚少文</a:t>
            </a:r>
            <a:r>
              <a:rPr lang="en-US" altLang="zh-CN" sz="2800" kern="100" dirty="0">
                <a:latin typeface="Times New Roman" panose="02020603050405020304" pitchFamily="18" charset="0"/>
                <a:ea typeface="方正中等线简体" panose="03000509000000000000" pitchFamily="65" charset="-122"/>
                <a:cs typeface="Courier New" panose="02070309020205020404" pitchFamily="49" charset="0"/>
              </a:rPr>
              <a:t>/</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造次不能以辞语自达</a:t>
            </a:r>
            <a:r>
              <a:rPr lang="en-US" altLang="zh-CN" sz="2800" kern="100" dirty="0">
                <a:latin typeface="Times New Roman" panose="02020603050405020304" pitchFamily="18" charset="0"/>
                <a:ea typeface="方正中等线简体" panose="03000509000000000000" pitchFamily="65" charset="-122"/>
                <a:cs typeface="Courier New" panose="02070309020205020404" pitchFamily="49" charset="0"/>
              </a:rPr>
              <a:t>/</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邓禹及诸将多所荐举</a:t>
            </a:r>
            <a:r>
              <a:rPr lang="en-US" altLang="zh-CN" sz="2800" kern="100" dirty="0">
                <a:latin typeface="Times New Roman" panose="02020603050405020304" pitchFamily="18" charset="0"/>
                <a:ea typeface="方正中等线简体" panose="03000509000000000000" pitchFamily="65" charset="-122"/>
                <a:cs typeface="Courier New" panose="02070309020205020404" pitchFamily="49" charset="0"/>
              </a:rPr>
              <a:t>/</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再三</a:t>
            </a:r>
            <a:r>
              <a:rPr lang="zh-CN" altLang="zh-CN" sz="2800" kern="100" dirty="0" smtClean="0">
                <a:latin typeface="Times New Roman" panose="02020603050405020304" pitchFamily="18" charset="0"/>
                <a:ea typeface="方正中等线简体" panose="03000509000000000000" pitchFamily="65" charset="-122"/>
                <a:cs typeface="Times New Roman" panose="02020603050405020304" pitchFamily="18" charset="0"/>
              </a:rPr>
              <a:t>召见</a:t>
            </a:r>
            <a:endParaRPr lang="en-US" altLang="zh-CN" sz="2800" kern="100" dirty="0" smtClean="0">
              <a:latin typeface="Times New Roman" panose="02020603050405020304" pitchFamily="18" charset="0"/>
              <a:ea typeface="方正中等线简体" panose="03000509000000000000" pitchFamily="65" charset="-122"/>
              <a:cs typeface="Times New Roman" panose="02020603050405020304" pitchFamily="18" charset="0"/>
            </a:endParaRPr>
          </a:p>
          <a:p>
            <a:pPr algn="just">
              <a:lnSpc>
                <a:spcPct val="150000"/>
              </a:lnSpc>
              <a:spcAft>
                <a:spcPts val="0"/>
              </a:spcAft>
            </a:pPr>
            <a:r>
              <a:rPr lang="zh-CN" altLang="en-US" sz="2800" kern="100" dirty="0">
                <a:latin typeface="Times New Roman" panose="02020603050405020304" pitchFamily="18" charset="0"/>
                <a:ea typeface="方正中等线简体" panose="03000509000000000000" pitchFamily="65" charset="-122"/>
                <a:cs typeface="Times New Roman" panose="02020603050405020304" pitchFamily="18" charset="0"/>
              </a:rPr>
              <a:t>　</a:t>
            </a:r>
            <a:r>
              <a:rPr lang="en-US" altLang="zh-CN" sz="2800" kern="100" dirty="0" smtClean="0">
                <a:latin typeface="Times New Roman" panose="02020603050405020304" pitchFamily="18" charset="0"/>
                <a:ea typeface="方正中等线简体" panose="03000509000000000000" pitchFamily="65" charset="-122"/>
                <a:cs typeface="Courier New" panose="02070309020205020404" pitchFamily="49" charset="0"/>
              </a:rPr>
              <a:t>/</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其后勤勤不离公门</a:t>
            </a:r>
            <a:r>
              <a:rPr lang="en-US" altLang="zh-CN" sz="2800" kern="100" dirty="0">
                <a:latin typeface="Times New Roman" panose="02020603050405020304" pitchFamily="18" charset="0"/>
                <a:ea typeface="方正中等线简体" panose="03000509000000000000" pitchFamily="65" charset="-122"/>
                <a:cs typeface="Courier New" panose="02070309020205020404" pitchFamily="49" charset="0"/>
              </a:rPr>
              <a:t>/</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上亦以其南阳人</a:t>
            </a:r>
            <a:r>
              <a:rPr lang="en-US" altLang="zh-CN" sz="2800" kern="100" dirty="0">
                <a:latin typeface="Times New Roman" panose="02020603050405020304" pitchFamily="18" charset="0"/>
                <a:ea typeface="方正中等线简体" panose="03000509000000000000" pitchFamily="65" charset="-122"/>
                <a:cs typeface="Courier New" panose="02070309020205020404" pitchFamily="49" charset="0"/>
              </a:rPr>
              <a:t>/</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渐亲之</a:t>
            </a:r>
            <a:r>
              <a:rPr lang="en-US" altLang="zh-CN" sz="2800" kern="100" dirty="0">
                <a:latin typeface="Times New Roman" panose="02020603050405020304" pitchFamily="18" charset="0"/>
                <a:ea typeface="方正中等线简体" panose="03000509000000000000" pitchFamily="65" charset="-122"/>
                <a:cs typeface="Courier New" panose="02070309020205020404" pitchFamily="49" charset="0"/>
              </a:rPr>
              <a:t>/</a:t>
            </a:r>
            <a:endParaRPr lang="zh-CN" altLang="zh-CN" sz="1050" kern="100" dirty="0">
              <a:latin typeface="宋体" panose="02010600030101010101" pitchFamily="2" charset="-122"/>
              <a:ea typeface="宋体" panose="02010600030101010101" pitchFamily="2" charset="-122"/>
              <a:cs typeface="Courier New" panose="02070309020205020404" pitchFamily="49" charset="0"/>
            </a:endParaRPr>
          </a:p>
          <a:p>
            <a:pPr algn="just">
              <a:lnSpc>
                <a:spcPct val="150000"/>
              </a:lnSpc>
              <a:spcAft>
                <a:spcPts val="0"/>
              </a:spcAft>
            </a:pPr>
            <a:r>
              <a:rPr lang="en-US" altLang="zh-CN" sz="2800" kern="100" dirty="0">
                <a:latin typeface="Times New Roman" panose="02020603050405020304" pitchFamily="18" charset="0"/>
                <a:ea typeface="方正中等线简体" panose="03000509000000000000" pitchFamily="65" charset="-122"/>
                <a:cs typeface="Courier New" panose="02070309020205020404" pitchFamily="49" charset="0"/>
              </a:rPr>
              <a:t>D.</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吴汉为人质厚少文造次</a:t>
            </a:r>
            <a:r>
              <a:rPr lang="en-US" altLang="zh-CN" sz="2800" kern="100" dirty="0">
                <a:latin typeface="Times New Roman" panose="02020603050405020304" pitchFamily="18" charset="0"/>
                <a:ea typeface="方正中等线简体" panose="03000509000000000000" pitchFamily="65" charset="-122"/>
                <a:cs typeface="Courier New" panose="02070309020205020404" pitchFamily="49" charset="0"/>
              </a:rPr>
              <a:t>/</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不能以辞语自达</a:t>
            </a:r>
            <a:r>
              <a:rPr lang="en-US" altLang="zh-CN" sz="2800" kern="100" dirty="0">
                <a:latin typeface="Times New Roman" panose="02020603050405020304" pitchFamily="18" charset="0"/>
                <a:ea typeface="方正中等线简体" panose="03000509000000000000" pitchFamily="65" charset="-122"/>
                <a:cs typeface="Courier New" panose="02070309020205020404" pitchFamily="49" charset="0"/>
              </a:rPr>
              <a:t>/</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邓禹及诸将多所荐举</a:t>
            </a:r>
            <a:r>
              <a:rPr lang="en-US" altLang="zh-CN" sz="2800" kern="100" dirty="0">
                <a:latin typeface="Times New Roman" panose="02020603050405020304" pitchFamily="18" charset="0"/>
                <a:ea typeface="方正中等线简体" panose="03000509000000000000" pitchFamily="65" charset="-122"/>
                <a:cs typeface="Courier New" panose="02070309020205020404" pitchFamily="49" charset="0"/>
              </a:rPr>
              <a:t>/</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再三</a:t>
            </a:r>
            <a:r>
              <a:rPr lang="zh-CN" altLang="zh-CN" sz="2800" kern="100" dirty="0" smtClean="0">
                <a:latin typeface="Times New Roman" panose="02020603050405020304" pitchFamily="18" charset="0"/>
                <a:ea typeface="方正中等线简体" panose="03000509000000000000" pitchFamily="65" charset="-122"/>
                <a:cs typeface="Times New Roman" panose="02020603050405020304" pitchFamily="18" charset="0"/>
              </a:rPr>
              <a:t>召见</a:t>
            </a:r>
            <a:endParaRPr lang="en-US" altLang="zh-CN" sz="2800" kern="100" dirty="0" smtClean="0">
              <a:latin typeface="Times New Roman" panose="02020603050405020304" pitchFamily="18" charset="0"/>
              <a:ea typeface="方正中等线简体" panose="03000509000000000000" pitchFamily="65" charset="-122"/>
              <a:cs typeface="Times New Roman" panose="02020603050405020304" pitchFamily="18" charset="0"/>
            </a:endParaRPr>
          </a:p>
          <a:p>
            <a:pPr algn="just">
              <a:lnSpc>
                <a:spcPct val="150000"/>
              </a:lnSpc>
              <a:spcAft>
                <a:spcPts val="0"/>
              </a:spcAft>
            </a:pPr>
            <a:r>
              <a:rPr lang="zh-CN" altLang="en-US" sz="2800" kern="100" dirty="0">
                <a:latin typeface="Times New Roman" panose="02020603050405020304" pitchFamily="18" charset="0"/>
                <a:ea typeface="方正中等线简体" panose="03000509000000000000" pitchFamily="65" charset="-122"/>
                <a:cs typeface="Times New Roman" panose="02020603050405020304" pitchFamily="18" charset="0"/>
              </a:rPr>
              <a:t>　</a:t>
            </a:r>
            <a:r>
              <a:rPr lang="en-US" altLang="zh-CN" sz="2800" kern="100" dirty="0" smtClean="0">
                <a:latin typeface="Times New Roman" panose="02020603050405020304" pitchFamily="18" charset="0"/>
                <a:ea typeface="方正中等线简体" panose="03000509000000000000" pitchFamily="65" charset="-122"/>
                <a:cs typeface="Courier New" panose="02070309020205020404" pitchFamily="49" charset="0"/>
              </a:rPr>
              <a:t>/</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其后勤勤不离公门上</a:t>
            </a:r>
            <a:r>
              <a:rPr lang="en-US" altLang="zh-CN" sz="2800" kern="100" dirty="0">
                <a:latin typeface="Times New Roman" panose="02020603050405020304" pitchFamily="18" charset="0"/>
                <a:ea typeface="方正中等线简体" panose="03000509000000000000" pitchFamily="65" charset="-122"/>
                <a:cs typeface="Courier New" panose="02070309020205020404" pitchFamily="49" charset="0"/>
              </a:rPr>
              <a:t>/</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亦以其南阳人</a:t>
            </a:r>
            <a:r>
              <a:rPr lang="en-US" altLang="zh-CN" sz="2800" kern="100" dirty="0">
                <a:latin typeface="Times New Roman" panose="02020603050405020304" pitchFamily="18" charset="0"/>
                <a:ea typeface="方正中等线简体" panose="03000509000000000000" pitchFamily="65" charset="-122"/>
                <a:cs typeface="Courier New" panose="02070309020205020404" pitchFamily="49" charset="0"/>
              </a:rPr>
              <a:t>/</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渐亲之</a:t>
            </a:r>
            <a:r>
              <a:rPr lang="en-US" altLang="zh-CN" sz="2800" kern="100" dirty="0">
                <a:latin typeface="Times New Roman" panose="02020603050405020304" pitchFamily="18" charset="0"/>
                <a:ea typeface="方正中等线简体" panose="03000509000000000000" pitchFamily="65" charset="-122"/>
                <a:cs typeface="Courier New" panose="02070309020205020404" pitchFamily="49" charset="0"/>
              </a:rPr>
              <a:t>/</a:t>
            </a:r>
            <a:endParaRPr lang="zh-CN" altLang="zh-CN" sz="1050" kern="100" dirty="0">
              <a:effectLst/>
              <a:latin typeface="宋体" panose="02010600030101010101" pitchFamily="2" charset="-122"/>
              <a:ea typeface="宋体" panose="02010600030101010101" pitchFamily="2" charset="-122"/>
              <a:cs typeface="Courier New" panose="02070309020205020404" pitchFamily="49" charset="0"/>
            </a:endParaRPr>
          </a:p>
        </p:txBody>
      </p:sp>
      <p:sp>
        <p:nvSpPr>
          <p:cNvPr id="20" name="矩形 19"/>
          <p:cNvSpPr/>
          <p:nvPr/>
        </p:nvSpPr>
        <p:spPr>
          <a:xfrm>
            <a:off x="169822" y="405545"/>
            <a:ext cx="137921" cy="14401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圆角矩形 12"/>
          <p:cNvSpPr/>
          <p:nvPr/>
        </p:nvSpPr>
        <p:spPr>
          <a:xfrm>
            <a:off x="0" y="696512"/>
            <a:ext cx="3796652" cy="68697"/>
          </a:xfrm>
          <a:prstGeom prst="round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2" name="组合 11"/>
          <p:cNvGrpSpPr/>
          <p:nvPr/>
        </p:nvGrpSpPr>
        <p:grpSpPr>
          <a:xfrm>
            <a:off x="0" y="251697"/>
            <a:ext cx="3796652" cy="487489"/>
            <a:chOff x="0" y="251697"/>
            <a:chExt cx="3796652" cy="487489"/>
          </a:xfrm>
        </p:grpSpPr>
        <p:sp>
          <p:nvSpPr>
            <p:cNvPr id="19" name="矩形 18"/>
            <p:cNvSpPr/>
            <p:nvPr/>
          </p:nvSpPr>
          <p:spPr>
            <a:xfrm>
              <a:off x="1932300" y="275952"/>
              <a:ext cx="1864351" cy="438687"/>
            </a:xfrm>
            <a:prstGeom prst="rect">
              <a:avLst/>
            </a:prstGeom>
            <a:noFill/>
            <a:ln w="19050">
              <a:solidFill>
                <a:srgbClr val="95373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1" name="矩形 20"/>
            <p:cNvSpPr/>
            <p:nvPr/>
          </p:nvSpPr>
          <p:spPr>
            <a:xfrm>
              <a:off x="0" y="251697"/>
              <a:ext cx="1966169" cy="479877"/>
            </a:xfrm>
            <a:prstGeom prst="rect">
              <a:avLst/>
            </a:prstGeom>
            <a:solidFill>
              <a:srgbClr val="953735"/>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3" name="TextBox 8"/>
            <p:cNvSpPr txBox="1"/>
            <p:nvPr/>
          </p:nvSpPr>
          <p:spPr>
            <a:xfrm>
              <a:off x="323494" y="306969"/>
              <a:ext cx="1624592" cy="369332"/>
            </a:xfrm>
            <a:prstGeom prst="rect">
              <a:avLst/>
            </a:prstGeom>
            <a:noFill/>
          </p:spPr>
          <p:txBody>
            <a:bodyPr wrap="square" lIns="0" tIns="0" rIns="0" bIns="0" rtlCol="0" anchor="ctr">
              <a:spAutoFit/>
            </a:bodyPr>
            <a:lstStyle/>
            <a:p>
              <a:pPr algn="ctr"/>
              <a:r>
                <a:rPr lang="zh-CN" altLang="en-US" b="1" dirty="0" smtClean="0">
                  <a:solidFill>
                    <a:schemeClr val="bg1"/>
                  </a:solidFill>
                  <a:latin typeface="Arial" panose="020B0604020202020204" pitchFamily="34" charset="0"/>
                  <a:ea typeface="微软雅黑" panose="020B0503020204020204" charset="-122"/>
                  <a:sym typeface="Arial" panose="020B0604020202020204" pitchFamily="34" charset="0"/>
                </a:rPr>
                <a:t>精做试题</a:t>
              </a:r>
              <a:endParaRPr lang="zh-CN" altLang="en-US" b="1" dirty="0">
                <a:solidFill>
                  <a:schemeClr val="bg1"/>
                </a:solidFill>
                <a:latin typeface="Arial" panose="020B0604020202020204" pitchFamily="34" charset="0"/>
                <a:ea typeface="微软雅黑" panose="020B0503020204020204" charset="-122"/>
                <a:sym typeface="Arial" panose="020B0604020202020204" pitchFamily="34" charset="0"/>
              </a:endParaRPr>
            </a:p>
          </p:txBody>
        </p:sp>
        <p:sp>
          <p:nvSpPr>
            <p:cNvPr id="24" name="矩形 23"/>
            <p:cNvSpPr/>
            <p:nvPr/>
          </p:nvSpPr>
          <p:spPr>
            <a:xfrm>
              <a:off x="169822" y="419627"/>
              <a:ext cx="137921" cy="14401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1" dirty="0">
                <a:effectLst>
                  <a:outerShdw blurRad="38100" dist="38100" dir="2700000" algn="tl">
                    <a:srgbClr val="000000">
                      <a:alpha val="43137"/>
                    </a:srgbClr>
                  </a:outerShdw>
                </a:effectLst>
              </a:endParaRPr>
            </a:p>
          </p:txBody>
        </p:sp>
        <p:sp>
          <p:nvSpPr>
            <p:cNvPr id="25" name="矩形 24"/>
            <p:cNvSpPr/>
            <p:nvPr/>
          </p:nvSpPr>
          <p:spPr>
            <a:xfrm>
              <a:off x="1915548" y="277521"/>
              <a:ext cx="1881104" cy="461665"/>
            </a:xfrm>
            <a:prstGeom prst="rect">
              <a:avLst/>
            </a:prstGeom>
          </p:spPr>
          <p:txBody>
            <a:bodyPr wrap="square">
              <a:spAutoFit/>
            </a:bodyPr>
            <a:lstStyle/>
            <a:p>
              <a:pPr algn="ctr"/>
              <a:r>
                <a:rPr lang="en-US" altLang="zh-CN" kern="100" dirty="0" smtClean="0">
                  <a:latin typeface="Times New Roman" panose="02020603050405020304" pitchFamily="18" charset="0"/>
                  <a:ea typeface="方正中等线简体" panose="03000509000000000000" pitchFamily="65" charset="-122"/>
                </a:rPr>
                <a:t>(</a:t>
              </a:r>
              <a:r>
                <a:rPr lang="zh-CN" altLang="zh-CN" kern="100" dirty="0" smtClean="0">
                  <a:latin typeface="楷体" panose="02010609060101010101" pitchFamily="49" charset="-122"/>
                  <a:ea typeface="楷体" panose="02010609060101010101" pitchFamily="49" charset="-122"/>
                  <a:cs typeface="Times New Roman" panose="02020603050405020304" pitchFamily="18" charset="0"/>
                </a:rPr>
                <a:t>约</a:t>
              </a:r>
              <a:r>
                <a:rPr lang="en-US" altLang="zh-CN" kern="100" dirty="0">
                  <a:latin typeface="楷体" panose="02010609060101010101" pitchFamily="49" charset="-122"/>
                  <a:ea typeface="楷体" panose="02010609060101010101" pitchFamily="49" charset="-122"/>
                  <a:cs typeface="Times New Roman" panose="02020603050405020304" pitchFamily="18" charset="0"/>
                </a:rPr>
                <a:t>1</a:t>
              </a:r>
              <a:r>
                <a:rPr lang="en-US" altLang="zh-CN" kern="100" dirty="0" smtClean="0">
                  <a:latin typeface="楷体" panose="02010609060101010101" pitchFamily="49" charset="-122"/>
                  <a:ea typeface="楷体" panose="02010609060101010101" pitchFamily="49" charset="-122"/>
                </a:rPr>
                <a:t>5</a:t>
              </a:r>
              <a:r>
                <a:rPr lang="zh-CN" altLang="zh-CN" kern="100" dirty="0" smtClean="0">
                  <a:latin typeface="楷体" panose="02010609060101010101" pitchFamily="49" charset="-122"/>
                  <a:ea typeface="楷体" panose="02010609060101010101" pitchFamily="49" charset="-122"/>
                  <a:cs typeface="Times New Roman" panose="02020603050405020304" pitchFamily="18" charset="0"/>
                </a:rPr>
                <a:t>分钟</a:t>
              </a:r>
              <a:r>
                <a:rPr lang="en-US" altLang="zh-CN" kern="100" dirty="0" smtClean="0">
                  <a:latin typeface="Times New Roman" panose="02020603050405020304" pitchFamily="18" charset="0"/>
                  <a:ea typeface="方正中等线简体" panose="03000509000000000000" pitchFamily="65" charset="-122"/>
                </a:rPr>
                <a:t>)</a:t>
              </a:r>
              <a:endParaRPr lang="zh-CN" altLang="en-US" dirty="0">
                <a:latin typeface="+mn-ea"/>
              </a:endParaRPr>
            </a:p>
          </p:txBody>
        </p:sp>
      </p:grpSp>
      <p:sp>
        <p:nvSpPr>
          <p:cNvPr id="48" name="TextBox 19"/>
          <p:cNvSpPr txBox="1"/>
          <p:nvPr/>
        </p:nvSpPr>
        <p:spPr>
          <a:xfrm>
            <a:off x="190550" y="3994066"/>
            <a:ext cx="756098" cy="784830"/>
          </a:xfrm>
          <a:prstGeom prst="rect">
            <a:avLst/>
          </a:prstGeom>
          <a:noFill/>
        </p:spPr>
        <p:txBody>
          <a:bodyPr wrap="square" rtlCol="0">
            <a:spAutoFit/>
          </a:bodyPr>
          <a:lstStyle/>
          <a:p>
            <a:pPr defTabSz="1219200"/>
            <a:r>
              <a:rPr lang="zh-CN" altLang="en-US" sz="4500" b="1" dirty="0">
                <a:solidFill>
                  <a:srgbClr val="C00000"/>
                </a:solidFill>
                <a:latin typeface="华文细黑" panose="02010600040101010101" pitchFamily="2" charset="-122"/>
                <a:ea typeface="华文细黑" panose="02010600040101010101" pitchFamily="2" charset="-122"/>
              </a:rPr>
              <a:t>√</a:t>
            </a:r>
          </a:p>
        </p:txBody>
      </p:sp>
    </p:spTree>
    <p:extLst>
      <p:ext uri="{BB962C8B-B14F-4D97-AF65-F5344CB8AC3E}">
        <p14:creationId xmlns:p14="http://schemas.microsoft.com/office/powerpoint/2010/main" val="661034784"/>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48"/>
                                        </p:tgtEl>
                                        <p:attrNameLst>
                                          <p:attrName>style.visibility</p:attrName>
                                        </p:attrNameLst>
                                      </p:cBhvr>
                                      <p:to>
                                        <p:strVal val="visible"/>
                                      </p:to>
                                    </p:set>
                                    <p:animEffect transition="in" filter="blinds(horizontal)">
                                      <p:cBhvr>
                                        <p:cTn id="7" dur="500"/>
                                        <p:tgtEl>
                                          <p:spTgt spid="4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8" grpId="0"/>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3" name="组合 12"/>
          <p:cNvGrpSpPr/>
          <p:nvPr/>
        </p:nvGrpSpPr>
        <p:grpSpPr>
          <a:xfrm>
            <a:off x="389206" y="1125538"/>
            <a:ext cx="11412000" cy="3028990"/>
            <a:chOff x="406574" y="1081808"/>
            <a:chExt cx="11412000" cy="3028990"/>
          </a:xfrm>
        </p:grpSpPr>
        <p:grpSp>
          <p:nvGrpSpPr>
            <p:cNvPr id="12" name="组合 11"/>
            <p:cNvGrpSpPr/>
            <p:nvPr/>
          </p:nvGrpSpPr>
          <p:grpSpPr>
            <a:xfrm>
              <a:off x="406574" y="1081808"/>
              <a:ext cx="11412000" cy="3028990"/>
              <a:chOff x="406574" y="1081808"/>
              <a:chExt cx="11412000" cy="3028990"/>
            </a:xfrm>
          </p:grpSpPr>
          <p:sp>
            <p:nvSpPr>
              <p:cNvPr id="11" name="圆角矩形 10"/>
              <p:cNvSpPr/>
              <p:nvPr/>
            </p:nvSpPr>
            <p:spPr>
              <a:xfrm>
                <a:off x="406574" y="1197546"/>
                <a:ext cx="11412000" cy="2913252"/>
              </a:xfrm>
              <a:prstGeom prst="roundRect">
                <a:avLst>
                  <a:gd name="adj" fmla="val 2651"/>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文本框 6"/>
              <p:cNvSpPr txBox="1"/>
              <p:nvPr/>
            </p:nvSpPr>
            <p:spPr>
              <a:xfrm>
                <a:off x="838622" y="1081808"/>
                <a:ext cx="583768" cy="216027"/>
              </a:xfrm>
              <a:custGeom>
                <a:avLst/>
                <a:gdLst/>
                <a:ahLst/>
                <a:cxnLst/>
                <a:rect l="l" t="t" r="r" b="b"/>
                <a:pathLst>
                  <a:path w="583768" h="216027">
                    <a:moveTo>
                      <a:pt x="96012" y="106756"/>
                    </a:moveTo>
                    <a:lnTo>
                      <a:pt x="91211" y="139217"/>
                    </a:lnTo>
                    <a:lnTo>
                      <a:pt x="107670" y="139217"/>
                    </a:lnTo>
                    <a:lnTo>
                      <a:pt x="112014" y="106756"/>
                    </a:lnTo>
                    <a:close/>
                    <a:moveTo>
                      <a:pt x="53264" y="106756"/>
                    </a:moveTo>
                    <a:lnTo>
                      <a:pt x="48692" y="139217"/>
                    </a:lnTo>
                    <a:lnTo>
                      <a:pt x="64922" y="139217"/>
                    </a:lnTo>
                    <a:lnTo>
                      <a:pt x="69494" y="106756"/>
                    </a:lnTo>
                    <a:close/>
                    <a:moveTo>
                      <a:pt x="213055" y="82524"/>
                    </a:moveTo>
                    <a:lnTo>
                      <a:pt x="249174" y="82524"/>
                    </a:lnTo>
                    <a:lnTo>
                      <a:pt x="248031" y="92811"/>
                    </a:lnTo>
                    <a:lnTo>
                      <a:pt x="279121" y="92811"/>
                    </a:lnTo>
                    <a:lnTo>
                      <a:pt x="277749" y="104927"/>
                    </a:lnTo>
                    <a:cubicBezTo>
                      <a:pt x="277292" y="107670"/>
                      <a:pt x="276149" y="110033"/>
                      <a:pt x="274320" y="112014"/>
                    </a:cubicBezTo>
                    <a:cubicBezTo>
                      <a:pt x="272644" y="113995"/>
                      <a:pt x="270662" y="114986"/>
                      <a:pt x="268376" y="114986"/>
                    </a:cubicBezTo>
                    <a:lnTo>
                      <a:pt x="244831" y="114986"/>
                    </a:lnTo>
                    <a:lnTo>
                      <a:pt x="239573" y="152019"/>
                    </a:lnTo>
                    <a:lnTo>
                      <a:pt x="272948" y="152019"/>
                    </a:lnTo>
                    <a:lnTo>
                      <a:pt x="271348" y="164592"/>
                    </a:lnTo>
                    <a:cubicBezTo>
                      <a:pt x="270891" y="167640"/>
                      <a:pt x="269519" y="170307"/>
                      <a:pt x="267233" y="172593"/>
                    </a:cubicBezTo>
                    <a:cubicBezTo>
                      <a:pt x="264947" y="174574"/>
                      <a:pt x="262357" y="175565"/>
                      <a:pt x="259461" y="175565"/>
                    </a:cubicBezTo>
                    <a:lnTo>
                      <a:pt x="236372" y="175565"/>
                    </a:lnTo>
                    <a:lnTo>
                      <a:pt x="231800" y="211683"/>
                    </a:lnTo>
                    <a:cubicBezTo>
                      <a:pt x="231648" y="212903"/>
                      <a:pt x="231191" y="213893"/>
                      <a:pt x="230429" y="214655"/>
                    </a:cubicBezTo>
                    <a:cubicBezTo>
                      <a:pt x="229667" y="215417"/>
                      <a:pt x="228752" y="215798"/>
                      <a:pt x="227685" y="215798"/>
                    </a:cubicBezTo>
                    <a:lnTo>
                      <a:pt x="192481" y="215798"/>
                    </a:lnTo>
                    <a:lnTo>
                      <a:pt x="197510" y="175565"/>
                    </a:lnTo>
                    <a:lnTo>
                      <a:pt x="147218" y="175565"/>
                    </a:lnTo>
                    <a:lnTo>
                      <a:pt x="149276" y="160706"/>
                    </a:lnTo>
                    <a:cubicBezTo>
                      <a:pt x="149580" y="158420"/>
                      <a:pt x="150647" y="156438"/>
                      <a:pt x="152476" y="154762"/>
                    </a:cubicBezTo>
                    <a:cubicBezTo>
                      <a:pt x="154305" y="152933"/>
                      <a:pt x="156286" y="152019"/>
                      <a:pt x="158420" y="152019"/>
                    </a:cubicBezTo>
                    <a:lnTo>
                      <a:pt x="200711" y="152019"/>
                    </a:lnTo>
                    <a:lnTo>
                      <a:pt x="205968" y="114986"/>
                    </a:lnTo>
                    <a:lnTo>
                      <a:pt x="190881" y="114986"/>
                    </a:lnTo>
                    <a:lnTo>
                      <a:pt x="190424" y="115671"/>
                    </a:lnTo>
                    <a:cubicBezTo>
                      <a:pt x="189052" y="120091"/>
                      <a:pt x="186690" y="123520"/>
                      <a:pt x="183337" y="125958"/>
                    </a:cubicBezTo>
                    <a:cubicBezTo>
                      <a:pt x="179375" y="128702"/>
                      <a:pt x="175184" y="130073"/>
                      <a:pt x="170764" y="130073"/>
                    </a:cubicBezTo>
                    <a:lnTo>
                      <a:pt x="151790" y="130073"/>
                    </a:lnTo>
                    <a:lnTo>
                      <a:pt x="164592" y="87325"/>
                    </a:lnTo>
                    <a:cubicBezTo>
                      <a:pt x="164897" y="86563"/>
                      <a:pt x="165354" y="85953"/>
                      <a:pt x="165963" y="85496"/>
                    </a:cubicBezTo>
                    <a:cubicBezTo>
                      <a:pt x="166573" y="85039"/>
                      <a:pt x="167259" y="84810"/>
                      <a:pt x="168021" y="84810"/>
                    </a:cubicBezTo>
                    <a:lnTo>
                      <a:pt x="199339" y="84810"/>
                    </a:lnTo>
                    <a:lnTo>
                      <a:pt x="196596" y="92811"/>
                    </a:lnTo>
                    <a:lnTo>
                      <a:pt x="208483" y="92811"/>
                    </a:lnTo>
                    <a:lnTo>
                      <a:pt x="209169" y="85496"/>
                    </a:lnTo>
                    <a:cubicBezTo>
                      <a:pt x="209169" y="84887"/>
                      <a:pt x="209283" y="84468"/>
                      <a:pt x="209512" y="84239"/>
                    </a:cubicBezTo>
                    <a:cubicBezTo>
                      <a:pt x="209740" y="84010"/>
                      <a:pt x="210083" y="83744"/>
                      <a:pt x="210540" y="83439"/>
                    </a:cubicBezTo>
                    <a:cubicBezTo>
                      <a:pt x="211302" y="82829"/>
                      <a:pt x="212141" y="82524"/>
                      <a:pt x="213055" y="82524"/>
                    </a:cubicBezTo>
                    <a:close/>
                    <a:moveTo>
                      <a:pt x="102641" y="59207"/>
                    </a:moveTo>
                    <a:lnTo>
                      <a:pt x="98298" y="88239"/>
                    </a:lnTo>
                    <a:lnTo>
                      <a:pt x="114757" y="88239"/>
                    </a:lnTo>
                    <a:lnTo>
                      <a:pt x="118643" y="59207"/>
                    </a:lnTo>
                    <a:close/>
                    <a:moveTo>
                      <a:pt x="400431" y="48692"/>
                    </a:moveTo>
                    <a:lnTo>
                      <a:pt x="419862" y="48692"/>
                    </a:lnTo>
                    <a:cubicBezTo>
                      <a:pt x="421538" y="48692"/>
                      <a:pt x="422872" y="49301"/>
                      <a:pt x="423862" y="50520"/>
                    </a:cubicBezTo>
                    <a:cubicBezTo>
                      <a:pt x="424853" y="51740"/>
                      <a:pt x="425272" y="53187"/>
                      <a:pt x="425120" y="54864"/>
                    </a:cubicBezTo>
                    <a:lnTo>
                      <a:pt x="406832" y="216027"/>
                    </a:lnTo>
                    <a:cubicBezTo>
                      <a:pt x="400126" y="216027"/>
                      <a:pt x="394564" y="213398"/>
                      <a:pt x="390144" y="208140"/>
                    </a:cubicBezTo>
                    <a:cubicBezTo>
                      <a:pt x="385724" y="202882"/>
                      <a:pt x="383819" y="196596"/>
                      <a:pt x="384429" y="189281"/>
                    </a:cubicBezTo>
                    <a:close/>
                    <a:moveTo>
                      <a:pt x="328879" y="48692"/>
                    </a:moveTo>
                    <a:lnTo>
                      <a:pt x="347624" y="48692"/>
                    </a:lnTo>
                    <a:lnTo>
                      <a:pt x="324764" y="197967"/>
                    </a:lnTo>
                    <a:cubicBezTo>
                      <a:pt x="323850" y="203301"/>
                      <a:pt x="321488" y="207645"/>
                      <a:pt x="317678" y="210998"/>
                    </a:cubicBezTo>
                    <a:cubicBezTo>
                      <a:pt x="313868" y="214350"/>
                      <a:pt x="309524" y="216027"/>
                      <a:pt x="304648" y="216027"/>
                    </a:cubicBezTo>
                    <a:lnTo>
                      <a:pt x="296418" y="216027"/>
                    </a:lnTo>
                    <a:lnTo>
                      <a:pt x="321107" y="55778"/>
                    </a:lnTo>
                    <a:cubicBezTo>
                      <a:pt x="321564" y="53645"/>
                      <a:pt x="322516" y="51930"/>
                      <a:pt x="323964" y="50635"/>
                    </a:cubicBezTo>
                    <a:cubicBezTo>
                      <a:pt x="325412" y="49339"/>
                      <a:pt x="327050" y="48692"/>
                      <a:pt x="328879" y="48692"/>
                    </a:cubicBezTo>
                    <a:close/>
                    <a:moveTo>
                      <a:pt x="499643" y="5943"/>
                    </a:moveTo>
                    <a:lnTo>
                      <a:pt x="583768" y="5943"/>
                    </a:lnTo>
                    <a:cubicBezTo>
                      <a:pt x="583006" y="10820"/>
                      <a:pt x="580911" y="14821"/>
                      <a:pt x="577482" y="17945"/>
                    </a:cubicBezTo>
                    <a:cubicBezTo>
                      <a:pt x="574053" y="21069"/>
                      <a:pt x="570052" y="22631"/>
                      <a:pt x="565480" y="22631"/>
                    </a:cubicBezTo>
                    <a:lnTo>
                      <a:pt x="497586" y="22631"/>
                    </a:lnTo>
                    <a:close/>
                    <a:moveTo>
                      <a:pt x="457581" y="5943"/>
                    </a:moveTo>
                    <a:lnTo>
                      <a:pt x="492785" y="5943"/>
                    </a:lnTo>
                    <a:lnTo>
                      <a:pt x="486156" y="56235"/>
                    </a:lnTo>
                    <a:lnTo>
                      <a:pt x="577139" y="56235"/>
                    </a:lnTo>
                    <a:lnTo>
                      <a:pt x="574624" y="74752"/>
                    </a:lnTo>
                    <a:lnTo>
                      <a:pt x="560680" y="74752"/>
                    </a:lnTo>
                    <a:lnTo>
                      <a:pt x="541934" y="216027"/>
                    </a:lnTo>
                    <a:lnTo>
                      <a:pt x="498272" y="216027"/>
                    </a:lnTo>
                    <a:lnTo>
                      <a:pt x="516788" y="74752"/>
                    </a:lnTo>
                    <a:lnTo>
                      <a:pt x="483641" y="74752"/>
                    </a:lnTo>
                    <a:lnTo>
                      <a:pt x="468325" y="191338"/>
                    </a:lnTo>
                    <a:cubicBezTo>
                      <a:pt x="467411" y="198196"/>
                      <a:pt x="464439" y="204063"/>
                      <a:pt x="459410" y="208940"/>
                    </a:cubicBezTo>
                    <a:cubicBezTo>
                      <a:pt x="454533" y="213665"/>
                      <a:pt x="448742" y="216027"/>
                      <a:pt x="442036" y="216027"/>
                    </a:cubicBezTo>
                    <a:lnTo>
                      <a:pt x="421234" y="216027"/>
                    </a:lnTo>
                    <a:lnTo>
                      <a:pt x="447751" y="15087"/>
                    </a:lnTo>
                    <a:cubicBezTo>
                      <a:pt x="448208" y="12344"/>
                      <a:pt x="449351" y="10134"/>
                      <a:pt x="451180" y="8458"/>
                    </a:cubicBezTo>
                    <a:cubicBezTo>
                      <a:pt x="453009" y="6782"/>
                      <a:pt x="455143" y="5943"/>
                      <a:pt x="457581" y="5943"/>
                    </a:cubicBezTo>
                    <a:close/>
                    <a:moveTo>
                      <a:pt x="173050" y="2514"/>
                    </a:moveTo>
                    <a:lnTo>
                      <a:pt x="284378" y="2514"/>
                    </a:lnTo>
                    <a:cubicBezTo>
                      <a:pt x="286055" y="2514"/>
                      <a:pt x="287426" y="2972"/>
                      <a:pt x="288493" y="3886"/>
                    </a:cubicBezTo>
                    <a:cubicBezTo>
                      <a:pt x="289560" y="5105"/>
                      <a:pt x="289941" y="6553"/>
                      <a:pt x="289636" y="8229"/>
                    </a:cubicBezTo>
                    <a:lnTo>
                      <a:pt x="284150" y="49835"/>
                    </a:lnTo>
                    <a:cubicBezTo>
                      <a:pt x="283083" y="56997"/>
                      <a:pt x="280340" y="62789"/>
                      <a:pt x="275920" y="67208"/>
                    </a:cubicBezTo>
                    <a:cubicBezTo>
                      <a:pt x="271501" y="71933"/>
                      <a:pt x="264719" y="74295"/>
                      <a:pt x="255575" y="74295"/>
                    </a:cubicBezTo>
                    <a:lnTo>
                      <a:pt x="222656" y="74295"/>
                    </a:lnTo>
                    <a:lnTo>
                      <a:pt x="224485" y="61265"/>
                    </a:lnTo>
                    <a:cubicBezTo>
                      <a:pt x="224637" y="59741"/>
                      <a:pt x="225323" y="58369"/>
                      <a:pt x="226542" y="57150"/>
                    </a:cubicBezTo>
                    <a:cubicBezTo>
                      <a:pt x="227762" y="56235"/>
                      <a:pt x="229133" y="55778"/>
                      <a:pt x="230657" y="55778"/>
                    </a:cubicBezTo>
                    <a:lnTo>
                      <a:pt x="238658" y="55778"/>
                    </a:lnTo>
                    <a:cubicBezTo>
                      <a:pt x="242316" y="55778"/>
                      <a:pt x="244450" y="54026"/>
                      <a:pt x="245059" y="50520"/>
                    </a:cubicBezTo>
                    <a:lnTo>
                      <a:pt x="249174" y="19888"/>
                    </a:lnTo>
                    <a:lnTo>
                      <a:pt x="220599" y="19888"/>
                    </a:lnTo>
                    <a:lnTo>
                      <a:pt x="212141" y="49377"/>
                    </a:lnTo>
                    <a:cubicBezTo>
                      <a:pt x="209397" y="57455"/>
                      <a:pt x="204749" y="63627"/>
                      <a:pt x="198196" y="67894"/>
                    </a:cubicBezTo>
                    <a:cubicBezTo>
                      <a:pt x="191643" y="72161"/>
                      <a:pt x="184785" y="74295"/>
                      <a:pt x="177622" y="74295"/>
                    </a:cubicBezTo>
                    <a:lnTo>
                      <a:pt x="162534" y="74295"/>
                    </a:lnTo>
                    <a:lnTo>
                      <a:pt x="181051" y="19888"/>
                    </a:lnTo>
                    <a:lnTo>
                      <a:pt x="166192" y="19888"/>
                    </a:lnTo>
                    <a:lnTo>
                      <a:pt x="168021" y="6401"/>
                    </a:lnTo>
                    <a:cubicBezTo>
                      <a:pt x="168173" y="5181"/>
                      <a:pt x="168707" y="4191"/>
                      <a:pt x="169621" y="3429"/>
                    </a:cubicBezTo>
                    <a:cubicBezTo>
                      <a:pt x="170688" y="2819"/>
                      <a:pt x="171831" y="2514"/>
                      <a:pt x="173050" y="2514"/>
                    </a:cubicBezTo>
                    <a:close/>
                    <a:moveTo>
                      <a:pt x="365455" y="228"/>
                    </a:moveTo>
                    <a:lnTo>
                      <a:pt x="400660" y="228"/>
                    </a:lnTo>
                    <a:lnTo>
                      <a:pt x="398374" y="18974"/>
                    </a:lnTo>
                    <a:lnTo>
                      <a:pt x="433349" y="18974"/>
                    </a:lnTo>
                    <a:lnTo>
                      <a:pt x="431749" y="30404"/>
                    </a:lnTo>
                    <a:cubicBezTo>
                      <a:pt x="431444" y="32537"/>
                      <a:pt x="430568" y="34252"/>
                      <a:pt x="429120" y="35547"/>
                    </a:cubicBezTo>
                    <a:cubicBezTo>
                      <a:pt x="427672" y="36843"/>
                      <a:pt x="426034" y="37490"/>
                      <a:pt x="424205" y="37490"/>
                    </a:cubicBezTo>
                    <a:lnTo>
                      <a:pt x="395859" y="37490"/>
                    </a:lnTo>
                    <a:lnTo>
                      <a:pt x="373456" y="206654"/>
                    </a:lnTo>
                    <a:cubicBezTo>
                      <a:pt x="372999" y="209397"/>
                      <a:pt x="371818" y="211645"/>
                      <a:pt x="369913" y="213398"/>
                    </a:cubicBezTo>
                    <a:cubicBezTo>
                      <a:pt x="368008" y="215151"/>
                      <a:pt x="365760" y="216027"/>
                      <a:pt x="363169" y="216027"/>
                    </a:cubicBezTo>
                    <a:lnTo>
                      <a:pt x="330251" y="216027"/>
                    </a:lnTo>
                    <a:lnTo>
                      <a:pt x="353797" y="37490"/>
                    </a:lnTo>
                    <a:lnTo>
                      <a:pt x="320650" y="37490"/>
                    </a:lnTo>
                    <a:lnTo>
                      <a:pt x="322250" y="25374"/>
                    </a:lnTo>
                    <a:cubicBezTo>
                      <a:pt x="322555" y="23393"/>
                      <a:pt x="323355" y="21831"/>
                      <a:pt x="324650" y="20688"/>
                    </a:cubicBezTo>
                    <a:cubicBezTo>
                      <a:pt x="325945" y="19545"/>
                      <a:pt x="327431" y="18974"/>
                      <a:pt x="329108" y="18974"/>
                    </a:cubicBezTo>
                    <a:lnTo>
                      <a:pt x="356311" y="18974"/>
                    </a:lnTo>
                    <a:lnTo>
                      <a:pt x="357911" y="7315"/>
                    </a:lnTo>
                    <a:cubicBezTo>
                      <a:pt x="358216" y="5334"/>
                      <a:pt x="359092" y="3657"/>
                      <a:pt x="360540" y="2286"/>
                    </a:cubicBezTo>
                    <a:cubicBezTo>
                      <a:pt x="361988" y="914"/>
                      <a:pt x="363626" y="228"/>
                      <a:pt x="365455" y="228"/>
                    </a:cubicBezTo>
                    <a:close/>
                    <a:moveTo>
                      <a:pt x="42062" y="0"/>
                    </a:moveTo>
                    <a:lnTo>
                      <a:pt x="86639" y="0"/>
                    </a:lnTo>
                    <a:lnTo>
                      <a:pt x="83896" y="3657"/>
                    </a:lnTo>
                    <a:lnTo>
                      <a:pt x="155905" y="3657"/>
                    </a:lnTo>
                    <a:cubicBezTo>
                      <a:pt x="157429" y="3657"/>
                      <a:pt x="158572" y="4267"/>
                      <a:pt x="159334" y="5486"/>
                    </a:cubicBezTo>
                    <a:cubicBezTo>
                      <a:pt x="160096" y="6705"/>
                      <a:pt x="160172" y="8077"/>
                      <a:pt x="159563" y="9601"/>
                    </a:cubicBezTo>
                    <a:lnTo>
                      <a:pt x="145161" y="41834"/>
                    </a:lnTo>
                    <a:lnTo>
                      <a:pt x="157962" y="41834"/>
                    </a:lnTo>
                    <a:lnTo>
                      <a:pt x="135788" y="198882"/>
                    </a:lnTo>
                    <a:cubicBezTo>
                      <a:pt x="135179" y="203606"/>
                      <a:pt x="133274" y="207645"/>
                      <a:pt x="130073" y="210998"/>
                    </a:cubicBezTo>
                    <a:cubicBezTo>
                      <a:pt x="126873" y="214198"/>
                      <a:pt x="123215" y="215798"/>
                      <a:pt x="119100" y="215798"/>
                    </a:cubicBezTo>
                    <a:lnTo>
                      <a:pt x="96698" y="215798"/>
                    </a:lnTo>
                    <a:lnTo>
                      <a:pt x="104927" y="156591"/>
                    </a:lnTo>
                    <a:lnTo>
                      <a:pt x="88925" y="156591"/>
                    </a:lnTo>
                    <a:lnTo>
                      <a:pt x="80924" y="212369"/>
                    </a:lnTo>
                    <a:lnTo>
                      <a:pt x="54635" y="212369"/>
                    </a:lnTo>
                    <a:lnTo>
                      <a:pt x="62408" y="156591"/>
                    </a:lnTo>
                    <a:lnTo>
                      <a:pt x="46177" y="156591"/>
                    </a:lnTo>
                    <a:lnTo>
                      <a:pt x="40233" y="198425"/>
                    </a:lnTo>
                    <a:cubicBezTo>
                      <a:pt x="39624" y="203301"/>
                      <a:pt x="37643" y="207492"/>
                      <a:pt x="34290" y="210998"/>
                    </a:cubicBezTo>
                    <a:cubicBezTo>
                      <a:pt x="30785" y="214198"/>
                      <a:pt x="26975" y="215798"/>
                      <a:pt x="22860" y="215798"/>
                    </a:cubicBezTo>
                    <a:lnTo>
                      <a:pt x="0" y="215798"/>
                    </a:lnTo>
                    <a:lnTo>
                      <a:pt x="24689" y="41834"/>
                    </a:lnTo>
                    <a:lnTo>
                      <a:pt x="62636" y="41834"/>
                    </a:lnTo>
                    <a:lnTo>
                      <a:pt x="55778" y="88239"/>
                    </a:lnTo>
                    <a:lnTo>
                      <a:pt x="72009" y="88239"/>
                    </a:lnTo>
                    <a:lnTo>
                      <a:pt x="76124" y="59207"/>
                    </a:lnTo>
                    <a:lnTo>
                      <a:pt x="64694" y="59207"/>
                    </a:lnTo>
                    <a:lnTo>
                      <a:pt x="67437" y="41834"/>
                    </a:lnTo>
                    <a:lnTo>
                      <a:pt x="103098" y="41834"/>
                    </a:lnTo>
                    <a:lnTo>
                      <a:pt x="111785" y="21031"/>
                    </a:lnTo>
                    <a:lnTo>
                      <a:pt x="74981" y="21031"/>
                    </a:lnTo>
                    <a:cubicBezTo>
                      <a:pt x="69189" y="31089"/>
                      <a:pt x="61722" y="36119"/>
                      <a:pt x="52578" y="36119"/>
                    </a:cubicBezTo>
                    <a:lnTo>
                      <a:pt x="21031" y="36119"/>
                    </a:lnTo>
                    <a:lnTo>
                      <a:pt x="36804" y="3200"/>
                    </a:lnTo>
                    <a:cubicBezTo>
                      <a:pt x="38328" y="1067"/>
                      <a:pt x="40081" y="0"/>
                      <a:pt x="42062" y="0"/>
                    </a:cubicBezTo>
                    <a:close/>
                  </a:path>
                </a:pathLst>
              </a:custGeom>
              <a:solidFill>
                <a:srgbClr val="953735"/>
              </a:solidFill>
              <a:ln>
                <a:noFill/>
              </a:ln>
              <a:effectLst/>
            </p:spPr>
            <p:txBody>
              <a:bodyPr rot="0" spcFirstLastPara="0" vertOverflow="overflow" horzOverflow="overflow" vert="horz" wrap="square" lIns="91440" tIns="45720" rIns="91440" bIns="45720" numCol="1" spcCol="0" rtlCol="0" fromWordArt="0" anchor="t" anchorCtr="0" forceAA="0" compatLnSpc="1">
                <a:noAutofit/>
              </a:bodyPr>
              <a:lstStyle>
                <a:defPPr>
                  <a:defRPr lang="zh-CN"/>
                </a:defPPr>
                <a:lvl1pPr marR="0" lvl="0" indent="0" defTabSz="914400" fontAlgn="auto">
                  <a:lnSpc>
                    <a:spcPct val="100000"/>
                  </a:lnSpc>
                  <a:spcBef>
                    <a:spcPts val="0"/>
                  </a:spcBef>
                  <a:spcAft>
                    <a:spcPts val="0"/>
                  </a:spcAft>
                  <a:buClrTx/>
                  <a:buSzTx/>
                  <a:buFontTx/>
                  <a:buNone/>
                  <a:defRPr kumimoji="0" sz="1800" b="0" i="0" u="none" strike="noStrike" cap="none" spc="0" normalizeH="0" baseline="0">
                    <a:ln>
                      <a:noFill/>
                    </a:ln>
                    <a:solidFill>
                      <a:prstClr val="white"/>
                    </a:solidFill>
                    <a:effectLst/>
                    <a:uLnTx/>
                    <a:uFillTx/>
                    <a:latin typeface="DOUYU Font" pitchFamily="2" charset="-122"/>
                    <a:ea typeface="DOUYU Font" pitchFamily="2" charset="-122"/>
                  </a:defRPr>
                </a:lvl1pPr>
              </a:lstStyle>
              <a:p>
                <a:endParaRPr lang="zh-CN" altLang="en-US" dirty="0"/>
              </a:p>
            </p:txBody>
          </p:sp>
        </p:grpSp>
        <p:sp>
          <p:nvSpPr>
            <p:cNvPr id="2" name="矩形 1"/>
            <p:cNvSpPr/>
            <p:nvPr/>
          </p:nvSpPr>
          <p:spPr>
            <a:xfrm>
              <a:off x="557019" y="1369202"/>
              <a:ext cx="11076375" cy="2595839"/>
            </a:xfrm>
            <a:prstGeom prst="rect">
              <a:avLst/>
            </a:prstGeom>
            <a:noFill/>
            <a:ln>
              <a:noFill/>
            </a:ln>
          </p:spPr>
          <p:txBody>
            <a:bodyPr>
              <a:spAutoFit/>
            </a:bodyPr>
            <a:lstStyle/>
            <a:p>
              <a:pPr algn="just">
                <a:lnSpc>
                  <a:spcPct val="150000"/>
                </a:lnSpc>
                <a:spcAft>
                  <a:spcPts val="0"/>
                </a:spcAft>
              </a:pP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仿宋_GB2312" panose="02010609030101010101" pitchFamily="49" charset="-122"/>
                  <a:cs typeface="Times New Roman" panose="02020603050405020304" pitchFamily="18" charset="0"/>
                </a:rPr>
                <a:t>造次</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仿宋_GB2312" panose="02010609030101010101" pitchFamily="49" charset="-122"/>
                  <a:cs typeface="Times New Roman" panose="02020603050405020304" pitchFamily="18" charset="0"/>
                </a:rPr>
                <a:t>指匆忙、仓促，是</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仿宋_GB2312" panose="02010609030101010101" pitchFamily="49" charset="-122"/>
                  <a:cs typeface="Times New Roman" panose="02020603050405020304" pitchFamily="18" charset="0"/>
                </a:rPr>
                <a:t>不能以辞语自达</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仿宋_GB2312" panose="02010609030101010101" pitchFamily="49" charset="-122"/>
                  <a:cs typeface="Times New Roman" panose="02020603050405020304" pitchFamily="18" charset="0"/>
                </a:rPr>
                <a:t>的条件，故应在</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仿宋_GB2312" panose="02010609030101010101" pitchFamily="49" charset="-122"/>
                  <a:cs typeface="Times New Roman" panose="02020603050405020304" pitchFamily="18" charset="0"/>
                </a:rPr>
                <a:t>少文</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仿宋_GB2312" panose="02010609030101010101" pitchFamily="49" charset="-122"/>
                  <a:cs typeface="Times New Roman" panose="02020603050405020304" pitchFamily="18" charset="0"/>
                </a:rPr>
                <a:t>后断开，据此排除</a:t>
              </a:r>
              <a:r>
                <a:rPr lang="en-US" altLang="zh-CN" sz="2800" kern="100" dirty="0">
                  <a:latin typeface="Times New Roman" panose="02020603050405020304" pitchFamily="18" charset="0"/>
                  <a:ea typeface="仿宋_GB2312" panose="02010609030101010101" pitchFamily="49" charset="-122"/>
                  <a:cs typeface="Courier New" panose="02070309020205020404" pitchFamily="49" charset="0"/>
                </a:rPr>
                <a:t>A</a:t>
              </a:r>
              <a:r>
                <a:rPr lang="zh-CN" altLang="zh-CN" sz="2800" kern="100" dirty="0">
                  <a:latin typeface="Times New Roman" panose="02020603050405020304" pitchFamily="18" charset="0"/>
                  <a:ea typeface="仿宋_GB2312" panose="02010609030101010101" pitchFamily="49" charset="-122"/>
                  <a:cs typeface="Times New Roman" panose="02020603050405020304" pitchFamily="18" charset="0"/>
                </a:rPr>
                <a:t>、</a:t>
              </a:r>
              <a:r>
                <a:rPr lang="en-US" altLang="zh-CN" sz="2800" kern="100" dirty="0">
                  <a:latin typeface="Times New Roman" panose="02020603050405020304" pitchFamily="18" charset="0"/>
                  <a:ea typeface="仿宋_GB2312" panose="02010609030101010101" pitchFamily="49" charset="-122"/>
                  <a:cs typeface="Courier New" panose="02070309020205020404" pitchFamily="49" charset="0"/>
                </a:rPr>
                <a:t>D</a:t>
              </a:r>
              <a:r>
                <a:rPr lang="zh-CN" altLang="zh-CN" sz="2800" kern="100" dirty="0">
                  <a:latin typeface="Times New Roman" panose="02020603050405020304" pitchFamily="18" charset="0"/>
                  <a:ea typeface="仿宋_GB2312" panose="02010609030101010101" pitchFamily="49" charset="-122"/>
                  <a:cs typeface="Times New Roman" panose="02020603050405020304" pitchFamily="18" charset="0"/>
                </a:rPr>
                <a:t>两项</a:t>
              </a:r>
              <a:r>
                <a:rPr lang="zh-CN" altLang="zh-CN" sz="2800" kern="100" dirty="0" smtClean="0">
                  <a:latin typeface="Times New Roman" panose="02020603050405020304" pitchFamily="18" charset="0"/>
                  <a:ea typeface="仿宋_GB2312" panose="02010609030101010101" pitchFamily="49" charset="-122"/>
                  <a:cs typeface="Times New Roman" panose="02020603050405020304" pitchFamily="18" charset="0"/>
                </a:rPr>
                <a:t>；</a:t>
              </a:r>
              <a:endParaRPr lang="en-US" altLang="zh-CN" sz="2800" kern="100" dirty="0" smtClean="0">
                <a:latin typeface="Times New Roman" panose="02020603050405020304" pitchFamily="18" charset="0"/>
                <a:ea typeface="仿宋_GB2312" panose="02010609030101010101" pitchFamily="49" charset="-122"/>
                <a:cs typeface="Times New Roman" panose="02020603050405020304" pitchFamily="18" charset="0"/>
              </a:endParaRPr>
            </a:p>
            <a:p>
              <a:pPr algn="just">
                <a:lnSpc>
                  <a:spcPct val="150000"/>
                </a:lnSpc>
                <a:spcAft>
                  <a:spcPts val="0"/>
                </a:spcAft>
              </a:pPr>
              <a:r>
                <a:rPr lang="en-US" altLang="zh-CN" sz="2800" kern="100" dirty="0" smtClean="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仿宋_GB2312" panose="02010609030101010101" pitchFamily="49" charset="-122"/>
                  <a:cs typeface="Times New Roman" panose="02020603050405020304" pitchFamily="18" charset="0"/>
                </a:rPr>
                <a:t>上</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仿宋_GB2312" panose="02010609030101010101" pitchFamily="49" charset="-122"/>
                  <a:cs typeface="Times New Roman" panose="02020603050405020304" pitchFamily="18" charset="0"/>
                </a:rPr>
                <a:t>指皇上，是下文</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仿宋_GB2312" panose="02010609030101010101" pitchFamily="49" charset="-122"/>
                  <a:cs typeface="Times New Roman" panose="02020603050405020304" pitchFamily="18" charset="0"/>
                </a:rPr>
                <a:t>亦以其南阳人</a:t>
              </a:r>
              <a:r>
                <a:rPr lang="en-US" altLang="zh-CN" sz="2800" kern="100" dirty="0">
                  <a:latin typeface="Times New Roman" panose="02020603050405020304" pitchFamily="18" charset="0"/>
                  <a:ea typeface="仿宋_GB2312" panose="02010609030101010101" pitchFamily="49" charset="-122"/>
                  <a:cs typeface="Courier New" panose="02070309020205020404" pitchFamily="49" charset="0"/>
                </a:rPr>
                <a:t>/</a:t>
              </a:r>
              <a:r>
                <a:rPr lang="zh-CN" altLang="zh-CN" sz="2800" kern="100" dirty="0">
                  <a:latin typeface="Times New Roman" panose="02020603050405020304" pitchFamily="18" charset="0"/>
                  <a:ea typeface="仿宋_GB2312" panose="02010609030101010101" pitchFamily="49" charset="-122"/>
                  <a:cs typeface="Times New Roman" panose="02020603050405020304" pitchFamily="18" charset="0"/>
                </a:rPr>
                <a:t>渐亲之</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仿宋_GB2312" panose="02010609030101010101" pitchFamily="49" charset="-122"/>
                  <a:cs typeface="Times New Roman" panose="02020603050405020304" pitchFamily="18" charset="0"/>
                </a:rPr>
                <a:t>的主语，故应在</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仿宋_GB2312" panose="02010609030101010101" pitchFamily="49" charset="-122"/>
                  <a:cs typeface="Times New Roman" panose="02020603050405020304" pitchFamily="18" charset="0"/>
                </a:rPr>
                <a:t>上</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仿宋_GB2312" panose="02010609030101010101" pitchFamily="49" charset="-122"/>
                  <a:cs typeface="Times New Roman" panose="02020603050405020304" pitchFamily="18" charset="0"/>
                </a:rPr>
                <a:t>前断开，排除</a:t>
              </a:r>
              <a:r>
                <a:rPr lang="en-US" altLang="zh-CN" sz="2800" kern="100" dirty="0">
                  <a:latin typeface="Times New Roman" panose="02020603050405020304" pitchFamily="18" charset="0"/>
                  <a:ea typeface="仿宋_GB2312" panose="02010609030101010101" pitchFamily="49" charset="-122"/>
                  <a:cs typeface="Courier New" panose="02070309020205020404" pitchFamily="49" charset="0"/>
                </a:rPr>
                <a:t>B</a:t>
              </a:r>
              <a:r>
                <a:rPr lang="zh-CN" altLang="zh-CN" sz="2800" kern="100" dirty="0">
                  <a:latin typeface="Times New Roman" panose="02020603050405020304" pitchFamily="18" charset="0"/>
                  <a:ea typeface="仿宋_GB2312" panose="02010609030101010101" pitchFamily="49" charset="-122"/>
                  <a:cs typeface="Times New Roman" panose="02020603050405020304" pitchFamily="18" charset="0"/>
                </a:rPr>
                <a:t>项。故选</a:t>
              </a:r>
              <a:r>
                <a:rPr lang="en-US" altLang="zh-CN" sz="2800" kern="100" dirty="0">
                  <a:latin typeface="Times New Roman" panose="02020603050405020304" pitchFamily="18" charset="0"/>
                  <a:ea typeface="仿宋_GB2312" panose="02010609030101010101" pitchFamily="49" charset="-122"/>
                  <a:cs typeface="Courier New" panose="02070309020205020404" pitchFamily="49" charset="0"/>
                </a:rPr>
                <a:t>C</a:t>
              </a:r>
              <a:r>
                <a:rPr lang="zh-CN" altLang="zh-CN" sz="2800" kern="100" dirty="0">
                  <a:latin typeface="Times New Roman" panose="02020603050405020304" pitchFamily="18" charset="0"/>
                  <a:ea typeface="仿宋_GB2312" panose="02010609030101010101" pitchFamily="49" charset="-122"/>
                  <a:cs typeface="Times New Roman" panose="02020603050405020304" pitchFamily="18" charset="0"/>
                </a:rPr>
                <a:t>。</a:t>
              </a:r>
              <a:endParaRPr lang="zh-CN" altLang="zh-CN" sz="1050" kern="100" dirty="0">
                <a:effectLst/>
                <a:latin typeface="宋体" panose="02010600030101010101" pitchFamily="2" charset="-122"/>
                <a:ea typeface="宋体" panose="02010600030101010101" pitchFamily="2" charset="-122"/>
                <a:cs typeface="Courier New" panose="02070309020205020404" pitchFamily="49" charset="0"/>
              </a:endParaRPr>
            </a:p>
          </p:txBody>
        </p:sp>
      </p:grpSp>
    </p:spTree>
    <p:extLst>
      <p:ext uri="{BB962C8B-B14F-4D97-AF65-F5344CB8AC3E}">
        <p14:creationId xmlns:p14="http://schemas.microsoft.com/office/powerpoint/2010/main" val="2153612821"/>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 presetClass="entr" presetSubtype="10" fill="hold" nodeType="with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blinds(horizontal)">
                                      <p:cBhvr>
                                        <p:cTn id="7"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335206" y="405458"/>
            <a:ext cx="11520000" cy="5835124"/>
          </a:xfrm>
          <a:prstGeom prst="rect">
            <a:avLst/>
          </a:prstGeom>
        </p:spPr>
        <p:txBody>
          <a:bodyPr>
            <a:spAutoFit/>
          </a:bodyPr>
          <a:lstStyle/>
          <a:p>
            <a:pPr algn="just">
              <a:lnSpc>
                <a:spcPct val="150000"/>
              </a:lnSpc>
              <a:spcAft>
                <a:spcPts val="0"/>
              </a:spcAft>
            </a:pPr>
            <a:r>
              <a:rPr lang="en-US" altLang="zh-CN" sz="2800" kern="100" dirty="0">
                <a:latin typeface="Times New Roman" panose="02020603050405020304" pitchFamily="18" charset="0"/>
                <a:ea typeface="方正中等线简体" panose="03000509000000000000" pitchFamily="65" charset="-122"/>
                <a:cs typeface="Courier New" panose="02070309020205020404" pitchFamily="49" charset="0"/>
              </a:rPr>
              <a:t>2.</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下列对文中加颜色的词语及相关内容的解说，不正确的一项是</a:t>
            </a:r>
            <a:r>
              <a:rPr lang="en-US" altLang="zh-CN" sz="2800" kern="100" dirty="0">
                <a:latin typeface="Times New Roman" panose="02020603050405020304" pitchFamily="18" charset="0"/>
                <a:ea typeface="方正中等线简体" panose="03000509000000000000" pitchFamily="65" charset="-122"/>
                <a:cs typeface="Courier New" panose="02070309020205020404" pitchFamily="49" charset="0"/>
              </a:rPr>
              <a:t>(3</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分</a:t>
            </a:r>
            <a:r>
              <a:rPr lang="en-US" altLang="zh-CN" sz="2800" kern="100" dirty="0">
                <a:latin typeface="Times New Roman" panose="02020603050405020304" pitchFamily="18" charset="0"/>
                <a:ea typeface="方正中等线简体" panose="03000509000000000000" pitchFamily="65" charset="-122"/>
                <a:cs typeface="Courier New" panose="02070309020205020404" pitchFamily="49" charset="0"/>
              </a:rPr>
              <a:t>)</a:t>
            </a:r>
            <a:endParaRPr lang="zh-CN" altLang="zh-CN" sz="1050" kern="100" dirty="0">
              <a:latin typeface="宋体" panose="02010600030101010101" pitchFamily="2" charset="-122"/>
              <a:ea typeface="宋体" panose="02010600030101010101" pitchFamily="2" charset="-122"/>
              <a:cs typeface="Courier New" panose="02070309020205020404" pitchFamily="49" charset="0"/>
            </a:endParaRPr>
          </a:p>
          <a:p>
            <a:pPr algn="just">
              <a:lnSpc>
                <a:spcPct val="150000"/>
              </a:lnSpc>
              <a:spcAft>
                <a:spcPts val="0"/>
              </a:spcAft>
            </a:pPr>
            <a:r>
              <a:rPr lang="en-US" altLang="zh-CN" sz="2800" kern="100" dirty="0">
                <a:latin typeface="Times New Roman" panose="02020603050405020304" pitchFamily="18" charset="0"/>
                <a:ea typeface="方正中等线简体" panose="03000509000000000000" pitchFamily="65" charset="-122"/>
                <a:cs typeface="Courier New" panose="02070309020205020404" pitchFamily="49" charset="0"/>
              </a:rPr>
              <a:t>A.</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衔枚指在口中横衔着枚。枚的形状像筷子，是古代行军时用以禁止</a:t>
            </a:r>
            <a:r>
              <a:rPr lang="zh-CN" altLang="zh-CN" sz="2800" kern="100" dirty="0" smtClean="0">
                <a:latin typeface="Times New Roman" panose="02020603050405020304" pitchFamily="18" charset="0"/>
                <a:ea typeface="方正中等线简体" panose="03000509000000000000" pitchFamily="65" charset="-122"/>
                <a:cs typeface="Times New Roman" panose="02020603050405020304" pitchFamily="18" charset="0"/>
              </a:rPr>
              <a:t>喧</a:t>
            </a:r>
            <a:endParaRPr lang="en-US" altLang="zh-CN" sz="2800" kern="100" dirty="0" smtClean="0">
              <a:latin typeface="Times New Roman" panose="02020603050405020304" pitchFamily="18" charset="0"/>
              <a:ea typeface="方正中等线简体" panose="03000509000000000000" pitchFamily="65" charset="-122"/>
              <a:cs typeface="Times New Roman" panose="02020603050405020304" pitchFamily="18" charset="0"/>
            </a:endParaRPr>
          </a:p>
          <a:p>
            <a:pPr algn="just">
              <a:lnSpc>
                <a:spcPct val="150000"/>
              </a:lnSpc>
              <a:spcAft>
                <a:spcPts val="0"/>
              </a:spcAft>
            </a:pPr>
            <a:r>
              <a:rPr lang="zh-CN" altLang="en-US" sz="2800" kern="100" dirty="0">
                <a:latin typeface="Times New Roman" panose="02020603050405020304" pitchFamily="18" charset="0"/>
                <a:ea typeface="方正中等线简体" panose="03000509000000000000" pitchFamily="65" charset="-122"/>
                <a:cs typeface="Times New Roman" panose="02020603050405020304" pitchFamily="18" charset="0"/>
              </a:rPr>
              <a:t>　</a:t>
            </a:r>
            <a:r>
              <a:rPr lang="zh-CN" altLang="zh-CN" sz="2800" kern="100" dirty="0" smtClean="0">
                <a:latin typeface="Times New Roman" panose="02020603050405020304" pitchFamily="18" charset="0"/>
                <a:ea typeface="方正中等线简体" panose="03000509000000000000" pitchFamily="65" charset="-122"/>
                <a:cs typeface="Times New Roman" panose="02020603050405020304" pitchFamily="18" charset="0"/>
              </a:rPr>
              <a:t>哗</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的器具。</a:t>
            </a:r>
            <a:endParaRPr lang="zh-CN" altLang="zh-CN" sz="1050" kern="100" dirty="0">
              <a:latin typeface="宋体" panose="02010600030101010101" pitchFamily="2" charset="-122"/>
              <a:ea typeface="宋体" panose="02010600030101010101" pitchFamily="2" charset="-122"/>
              <a:cs typeface="Courier New" panose="02070309020205020404" pitchFamily="49" charset="0"/>
            </a:endParaRPr>
          </a:p>
          <a:p>
            <a:pPr algn="just">
              <a:lnSpc>
                <a:spcPct val="150000"/>
              </a:lnSpc>
              <a:spcAft>
                <a:spcPts val="0"/>
              </a:spcAft>
            </a:pPr>
            <a:r>
              <a:rPr lang="en-US" altLang="zh-CN" sz="2800" kern="100" dirty="0">
                <a:latin typeface="Times New Roman" panose="02020603050405020304" pitchFamily="18" charset="0"/>
                <a:ea typeface="方正中等线简体" panose="03000509000000000000" pitchFamily="65" charset="-122"/>
                <a:cs typeface="Courier New" panose="02070309020205020404" pitchFamily="49" charset="0"/>
              </a:rPr>
              <a:t>B.</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差强人意，文中指表现较差，不能令人满意，后来的意思转变为</a:t>
            </a:r>
            <a:r>
              <a:rPr lang="zh-CN" altLang="zh-CN" sz="2800" kern="100" dirty="0" smtClean="0">
                <a:latin typeface="Times New Roman" panose="02020603050405020304" pitchFamily="18" charset="0"/>
                <a:ea typeface="方正中等线简体" panose="03000509000000000000" pitchFamily="65" charset="-122"/>
                <a:cs typeface="Times New Roman" panose="02020603050405020304" pitchFamily="18" charset="0"/>
              </a:rPr>
              <a:t>勉强</a:t>
            </a:r>
            <a:endParaRPr lang="en-US" altLang="zh-CN" sz="2800" kern="100" dirty="0" smtClean="0">
              <a:latin typeface="Times New Roman" panose="02020603050405020304" pitchFamily="18" charset="0"/>
              <a:ea typeface="方正中等线简体" panose="03000509000000000000" pitchFamily="65" charset="-122"/>
              <a:cs typeface="Times New Roman" panose="02020603050405020304" pitchFamily="18" charset="0"/>
            </a:endParaRPr>
          </a:p>
          <a:p>
            <a:pPr algn="just">
              <a:lnSpc>
                <a:spcPct val="150000"/>
              </a:lnSpc>
              <a:spcAft>
                <a:spcPts val="0"/>
              </a:spcAft>
            </a:pPr>
            <a:r>
              <a:rPr lang="zh-CN" altLang="en-US" sz="2800" kern="100" dirty="0">
                <a:latin typeface="Times New Roman" panose="02020603050405020304" pitchFamily="18" charset="0"/>
                <a:ea typeface="方正中等线简体" panose="03000509000000000000" pitchFamily="65" charset="-122"/>
                <a:cs typeface="Times New Roman" panose="02020603050405020304" pitchFamily="18" charset="0"/>
              </a:rPr>
              <a:t>　</a:t>
            </a:r>
            <a:r>
              <a:rPr lang="zh-CN" altLang="zh-CN" sz="2800" kern="100" dirty="0" smtClean="0">
                <a:latin typeface="Times New Roman" panose="02020603050405020304" pitchFamily="18" charset="0"/>
                <a:ea typeface="方正中等线简体" panose="03000509000000000000" pitchFamily="65" charset="-122"/>
                <a:cs typeface="Times New Roman" panose="02020603050405020304" pitchFamily="18" charset="0"/>
              </a:rPr>
              <a:t>令人</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满意。</a:t>
            </a:r>
            <a:endParaRPr lang="zh-CN" altLang="zh-CN" sz="1050" kern="100" dirty="0">
              <a:latin typeface="宋体" panose="02010600030101010101" pitchFamily="2" charset="-122"/>
              <a:ea typeface="宋体" panose="02010600030101010101" pitchFamily="2" charset="-122"/>
              <a:cs typeface="Courier New" panose="02070309020205020404" pitchFamily="49" charset="0"/>
            </a:endParaRPr>
          </a:p>
          <a:p>
            <a:pPr algn="just">
              <a:lnSpc>
                <a:spcPct val="150000"/>
              </a:lnSpc>
              <a:spcAft>
                <a:spcPts val="0"/>
              </a:spcAft>
            </a:pPr>
            <a:r>
              <a:rPr lang="en-US" altLang="zh-CN" sz="2800" kern="100" dirty="0">
                <a:latin typeface="Times New Roman" panose="02020603050405020304" pitchFamily="18" charset="0"/>
                <a:ea typeface="方正中等线简体" panose="03000509000000000000" pitchFamily="65" charset="-122"/>
                <a:cs typeface="Courier New" panose="02070309020205020404" pitchFamily="49" charset="0"/>
              </a:rPr>
              <a:t>C.</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尊重，文中是尊贵、显要的意思，现在一般表示敬重、重视，二者</a:t>
            </a:r>
            <a:r>
              <a:rPr lang="zh-CN" altLang="zh-CN" sz="2800" kern="100" dirty="0" smtClean="0">
                <a:latin typeface="Times New Roman" panose="02020603050405020304" pitchFamily="18" charset="0"/>
                <a:ea typeface="方正中等线简体" panose="03000509000000000000" pitchFamily="65" charset="-122"/>
                <a:cs typeface="Times New Roman" panose="02020603050405020304" pitchFamily="18" charset="0"/>
              </a:rPr>
              <a:t>的</a:t>
            </a:r>
            <a:endParaRPr lang="en-US" altLang="zh-CN" sz="2800" kern="100" dirty="0" smtClean="0">
              <a:latin typeface="Times New Roman" panose="02020603050405020304" pitchFamily="18" charset="0"/>
              <a:ea typeface="方正中等线简体" panose="03000509000000000000" pitchFamily="65" charset="-122"/>
              <a:cs typeface="Times New Roman" panose="02020603050405020304" pitchFamily="18" charset="0"/>
            </a:endParaRPr>
          </a:p>
          <a:p>
            <a:pPr algn="just">
              <a:lnSpc>
                <a:spcPct val="150000"/>
              </a:lnSpc>
              <a:spcAft>
                <a:spcPts val="0"/>
              </a:spcAft>
            </a:pPr>
            <a:r>
              <a:rPr lang="zh-CN" altLang="en-US" sz="2800" kern="100" dirty="0">
                <a:latin typeface="Times New Roman" panose="02020603050405020304" pitchFamily="18" charset="0"/>
                <a:ea typeface="方正中等线简体" panose="03000509000000000000" pitchFamily="65" charset="-122"/>
                <a:cs typeface="Times New Roman" panose="02020603050405020304" pitchFamily="18" charset="0"/>
              </a:rPr>
              <a:t>　</a:t>
            </a:r>
            <a:r>
              <a:rPr lang="zh-CN" altLang="zh-CN" sz="2800" kern="100" dirty="0" smtClean="0">
                <a:latin typeface="Times New Roman" panose="02020603050405020304" pitchFamily="18" charset="0"/>
                <a:ea typeface="方正中等线简体" panose="03000509000000000000" pitchFamily="65" charset="-122"/>
                <a:cs typeface="Times New Roman" panose="02020603050405020304" pitchFamily="18" charset="0"/>
              </a:rPr>
              <a:t>意思</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不同。</a:t>
            </a:r>
            <a:endParaRPr lang="zh-CN" altLang="zh-CN" sz="1050" kern="100" dirty="0">
              <a:latin typeface="宋体" panose="02010600030101010101" pitchFamily="2" charset="-122"/>
              <a:ea typeface="宋体" panose="02010600030101010101" pitchFamily="2" charset="-122"/>
              <a:cs typeface="Courier New" panose="02070309020205020404" pitchFamily="49" charset="0"/>
            </a:endParaRPr>
          </a:p>
          <a:p>
            <a:pPr algn="just">
              <a:lnSpc>
                <a:spcPct val="150000"/>
              </a:lnSpc>
              <a:spcAft>
                <a:spcPts val="0"/>
              </a:spcAft>
            </a:pPr>
            <a:r>
              <a:rPr lang="en-US" altLang="zh-CN" sz="2800" kern="100" dirty="0">
                <a:latin typeface="Times New Roman" panose="02020603050405020304" pitchFamily="18" charset="0"/>
                <a:ea typeface="方正中等线简体" panose="03000509000000000000" pitchFamily="65" charset="-122"/>
                <a:cs typeface="Courier New" panose="02070309020205020404" pitchFamily="49" charset="0"/>
              </a:rPr>
              <a:t>D.</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车驾，文中以帝王所乘车马代指帝王，与古诗文中</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丝竹</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代指</a:t>
            </a:r>
            <a:r>
              <a:rPr lang="zh-CN" altLang="zh-CN" sz="2800" kern="100" dirty="0" smtClean="0">
                <a:latin typeface="Times New Roman" panose="02020603050405020304" pitchFamily="18" charset="0"/>
                <a:ea typeface="方正中等线简体" panose="03000509000000000000" pitchFamily="65" charset="-122"/>
                <a:cs typeface="Times New Roman" panose="02020603050405020304" pitchFamily="18" charset="0"/>
              </a:rPr>
              <a:t>音乐</a:t>
            </a:r>
            <a:endParaRPr lang="en-US" altLang="zh-CN" sz="2800" kern="100" dirty="0" smtClean="0">
              <a:latin typeface="Times New Roman" panose="02020603050405020304" pitchFamily="18" charset="0"/>
              <a:ea typeface="方正中等线简体" panose="03000509000000000000" pitchFamily="65" charset="-122"/>
              <a:cs typeface="Times New Roman" panose="02020603050405020304" pitchFamily="18" charset="0"/>
            </a:endParaRPr>
          </a:p>
          <a:p>
            <a:pPr algn="just">
              <a:lnSpc>
                <a:spcPct val="150000"/>
              </a:lnSpc>
              <a:spcAft>
                <a:spcPts val="0"/>
              </a:spcAft>
            </a:pPr>
            <a:r>
              <a:rPr lang="zh-CN" altLang="en-US" sz="2800" kern="100" dirty="0">
                <a:latin typeface="Times New Roman" panose="02020603050405020304" pitchFamily="18" charset="0"/>
                <a:ea typeface="方正中等线简体" panose="03000509000000000000" pitchFamily="65" charset="-122"/>
                <a:cs typeface="Times New Roman" panose="02020603050405020304" pitchFamily="18" charset="0"/>
              </a:rPr>
              <a:t>　</a:t>
            </a:r>
            <a:r>
              <a:rPr lang="zh-CN" altLang="zh-CN" sz="2800" kern="100" dirty="0" smtClean="0">
                <a:latin typeface="Times New Roman" panose="02020603050405020304" pitchFamily="18" charset="0"/>
                <a:ea typeface="方正中等线简体" panose="03000509000000000000" pitchFamily="65" charset="-122"/>
                <a:cs typeface="Times New Roman" panose="02020603050405020304" pitchFamily="18" charset="0"/>
              </a:rPr>
              <a:t>用法</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相同。</a:t>
            </a:r>
            <a:endParaRPr lang="zh-CN" altLang="zh-CN" sz="1050" kern="100" dirty="0">
              <a:effectLst/>
              <a:latin typeface="宋体" panose="02010600030101010101" pitchFamily="2" charset="-122"/>
              <a:ea typeface="宋体" panose="02010600030101010101" pitchFamily="2" charset="-122"/>
              <a:cs typeface="Courier New" panose="02070309020205020404" pitchFamily="49" charset="0"/>
            </a:endParaRPr>
          </a:p>
        </p:txBody>
      </p:sp>
      <p:sp>
        <p:nvSpPr>
          <p:cNvPr id="3" name="TextBox 19"/>
          <p:cNvSpPr txBox="1"/>
          <p:nvPr/>
        </p:nvSpPr>
        <p:spPr>
          <a:xfrm>
            <a:off x="181025" y="2349674"/>
            <a:ext cx="756098" cy="784830"/>
          </a:xfrm>
          <a:prstGeom prst="rect">
            <a:avLst/>
          </a:prstGeom>
          <a:noFill/>
        </p:spPr>
        <p:txBody>
          <a:bodyPr wrap="square" rtlCol="0">
            <a:spAutoFit/>
          </a:bodyPr>
          <a:lstStyle/>
          <a:p>
            <a:pPr defTabSz="1219200"/>
            <a:r>
              <a:rPr lang="zh-CN" altLang="en-US" sz="4500" b="1" dirty="0">
                <a:solidFill>
                  <a:srgbClr val="C00000"/>
                </a:solidFill>
                <a:latin typeface="华文细黑" panose="02010600040101010101" pitchFamily="2" charset="-122"/>
                <a:ea typeface="华文细黑" panose="02010600040101010101" pitchFamily="2" charset="-122"/>
              </a:rPr>
              <a:t>√</a:t>
            </a:r>
          </a:p>
        </p:txBody>
      </p:sp>
    </p:spTree>
    <p:extLst>
      <p:ext uri="{BB962C8B-B14F-4D97-AF65-F5344CB8AC3E}">
        <p14:creationId xmlns:p14="http://schemas.microsoft.com/office/powerpoint/2010/main" val="3214902204"/>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linds(horizontal)">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 name="组合 6"/>
          <p:cNvGrpSpPr/>
          <p:nvPr/>
        </p:nvGrpSpPr>
        <p:grpSpPr>
          <a:xfrm>
            <a:off x="389206" y="1197546"/>
            <a:ext cx="11412000" cy="2376264"/>
            <a:chOff x="406574" y="1081808"/>
            <a:chExt cx="11412000" cy="2376264"/>
          </a:xfrm>
        </p:grpSpPr>
        <p:grpSp>
          <p:nvGrpSpPr>
            <p:cNvPr id="8" name="组合 7"/>
            <p:cNvGrpSpPr/>
            <p:nvPr/>
          </p:nvGrpSpPr>
          <p:grpSpPr>
            <a:xfrm>
              <a:off x="406574" y="1081808"/>
              <a:ext cx="11412000" cy="2376264"/>
              <a:chOff x="406574" y="1081808"/>
              <a:chExt cx="11412000" cy="2376264"/>
            </a:xfrm>
          </p:grpSpPr>
          <p:sp>
            <p:nvSpPr>
              <p:cNvPr id="10" name="圆角矩形 9"/>
              <p:cNvSpPr/>
              <p:nvPr/>
            </p:nvSpPr>
            <p:spPr>
              <a:xfrm>
                <a:off x="406574" y="1197546"/>
                <a:ext cx="11412000" cy="2260526"/>
              </a:xfrm>
              <a:prstGeom prst="roundRect">
                <a:avLst>
                  <a:gd name="adj" fmla="val 4711"/>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文本框 10"/>
              <p:cNvSpPr txBox="1"/>
              <p:nvPr/>
            </p:nvSpPr>
            <p:spPr>
              <a:xfrm>
                <a:off x="838622" y="1081808"/>
                <a:ext cx="583768" cy="216027"/>
              </a:xfrm>
              <a:custGeom>
                <a:avLst/>
                <a:gdLst/>
                <a:ahLst/>
                <a:cxnLst/>
                <a:rect l="l" t="t" r="r" b="b"/>
                <a:pathLst>
                  <a:path w="583768" h="216027">
                    <a:moveTo>
                      <a:pt x="96012" y="106756"/>
                    </a:moveTo>
                    <a:lnTo>
                      <a:pt x="91211" y="139217"/>
                    </a:lnTo>
                    <a:lnTo>
                      <a:pt x="107670" y="139217"/>
                    </a:lnTo>
                    <a:lnTo>
                      <a:pt x="112014" y="106756"/>
                    </a:lnTo>
                    <a:close/>
                    <a:moveTo>
                      <a:pt x="53264" y="106756"/>
                    </a:moveTo>
                    <a:lnTo>
                      <a:pt x="48692" y="139217"/>
                    </a:lnTo>
                    <a:lnTo>
                      <a:pt x="64922" y="139217"/>
                    </a:lnTo>
                    <a:lnTo>
                      <a:pt x="69494" y="106756"/>
                    </a:lnTo>
                    <a:close/>
                    <a:moveTo>
                      <a:pt x="213055" y="82524"/>
                    </a:moveTo>
                    <a:lnTo>
                      <a:pt x="249174" y="82524"/>
                    </a:lnTo>
                    <a:lnTo>
                      <a:pt x="248031" y="92811"/>
                    </a:lnTo>
                    <a:lnTo>
                      <a:pt x="279121" y="92811"/>
                    </a:lnTo>
                    <a:lnTo>
                      <a:pt x="277749" y="104927"/>
                    </a:lnTo>
                    <a:cubicBezTo>
                      <a:pt x="277292" y="107670"/>
                      <a:pt x="276149" y="110033"/>
                      <a:pt x="274320" y="112014"/>
                    </a:cubicBezTo>
                    <a:cubicBezTo>
                      <a:pt x="272644" y="113995"/>
                      <a:pt x="270662" y="114986"/>
                      <a:pt x="268376" y="114986"/>
                    </a:cubicBezTo>
                    <a:lnTo>
                      <a:pt x="244831" y="114986"/>
                    </a:lnTo>
                    <a:lnTo>
                      <a:pt x="239573" y="152019"/>
                    </a:lnTo>
                    <a:lnTo>
                      <a:pt x="272948" y="152019"/>
                    </a:lnTo>
                    <a:lnTo>
                      <a:pt x="271348" y="164592"/>
                    </a:lnTo>
                    <a:cubicBezTo>
                      <a:pt x="270891" y="167640"/>
                      <a:pt x="269519" y="170307"/>
                      <a:pt x="267233" y="172593"/>
                    </a:cubicBezTo>
                    <a:cubicBezTo>
                      <a:pt x="264947" y="174574"/>
                      <a:pt x="262357" y="175565"/>
                      <a:pt x="259461" y="175565"/>
                    </a:cubicBezTo>
                    <a:lnTo>
                      <a:pt x="236372" y="175565"/>
                    </a:lnTo>
                    <a:lnTo>
                      <a:pt x="231800" y="211683"/>
                    </a:lnTo>
                    <a:cubicBezTo>
                      <a:pt x="231648" y="212903"/>
                      <a:pt x="231191" y="213893"/>
                      <a:pt x="230429" y="214655"/>
                    </a:cubicBezTo>
                    <a:cubicBezTo>
                      <a:pt x="229667" y="215417"/>
                      <a:pt x="228752" y="215798"/>
                      <a:pt x="227685" y="215798"/>
                    </a:cubicBezTo>
                    <a:lnTo>
                      <a:pt x="192481" y="215798"/>
                    </a:lnTo>
                    <a:lnTo>
                      <a:pt x="197510" y="175565"/>
                    </a:lnTo>
                    <a:lnTo>
                      <a:pt x="147218" y="175565"/>
                    </a:lnTo>
                    <a:lnTo>
                      <a:pt x="149276" y="160706"/>
                    </a:lnTo>
                    <a:cubicBezTo>
                      <a:pt x="149580" y="158420"/>
                      <a:pt x="150647" y="156438"/>
                      <a:pt x="152476" y="154762"/>
                    </a:cubicBezTo>
                    <a:cubicBezTo>
                      <a:pt x="154305" y="152933"/>
                      <a:pt x="156286" y="152019"/>
                      <a:pt x="158420" y="152019"/>
                    </a:cubicBezTo>
                    <a:lnTo>
                      <a:pt x="200711" y="152019"/>
                    </a:lnTo>
                    <a:lnTo>
                      <a:pt x="205968" y="114986"/>
                    </a:lnTo>
                    <a:lnTo>
                      <a:pt x="190881" y="114986"/>
                    </a:lnTo>
                    <a:lnTo>
                      <a:pt x="190424" y="115671"/>
                    </a:lnTo>
                    <a:cubicBezTo>
                      <a:pt x="189052" y="120091"/>
                      <a:pt x="186690" y="123520"/>
                      <a:pt x="183337" y="125958"/>
                    </a:cubicBezTo>
                    <a:cubicBezTo>
                      <a:pt x="179375" y="128702"/>
                      <a:pt x="175184" y="130073"/>
                      <a:pt x="170764" y="130073"/>
                    </a:cubicBezTo>
                    <a:lnTo>
                      <a:pt x="151790" y="130073"/>
                    </a:lnTo>
                    <a:lnTo>
                      <a:pt x="164592" y="87325"/>
                    </a:lnTo>
                    <a:cubicBezTo>
                      <a:pt x="164897" y="86563"/>
                      <a:pt x="165354" y="85953"/>
                      <a:pt x="165963" y="85496"/>
                    </a:cubicBezTo>
                    <a:cubicBezTo>
                      <a:pt x="166573" y="85039"/>
                      <a:pt x="167259" y="84810"/>
                      <a:pt x="168021" y="84810"/>
                    </a:cubicBezTo>
                    <a:lnTo>
                      <a:pt x="199339" y="84810"/>
                    </a:lnTo>
                    <a:lnTo>
                      <a:pt x="196596" y="92811"/>
                    </a:lnTo>
                    <a:lnTo>
                      <a:pt x="208483" y="92811"/>
                    </a:lnTo>
                    <a:lnTo>
                      <a:pt x="209169" y="85496"/>
                    </a:lnTo>
                    <a:cubicBezTo>
                      <a:pt x="209169" y="84887"/>
                      <a:pt x="209283" y="84468"/>
                      <a:pt x="209512" y="84239"/>
                    </a:cubicBezTo>
                    <a:cubicBezTo>
                      <a:pt x="209740" y="84010"/>
                      <a:pt x="210083" y="83744"/>
                      <a:pt x="210540" y="83439"/>
                    </a:cubicBezTo>
                    <a:cubicBezTo>
                      <a:pt x="211302" y="82829"/>
                      <a:pt x="212141" y="82524"/>
                      <a:pt x="213055" y="82524"/>
                    </a:cubicBezTo>
                    <a:close/>
                    <a:moveTo>
                      <a:pt x="102641" y="59207"/>
                    </a:moveTo>
                    <a:lnTo>
                      <a:pt x="98298" y="88239"/>
                    </a:lnTo>
                    <a:lnTo>
                      <a:pt x="114757" y="88239"/>
                    </a:lnTo>
                    <a:lnTo>
                      <a:pt x="118643" y="59207"/>
                    </a:lnTo>
                    <a:close/>
                    <a:moveTo>
                      <a:pt x="400431" y="48692"/>
                    </a:moveTo>
                    <a:lnTo>
                      <a:pt x="419862" y="48692"/>
                    </a:lnTo>
                    <a:cubicBezTo>
                      <a:pt x="421538" y="48692"/>
                      <a:pt x="422872" y="49301"/>
                      <a:pt x="423862" y="50520"/>
                    </a:cubicBezTo>
                    <a:cubicBezTo>
                      <a:pt x="424853" y="51740"/>
                      <a:pt x="425272" y="53187"/>
                      <a:pt x="425120" y="54864"/>
                    </a:cubicBezTo>
                    <a:lnTo>
                      <a:pt x="406832" y="216027"/>
                    </a:lnTo>
                    <a:cubicBezTo>
                      <a:pt x="400126" y="216027"/>
                      <a:pt x="394564" y="213398"/>
                      <a:pt x="390144" y="208140"/>
                    </a:cubicBezTo>
                    <a:cubicBezTo>
                      <a:pt x="385724" y="202882"/>
                      <a:pt x="383819" y="196596"/>
                      <a:pt x="384429" y="189281"/>
                    </a:cubicBezTo>
                    <a:close/>
                    <a:moveTo>
                      <a:pt x="328879" y="48692"/>
                    </a:moveTo>
                    <a:lnTo>
                      <a:pt x="347624" y="48692"/>
                    </a:lnTo>
                    <a:lnTo>
                      <a:pt x="324764" y="197967"/>
                    </a:lnTo>
                    <a:cubicBezTo>
                      <a:pt x="323850" y="203301"/>
                      <a:pt x="321488" y="207645"/>
                      <a:pt x="317678" y="210998"/>
                    </a:cubicBezTo>
                    <a:cubicBezTo>
                      <a:pt x="313868" y="214350"/>
                      <a:pt x="309524" y="216027"/>
                      <a:pt x="304648" y="216027"/>
                    </a:cubicBezTo>
                    <a:lnTo>
                      <a:pt x="296418" y="216027"/>
                    </a:lnTo>
                    <a:lnTo>
                      <a:pt x="321107" y="55778"/>
                    </a:lnTo>
                    <a:cubicBezTo>
                      <a:pt x="321564" y="53645"/>
                      <a:pt x="322516" y="51930"/>
                      <a:pt x="323964" y="50635"/>
                    </a:cubicBezTo>
                    <a:cubicBezTo>
                      <a:pt x="325412" y="49339"/>
                      <a:pt x="327050" y="48692"/>
                      <a:pt x="328879" y="48692"/>
                    </a:cubicBezTo>
                    <a:close/>
                    <a:moveTo>
                      <a:pt x="499643" y="5943"/>
                    </a:moveTo>
                    <a:lnTo>
                      <a:pt x="583768" y="5943"/>
                    </a:lnTo>
                    <a:cubicBezTo>
                      <a:pt x="583006" y="10820"/>
                      <a:pt x="580911" y="14821"/>
                      <a:pt x="577482" y="17945"/>
                    </a:cubicBezTo>
                    <a:cubicBezTo>
                      <a:pt x="574053" y="21069"/>
                      <a:pt x="570052" y="22631"/>
                      <a:pt x="565480" y="22631"/>
                    </a:cubicBezTo>
                    <a:lnTo>
                      <a:pt x="497586" y="22631"/>
                    </a:lnTo>
                    <a:close/>
                    <a:moveTo>
                      <a:pt x="457581" y="5943"/>
                    </a:moveTo>
                    <a:lnTo>
                      <a:pt x="492785" y="5943"/>
                    </a:lnTo>
                    <a:lnTo>
                      <a:pt x="486156" y="56235"/>
                    </a:lnTo>
                    <a:lnTo>
                      <a:pt x="577139" y="56235"/>
                    </a:lnTo>
                    <a:lnTo>
                      <a:pt x="574624" y="74752"/>
                    </a:lnTo>
                    <a:lnTo>
                      <a:pt x="560680" y="74752"/>
                    </a:lnTo>
                    <a:lnTo>
                      <a:pt x="541934" y="216027"/>
                    </a:lnTo>
                    <a:lnTo>
                      <a:pt x="498272" y="216027"/>
                    </a:lnTo>
                    <a:lnTo>
                      <a:pt x="516788" y="74752"/>
                    </a:lnTo>
                    <a:lnTo>
                      <a:pt x="483641" y="74752"/>
                    </a:lnTo>
                    <a:lnTo>
                      <a:pt x="468325" y="191338"/>
                    </a:lnTo>
                    <a:cubicBezTo>
                      <a:pt x="467411" y="198196"/>
                      <a:pt x="464439" y="204063"/>
                      <a:pt x="459410" y="208940"/>
                    </a:cubicBezTo>
                    <a:cubicBezTo>
                      <a:pt x="454533" y="213665"/>
                      <a:pt x="448742" y="216027"/>
                      <a:pt x="442036" y="216027"/>
                    </a:cubicBezTo>
                    <a:lnTo>
                      <a:pt x="421234" y="216027"/>
                    </a:lnTo>
                    <a:lnTo>
                      <a:pt x="447751" y="15087"/>
                    </a:lnTo>
                    <a:cubicBezTo>
                      <a:pt x="448208" y="12344"/>
                      <a:pt x="449351" y="10134"/>
                      <a:pt x="451180" y="8458"/>
                    </a:cubicBezTo>
                    <a:cubicBezTo>
                      <a:pt x="453009" y="6782"/>
                      <a:pt x="455143" y="5943"/>
                      <a:pt x="457581" y="5943"/>
                    </a:cubicBezTo>
                    <a:close/>
                    <a:moveTo>
                      <a:pt x="173050" y="2514"/>
                    </a:moveTo>
                    <a:lnTo>
                      <a:pt x="284378" y="2514"/>
                    </a:lnTo>
                    <a:cubicBezTo>
                      <a:pt x="286055" y="2514"/>
                      <a:pt x="287426" y="2972"/>
                      <a:pt x="288493" y="3886"/>
                    </a:cubicBezTo>
                    <a:cubicBezTo>
                      <a:pt x="289560" y="5105"/>
                      <a:pt x="289941" y="6553"/>
                      <a:pt x="289636" y="8229"/>
                    </a:cubicBezTo>
                    <a:lnTo>
                      <a:pt x="284150" y="49835"/>
                    </a:lnTo>
                    <a:cubicBezTo>
                      <a:pt x="283083" y="56997"/>
                      <a:pt x="280340" y="62789"/>
                      <a:pt x="275920" y="67208"/>
                    </a:cubicBezTo>
                    <a:cubicBezTo>
                      <a:pt x="271501" y="71933"/>
                      <a:pt x="264719" y="74295"/>
                      <a:pt x="255575" y="74295"/>
                    </a:cubicBezTo>
                    <a:lnTo>
                      <a:pt x="222656" y="74295"/>
                    </a:lnTo>
                    <a:lnTo>
                      <a:pt x="224485" y="61265"/>
                    </a:lnTo>
                    <a:cubicBezTo>
                      <a:pt x="224637" y="59741"/>
                      <a:pt x="225323" y="58369"/>
                      <a:pt x="226542" y="57150"/>
                    </a:cubicBezTo>
                    <a:cubicBezTo>
                      <a:pt x="227762" y="56235"/>
                      <a:pt x="229133" y="55778"/>
                      <a:pt x="230657" y="55778"/>
                    </a:cubicBezTo>
                    <a:lnTo>
                      <a:pt x="238658" y="55778"/>
                    </a:lnTo>
                    <a:cubicBezTo>
                      <a:pt x="242316" y="55778"/>
                      <a:pt x="244450" y="54026"/>
                      <a:pt x="245059" y="50520"/>
                    </a:cubicBezTo>
                    <a:lnTo>
                      <a:pt x="249174" y="19888"/>
                    </a:lnTo>
                    <a:lnTo>
                      <a:pt x="220599" y="19888"/>
                    </a:lnTo>
                    <a:lnTo>
                      <a:pt x="212141" y="49377"/>
                    </a:lnTo>
                    <a:cubicBezTo>
                      <a:pt x="209397" y="57455"/>
                      <a:pt x="204749" y="63627"/>
                      <a:pt x="198196" y="67894"/>
                    </a:cubicBezTo>
                    <a:cubicBezTo>
                      <a:pt x="191643" y="72161"/>
                      <a:pt x="184785" y="74295"/>
                      <a:pt x="177622" y="74295"/>
                    </a:cubicBezTo>
                    <a:lnTo>
                      <a:pt x="162534" y="74295"/>
                    </a:lnTo>
                    <a:lnTo>
                      <a:pt x="181051" y="19888"/>
                    </a:lnTo>
                    <a:lnTo>
                      <a:pt x="166192" y="19888"/>
                    </a:lnTo>
                    <a:lnTo>
                      <a:pt x="168021" y="6401"/>
                    </a:lnTo>
                    <a:cubicBezTo>
                      <a:pt x="168173" y="5181"/>
                      <a:pt x="168707" y="4191"/>
                      <a:pt x="169621" y="3429"/>
                    </a:cubicBezTo>
                    <a:cubicBezTo>
                      <a:pt x="170688" y="2819"/>
                      <a:pt x="171831" y="2514"/>
                      <a:pt x="173050" y="2514"/>
                    </a:cubicBezTo>
                    <a:close/>
                    <a:moveTo>
                      <a:pt x="365455" y="228"/>
                    </a:moveTo>
                    <a:lnTo>
                      <a:pt x="400660" y="228"/>
                    </a:lnTo>
                    <a:lnTo>
                      <a:pt x="398374" y="18974"/>
                    </a:lnTo>
                    <a:lnTo>
                      <a:pt x="433349" y="18974"/>
                    </a:lnTo>
                    <a:lnTo>
                      <a:pt x="431749" y="30404"/>
                    </a:lnTo>
                    <a:cubicBezTo>
                      <a:pt x="431444" y="32537"/>
                      <a:pt x="430568" y="34252"/>
                      <a:pt x="429120" y="35547"/>
                    </a:cubicBezTo>
                    <a:cubicBezTo>
                      <a:pt x="427672" y="36843"/>
                      <a:pt x="426034" y="37490"/>
                      <a:pt x="424205" y="37490"/>
                    </a:cubicBezTo>
                    <a:lnTo>
                      <a:pt x="395859" y="37490"/>
                    </a:lnTo>
                    <a:lnTo>
                      <a:pt x="373456" y="206654"/>
                    </a:lnTo>
                    <a:cubicBezTo>
                      <a:pt x="372999" y="209397"/>
                      <a:pt x="371818" y="211645"/>
                      <a:pt x="369913" y="213398"/>
                    </a:cubicBezTo>
                    <a:cubicBezTo>
                      <a:pt x="368008" y="215151"/>
                      <a:pt x="365760" y="216027"/>
                      <a:pt x="363169" y="216027"/>
                    </a:cubicBezTo>
                    <a:lnTo>
                      <a:pt x="330251" y="216027"/>
                    </a:lnTo>
                    <a:lnTo>
                      <a:pt x="353797" y="37490"/>
                    </a:lnTo>
                    <a:lnTo>
                      <a:pt x="320650" y="37490"/>
                    </a:lnTo>
                    <a:lnTo>
                      <a:pt x="322250" y="25374"/>
                    </a:lnTo>
                    <a:cubicBezTo>
                      <a:pt x="322555" y="23393"/>
                      <a:pt x="323355" y="21831"/>
                      <a:pt x="324650" y="20688"/>
                    </a:cubicBezTo>
                    <a:cubicBezTo>
                      <a:pt x="325945" y="19545"/>
                      <a:pt x="327431" y="18974"/>
                      <a:pt x="329108" y="18974"/>
                    </a:cubicBezTo>
                    <a:lnTo>
                      <a:pt x="356311" y="18974"/>
                    </a:lnTo>
                    <a:lnTo>
                      <a:pt x="357911" y="7315"/>
                    </a:lnTo>
                    <a:cubicBezTo>
                      <a:pt x="358216" y="5334"/>
                      <a:pt x="359092" y="3657"/>
                      <a:pt x="360540" y="2286"/>
                    </a:cubicBezTo>
                    <a:cubicBezTo>
                      <a:pt x="361988" y="914"/>
                      <a:pt x="363626" y="228"/>
                      <a:pt x="365455" y="228"/>
                    </a:cubicBezTo>
                    <a:close/>
                    <a:moveTo>
                      <a:pt x="42062" y="0"/>
                    </a:moveTo>
                    <a:lnTo>
                      <a:pt x="86639" y="0"/>
                    </a:lnTo>
                    <a:lnTo>
                      <a:pt x="83896" y="3657"/>
                    </a:lnTo>
                    <a:lnTo>
                      <a:pt x="155905" y="3657"/>
                    </a:lnTo>
                    <a:cubicBezTo>
                      <a:pt x="157429" y="3657"/>
                      <a:pt x="158572" y="4267"/>
                      <a:pt x="159334" y="5486"/>
                    </a:cubicBezTo>
                    <a:cubicBezTo>
                      <a:pt x="160096" y="6705"/>
                      <a:pt x="160172" y="8077"/>
                      <a:pt x="159563" y="9601"/>
                    </a:cubicBezTo>
                    <a:lnTo>
                      <a:pt x="145161" y="41834"/>
                    </a:lnTo>
                    <a:lnTo>
                      <a:pt x="157962" y="41834"/>
                    </a:lnTo>
                    <a:lnTo>
                      <a:pt x="135788" y="198882"/>
                    </a:lnTo>
                    <a:cubicBezTo>
                      <a:pt x="135179" y="203606"/>
                      <a:pt x="133274" y="207645"/>
                      <a:pt x="130073" y="210998"/>
                    </a:cubicBezTo>
                    <a:cubicBezTo>
                      <a:pt x="126873" y="214198"/>
                      <a:pt x="123215" y="215798"/>
                      <a:pt x="119100" y="215798"/>
                    </a:cubicBezTo>
                    <a:lnTo>
                      <a:pt x="96698" y="215798"/>
                    </a:lnTo>
                    <a:lnTo>
                      <a:pt x="104927" y="156591"/>
                    </a:lnTo>
                    <a:lnTo>
                      <a:pt x="88925" y="156591"/>
                    </a:lnTo>
                    <a:lnTo>
                      <a:pt x="80924" y="212369"/>
                    </a:lnTo>
                    <a:lnTo>
                      <a:pt x="54635" y="212369"/>
                    </a:lnTo>
                    <a:lnTo>
                      <a:pt x="62408" y="156591"/>
                    </a:lnTo>
                    <a:lnTo>
                      <a:pt x="46177" y="156591"/>
                    </a:lnTo>
                    <a:lnTo>
                      <a:pt x="40233" y="198425"/>
                    </a:lnTo>
                    <a:cubicBezTo>
                      <a:pt x="39624" y="203301"/>
                      <a:pt x="37643" y="207492"/>
                      <a:pt x="34290" y="210998"/>
                    </a:cubicBezTo>
                    <a:cubicBezTo>
                      <a:pt x="30785" y="214198"/>
                      <a:pt x="26975" y="215798"/>
                      <a:pt x="22860" y="215798"/>
                    </a:cubicBezTo>
                    <a:lnTo>
                      <a:pt x="0" y="215798"/>
                    </a:lnTo>
                    <a:lnTo>
                      <a:pt x="24689" y="41834"/>
                    </a:lnTo>
                    <a:lnTo>
                      <a:pt x="62636" y="41834"/>
                    </a:lnTo>
                    <a:lnTo>
                      <a:pt x="55778" y="88239"/>
                    </a:lnTo>
                    <a:lnTo>
                      <a:pt x="72009" y="88239"/>
                    </a:lnTo>
                    <a:lnTo>
                      <a:pt x="76124" y="59207"/>
                    </a:lnTo>
                    <a:lnTo>
                      <a:pt x="64694" y="59207"/>
                    </a:lnTo>
                    <a:lnTo>
                      <a:pt x="67437" y="41834"/>
                    </a:lnTo>
                    <a:lnTo>
                      <a:pt x="103098" y="41834"/>
                    </a:lnTo>
                    <a:lnTo>
                      <a:pt x="111785" y="21031"/>
                    </a:lnTo>
                    <a:lnTo>
                      <a:pt x="74981" y="21031"/>
                    </a:lnTo>
                    <a:cubicBezTo>
                      <a:pt x="69189" y="31089"/>
                      <a:pt x="61722" y="36119"/>
                      <a:pt x="52578" y="36119"/>
                    </a:cubicBezTo>
                    <a:lnTo>
                      <a:pt x="21031" y="36119"/>
                    </a:lnTo>
                    <a:lnTo>
                      <a:pt x="36804" y="3200"/>
                    </a:lnTo>
                    <a:cubicBezTo>
                      <a:pt x="38328" y="1067"/>
                      <a:pt x="40081" y="0"/>
                      <a:pt x="42062" y="0"/>
                    </a:cubicBezTo>
                    <a:close/>
                  </a:path>
                </a:pathLst>
              </a:custGeom>
              <a:solidFill>
                <a:srgbClr val="953735"/>
              </a:solidFill>
              <a:ln>
                <a:noFill/>
              </a:ln>
              <a:effectLst/>
            </p:spPr>
            <p:txBody>
              <a:bodyPr rot="0" spcFirstLastPara="0" vertOverflow="overflow" horzOverflow="overflow" vert="horz" wrap="square" lIns="91440" tIns="45720" rIns="91440" bIns="45720" numCol="1" spcCol="0" rtlCol="0" fromWordArt="0" anchor="t" anchorCtr="0" forceAA="0" compatLnSpc="1">
                <a:noAutofit/>
              </a:bodyPr>
              <a:lstStyle>
                <a:defPPr>
                  <a:defRPr lang="zh-CN"/>
                </a:defPPr>
                <a:lvl1pPr marR="0" lvl="0" indent="0" defTabSz="914400" fontAlgn="auto">
                  <a:lnSpc>
                    <a:spcPct val="100000"/>
                  </a:lnSpc>
                  <a:spcBef>
                    <a:spcPts val="0"/>
                  </a:spcBef>
                  <a:spcAft>
                    <a:spcPts val="0"/>
                  </a:spcAft>
                  <a:buClrTx/>
                  <a:buSzTx/>
                  <a:buFontTx/>
                  <a:buNone/>
                  <a:defRPr kumimoji="0" sz="1800" b="0" i="0" u="none" strike="noStrike" cap="none" spc="0" normalizeH="0" baseline="0">
                    <a:ln>
                      <a:noFill/>
                    </a:ln>
                    <a:solidFill>
                      <a:prstClr val="white"/>
                    </a:solidFill>
                    <a:effectLst/>
                    <a:uLnTx/>
                    <a:uFillTx/>
                    <a:latin typeface="DOUYU Font" pitchFamily="2" charset="-122"/>
                    <a:ea typeface="DOUYU Font" pitchFamily="2" charset="-122"/>
                  </a:defRPr>
                </a:lvl1pPr>
              </a:lstStyle>
              <a:p>
                <a:endParaRPr lang="zh-CN" altLang="en-US" dirty="0"/>
              </a:p>
            </p:txBody>
          </p:sp>
        </p:grpSp>
        <p:sp>
          <p:nvSpPr>
            <p:cNvPr id="9" name="矩形 8"/>
            <p:cNvSpPr/>
            <p:nvPr/>
          </p:nvSpPr>
          <p:spPr>
            <a:xfrm>
              <a:off x="574387" y="1390684"/>
              <a:ext cx="11076375" cy="1930337"/>
            </a:xfrm>
            <a:prstGeom prst="rect">
              <a:avLst/>
            </a:prstGeom>
            <a:noFill/>
            <a:ln>
              <a:noFill/>
            </a:ln>
          </p:spPr>
          <p:txBody>
            <a:bodyPr>
              <a:spAutoFit/>
            </a:bodyPr>
            <a:lstStyle/>
            <a:p>
              <a:pPr algn="just">
                <a:lnSpc>
                  <a:spcPct val="150000"/>
                </a:lnSpc>
                <a:spcAft>
                  <a:spcPts val="0"/>
                </a:spcAft>
              </a:pPr>
              <a:r>
                <a:rPr lang="zh-CN" altLang="zh-CN" sz="2800" kern="100" dirty="0">
                  <a:latin typeface="Times New Roman" panose="02020603050405020304" pitchFamily="18" charset="0"/>
                  <a:ea typeface="仿宋_GB2312" panose="02010609030101010101" pitchFamily="49" charset="-122"/>
                  <a:cs typeface="Times New Roman" panose="02020603050405020304" pitchFamily="18" charset="0"/>
                </a:rPr>
                <a:t>结合原文</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仿宋_GB2312" panose="02010609030101010101" pitchFamily="49" charset="-122"/>
                  <a:cs typeface="Times New Roman" panose="02020603050405020304" pitchFamily="18" charset="0"/>
                </a:rPr>
                <a:t>吴公差强人意，隐若一敌国矣</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仿宋_GB2312" panose="02010609030101010101" pitchFamily="49" charset="-122"/>
                  <a:cs typeface="Times New Roman" panose="02020603050405020304" pitchFamily="18" charset="0"/>
                </a:rPr>
                <a:t>可知，</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仿宋_GB2312" panose="02010609030101010101" pitchFamily="49" charset="-122"/>
                  <a:cs typeface="Times New Roman" panose="02020603050405020304" pitchFamily="18" charset="0"/>
                </a:rPr>
                <a:t>文中指表现较差，不能令人满意</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仿宋_GB2312" panose="02010609030101010101" pitchFamily="49" charset="-122"/>
                  <a:cs typeface="Times New Roman" panose="02020603050405020304" pitchFamily="18" charset="0"/>
                </a:rPr>
                <a:t>错。</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仿宋_GB2312" panose="02010609030101010101" pitchFamily="49" charset="-122"/>
                  <a:cs typeface="Times New Roman" panose="02020603050405020304" pitchFamily="18" charset="0"/>
                </a:rPr>
                <a:t>差</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仿宋_GB2312" panose="02010609030101010101" pitchFamily="49" charset="-122"/>
                  <a:cs typeface="Times New Roman" panose="02020603050405020304" pitchFamily="18" charset="0"/>
                </a:rPr>
                <a:t>，稍微。</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仿宋_GB2312" panose="02010609030101010101" pitchFamily="49" charset="-122"/>
                  <a:cs typeface="Times New Roman" panose="02020603050405020304" pitchFamily="18" charset="0"/>
                </a:rPr>
                <a:t>强</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仿宋_GB2312" panose="02010609030101010101" pitchFamily="49" charset="-122"/>
                  <a:cs typeface="Times New Roman" panose="02020603050405020304" pitchFamily="18" charset="0"/>
                </a:rPr>
                <a:t>，振奋。</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仿宋_GB2312" panose="02010609030101010101" pitchFamily="49" charset="-122"/>
                  <a:cs typeface="Times New Roman" panose="02020603050405020304" pitchFamily="18" charset="0"/>
                </a:rPr>
                <a:t>差强人意</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仿宋_GB2312" panose="02010609030101010101" pitchFamily="49" charset="-122"/>
                  <a:cs typeface="Times New Roman" panose="02020603050405020304" pitchFamily="18" charset="0"/>
                </a:rPr>
                <a:t>在文中的意思是还能振奋人们的意志。</a:t>
              </a:r>
              <a:endParaRPr lang="zh-CN" altLang="zh-CN" sz="1050" kern="100" dirty="0">
                <a:effectLst/>
                <a:latin typeface="宋体" panose="02010600030101010101" pitchFamily="2" charset="-122"/>
                <a:ea typeface="宋体" panose="02010600030101010101" pitchFamily="2" charset="-122"/>
                <a:cs typeface="Courier New" panose="02070309020205020404" pitchFamily="49" charset="0"/>
              </a:endParaRPr>
            </a:p>
          </p:txBody>
        </p:sp>
      </p:grpSp>
    </p:spTree>
    <p:extLst>
      <p:ext uri="{BB962C8B-B14F-4D97-AF65-F5344CB8AC3E}">
        <p14:creationId xmlns:p14="http://schemas.microsoft.com/office/powerpoint/2010/main" val="2240604275"/>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 presetClass="entr" presetSubtype="10" fill="hold" nodeType="with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blinds(horizontal)">
                                      <p:cBhvr>
                                        <p:cTn id="7"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335206" y="256788"/>
            <a:ext cx="11520000" cy="5909310"/>
          </a:xfrm>
          <a:prstGeom prst="rect">
            <a:avLst/>
          </a:prstGeom>
        </p:spPr>
        <p:txBody>
          <a:bodyPr>
            <a:spAutoFit/>
          </a:bodyPr>
          <a:lstStyle/>
          <a:p>
            <a:pPr algn="just">
              <a:lnSpc>
                <a:spcPct val="150000"/>
              </a:lnSpc>
              <a:spcAft>
                <a:spcPts val="0"/>
              </a:spcAft>
            </a:pPr>
            <a:r>
              <a:rPr lang="en-US" altLang="zh-CN" sz="2800" kern="100" dirty="0">
                <a:latin typeface="Times New Roman" panose="02020603050405020304" pitchFamily="18" charset="0"/>
                <a:ea typeface="方正中等线简体" panose="03000509000000000000" pitchFamily="65" charset="-122"/>
                <a:cs typeface="Courier New" panose="02070309020205020404" pitchFamily="49" charset="0"/>
              </a:rPr>
              <a:t>3.</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下列对原文有关内容的概述，不正确的一项是</a:t>
            </a:r>
            <a:r>
              <a:rPr lang="en-US" altLang="zh-CN" sz="2800" kern="100" dirty="0">
                <a:latin typeface="Times New Roman" panose="02020603050405020304" pitchFamily="18" charset="0"/>
                <a:ea typeface="方正中等线简体" panose="03000509000000000000" pitchFamily="65" charset="-122"/>
                <a:cs typeface="Courier New" panose="02070309020205020404" pitchFamily="49" charset="0"/>
              </a:rPr>
              <a:t>(3</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分</a:t>
            </a:r>
            <a:r>
              <a:rPr lang="en-US" altLang="zh-CN" sz="2800" kern="100" dirty="0">
                <a:latin typeface="Times New Roman" panose="02020603050405020304" pitchFamily="18" charset="0"/>
                <a:ea typeface="方正中等线简体" panose="03000509000000000000" pitchFamily="65" charset="-122"/>
                <a:cs typeface="Courier New" panose="02070309020205020404" pitchFamily="49" charset="0"/>
              </a:rPr>
              <a:t>)</a:t>
            </a:r>
            <a:endParaRPr lang="zh-CN" altLang="zh-CN" sz="1050" kern="100" dirty="0">
              <a:latin typeface="宋体" panose="02010600030101010101" pitchFamily="2" charset="-122"/>
              <a:ea typeface="宋体" panose="02010600030101010101" pitchFamily="2" charset="-122"/>
              <a:cs typeface="Courier New" panose="02070309020205020404" pitchFamily="49" charset="0"/>
            </a:endParaRPr>
          </a:p>
          <a:p>
            <a:pPr algn="just">
              <a:lnSpc>
                <a:spcPct val="150000"/>
              </a:lnSpc>
              <a:spcAft>
                <a:spcPts val="0"/>
              </a:spcAft>
            </a:pPr>
            <a:r>
              <a:rPr lang="en-US" altLang="zh-CN" sz="2800" kern="100" dirty="0">
                <a:latin typeface="Times New Roman" panose="02020603050405020304" pitchFamily="18" charset="0"/>
                <a:ea typeface="方正中等线简体" panose="03000509000000000000" pitchFamily="65" charset="-122"/>
                <a:cs typeface="Courier New" panose="02070309020205020404" pitchFamily="49" charset="0"/>
              </a:rPr>
              <a:t>A.</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邓禹向皇上推荐吴汉承担调发幽州军队的任务，皇上命吴汉为大将军</a:t>
            </a:r>
            <a:r>
              <a:rPr lang="zh-CN" altLang="zh-CN" sz="2800" kern="100" dirty="0" smtClean="0">
                <a:latin typeface="Times New Roman" panose="02020603050405020304" pitchFamily="18" charset="0"/>
                <a:ea typeface="方正中等线简体" panose="03000509000000000000" pitchFamily="65" charset="-122"/>
                <a:cs typeface="Times New Roman" panose="02020603050405020304" pitchFamily="18" charset="0"/>
              </a:rPr>
              <a:t>，</a:t>
            </a:r>
            <a:endParaRPr lang="en-US" altLang="zh-CN" sz="2800" kern="100" dirty="0" smtClean="0">
              <a:latin typeface="Times New Roman" panose="02020603050405020304" pitchFamily="18" charset="0"/>
              <a:ea typeface="方正中等线简体" panose="03000509000000000000" pitchFamily="65" charset="-122"/>
              <a:cs typeface="Times New Roman" panose="02020603050405020304" pitchFamily="18" charset="0"/>
            </a:endParaRPr>
          </a:p>
          <a:p>
            <a:pPr algn="just">
              <a:lnSpc>
                <a:spcPct val="150000"/>
              </a:lnSpc>
              <a:spcAft>
                <a:spcPts val="0"/>
              </a:spcAft>
            </a:pPr>
            <a:r>
              <a:rPr lang="zh-CN" altLang="en-US" sz="2800" kern="100" dirty="0">
                <a:latin typeface="Times New Roman" panose="02020603050405020304" pitchFamily="18" charset="0"/>
                <a:ea typeface="方正中等线简体" panose="03000509000000000000" pitchFamily="65" charset="-122"/>
                <a:cs typeface="Times New Roman" panose="02020603050405020304" pitchFamily="18" charset="0"/>
              </a:rPr>
              <a:t>　</a:t>
            </a:r>
            <a:r>
              <a:rPr lang="zh-CN" altLang="zh-CN" sz="2800" kern="100" dirty="0" smtClean="0">
                <a:latin typeface="Times New Roman" panose="02020603050405020304" pitchFamily="18" charset="0"/>
                <a:ea typeface="方正中等线简体" panose="03000509000000000000" pitchFamily="65" charset="-122"/>
                <a:cs typeface="Times New Roman" panose="02020603050405020304" pitchFamily="18" charset="0"/>
              </a:rPr>
              <a:t>吴</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汉斩幽州牧苗曾，完成使命，皇上赞赏邓禹有知人之明。</a:t>
            </a:r>
            <a:endParaRPr lang="zh-CN" altLang="zh-CN" sz="1050" kern="100" dirty="0">
              <a:latin typeface="宋体" panose="02010600030101010101" pitchFamily="2" charset="-122"/>
              <a:ea typeface="宋体" panose="02010600030101010101" pitchFamily="2" charset="-122"/>
              <a:cs typeface="Courier New" panose="02070309020205020404" pitchFamily="49" charset="0"/>
            </a:endParaRPr>
          </a:p>
          <a:p>
            <a:pPr algn="just">
              <a:lnSpc>
                <a:spcPct val="150000"/>
              </a:lnSpc>
              <a:spcAft>
                <a:spcPts val="0"/>
              </a:spcAft>
            </a:pPr>
            <a:r>
              <a:rPr lang="en-US" altLang="zh-CN" sz="2800" kern="100" dirty="0">
                <a:latin typeface="Times New Roman" panose="02020603050405020304" pitchFamily="18" charset="0"/>
                <a:ea typeface="方正中等线简体" panose="03000509000000000000" pitchFamily="65" charset="-122"/>
                <a:cs typeface="Courier New" panose="02070309020205020404" pitchFamily="49" charset="0"/>
              </a:rPr>
              <a:t>B.</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吴汉伐蜀，在水南水北分设大营，北营不利，合兵南营，大破公孙述</a:t>
            </a:r>
            <a:r>
              <a:rPr lang="zh-CN" altLang="zh-CN" sz="2800" kern="100" dirty="0" smtClean="0">
                <a:latin typeface="Times New Roman" panose="02020603050405020304" pitchFamily="18" charset="0"/>
                <a:ea typeface="方正中等线简体" panose="03000509000000000000" pitchFamily="65" charset="-122"/>
                <a:cs typeface="Times New Roman" panose="02020603050405020304" pitchFamily="18" charset="0"/>
              </a:rPr>
              <a:t>，</a:t>
            </a:r>
            <a:endParaRPr lang="en-US" altLang="zh-CN" sz="2800" kern="100" dirty="0" smtClean="0">
              <a:latin typeface="Times New Roman" panose="02020603050405020304" pitchFamily="18" charset="0"/>
              <a:ea typeface="方正中等线简体" panose="03000509000000000000" pitchFamily="65" charset="-122"/>
              <a:cs typeface="Times New Roman" panose="02020603050405020304" pitchFamily="18" charset="0"/>
            </a:endParaRPr>
          </a:p>
          <a:p>
            <a:pPr algn="just">
              <a:lnSpc>
                <a:spcPct val="150000"/>
              </a:lnSpc>
              <a:spcAft>
                <a:spcPts val="0"/>
              </a:spcAft>
            </a:pPr>
            <a:r>
              <a:rPr lang="zh-CN" altLang="en-US" sz="2800" kern="100" dirty="0">
                <a:latin typeface="Times New Roman" panose="02020603050405020304" pitchFamily="18" charset="0"/>
                <a:ea typeface="方正中等线简体" panose="03000509000000000000" pitchFamily="65" charset="-122"/>
                <a:cs typeface="Times New Roman" panose="02020603050405020304" pitchFamily="18" charset="0"/>
              </a:rPr>
              <a:t>　</a:t>
            </a:r>
            <a:r>
              <a:rPr lang="zh-CN" altLang="zh-CN" sz="2800" kern="100" dirty="0" smtClean="0">
                <a:latin typeface="Times New Roman" panose="02020603050405020304" pitchFamily="18" charset="0"/>
                <a:ea typeface="方正中等线简体" panose="03000509000000000000" pitchFamily="65" charset="-122"/>
                <a:cs typeface="Times New Roman" panose="02020603050405020304" pitchFamily="18" charset="0"/>
              </a:rPr>
              <a:t>但</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后来被延岑袭击后方，吴汉落水，拉着马尾才得以脱险。</a:t>
            </a:r>
            <a:endParaRPr lang="zh-CN" altLang="zh-CN" sz="1050" kern="100" dirty="0">
              <a:latin typeface="宋体" panose="02010600030101010101" pitchFamily="2" charset="-122"/>
              <a:ea typeface="宋体" panose="02010600030101010101" pitchFamily="2" charset="-122"/>
              <a:cs typeface="Courier New" panose="02070309020205020404" pitchFamily="49" charset="0"/>
            </a:endParaRPr>
          </a:p>
          <a:p>
            <a:pPr algn="just">
              <a:lnSpc>
                <a:spcPct val="150000"/>
              </a:lnSpc>
              <a:spcAft>
                <a:spcPts val="0"/>
              </a:spcAft>
            </a:pPr>
            <a:r>
              <a:rPr lang="en-US" altLang="zh-CN" sz="2800" kern="100" dirty="0">
                <a:latin typeface="Times New Roman" panose="02020603050405020304" pitchFamily="18" charset="0"/>
                <a:ea typeface="方正中等线简体" panose="03000509000000000000" pitchFamily="65" charset="-122"/>
                <a:cs typeface="Courier New" panose="02070309020205020404" pitchFamily="49" charset="0"/>
              </a:rPr>
              <a:t>C.</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吴汉为人质朴，忠心耿耿，深得皇上的信任。他跟着皇上征战四方时</a:t>
            </a:r>
            <a:r>
              <a:rPr lang="zh-CN" altLang="zh-CN" sz="2800" kern="100" dirty="0" smtClean="0">
                <a:latin typeface="Times New Roman" panose="02020603050405020304" pitchFamily="18" charset="0"/>
                <a:ea typeface="方正中等线简体" panose="03000509000000000000" pitchFamily="65" charset="-122"/>
                <a:cs typeface="Times New Roman" panose="02020603050405020304" pitchFamily="18" charset="0"/>
              </a:rPr>
              <a:t>，</a:t>
            </a:r>
            <a:endParaRPr lang="en-US" altLang="zh-CN" sz="2800" kern="100" dirty="0" smtClean="0">
              <a:latin typeface="Times New Roman" panose="02020603050405020304" pitchFamily="18" charset="0"/>
              <a:ea typeface="方正中等线简体" panose="03000509000000000000" pitchFamily="65" charset="-122"/>
              <a:cs typeface="Times New Roman" panose="02020603050405020304" pitchFamily="18" charset="0"/>
            </a:endParaRPr>
          </a:p>
          <a:p>
            <a:pPr algn="just">
              <a:lnSpc>
                <a:spcPct val="150000"/>
              </a:lnSpc>
              <a:spcAft>
                <a:spcPts val="0"/>
              </a:spcAft>
            </a:pPr>
            <a:r>
              <a:rPr lang="zh-CN" altLang="en-US" sz="2800" kern="100" dirty="0">
                <a:latin typeface="Times New Roman" panose="02020603050405020304" pitchFamily="18" charset="0"/>
                <a:ea typeface="方正中等线简体" panose="03000509000000000000" pitchFamily="65" charset="-122"/>
                <a:cs typeface="Times New Roman" panose="02020603050405020304" pitchFamily="18" charset="0"/>
              </a:rPr>
              <a:t>　</a:t>
            </a:r>
            <a:r>
              <a:rPr lang="zh-CN" altLang="zh-CN" sz="2800" kern="100" dirty="0" smtClean="0">
                <a:latin typeface="Times New Roman" panose="02020603050405020304" pitchFamily="18" charset="0"/>
                <a:ea typeface="方正中等线简体" panose="03000509000000000000" pitchFamily="65" charset="-122"/>
                <a:cs typeface="Times New Roman" panose="02020603050405020304" pitchFamily="18" charset="0"/>
              </a:rPr>
              <a:t>常常</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随从左右，小心侍卫，总是等到皇上安歇后才退出去。</a:t>
            </a:r>
            <a:endParaRPr lang="zh-CN" altLang="zh-CN" sz="1050" kern="100" dirty="0">
              <a:latin typeface="宋体" panose="02010600030101010101" pitchFamily="2" charset="-122"/>
              <a:ea typeface="宋体" panose="02010600030101010101" pitchFamily="2" charset="-122"/>
              <a:cs typeface="Courier New" panose="02070309020205020404" pitchFamily="49" charset="0"/>
            </a:endParaRPr>
          </a:p>
          <a:p>
            <a:pPr algn="just">
              <a:lnSpc>
                <a:spcPct val="150000"/>
              </a:lnSpc>
              <a:spcAft>
                <a:spcPts val="0"/>
              </a:spcAft>
            </a:pPr>
            <a:r>
              <a:rPr lang="en-US" altLang="zh-CN" sz="2800" kern="100" dirty="0">
                <a:latin typeface="Times New Roman" panose="02020603050405020304" pitchFamily="18" charset="0"/>
                <a:ea typeface="方正中等线简体" panose="03000509000000000000" pitchFamily="65" charset="-122"/>
                <a:cs typeface="Courier New" panose="02070309020205020404" pitchFamily="49" charset="0"/>
              </a:rPr>
              <a:t>D.</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吴汉处世俭朴，恭敬谨慎，不置田产，不起巷第。他出征在外时，</a:t>
            </a:r>
            <a:r>
              <a:rPr lang="zh-CN" altLang="zh-CN" sz="2800" kern="100" dirty="0" smtClean="0">
                <a:latin typeface="Times New Roman" panose="02020603050405020304" pitchFamily="18" charset="0"/>
                <a:ea typeface="方正中等线简体" panose="03000509000000000000" pitchFamily="65" charset="-122"/>
                <a:cs typeface="Times New Roman" panose="02020603050405020304" pitchFamily="18" charset="0"/>
              </a:rPr>
              <a:t>家</a:t>
            </a:r>
            <a:endParaRPr lang="en-US" altLang="zh-CN" sz="2800" kern="100" dirty="0" smtClean="0">
              <a:latin typeface="Times New Roman" panose="02020603050405020304" pitchFamily="18" charset="0"/>
              <a:ea typeface="方正中等线简体" panose="03000509000000000000" pitchFamily="65" charset="-122"/>
              <a:cs typeface="Times New Roman" panose="02020603050405020304" pitchFamily="18" charset="0"/>
            </a:endParaRPr>
          </a:p>
          <a:p>
            <a:pPr algn="just">
              <a:lnSpc>
                <a:spcPct val="150000"/>
              </a:lnSpc>
              <a:spcAft>
                <a:spcPts val="0"/>
              </a:spcAft>
            </a:pPr>
            <a:r>
              <a:rPr lang="zh-CN" altLang="en-US" sz="2800" kern="100" dirty="0">
                <a:latin typeface="Times New Roman" panose="02020603050405020304" pitchFamily="18" charset="0"/>
                <a:ea typeface="方正中等线简体" panose="03000509000000000000" pitchFamily="65" charset="-122"/>
                <a:cs typeface="Times New Roman" panose="02020603050405020304" pitchFamily="18" charset="0"/>
              </a:rPr>
              <a:t>　</a:t>
            </a:r>
            <a:r>
              <a:rPr lang="zh-CN" altLang="zh-CN" sz="2800" kern="100" dirty="0" smtClean="0">
                <a:latin typeface="Times New Roman" panose="02020603050405020304" pitchFamily="18" charset="0"/>
                <a:ea typeface="方正中等线简体" panose="03000509000000000000" pitchFamily="65" charset="-122"/>
                <a:cs typeface="Times New Roman" panose="02020603050405020304" pitchFamily="18" charset="0"/>
              </a:rPr>
              <a:t>人</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曾置买一些田产宅业，他归来后全都分送给了故旧部属。</a:t>
            </a:r>
            <a:endParaRPr lang="zh-CN" altLang="zh-CN" sz="1050" kern="100" dirty="0">
              <a:effectLst/>
              <a:latin typeface="宋体" panose="02010600030101010101" pitchFamily="2" charset="-122"/>
              <a:ea typeface="宋体" panose="02010600030101010101" pitchFamily="2" charset="-122"/>
              <a:cs typeface="Courier New" panose="02070309020205020404" pitchFamily="49" charset="0"/>
            </a:endParaRPr>
          </a:p>
        </p:txBody>
      </p:sp>
      <p:sp>
        <p:nvSpPr>
          <p:cNvPr id="3" name="TextBox 19"/>
          <p:cNvSpPr txBox="1"/>
          <p:nvPr/>
        </p:nvSpPr>
        <p:spPr>
          <a:xfrm>
            <a:off x="190550" y="4800550"/>
            <a:ext cx="756098" cy="784830"/>
          </a:xfrm>
          <a:prstGeom prst="rect">
            <a:avLst/>
          </a:prstGeom>
          <a:noFill/>
        </p:spPr>
        <p:txBody>
          <a:bodyPr wrap="square" rtlCol="0">
            <a:spAutoFit/>
          </a:bodyPr>
          <a:lstStyle/>
          <a:p>
            <a:pPr defTabSz="1219200"/>
            <a:r>
              <a:rPr lang="zh-CN" altLang="en-US" sz="4500" b="1" dirty="0">
                <a:solidFill>
                  <a:srgbClr val="C00000"/>
                </a:solidFill>
                <a:latin typeface="华文细黑" panose="02010600040101010101" pitchFamily="2" charset="-122"/>
                <a:ea typeface="华文细黑" panose="02010600040101010101" pitchFamily="2" charset="-122"/>
              </a:rPr>
              <a:t>√</a:t>
            </a:r>
          </a:p>
        </p:txBody>
      </p:sp>
    </p:spTree>
    <p:extLst>
      <p:ext uri="{BB962C8B-B14F-4D97-AF65-F5344CB8AC3E}">
        <p14:creationId xmlns:p14="http://schemas.microsoft.com/office/powerpoint/2010/main" val="1145229857"/>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linds(horizontal)">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 name="组合 6"/>
          <p:cNvGrpSpPr/>
          <p:nvPr/>
        </p:nvGrpSpPr>
        <p:grpSpPr>
          <a:xfrm>
            <a:off x="389206" y="1125538"/>
            <a:ext cx="11412000" cy="1800200"/>
            <a:chOff x="406574" y="1081808"/>
            <a:chExt cx="11412000" cy="1800200"/>
          </a:xfrm>
        </p:grpSpPr>
        <p:grpSp>
          <p:nvGrpSpPr>
            <p:cNvPr id="8" name="组合 7"/>
            <p:cNvGrpSpPr/>
            <p:nvPr/>
          </p:nvGrpSpPr>
          <p:grpSpPr>
            <a:xfrm>
              <a:off x="406574" y="1081808"/>
              <a:ext cx="11412000" cy="1800200"/>
              <a:chOff x="406574" y="1081808"/>
              <a:chExt cx="11412000" cy="1800200"/>
            </a:xfrm>
          </p:grpSpPr>
          <p:sp>
            <p:nvSpPr>
              <p:cNvPr id="10" name="圆角矩形 9"/>
              <p:cNvSpPr/>
              <p:nvPr/>
            </p:nvSpPr>
            <p:spPr>
              <a:xfrm>
                <a:off x="406574" y="1197546"/>
                <a:ext cx="11412000" cy="1684462"/>
              </a:xfrm>
              <a:prstGeom prst="roundRect">
                <a:avLst>
                  <a:gd name="adj" fmla="val 4711"/>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文本框 10"/>
              <p:cNvSpPr txBox="1"/>
              <p:nvPr/>
            </p:nvSpPr>
            <p:spPr>
              <a:xfrm>
                <a:off x="838622" y="1081808"/>
                <a:ext cx="583768" cy="216027"/>
              </a:xfrm>
              <a:custGeom>
                <a:avLst/>
                <a:gdLst/>
                <a:ahLst/>
                <a:cxnLst/>
                <a:rect l="l" t="t" r="r" b="b"/>
                <a:pathLst>
                  <a:path w="583768" h="216027">
                    <a:moveTo>
                      <a:pt x="96012" y="106756"/>
                    </a:moveTo>
                    <a:lnTo>
                      <a:pt x="91211" y="139217"/>
                    </a:lnTo>
                    <a:lnTo>
                      <a:pt x="107670" y="139217"/>
                    </a:lnTo>
                    <a:lnTo>
                      <a:pt x="112014" y="106756"/>
                    </a:lnTo>
                    <a:close/>
                    <a:moveTo>
                      <a:pt x="53264" y="106756"/>
                    </a:moveTo>
                    <a:lnTo>
                      <a:pt x="48692" y="139217"/>
                    </a:lnTo>
                    <a:lnTo>
                      <a:pt x="64922" y="139217"/>
                    </a:lnTo>
                    <a:lnTo>
                      <a:pt x="69494" y="106756"/>
                    </a:lnTo>
                    <a:close/>
                    <a:moveTo>
                      <a:pt x="213055" y="82524"/>
                    </a:moveTo>
                    <a:lnTo>
                      <a:pt x="249174" y="82524"/>
                    </a:lnTo>
                    <a:lnTo>
                      <a:pt x="248031" y="92811"/>
                    </a:lnTo>
                    <a:lnTo>
                      <a:pt x="279121" y="92811"/>
                    </a:lnTo>
                    <a:lnTo>
                      <a:pt x="277749" y="104927"/>
                    </a:lnTo>
                    <a:cubicBezTo>
                      <a:pt x="277292" y="107670"/>
                      <a:pt x="276149" y="110033"/>
                      <a:pt x="274320" y="112014"/>
                    </a:cubicBezTo>
                    <a:cubicBezTo>
                      <a:pt x="272644" y="113995"/>
                      <a:pt x="270662" y="114986"/>
                      <a:pt x="268376" y="114986"/>
                    </a:cubicBezTo>
                    <a:lnTo>
                      <a:pt x="244831" y="114986"/>
                    </a:lnTo>
                    <a:lnTo>
                      <a:pt x="239573" y="152019"/>
                    </a:lnTo>
                    <a:lnTo>
                      <a:pt x="272948" y="152019"/>
                    </a:lnTo>
                    <a:lnTo>
                      <a:pt x="271348" y="164592"/>
                    </a:lnTo>
                    <a:cubicBezTo>
                      <a:pt x="270891" y="167640"/>
                      <a:pt x="269519" y="170307"/>
                      <a:pt x="267233" y="172593"/>
                    </a:cubicBezTo>
                    <a:cubicBezTo>
                      <a:pt x="264947" y="174574"/>
                      <a:pt x="262357" y="175565"/>
                      <a:pt x="259461" y="175565"/>
                    </a:cubicBezTo>
                    <a:lnTo>
                      <a:pt x="236372" y="175565"/>
                    </a:lnTo>
                    <a:lnTo>
                      <a:pt x="231800" y="211683"/>
                    </a:lnTo>
                    <a:cubicBezTo>
                      <a:pt x="231648" y="212903"/>
                      <a:pt x="231191" y="213893"/>
                      <a:pt x="230429" y="214655"/>
                    </a:cubicBezTo>
                    <a:cubicBezTo>
                      <a:pt x="229667" y="215417"/>
                      <a:pt x="228752" y="215798"/>
                      <a:pt x="227685" y="215798"/>
                    </a:cubicBezTo>
                    <a:lnTo>
                      <a:pt x="192481" y="215798"/>
                    </a:lnTo>
                    <a:lnTo>
                      <a:pt x="197510" y="175565"/>
                    </a:lnTo>
                    <a:lnTo>
                      <a:pt x="147218" y="175565"/>
                    </a:lnTo>
                    <a:lnTo>
                      <a:pt x="149276" y="160706"/>
                    </a:lnTo>
                    <a:cubicBezTo>
                      <a:pt x="149580" y="158420"/>
                      <a:pt x="150647" y="156438"/>
                      <a:pt x="152476" y="154762"/>
                    </a:cubicBezTo>
                    <a:cubicBezTo>
                      <a:pt x="154305" y="152933"/>
                      <a:pt x="156286" y="152019"/>
                      <a:pt x="158420" y="152019"/>
                    </a:cubicBezTo>
                    <a:lnTo>
                      <a:pt x="200711" y="152019"/>
                    </a:lnTo>
                    <a:lnTo>
                      <a:pt x="205968" y="114986"/>
                    </a:lnTo>
                    <a:lnTo>
                      <a:pt x="190881" y="114986"/>
                    </a:lnTo>
                    <a:lnTo>
                      <a:pt x="190424" y="115671"/>
                    </a:lnTo>
                    <a:cubicBezTo>
                      <a:pt x="189052" y="120091"/>
                      <a:pt x="186690" y="123520"/>
                      <a:pt x="183337" y="125958"/>
                    </a:cubicBezTo>
                    <a:cubicBezTo>
                      <a:pt x="179375" y="128702"/>
                      <a:pt x="175184" y="130073"/>
                      <a:pt x="170764" y="130073"/>
                    </a:cubicBezTo>
                    <a:lnTo>
                      <a:pt x="151790" y="130073"/>
                    </a:lnTo>
                    <a:lnTo>
                      <a:pt x="164592" y="87325"/>
                    </a:lnTo>
                    <a:cubicBezTo>
                      <a:pt x="164897" y="86563"/>
                      <a:pt x="165354" y="85953"/>
                      <a:pt x="165963" y="85496"/>
                    </a:cubicBezTo>
                    <a:cubicBezTo>
                      <a:pt x="166573" y="85039"/>
                      <a:pt x="167259" y="84810"/>
                      <a:pt x="168021" y="84810"/>
                    </a:cubicBezTo>
                    <a:lnTo>
                      <a:pt x="199339" y="84810"/>
                    </a:lnTo>
                    <a:lnTo>
                      <a:pt x="196596" y="92811"/>
                    </a:lnTo>
                    <a:lnTo>
                      <a:pt x="208483" y="92811"/>
                    </a:lnTo>
                    <a:lnTo>
                      <a:pt x="209169" y="85496"/>
                    </a:lnTo>
                    <a:cubicBezTo>
                      <a:pt x="209169" y="84887"/>
                      <a:pt x="209283" y="84468"/>
                      <a:pt x="209512" y="84239"/>
                    </a:cubicBezTo>
                    <a:cubicBezTo>
                      <a:pt x="209740" y="84010"/>
                      <a:pt x="210083" y="83744"/>
                      <a:pt x="210540" y="83439"/>
                    </a:cubicBezTo>
                    <a:cubicBezTo>
                      <a:pt x="211302" y="82829"/>
                      <a:pt x="212141" y="82524"/>
                      <a:pt x="213055" y="82524"/>
                    </a:cubicBezTo>
                    <a:close/>
                    <a:moveTo>
                      <a:pt x="102641" y="59207"/>
                    </a:moveTo>
                    <a:lnTo>
                      <a:pt x="98298" y="88239"/>
                    </a:lnTo>
                    <a:lnTo>
                      <a:pt x="114757" y="88239"/>
                    </a:lnTo>
                    <a:lnTo>
                      <a:pt x="118643" y="59207"/>
                    </a:lnTo>
                    <a:close/>
                    <a:moveTo>
                      <a:pt x="400431" y="48692"/>
                    </a:moveTo>
                    <a:lnTo>
                      <a:pt x="419862" y="48692"/>
                    </a:lnTo>
                    <a:cubicBezTo>
                      <a:pt x="421538" y="48692"/>
                      <a:pt x="422872" y="49301"/>
                      <a:pt x="423862" y="50520"/>
                    </a:cubicBezTo>
                    <a:cubicBezTo>
                      <a:pt x="424853" y="51740"/>
                      <a:pt x="425272" y="53187"/>
                      <a:pt x="425120" y="54864"/>
                    </a:cubicBezTo>
                    <a:lnTo>
                      <a:pt x="406832" y="216027"/>
                    </a:lnTo>
                    <a:cubicBezTo>
                      <a:pt x="400126" y="216027"/>
                      <a:pt x="394564" y="213398"/>
                      <a:pt x="390144" y="208140"/>
                    </a:cubicBezTo>
                    <a:cubicBezTo>
                      <a:pt x="385724" y="202882"/>
                      <a:pt x="383819" y="196596"/>
                      <a:pt x="384429" y="189281"/>
                    </a:cubicBezTo>
                    <a:close/>
                    <a:moveTo>
                      <a:pt x="328879" y="48692"/>
                    </a:moveTo>
                    <a:lnTo>
                      <a:pt x="347624" y="48692"/>
                    </a:lnTo>
                    <a:lnTo>
                      <a:pt x="324764" y="197967"/>
                    </a:lnTo>
                    <a:cubicBezTo>
                      <a:pt x="323850" y="203301"/>
                      <a:pt x="321488" y="207645"/>
                      <a:pt x="317678" y="210998"/>
                    </a:cubicBezTo>
                    <a:cubicBezTo>
                      <a:pt x="313868" y="214350"/>
                      <a:pt x="309524" y="216027"/>
                      <a:pt x="304648" y="216027"/>
                    </a:cubicBezTo>
                    <a:lnTo>
                      <a:pt x="296418" y="216027"/>
                    </a:lnTo>
                    <a:lnTo>
                      <a:pt x="321107" y="55778"/>
                    </a:lnTo>
                    <a:cubicBezTo>
                      <a:pt x="321564" y="53645"/>
                      <a:pt x="322516" y="51930"/>
                      <a:pt x="323964" y="50635"/>
                    </a:cubicBezTo>
                    <a:cubicBezTo>
                      <a:pt x="325412" y="49339"/>
                      <a:pt x="327050" y="48692"/>
                      <a:pt x="328879" y="48692"/>
                    </a:cubicBezTo>
                    <a:close/>
                    <a:moveTo>
                      <a:pt x="499643" y="5943"/>
                    </a:moveTo>
                    <a:lnTo>
                      <a:pt x="583768" y="5943"/>
                    </a:lnTo>
                    <a:cubicBezTo>
                      <a:pt x="583006" y="10820"/>
                      <a:pt x="580911" y="14821"/>
                      <a:pt x="577482" y="17945"/>
                    </a:cubicBezTo>
                    <a:cubicBezTo>
                      <a:pt x="574053" y="21069"/>
                      <a:pt x="570052" y="22631"/>
                      <a:pt x="565480" y="22631"/>
                    </a:cubicBezTo>
                    <a:lnTo>
                      <a:pt x="497586" y="22631"/>
                    </a:lnTo>
                    <a:close/>
                    <a:moveTo>
                      <a:pt x="457581" y="5943"/>
                    </a:moveTo>
                    <a:lnTo>
                      <a:pt x="492785" y="5943"/>
                    </a:lnTo>
                    <a:lnTo>
                      <a:pt x="486156" y="56235"/>
                    </a:lnTo>
                    <a:lnTo>
                      <a:pt x="577139" y="56235"/>
                    </a:lnTo>
                    <a:lnTo>
                      <a:pt x="574624" y="74752"/>
                    </a:lnTo>
                    <a:lnTo>
                      <a:pt x="560680" y="74752"/>
                    </a:lnTo>
                    <a:lnTo>
                      <a:pt x="541934" y="216027"/>
                    </a:lnTo>
                    <a:lnTo>
                      <a:pt x="498272" y="216027"/>
                    </a:lnTo>
                    <a:lnTo>
                      <a:pt x="516788" y="74752"/>
                    </a:lnTo>
                    <a:lnTo>
                      <a:pt x="483641" y="74752"/>
                    </a:lnTo>
                    <a:lnTo>
                      <a:pt x="468325" y="191338"/>
                    </a:lnTo>
                    <a:cubicBezTo>
                      <a:pt x="467411" y="198196"/>
                      <a:pt x="464439" y="204063"/>
                      <a:pt x="459410" y="208940"/>
                    </a:cubicBezTo>
                    <a:cubicBezTo>
                      <a:pt x="454533" y="213665"/>
                      <a:pt x="448742" y="216027"/>
                      <a:pt x="442036" y="216027"/>
                    </a:cubicBezTo>
                    <a:lnTo>
                      <a:pt x="421234" y="216027"/>
                    </a:lnTo>
                    <a:lnTo>
                      <a:pt x="447751" y="15087"/>
                    </a:lnTo>
                    <a:cubicBezTo>
                      <a:pt x="448208" y="12344"/>
                      <a:pt x="449351" y="10134"/>
                      <a:pt x="451180" y="8458"/>
                    </a:cubicBezTo>
                    <a:cubicBezTo>
                      <a:pt x="453009" y="6782"/>
                      <a:pt x="455143" y="5943"/>
                      <a:pt x="457581" y="5943"/>
                    </a:cubicBezTo>
                    <a:close/>
                    <a:moveTo>
                      <a:pt x="173050" y="2514"/>
                    </a:moveTo>
                    <a:lnTo>
                      <a:pt x="284378" y="2514"/>
                    </a:lnTo>
                    <a:cubicBezTo>
                      <a:pt x="286055" y="2514"/>
                      <a:pt x="287426" y="2972"/>
                      <a:pt x="288493" y="3886"/>
                    </a:cubicBezTo>
                    <a:cubicBezTo>
                      <a:pt x="289560" y="5105"/>
                      <a:pt x="289941" y="6553"/>
                      <a:pt x="289636" y="8229"/>
                    </a:cubicBezTo>
                    <a:lnTo>
                      <a:pt x="284150" y="49835"/>
                    </a:lnTo>
                    <a:cubicBezTo>
                      <a:pt x="283083" y="56997"/>
                      <a:pt x="280340" y="62789"/>
                      <a:pt x="275920" y="67208"/>
                    </a:cubicBezTo>
                    <a:cubicBezTo>
                      <a:pt x="271501" y="71933"/>
                      <a:pt x="264719" y="74295"/>
                      <a:pt x="255575" y="74295"/>
                    </a:cubicBezTo>
                    <a:lnTo>
                      <a:pt x="222656" y="74295"/>
                    </a:lnTo>
                    <a:lnTo>
                      <a:pt x="224485" y="61265"/>
                    </a:lnTo>
                    <a:cubicBezTo>
                      <a:pt x="224637" y="59741"/>
                      <a:pt x="225323" y="58369"/>
                      <a:pt x="226542" y="57150"/>
                    </a:cubicBezTo>
                    <a:cubicBezTo>
                      <a:pt x="227762" y="56235"/>
                      <a:pt x="229133" y="55778"/>
                      <a:pt x="230657" y="55778"/>
                    </a:cubicBezTo>
                    <a:lnTo>
                      <a:pt x="238658" y="55778"/>
                    </a:lnTo>
                    <a:cubicBezTo>
                      <a:pt x="242316" y="55778"/>
                      <a:pt x="244450" y="54026"/>
                      <a:pt x="245059" y="50520"/>
                    </a:cubicBezTo>
                    <a:lnTo>
                      <a:pt x="249174" y="19888"/>
                    </a:lnTo>
                    <a:lnTo>
                      <a:pt x="220599" y="19888"/>
                    </a:lnTo>
                    <a:lnTo>
                      <a:pt x="212141" y="49377"/>
                    </a:lnTo>
                    <a:cubicBezTo>
                      <a:pt x="209397" y="57455"/>
                      <a:pt x="204749" y="63627"/>
                      <a:pt x="198196" y="67894"/>
                    </a:cubicBezTo>
                    <a:cubicBezTo>
                      <a:pt x="191643" y="72161"/>
                      <a:pt x="184785" y="74295"/>
                      <a:pt x="177622" y="74295"/>
                    </a:cubicBezTo>
                    <a:lnTo>
                      <a:pt x="162534" y="74295"/>
                    </a:lnTo>
                    <a:lnTo>
                      <a:pt x="181051" y="19888"/>
                    </a:lnTo>
                    <a:lnTo>
                      <a:pt x="166192" y="19888"/>
                    </a:lnTo>
                    <a:lnTo>
                      <a:pt x="168021" y="6401"/>
                    </a:lnTo>
                    <a:cubicBezTo>
                      <a:pt x="168173" y="5181"/>
                      <a:pt x="168707" y="4191"/>
                      <a:pt x="169621" y="3429"/>
                    </a:cubicBezTo>
                    <a:cubicBezTo>
                      <a:pt x="170688" y="2819"/>
                      <a:pt x="171831" y="2514"/>
                      <a:pt x="173050" y="2514"/>
                    </a:cubicBezTo>
                    <a:close/>
                    <a:moveTo>
                      <a:pt x="365455" y="228"/>
                    </a:moveTo>
                    <a:lnTo>
                      <a:pt x="400660" y="228"/>
                    </a:lnTo>
                    <a:lnTo>
                      <a:pt x="398374" y="18974"/>
                    </a:lnTo>
                    <a:lnTo>
                      <a:pt x="433349" y="18974"/>
                    </a:lnTo>
                    <a:lnTo>
                      <a:pt x="431749" y="30404"/>
                    </a:lnTo>
                    <a:cubicBezTo>
                      <a:pt x="431444" y="32537"/>
                      <a:pt x="430568" y="34252"/>
                      <a:pt x="429120" y="35547"/>
                    </a:cubicBezTo>
                    <a:cubicBezTo>
                      <a:pt x="427672" y="36843"/>
                      <a:pt x="426034" y="37490"/>
                      <a:pt x="424205" y="37490"/>
                    </a:cubicBezTo>
                    <a:lnTo>
                      <a:pt x="395859" y="37490"/>
                    </a:lnTo>
                    <a:lnTo>
                      <a:pt x="373456" y="206654"/>
                    </a:lnTo>
                    <a:cubicBezTo>
                      <a:pt x="372999" y="209397"/>
                      <a:pt x="371818" y="211645"/>
                      <a:pt x="369913" y="213398"/>
                    </a:cubicBezTo>
                    <a:cubicBezTo>
                      <a:pt x="368008" y="215151"/>
                      <a:pt x="365760" y="216027"/>
                      <a:pt x="363169" y="216027"/>
                    </a:cubicBezTo>
                    <a:lnTo>
                      <a:pt x="330251" y="216027"/>
                    </a:lnTo>
                    <a:lnTo>
                      <a:pt x="353797" y="37490"/>
                    </a:lnTo>
                    <a:lnTo>
                      <a:pt x="320650" y="37490"/>
                    </a:lnTo>
                    <a:lnTo>
                      <a:pt x="322250" y="25374"/>
                    </a:lnTo>
                    <a:cubicBezTo>
                      <a:pt x="322555" y="23393"/>
                      <a:pt x="323355" y="21831"/>
                      <a:pt x="324650" y="20688"/>
                    </a:cubicBezTo>
                    <a:cubicBezTo>
                      <a:pt x="325945" y="19545"/>
                      <a:pt x="327431" y="18974"/>
                      <a:pt x="329108" y="18974"/>
                    </a:cubicBezTo>
                    <a:lnTo>
                      <a:pt x="356311" y="18974"/>
                    </a:lnTo>
                    <a:lnTo>
                      <a:pt x="357911" y="7315"/>
                    </a:lnTo>
                    <a:cubicBezTo>
                      <a:pt x="358216" y="5334"/>
                      <a:pt x="359092" y="3657"/>
                      <a:pt x="360540" y="2286"/>
                    </a:cubicBezTo>
                    <a:cubicBezTo>
                      <a:pt x="361988" y="914"/>
                      <a:pt x="363626" y="228"/>
                      <a:pt x="365455" y="228"/>
                    </a:cubicBezTo>
                    <a:close/>
                    <a:moveTo>
                      <a:pt x="42062" y="0"/>
                    </a:moveTo>
                    <a:lnTo>
                      <a:pt x="86639" y="0"/>
                    </a:lnTo>
                    <a:lnTo>
                      <a:pt x="83896" y="3657"/>
                    </a:lnTo>
                    <a:lnTo>
                      <a:pt x="155905" y="3657"/>
                    </a:lnTo>
                    <a:cubicBezTo>
                      <a:pt x="157429" y="3657"/>
                      <a:pt x="158572" y="4267"/>
                      <a:pt x="159334" y="5486"/>
                    </a:cubicBezTo>
                    <a:cubicBezTo>
                      <a:pt x="160096" y="6705"/>
                      <a:pt x="160172" y="8077"/>
                      <a:pt x="159563" y="9601"/>
                    </a:cubicBezTo>
                    <a:lnTo>
                      <a:pt x="145161" y="41834"/>
                    </a:lnTo>
                    <a:lnTo>
                      <a:pt x="157962" y="41834"/>
                    </a:lnTo>
                    <a:lnTo>
                      <a:pt x="135788" y="198882"/>
                    </a:lnTo>
                    <a:cubicBezTo>
                      <a:pt x="135179" y="203606"/>
                      <a:pt x="133274" y="207645"/>
                      <a:pt x="130073" y="210998"/>
                    </a:cubicBezTo>
                    <a:cubicBezTo>
                      <a:pt x="126873" y="214198"/>
                      <a:pt x="123215" y="215798"/>
                      <a:pt x="119100" y="215798"/>
                    </a:cubicBezTo>
                    <a:lnTo>
                      <a:pt x="96698" y="215798"/>
                    </a:lnTo>
                    <a:lnTo>
                      <a:pt x="104927" y="156591"/>
                    </a:lnTo>
                    <a:lnTo>
                      <a:pt x="88925" y="156591"/>
                    </a:lnTo>
                    <a:lnTo>
                      <a:pt x="80924" y="212369"/>
                    </a:lnTo>
                    <a:lnTo>
                      <a:pt x="54635" y="212369"/>
                    </a:lnTo>
                    <a:lnTo>
                      <a:pt x="62408" y="156591"/>
                    </a:lnTo>
                    <a:lnTo>
                      <a:pt x="46177" y="156591"/>
                    </a:lnTo>
                    <a:lnTo>
                      <a:pt x="40233" y="198425"/>
                    </a:lnTo>
                    <a:cubicBezTo>
                      <a:pt x="39624" y="203301"/>
                      <a:pt x="37643" y="207492"/>
                      <a:pt x="34290" y="210998"/>
                    </a:cubicBezTo>
                    <a:cubicBezTo>
                      <a:pt x="30785" y="214198"/>
                      <a:pt x="26975" y="215798"/>
                      <a:pt x="22860" y="215798"/>
                    </a:cubicBezTo>
                    <a:lnTo>
                      <a:pt x="0" y="215798"/>
                    </a:lnTo>
                    <a:lnTo>
                      <a:pt x="24689" y="41834"/>
                    </a:lnTo>
                    <a:lnTo>
                      <a:pt x="62636" y="41834"/>
                    </a:lnTo>
                    <a:lnTo>
                      <a:pt x="55778" y="88239"/>
                    </a:lnTo>
                    <a:lnTo>
                      <a:pt x="72009" y="88239"/>
                    </a:lnTo>
                    <a:lnTo>
                      <a:pt x="76124" y="59207"/>
                    </a:lnTo>
                    <a:lnTo>
                      <a:pt x="64694" y="59207"/>
                    </a:lnTo>
                    <a:lnTo>
                      <a:pt x="67437" y="41834"/>
                    </a:lnTo>
                    <a:lnTo>
                      <a:pt x="103098" y="41834"/>
                    </a:lnTo>
                    <a:lnTo>
                      <a:pt x="111785" y="21031"/>
                    </a:lnTo>
                    <a:lnTo>
                      <a:pt x="74981" y="21031"/>
                    </a:lnTo>
                    <a:cubicBezTo>
                      <a:pt x="69189" y="31089"/>
                      <a:pt x="61722" y="36119"/>
                      <a:pt x="52578" y="36119"/>
                    </a:cubicBezTo>
                    <a:lnTo>
                      <a:pt x="21031" y="36119"/>
                    </a:lnTo>
                    <a:lnTo>
                      <a:pt x="36804" y="3200"/>
                    </a:lnTo>
                    <a:cubicBezTo>
                      <a:pt x="38328" y="1067"/>
                      <a:pt x="40081" y="0"/>
                      <a:pt x="42062" y="0"/>
                    </a:cubicBezTo>
                    <a:close/>
                  </a:path>
                </a:pathLst>
              </a:custGeom>
              <a:solidFill>
                <a:srgbClr val="953735"/>
              </a:solidFill>
              <a:ln>
                <a:noFill/>
              </a:ln>
              <a:effectLst/>
            </p:spPr>
            <p:txBody>
              <a:bodyPr rot="0" spcFirstLastPara="0" vertOverflow="overflow" horzOverflow="overflow" vert="horz" wrap="square" lIns="91440" tIns="45720" rIns="91440" bIns="45720" numCol="1" spcCol="0" rtlCol="0" fromWordArt="0" anchor="t" anchorCtr="0" forceAA="0" compatLnSpc="1">
                <a:noAutofit/>
              </a:bodyPr>
              <a:lstStyle>
                <a:defPPr>
                  <a:defRPr lang="zh-CN"/>
                </a:defPPr>
                <a:lvl1pPr marR="0" lvl="0" indent="0" defTabSz="914400" fontAlgn="auto">
                  <a:lnSpc>
                    <a:spcPct val="100000"/>
                  </a:lnSpc>
                  <a:spcBef>
                    <a:spcPts val="0"/>
                  </a:spcBef>
                  <a:spcAft>
                    <a:spcPts val="0"/>
                  </a:spcAft>
                  <a:buClrTx/>
                  <a:buSzTx/>
                  <a:buFontTx/>
                  <a:buNone/>
                  <a:defRPr kumimoji="0" sz="1800" b="0" i="0" u="none" strike="noStrike" cap="none" spc="0" normalizeH="0" baseline="0">
                    <a:ln>
                      <a:noFill/>
                    </a:ln>
                    <a:solidFill>
                      <a:prstClr val="white"/>
                    </a:solidFill>
                    <a:effectLst/>
                    <a:uLnTx/>
                    <a:uFillTx/>
                    <a:latin typeface="DOUYU Font" pitchFamily="2" charset="-122"/>
                    <a:ea typeface="DOUYU Font" pitchFamily="2" charset="-122"/>
                  </a:defRPr>
                </a:lvl1pPr>
              </a:lstStyle>
              <a:p>
                <a:endParaRPr lang="zh-CN" altLang="en-US" dirty="0"/>
              </a:p>
            </p:txBody>
          </p:sp>
        </p:grpSp>
        <p:sp>
          <p:nvSpPr>
            <p:cNvPr id="9" name="矩形 8"/>
            <p:cNvSpPr/>
            <p:nvPr/>
          </p:nvSpPr>
          <p:spPr>
            <a:xfrm>
              <a:off x="574387" y="1369840"/>
              <a:ext cx="11076375" cy="1284006"/>
            </a:xfrm>
            <a:prstGeom prst="rect">
              <a:avLst/>
            </a:prstGeom>
            <a:noFill/>
            <a:ln>
              <a:noFill/>
            </a:ln>
          </p:spPr>
          <p:txBody>
            <a:bodyPr>
              <a:spAutoFit/>
            </a:bodyPr>
            <a:lstStyle/>
            <a:p>
              <a:pPr algn="just">
                <a:lnSpc>
                  <a:spcPct val="150000"/>
                </a:lnSpc>
                <a:spcAft>
                  <a:spcPts val="0"/>
                </a:spcAft>
              </a:pP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仿宋_GB2312" panose="02010609030101010101" pitchFamily="49" charset="-122"/>
                  <a:cs typeface="Times New Roman" panose="02020603050405020304" pitchFamily="18" charset="0"/>
                </a:rPr>
                <a:t>全都分送给了故旧部属</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仿宋_GB2312" panose="02010609030101010101" pitchFamily="49" charset="-122"/>
                  <a:cs typeface="Times New Roman" panose="02020603050405020304" pitchFamily="18" charset="0"/>
                </a:rPr>
                <a:t>错。根据原文</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仿宋_GB2312" panose="02010609030101010101" pitchFamily="49" charset="-122"/>
                  <a:cs typeface="Times New Roman" panose="02020603050405020304" pitchFamily="18" charset="0"/>
                </a:rPr>
                <a:t>遂尽以分与昆弟外家</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仿宋_GB2312" panose="02010609030101010101" pitchFamily="49" charset="-122"/>
                  <a:cs typeface="Times New Roman" panose="02020603050405020304" pitchFamily="18" charset="0"/>
                </a:rPr>
                <a:t>可知，吴汉是将田宅全都分给了兄弟和外家，并不是送给了故旧部属。</a:t>
              </a:r>
              <a:endParaRPr lang="zh-CN" altLang="zh-CN" sz="1050" kern="100" dirty="0">
                <a:effectLst/>
                <a:latin typeface="宋体" panose="02010600030101010101" pitchFamily="2" charset="-122"/>
                <a:ea typeface="宋体" panose="02010600030101010101" pitchFamily="2" charset="-122"/>
                <a:cs typeface="Courier New" panose="02070309020205020404" pitchFamily="49" charset="0"/>
              </a:endParaRPr>
            </a:p>
          </p:txBody>
        </p:sp>
      </p:grpSp>
    </p:spTree>
    <p:extLst>
      <p:ext uri="{BB962C8B-B14F-4D97-AF65-F5344CB8AC3E}">
        <p14:creationId xmlns:p14="http://schemas.microsoft.com/office/powerpoint/2010/main" val="461248225"/>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 presetClass="entr" presetSubtype="10" fill="hold" nodeType="with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blinds(horizontal)">
                                      <p:cBhvr>
                                        <p:cTn id="7"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335206" y="621482"/>
            <a:ext cx="11520000" cy="2677656"/>
          </a:xfrm>
          <a:prstGeom prst="rect">
            <a:avLst/>
          </a:prstGeom>
        </p:spPr>
        <p:txBody>
          <a:bodyPr wrap="square">
            <a:spAutoFit/>
          </a:bodyPr>
          <a:lstStyle/>
          <a:p>
            <a:pPr algn="just">
              <a:lnSpc>
                <a:spcPct val="150000"/>
              </a:lnSpc>
              <a:spcAft>
                <a:spcPts val="0"/>
              </a:spcAft>
            </a:pPr>
            <a:r>
              <a:rPr lang="en-US" altLang="zh-CN" sz="2800" kern="100" dirty="0">
                <a:latin typeface="Times New Roman" panose="02020603050405020304" pitchFamily="18" charset="0"/>
                <a:ea typeface="方正中等线简体" panose="03000509000000000000" pitchFamily="65" charset="-122"/>
                <a:cs typeface="Courier New" panose="02070309020205020404" pitchFamily="49" charset="0"/>
              </a:rPr>
              <a:t>4.</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把文中画横线的句子翻译成现代汉语。</a:t>
            </a:r>
            <a:r>
              <a:rPr lang="en-US" altLang="zh-CN" sz="2800" kern="100" dirty="0">
                <a:latin typeface="Times New Roman" panose="02020603050405020304" pitchFamily="18" charset="0"/>
                <a:ea typeface="方正中等线简体" panose="03000509000000000000" pitchFamily="65" charset="-122"/>
                <a:cs typeface="Courier New" panose="02070309020205020404" pitchFamily="49" charset="0"/>
              </a:rPr>
              <a:t>(8</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分</a:t>
            </a:r>
            <a:r>
              <a:rPr lang="en-US" altLang="zh-CN" sz="2800" kern="100" dirty="0">
                <a:latin typeface="Times New Roman" panose="02020603050405020304" pitchFamily="18" charset="0"/>
                <a:ea typeface="方正中等线简体" panose="03000509000000000000" pitchFamily="65" charset="-122"/>
                <a:cs typeface="Courier New" panose="02070309020205020404" pitchFamily="49" charset="0"/>
              </a:rPr>
              <a:t>)</a:t>
            </a:r>
            <a:endParaRPr lang="zh-CN" altLang="zh-CN" sz="1050" kern="100" dirty="0">
              <a:latin typeface="宋体" panose="02010600030101010101" pitchFamily="2" charset="-122"/>
              <a:ea typeface="宋体" panose="02010600030101010101" pitchFamily="2" charset="-122"/>
              <a:cs typeface="Courier New" panose="02070309020205020404" pitchFamily="49" charset="0"/>
            </a:endParaRPr>
          </a:p>
          <a:p>
            <a:pPr algn="just">
              <a:lnSpc>
                <a:spcPct val="150000"/>
              </a:lnSpc>
              <a:spcAft>
                <a:spcPts val="0"/>
              </a:spcAft>
            </a:pPr>
            <a:r>
              <a:rPr lang="en-US" altLang="zh-CN" sz="2800" kern="100" dirty="0">
                <a:latin typeface="Times New Roman" panose="02020603050405020304" pitchFamily="18" charset="0"/>
                <a:ea typeface="方正中等线简体" panose="03000509000000000000" pitchFamily="65" charset="-122"/>
                <a:cs typeface="Courier New" panose="02070309020205020404" pitchFamily="49" charset="0"/>
              </a:rPr>
              <a:t>(1)</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禹曰：</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吴汉可。禹数与语，其人勇鸷有智谋，诸将鲜能及者。</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endParaRPr lang="zh-CN" altLang="zh-CN" sz="1050" kern="100" dirty="0">
              <a:latin typeface="宋体" panose="02010600030101010101" pitchFamily="2" charset="-122"/>
              <a:ea typeface="宋体" panose="02010600030101010101" pitchFamily="2" charset="-122"/>
              <a:cs typeface="Courier New" panose="02070309020205020404" pitchFamily="49" charset="0"/>
            </a:endParaRPr>
          </a:p>
          <a:p>
            <a:pPr algn="just">
              <a:lnSpc>
                <a:spcPct val="150000"/>
              </a:lnSpc>
              <a:spcAft>
                <a:spcPts val="0"/>
              </a:spcAft>
            </a:pPr>
            <a:r>
              <a:rPr lang="zh-CN" altLang="zh-CN" sz="2800" kern="100" dirty="0" smtClean="0">
                <a:latin typeface="Times New Roman" panose="02020603050405020304" pitchFamily="18" charset="0"/>
                <a:ea typeface="方正中等线简体" panose="03000509000000000000" pitchFamily="65" charset="-122"/>
                <a:cs typeface="Times New Roman" panose="02020603050405020304" pitchFamily="18" charset="0"/>
              </a:rPr>
              <a:t>译文</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a:t>
            </a:r>
            <a:r>
              <a:rPr lang="en-US" altLang="zh-CN" sz="2800" kern="100" dirty="0" smtClean="0">
                <a:latin typeface="Times New Roman" panose="02020603050405020304" pitchFamily="18" charset="0"/>
                <a:ea typeface="方正中等线简体" panose="03000509000000000000" pitchFamily="65" charset="-122"/>
                <a:cs typeface="Courier New" panose="02070309020205020404" pitchFamily="49" charset="0"/>
              </a:rPr>
              <a:t>_________________________________________________________</a:t>
            </a:r>
          </a:p>
          <a:p>
            <a:pPr algn="just">
              <a:lnSpc>
                <a:spcPct val="150000"/>
              </a:lnSpc>
              <a:spcAft>
                <a:spcPts val="0"/>
              </a:spcAft>
            </a:pPr>
            <a:r>
              <a:rPr lang="en-US" altLang="zh-CN" sz="2800" kern="100" dirty="0" smtClean="0">
                <a:latin typeface="Times New Roman" panose="02020603050405020304" pitchFamily="18" charset="0"/>
                <a:ea typeface="方正中等线简体" panose="03000509000000000000" pitchFamily="65" charset="-122"/>
                <a:cs typeface="Courier New" panose="02070309020205020404" pitchFamily="49" charset="0"/>
              </a:rPr>
              <a:t>_______________________________________________________________</a:t>
            </a:r>
            <a:endParaRPr lang="en-US" altLang="zh-CN" sz="1050" kern="100" dirty="0" smtClean="0">
              <a:latin typeface="宋体" panose="02010600030101010101" pitchFamily="2" charset="-122"/>
              <a:ea typeface="宋体" panose="02010600030101010101" pitchFamily="2" charset="-122"/>
              <a:cs typeface="Courier New" panose="02070309020205020404" pitchFamily="49" charset="0"/>
            </a:endParaRPr>
          </a:p>
        </p:txBody>
      </p:sp>
      <p:sp>
        <p:nvSpPr>
          <p:cNvPr id="5" name="矩形 4"/>
          <p:cNvSpPr/>
          <p:nvPr/>
        </p:nvSpPr>
        <p:spPr>
          <a:xfrm>
            <a:off x="318988" y="1885568"/>
            <a:ext cx="11349409" cy="1310808"/>
          </a:xfrm>
          <a:prstGeom prst="rect">
            <a:avLst/>
          </a:prstGeom>
        </p:spPr>
        <p:txBody>
          <a:bodyPr wrap="square">
            <a:spAutoFit/>
          </a:bodyPr>
          <a:lstStyle/>
          <a:p>
            <a:pPr algn="just">
              <a:lnSpc>
                <a:spcPct val="150000"/>
              </a:lnSpc>
              <a:spcAft>
                <a:spcPts val="0"/>
              </a:spcAft>
            </a:pPr>
            <a:r>
              <a:rPr lang="zh-CN" altLang="en-US" sz="2800" kern="100" dirty="0" smtClean="0">
                <a:solidFill>
                  <a:srgbClr val="C00000"/>
                </a:solidFill>
                <a:latin typeface="Times New Roman" panose="02020603050405020304" pitchFamily="18" charset="0"/>
                <a:ea typeface="方正中等线简体" panose="03000509000000000000" pitchFamily="65" charset="-122"/>
                <a:cs typeface="Times New Roman" panose="02020603050405020304" pitchFamily="18" charset="0"/>
              </a:rPr>
              <a:t>　　　</a:t>
            </a:r>
            <a:r>
              <a:rPr lang="zh-CN" altLang="zh-CN" sz="2800" kern="100" dirty="0" smtClean="0">
                <a:solidFill>
                  <a:srgbClr val="C00000"/>
                </a:solidFill>
                <a:latin typeface="Times New Roman" panose="02020603050405020304" pitchFamily="18" charset="0"/>
                <a:ea typeface="方正中等线简体" panose="03000509000000000000" pitchFamily="65" charset="-122"/>
                <a:cs typeface="Times New Roman" panose="02020603050405020304" pitchFamily="18" charset="0"/>
              </a:rPr>
              <a:t>邓禹</a:t>
            </a:r>
            <a:r>
              <a:rPr lang="zh-CN" altLang="zh-CN" sz="2800" kern="100" dirty="0">
                <a:solidFill>
                  <a:srgbClr val="C00000"/>
                </a:solidFill>
                <a:latin typeface="Times New Roman" panose="02020603050405020304" pitchFamily="18" charset="0"/>
                <a:ea typeface="方正中等线简体" panose="03000509000000000000" pitchFamily="65" charset="-122"/>
                <a:cs typeface="Times New Roman" panose="02020603050405020304" pitchFamily="18" charset="0"/>
              </a:rPr>
              <a:t>说：</a:t>
            </a:r>
            <a:r>
              <a:rPr lang="en-US" altLang="zh-CN" sz="2800" kern="100" dirty="0">
                <a:solidFill>
                  <a:srgbClr val="C00000"/>
                </a:solidFill>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solidFill>
                  <a:srgbClr val="C00000"/>
                </a:solidFill>
                <a:latin typeface="Times New Roman" panose="02020603050405020304" pitchFamily="18" charset="0"/>
                <a:ea typeface="方正中等线简体" panose="03000509000000000000" pitchFamily="65" charset="-122"/>
                <a:cs typeface="Times New Roman" panose="02020603050405020304" pitchFamily="18" charset="0"/>
              </a:rPr>
              <a:t>吴汉可以。我多次和他交谈，他这个人勇敢凶猛有智慧谋略，各将领中少有能比得上他的。</a:t>
            </a:r>
            <a:r>
              <a:rPr lang="en-US" altLang="zh-CN" sz="2800" kern="100" dirty="0">
                <a:solidFill>
                  <a:srgbClr val="C00000"/>
                </a:solidFill>
                <a:latin typeface="宋体" panose="02010600030101010101" pitchFamily="2" charset="-122"/>
                <a:ea typeface="方正中等线简体" panose="03000509000000000000" pitchFamily="65" charset="-122"/>
                <a:cs typeface="Times New Roman" panose="02020603050405020304" pitchFamily="18" charset="0"/>
              </a:rPr>
              <a:t>”</a:t>
            </a:r>
            <a:endParaRPr lang="zh-CN" altLang="zh-CN" sz="1050" kern="100" dirty="0">
              <a:effectLst/>
              <a:latin typeface="宋体" panose="02010600030101010101" pitchFamily="2" charset="-122"/>
              <a:ea typeface="宋体" panose="02010600030101010101" pitchFamily="2" charset="-122"/>
              <a:cs typeface="Courier New" panose="02070309020205020404" pitchFamily="49" charset="0"/>
            </a:endParaRPr>
          </a:p>
        </p:txBody>
      </p:sp>
      <p:grpSp>
        <p:nvGrpSpPr>
          <p:cNvPr id="4" name="组合 3"/>
          <p:cNvGrpSpPr/>
          <p:nvPr/>
        </p:nvGrpSpPr>
        <p:grpSpPr>
          <a:xfrm>
            <a:off x="389206" y="3659178"/>
            <a:ext cx="11412000" cy="1800200"/>
            <a:chOff x="406574" y="1081808"/>
            <a:chExt cx="11412000" cy="1800200"/>
          </a:xfrm>
        </p:grpSpPr>
        <p:grpSp>
          <p:nvGrpSpPr>
            <p:cNvPr id="6" name="组合 5"/>
            <p:cNvGrpSpPr/>
            <p:nvPr/>
          </p:nvGrpSpPr>
          <p:grpSpPr>
            <a:xfrm>
              <a:off x="406574" y="1081808"/>
              <a:ext cx="11412000" cy="1800200"/>
              <a:chOff x="406574" y="1081808"/>
              <a:chExt cx="11412000" cy="1800200"/>
            </a:xfrm>
          </p:grpSpPr>
          <p:sp>
            <p:nvSpPr>
              <p:cNvPr id="8" name="圆角矩形 7"/>
              <p:cNvSpPr/>
              <p:nvPr/>
            </p:nvSpPr>
            <p:spPr>
              <a:xfrm>
                <a:off x="406574" y="1197546"/>
                <a:ext cx="11412000" cy="1684462"/>
              </a:xfrm>
              <a:prstGeom prst="roundRect">
                <a:avLst>
                  <a:gd name="adj" fmla="val 4711"/>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文本框 8"/>
              <p:cNvSpPr txBox="1"/>
              <p:nvPr/>
            </p:nvSpPr>
            <p:spPr>
              <a:xfrm>
                <a:off x="838622" y="1081808"/>
                <a:ext cx="583768" cy="216027"/>
              </a:xfrm>
              <a:custGeom>
                <a:avLst/>
                <a:gdLst/>
                <a:ahLst/>
                <a:cxnLst/>
                <a:rect l="l" t="t" r="r" b="b"/>
                <a:pathLst>
                  <a:path w="583768" h="216027">
                    <a:moveTo>
                      <a:pt x="96012" y="106756"/>
                    </a:moveTo>
                    <a:lnTo>
                      <a:pt x="91211" y="139217"/>
                    </a:lnTo>
                    <a:lnTo>
                      <a:pt x="107670" y="139217"/>
                    </a:lnTo>
                    <a:lnTo>
                      <a:pt x="112014" y="106756"/>
                    </a:lnTo>
                    <a:close/>
                    <a:moveTo>
                      <a:pt x="53264" y="106756"/>
                    </a:moveTo>
                    <a:lnTo>
                      <a:pt x="48692" y="139217"/>
                    </a:lnTo>
                    <a:lnTo>
                      <a:pt x="64922" y="139217"/>
                    </a:lnTo>
                    <a:lnTo>
                      <a:pt x="69494" y="106756"/>
                    </a:lnTo>
                    <a:close/>
                    <a:moveTo>
                      <a:pt x="213055" y="82524"/>
                    </a:moveTo>
                    <a:lnTo>
                      <a:pt x="249174" y="82524"/>
                    </a:lnTo>
                    <a:lnTo>
                      <a:pt x="248031" y="92811"/>
                    </a:lnTo>
                    <a:lnTo>
                      <a:pt x="279121" y="92811"/>
                    </a:lnTo>
                    <a:lnTo>
                      <a:pt x="277749" y="104927"/>
                    </a:lnTo>
                    <a:cubicBezTo>
                      <a:pt x="277292" y="107670"/>
                      <a:pt x="276149" y="110033"/>
                      <a:pt x="274320" y="112014"/>
                    </a:cubicBezTo>
                    <a:cubicBezTo>
                      <a:pt x="272644" y="113995"/>
                      <a:pt x="270662" y="114986"/>
                      <a:pt x="268376" y="114986"/>
                    </a:cubicBezTo>
                    <a:lnTo>
                      <a:pt x="244831" y="114986"/>
                    </a:lnTo>
                    <a:lnTo>
                      <a:pt x="239573" y="152019"/>
                    </a:lnTo>
                    <a:lnTo>
                      <a:pt x="272948" y="152019"/>
                    </a:lnTo>
                    <a:lnTo>
                      <a:pt x="271348" y="164592"/>
                    </a:lnTo>
                    <a:cubicBezTo>
                      <a:pt x="270891" y="167640"/>
                      <a:pt x="269519" y="170307"/>
                      <a:pt x="267233" y="172593"/>
                    </a:cubicBezTo>
                    <a:cubicBezTo>
                      <a:pt x="264947" y="174574"/>
                      <a:pt x="262357" y="175565"/>
                      <a:pt x="259461" y="175565"/>
                    </a:cubicBezTo>
                    <a:lnTo>
                      <a:pt x="236372" y="175565"/>
                    </a:lnTo>
                    <a:lnTo>
                      <a:pt x="231800" y="211683"/>
                    </a:lnTo>
                    <a:cubicBezTo>
                      <a:pt x="231648" y="212903"/>
                      <a:pt x="231191" y="213893"/>
                      <a:pt x="230429" y="214655"/>
                    </a:cubicBezTo>
                    <a:cubicBezTo>
                      <a:pt x="229667" y="215417"/>
                      <a:pt x="228752" y="215798"/>
                      <a:pt x="227685" y="215798"/>
                    </a:cubicBezTo>
                    <a:lnTo>
                      <a:pt x="192481" y="215798"/>
                    </a:lnTo>
                    <a:lnTo>
                      <a:pt x="197510" y="175565"/>
                    </a:lnTo>
                    <a:lnTo>
                      <a:pt x="147218" y="175565"/>
                    </a:lnTo>
                    <a:lnTo>
                      <a:pt x="149276" y="160706"/>
                    </a:lnTo>
                    <a:cubicBezTo>
                      <a:pt x="149580" y="158420"/>
                      <a:pt x="150647" y="156438"/>
                      <a:pt x="152476" y="154762"/>
                    </a:cubicBezTo>
                    <a:cubicBezTo>
                      <a:pt x="154305" y="152933"/>
                      <a:pt x="156286" y="152019"/>
                      <a:pt x="158420" y="152019"/>
                    </a:cubicBezTo>
                    <a:lnTo>
                      <a:pt x="200711" y="152019"/>
                    </a:lnTo>
                    <a:lnTo>
                      <a:pt x="205968" y="114986"/>
                    </a:lnTo>
                    <a:lnTo>
                      <a:pt x="190881" y="114986"/>
                    </a:lnTo>
                    <a:lnTo>
                      <a:pt x="190424" y="115671"/>
                    </a:lnTo>
                    <a:cubicBezTo>
                      <a:pt x="189052" y="120091"/>
                      <a:pt x="186690" y="123520"/>
                      <a:pt x="183337" y="125958"/>
                    </a:cubicBezTo>
                    <a:cubicBezTo>
                      <a:pt x="179375" y="128702"/>
                      <a:pt x="175184" y="130073"/>
                      <a:pt x="170764" y="130073"/>
                    </a:cubicBezTo>
                    <a:lnTo>
                      <a:pt x="151790" y="130073"/>
                    </a:lnTo>
                    <a:lnTo>
                      <a:pt x="164592" y="87325"/>
                    </a:lnTo>
                    <a:cubicBezTo>
                      <a:pt x="164897" y="86563"/>
                      <a:pt x="165354" y="85953"/>
                      <a:pt x="165963" y="85496"/>
                    </a:cubicBezTo>
                    <a:cubicBezTo>
                      <a:pt x="166573" y="85039"/>
                      <a:pt x="167259" y="84810"/>
                      <a:pt x="168021" y="84810"/>
                    </a:cubicBezTo>
                    <a:lnTo>
                      <a:pt x="199339" y="84810"/>
                    </a:lnTo>
                    <a:lnTo>
                      <a:pt x="196596" y="92811"/>
                    </a:lnTo>
                    <a:lnTo>
                      <a:pt x="208483" y="92811"/>
                    </a:lnTo>
                    <a:lnTo>
                      <a:pt x="209169" y="85496"/>
                    </a:lnTo>
                    <a:cubicBezTo>
                      <a:pt x="209169" y="84887"/>
                      <a:pt x="209283" y="84468"/>
                      <a:pt x="209512" y="84239"/>
                    </a:cubicBezTo>
                    <a:cubicBezTo>
                      <a:pt x="209740" y="84010"/>
                      <a:pt x="210083" y="83744"/>
                      <a:pt x="210540" y="83439"/>
                    </a:cubicBezTo>
                    <a:cubicBezTo>
                      <a:pt x="211302" y="82829"/>
                      <a:pt x="212141" y="82524"/>
                      <a:pt x="213055" y="82524"/>
                    </a:cubicBezTo>
                    <a:close/>
                    <a:moveTo>
                      <a:pt x="102641" y="59207"/>
                    </a:moveTo>
                    <a:lnTo>
                      <a:pt x="98298" y="88239"/>
                    </a:lnTo>
                    <a:lnTo>
                      <a:pt x="114757" y="88239"/>
                    </a:lnTo>
                    <a:lnTo>
                      <a:pt x="118643" y="59207"/>
                    </a:lnTo>
                    <a:close/>
                    <a:moveTo>
                      <a:pt x="400431" y="48692"/>
                    </a:moveTo>
                    <a:lnTo>
                      <a:pt x="419862" y="48692"/>
                    </a:lnTo>
                    <a:cubicBezTo>
                      <a:pt x="421538" y="48692"/>
                      <a:pt x="422872" y="49301"/>
                      <a:pt x="423862" y="50520"/>
                    </a:cubicBezTo>
                    <a:cubicBezTo>
                      <a:pt x="424853" y="51740"/>
                      <a:pt x="425272" y="53187"/>
                      <a:pt x="425120" y="54864"/>
                    </a:cubicBezTo>
                    <a:lnTo>
                      <a:pt x="406832" y="216027"/>
                    </a:lnTo>
                    <a:cubicBezTo>
                      <a:pt x="400126" y="216027"/>
                      <a:pt x="394564" y="213398"/>
                      <a:pt x="390144" y="208140"/>
                    </a:cubicBezTo>
                    <a:cubicBezTo>
                      <a:pt x="385724" y="202882"/>
                      <a:pt x="383819" y="196596"/>
                      <a:pt x="384429" y="189281"/>
                    </a:cubicBezTo>
                    <a:close/>
                    <a:moveTo>
                      <a:pt x="328879" y="48692"/>
                    </a:moveTo>
                    <a:lnTo>
                      <a:pt x="347624" y="48692"/>
                    </a:lnTo>
                    <a:lnTo>
                      <a:pt x="324764" y="197967"/>
                    </a:lnTo>
                    <a:cubicBezTo>
                      <a:pt x="323850" y="203301"/>
                      <a:pt x="321488" y="207645"/>
                      <a:pt x="317678" y="210998"/>
                    </a:cubicBezTo>
                    <a:cubicBezTo>
                      <a:pt x="313868" y="214350"/>
                      <a:pt x="309524" y="216027"/>
                      <a:pt x="304648" y="216027"/>
                    </a:cubicBezTo>
                    <a:lnTo>
                      <a:pt x="296418" y="216027"/>
                    </a:lnTo>
                    <a:lnTo>
                      <a:pt x="321107" y="55778"/>
                    </a:lnTo>
                    <a:cubicBezTo>
                      <a:pt x="321564" y="53645"/>
                      <a:pt x="322516" y="51930"/>
                      <a:pt x="323964" y="50635"/>
                    </a:cubicBezTo>
                    <a:cubicBezTo>
                      <a:pt x="325412" y="49339"/>
                      <a:pt x="327050" y="48692"/>
                      <a:pt x="328879" y="48692"/>
                    </a:cubicBezTo>
                    <a:close/>
                    <a:moveTo>
                      <a:pt x="499643" y="5943"/>
                    </a:moveTo>
                    <a:lnTo>
                      <a:pt x="583768" y="5943"/>
                    </a:lnTo>
                    <a:cubicBezTo>
                      <a:pt x="583006" y="10820"/>
                      <a:pt x="580911" y="14821"/>
                      <a:pt x="577482" y="17945"/>
                    </a:cubicBezTo>
                    <a:cubicBezTo>
                      <a:pt x="574053" y="21069"/>
                      <a:pt x="570052" y="22631"/>
                      <a:pt x="565480" y="22631"/>
                    </a:cubicBezTo>
                    <a:lnTo>
                      <a:pt x="497586" y="22631"/>
                    </a:lnTo>
                    <a:close/>
                    <a:moveTo>
                      <a:pt x="457581" y="5943"/>
                    </a:moveTo>
                    <a:lnTo>
                      <a:pt x="492785" y="5943"/>
                    </a:lnTo>
                    <a:lnTo>
                      <a:pt x="486156" y="56235"/>
                    </a:lnTo>
                    <a:lnTo>
                      <a:pt x="577139" y="56235"/>
                    </a:lnTo>
                    <a:lnTo>
                      <a:pt x="574624" y="74752"/>
                    </a:lnTo>
                    <a:lnTo>
                      <a:pt x="560680" y="74752"/>
                    </a:lnTo>
                    <a:lnTo>
                      <a:pt x="541934" y="216027"/>
                    </a:lnTo>
                    <a:lnTo>
                      <a:pt x="498272" y="216027"/>
                    </a:lnTo>
                    <a:lnTo>
                      <a:pt x="516788" y="74752"/>
                    </a:lnTo>
                    <a:lnTo>
                      <a:pt x="483641" y="74752"/>
                    </a:lnTo>
                    <a:lnTo>
                      <a:pt x="468325" y="191338"/>
                    </a:lnTo>
                    <a:cubicBezTo>
                      <a:pt x="467411" y="198196"/>
                      <a:pt x="464439" y="204063"/>
                      <a:pt x="459410" y="208940"/>
                    </a:cubicBezTo>
                    <a:cubicBezTo>
                      <a:pt x="454533" y="213665"/>
                      <a:pt x="448742" y="216027"/>
                      <a:pt x="442036" y="216027"/>
                    </a:cubicBezTo>
                    <a:lnTo>
                      <a:pt x="421234" y="216027"/>
                    </a:lnTo>
                    <a:lnTo>
                      <a:pt x="447751" y="15087"/>
                    </a:lnTo>
                    <a:cubicBezTo>
                      <a:pt x="448208" y="12344"/>
                      <a:pt x="449351" y="10134"/>
                      <a:pt x="451180" y="8458"/>
                    </a:cubicBezTo>
                    <a:cubicBezTo>
                      <a:pt x="453009" y="6782"/>
                      <a:pt x="455143" y="5943"/>
                      <a:pt x="457581" y="5943"/>
                    </a:cubicBezTo>
                    <a:close/>
                    <a:moveTo>
                      <a:pt x="173050" y="2514"/>
                    </a:moveTo>
                    <a:lnTo>
                      <a:pt x="284378" y="2514"/>
                    </a:lnTo>
                    <a:cubicBezTo>
                      <a:pt x="286055" y="2514"/>
                      <a:pt x="287426" y="2972"/>
                      <a:pt x="288493" y="3886"/>
                    </a:cubicBezTo>
                    <a:cubicBezTo>
                      <a:pt x="289560" y="5105"/>
                      <a:pt x="289941" y="6553"/>
                      <a:pt x="289636" y="8229"/>
                    </a:cubicBezTo>
                    <a:lnTo>
                      <a:pt x="284150" y="49835"/>
                    </a:lnTo>
                    <a:cubicBezTo>
                      <a:pt x="283083" y="56997"/>
                      <a:pt x="280340" y="62789"/>
                      <a:pt x="275920" y="67208"/>
                    </a:cubicBezTo>
                    <a:cubicBezTo>
                      <a:pt x="271501" y="71933"/>
                      <a:pt x="264719" y="74295"/>
                      <a:pt x="255575" y="74295"/>
                    </a:cubicBezTo>
                    <a:lnTo>
                      <a:pt x="222656" y="74295"/>
                    </a:lnTo>
                    <a:lnTo>
                      <a:pt x="224485" y="61265"/>
                    </a:lnTo>
                    <a:cubicBezTo>
                      <a:pt x="224637" y="59741"/>
                      <a:pt x="225323" y="58369"/>
                      <a:pt x="226542" y="57150"/>
                    </a:cubicBezTo>
                    <a:cubicBezTo>
                      <a:pt x="227762" y="56235"/>
                      <a:pt x="229133" y="55778"/>
                      <a:pt x="230657" y="55778"/>
                    </a:cubicBezTo>
                    <a:lnTo>
                      <a:pt x="238658" y="55778"/>
                    </a:lnTo>
                    <a:cubicBezTo>
                      <a:pt x="242316" y="55778"/>
                      <a:pt x="244450" y="54026"/>
                      <a:pt x="245059" y="50520"/>
                    </a:cubicBezTo>
                    <a:lnTo>
                      <a:pt x="249174" y="19888"/>
                    </a:lnTo>
                    <a:lnTo>
                      <a:pt x="220599" y="19888"/>
                    </a:lnTo>
                    <a:lnTo>
                      <a:pt x="212141" y="49377"/>
                    </a:lnTo>
                    <a:cubicBezTo>
                      <a:pt x="209397" y="57455"/>
                      <a:pt x="204749" y="63627"/>
                      <a:pt x="198196" y="67894"/>
                    </a:cubicBezTo>
                    <a:cubicBezTo>
                      <a:pt x="191643" y="72161"/>
                      <a:pt x="184785" y="74295"/>
                      <a:pt x="177622" y="74295"/>
                    </a:cubicBezTo>
                    <a:lnTo>
                      <a:pt x="162534" y="74295"/>
                    </a:lnTo>
                    <a:lnTo>
                      <a:pt x="181051" y="19888"/>
                    </a:lnTo>
                    <a:lnTo>
                      <a:pt x="166192" y="19888"/>
                    </a:lnTo>
                    <a:lnTo>
                      <a:pt x="168021" y="6401"/>
                    </a:lnTo>
                    <a:cubicBezTo>
                      <a:pt x="168173" y="5181"/>
                      <a:pt x="168707" y="4191"/>
                      <a:pt x="169621" y="3429"/>
                    </a:cubicBezTo>
                    <a:cubicBezTo>
                      <a:pt x="170688" y="2819"/>
                      <a:pt x="171831" y="2514"/>
                      <a:pt x="173050" y="2514"/>
                    </a:cubicBezTo>
                    <a:close/>
                    <a:moveTo>
                      <a:pt x="365455" y="228"/>
                    </a:moveTo>
                    <a:lnTo>
                      <a:pt x="400660" y="228"/>
                    </a:lnTo>
                    <a:lnTo>
                      <a:pt x="398374" y="18974"/>
                    </a:lnTo>
                    <a:lnTo>
                      <a:pt x="433349" y="18974"/>
                    </a:lnTo>
                    <a:lnTo>
                      <a:pt x="431749" y="30404"/>
                    </a:lnTo>
                    <a:cubicBezTo>
                      <a:pt x="431444" y="32537"/>
                      <a:pt x="430568" y="34252"/>
                      <a:pt x="429120" y="35547"/>
                    </a:cubicBezTo>
                    <a:cubicBezTo>
                      <a:pt x="427672" y="36843"/>
                      <a:pt x="426034" y="37490"/>
                      <a:pt x="424205" y="37490"/>
                    </a:cubicBezTo>
                    <a:lnTo>
                      <a:pt x="395859" y="37490"/>
                    </a:lnTo>
                    <a:lnTo>
                      <a:pt x="373456" y="206654"/>
                    </a:lnTo>
                    <a:cubicBezTo>
                      <a:pt x="372999" y="209397"/>
                      <a:pt x="371818" y="211645"/>
                      <a:pt x="369913" y="213398"/>
                    </a:cubicBezTo>
                    <a:cubicBezTo>
                      <a:pt x="368008" y="215151"/>
                      <a:pt x="365760" y="216027"/>
                      <a:pt x="363169" y="216027"/>
                    </a:cubicBezTo>
                    <a:lnTo>
                      <a:pt x="330251" y="216027"/>
                    </a:lnTo>
                    <a:lnTo>
                      <a:pt x="353797" y="37490"/>
                    </a:lnTo>
                    <a:lnTo>
                      <a:pt x="320650" y="37490"/>
                    </a:lnTo>
                    <a:lnTo>
                      <a:pt x="322250" y="25374"/>
                    </a:lnTo>
                    <a:cubicBezTo>
                      <a:pt x="322555" y="23393"/>
                      <a:pt x="323355" y="21831"/>
                      <a:pt x="324650" y="20688"/>
                    </a:cubicBezTo>
                    <a:cubicBezTo>
                      <a:pt x="325945" y="19545"/>
                      <a:pt x="327431" y="18974"/>
                      <a:pt x="329108" y="18974"/>
                    </a:cubicBezTo>
                    <a:lnTo>
                      <a:pt x="356311" y="18974"/>
                    </a:lnTo>
                    <a:lnTo>
                      <a:pt x="357911" y="7315"/>
                    </a:lnTo>
                    <a:cubicBezTo>
                      <a:pt x="358216" y="5334"/>
                      <a:pt x="359092" y="3657"/>
                      <a:pt x="360540" y="2286"/>
                    </a:cubicBezTo>
                    <a:cubicBezTo>
                      <a:pt x="361988" y="914"/>
                      <a:pt x="363626" y="228"/>
                      <a:pt x="365455" y="228"/>
                    </a:cubicBezTo>
                    <a:close/>
                    <a:moveTo>
                      <a:pt x="42062" y="0"/>
                    </a:moveTo>
                    <a:lnTo>
                      <a:pt x="86639" y="0"/>
                    </a:lnTo>
                    <a:lnTo>
                      <a:pt x="83896" y="3657"/>
                    </a:lnTo>
                    <a:lnTo>
                      <a:pt x="155905" y="3657"/>
                    </a:lnTo>
                    <a:cubicBezTo>
                      <a:pt x="157429" y="3657"/>
                      <a:pt x="158572" y="4267"/>
                      <a:pt x="159334" y="5486"/>
                    </a:cubicBezTo>
                    <a:cubicBezTo>
                      <a:pt x="160096" y="6705"/>
                      <a:pt x="160172" y="8077"/>
                      <a:pt x="159563" y="9601"/>
                    </a:cubicBezTo>
                    <a:lnTo>
                      <a:pt x="145161" y="41834"/>
                    </a:lnTo>
                    <a:lnTo>
                      <a:pt x="157962" y="41834"/>
                    </a:lnTo>
                    <a:lnTo>
                      <a:pt x="135788" y="198882"/>
                    </a:lnTo>
                    <a:cubicBezTo>
                      <a:pt x="135179" y="203606"/>
                      <a:pt x="133274" y="207645"/>
                      <a:pt x="130073" y="210998"/>
                    </a:cubicBezTo>
                    <a:cubicBezTo>
                      <a:pt x="126873" y="214198"/>
                      <a:pt x="123215" y="215798"/>
                      <a:pt x="119100" y="215798"/>
                    </a:cubicBezTo>
                    <a:lnTo>
                      <a:pt x="96698" y="215798"/>
                    </a:lnTo>
                    <a:lnTo>
                      <a:pt x="104927" y="156591"/>
                    </a:lnTo>
                    <a:lnTo>
                      <a:pt x="88925" y="156591"/>
                    </a:lnTo>
                    <a:lnTo>
                      <a:pt x="80924" y="212369"/>
                    </a:lnTo>
                    <a:lnTo>
                      <a:pt x="54635" y="212369"/>
                    </a:lnTo>
                    <a:lnTo>
                      <a:pt x="62408" y="156591"/>
                    </a:lnTo>
                    <a:lnTo>
                      <a:pt x="46177" y="156591"/>
                    </a:lnTo>
                    <a:lnTo>
                      <a:pt x="40233" y="198425"/>
                    </a:lnTo>
                    <a:cubicBezTo>
                      <a:pt x="39624" y="203301"/>
                      <a:pt x="37643" y="207492"/>
                      <a:pt x="34290" y="210998"/>
                    </a:cubicBezTo>
                    <a:cubicBezTo>
                      <a:pt x="30785" y="214198"/>
                      <a:pt x="26975" y="215798"/>
                      <a:pt x="22860" y="215798"/>
                    </a:cubicBezTo>
                    <a:lnTo>
                      <a:pt x="0" y="215798"/>
                    </a:lnTo>
                    <a:lnTo>
                      <a:pt x="24689" y="41834"/>
                    </a:lnTo>
                    <a:lnTo>
                      <a:pt x="62636" y="41834"/>
                    </a:lnTo>
                    <a:lnTo>
                      <a:pt x="55778" y="88239"/>
                    </a:lnTo>
                    <a:lnTo>
                      <a:pt x="72009" y="88239"/>
                    </a:lnTo>
                    <a:lnTo>
                      <a:pt x="76124" y="59207"/>
                    </a:lnTo>
                    <a:lnTo>
                      <a:pt x="64694" y="59207"/>
                    </a:lnTo>
                    <a:lnTo>
                      <a:pt x="67437" y="41834"/>
                    </a:lnTo>
                    <a:lnTo>
                      <a:pt x="103098" y="41834"/>
                    </a:lnTo>
                    <a:lnTo>
                      <a:pt x="111785" y="21031"/>
                    </a:lnTo>
                    <a:lnTo>
                      <a:pt x="74981" y="21031"/>
                    </a:lnTo>
                    <a:cubicBezTo>
                      <a:pt x="69189" y="31089"/>
                      <a:pt x="61722" y="36119"/>
                      <a:pt x="52578" y="36119"/>
                    </a:cubicBezTo>
                    <a:lnTo>
                      <a:pt x="21031" y="36119"/>
                    </a:lnTo>
                    <a:lnTo>
                      <a:pt x="36804" y="3200"/>
                    </a:lnTo>
                    <a:cubicBezTo>
                      <a:pt x="38328" y="1067"/>
                      <a:pt x="40081" y="0"/>
                      <a:pt x="42062" y="0"/>
                    </a:cubicBezTo>
                    <a:close/>
                  </a:path>
                </a:pathLst>
              </a:custGeom>
              <a:solidFill>
                <a:srgbClr val="953735"/>
              </a:solidFill>
              <a:ln>
                <a:noFill/>
              </a:ln>
              <a:effectLst/>
            </p:spPr>
            <p:txBody>
              <a:bodyPr rot="0" spcFirstLastPara="0" vertOverflow="overflow" horzOverflow="overflow" vert="horz" wrap="square" lIns="91440" tIns="45720" rIns="91440" bIns="45720" numCol="1" spcCol="0" rtlCol="0" fromWordArt="0" anchor="t" anchorCtr="0" forceAA="0" compatLnSpc="1">
                <a:noAutofit/>
              </a:bodyPr>
              <a:lstStyle>
                <a:defPPr>
                  <a:defRPr lang="zh-CN"/>
                </a:defPPr>
                <a:lvl1pPr marR="0" lvl="0" indent="0" defTabSz="914400" fontAlgn="auto">
                  <a:lnSpc>
                    <a:spcPct val="100000"/>
                  </a:lnSpc>
                  <a:spcBef>
                    <a:spcPts val="0"/>
                  </a:spcBef>
                  <a:spcAft>
                    <a:spcPts val="0"/>
                  </a:spcAft>
                  <a:buClrTx/>
                  <a:buSzTx/>
                  <a:buFontTx/>
                  <a:buNone/>
                  <a:defRPr kumimoji="0" sz="1800" b="0" i="0" u="none" strike="noStrike" cap="none" spc="0" normalizeH="0" baseline="0">
                    <a:ln>
                      <a:noFill/>
                    </a:ln>
                    <a:solidFill>
                      <a:prstClr val="white"/>
                    </a:solidFill>
                    <a:effectLst/>
                    <a:uLnTx/>
                    <a:uFillTx/>
                    <a:latin typeface="DOUYU Font" pitchFamily="2" charset="-122"/>
                    <a:ea typeface="DOUYU Font" pitchFamily="2" charset="-122"/>
                  </a:defRPr>
                </a:lvl1pPr>
              </a:lstStyle>
              <a:p>
                <a:endParaRPr lang="zh-CN" altLang="en-US" dirty="0"/>
              </a:p>
            </p:txBody>
          </p:sp>
        </p:grpSp>
        <p:sp>
          <p:nvSpPr>
            <p:cNvPr id="7" name="矩形 6"/>
            <p:cNvSpPr/>
            <p:nvPr/>
          </p:nvSpPr>
          <p:spPr>
            <a:xfrm>
              <a:off x="629220" y="1402127"/>
              <a:ext cx="10966708" cy="1284006"/>
            </a:xfrm>
            <a:prstGeom prst="rect">
              <a:avLst/>
            </a:prstGeom>
            <a:noFill/>
            <a:ln>
              <a:noFill/>
            </a:ln>
          </p:spPr>
          <p:txBody>
            <a:bodyPr>
              <a:spAutoFit/>
            </a:bodyPr>
            <a:lstStyle/>
            <a:p>
              <a:pPr algn="just">
                <a:lnSpc>
                  <a:spcPct val="150000"/>
                </a:lnSpc>
                <a:spcAft>
                  <a:spcPts val="0"/>
                </a:spcAft>
              </a:pPr>
              <a:r>
                <a:rPr lang="zh-CN" altLang="zh-CN" sz="2800" kern="100" dirty="0">
                  <a:latin typeface="Times New Roman" panose="02020603050405020304" pitchFamily="18" charset="0"/>
                  <a:ea typeface="仿宋_GB2312" panose="02010609030101010101" pitchFamily="49" charset="-122"/>
                  <a:cs typeface="Times New Roman" panose="02020603050405020304" pitchFamily="18" charset="0"/>
                </a:rPr>
                <a:t>关键词语：</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仿宋_GB2312" panose="02010609030101010101" pitchFamily="49" charset="-122"/>
                  <a:cs typeface="Times New Roman" panose="02020603050405020304" pitchFamily="18" charset="0"/>
                </a:rPr>
                <a:t>数</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仿宋_GB2312" panose="02010609030101010101" pitchFamily="49" charset="-122"/>
                  <a:cs typeface="Times New Roman" panose="02020603050405020304" pitchFamily="18" charset="0"/>
                </a:rPr>
                <a:t>，多次；</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仿宋_GB2312" panose="02010609030101010101" pitchFamily="49" charset="-122"/>
                  <a:cs typeface="Times New Roman" panose="02020603050405020304" pitchFamily="18" charset="0"/>
                </a:rPr>
                <a:t>勇鸷</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仿宋_GB2312" panose="02010609030101010101" pitchFamily="49" charset="-122"/>
                  <a:cs typeface="Times New Roman" panose="02020603050405020304" pitchFamily="18" charset="0"/>
                </a:rPr>
                <a:t>，勇敢凶猛；</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仿宋_GB2312" panose="02010609030101010101" pitchFamily="49" charset="-122"/>
                  <a:cs typeface="Times New Roman" panose="02020603050405020304" pitchFamily="18" charset="0"/>
                </a:rPr>
                <a:t>鲜</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仿宋_GB2312" panose="02010609030101010101" pitchFamily="49" charset="-122"/>
                  <a:cs typeface="Times New Roman" panose="02020603050405020304" pitchFamily="18" charset="0"/>
                </a:rPr>
                <a:t>，少；</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仿宋_GB2312" panose="02010609030101010101" pitchFamily="49" charset="-122"/>
                  <a:cs typeface="Times New Roman" panose="02020603050405020304" pitchFamily="18" charset="0"/>
                </a:rPr>
                <a:t>及</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仿宋_GB2312" panose="02010609030101010101" pitchFamily="49" charset="-122"/>
                  <a:cs typeface="Times New Roman" panose="02020603050405020304" pitchFamily="18" charset="0"/>
                </a:rPr>
                <a:t>，比得上。补出</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仿宋_GB2312" panose="02010609030101010101" pitchFamily="49" charset="-122"/>
                  <a:cs typeface="Times New Roman" panose="02020603050405020304" pitchFamily="18" charset="0"/>
                </a:rPr>
                <a:t>与</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仿宋_GB2312" panose="02010609030101010101" pitchFamily="49" charset="-122"/>
                  <a:cs typeface="Times New Roman" panose="02020603050405020304" pitchFamily="18" charset="0"/>
                </a:rPr>
                <a:t>后省略词</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仿宋_GB2312" panose="02010609030101010101" pitchFamily="49" charset="-122"/>
                  <a:cs typeface="Times New Roman" panose="02020603050405020304" pitchFamily="18" charset="0"/>
                </a:rPr>
                <a:t>之</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仿宋_GB2312" panose="02010609030101010101" pitchFamily="49" charset="-122"/>
                  <a:cs typeface="Times New Roman" panose="02020603050405020304" pitchFamily="18" charset="0"/>
                </a:rPr>
                <a:t>的指代内容。</a:t>
              </a:r>
              <a:endParaRPr lang="zh-CN" altLang="zh-CN" sz="1050" kern="100" dirty="0">
                <a:effectLst/>
                <a:latin typeface="宋体" panose="02010600030101010101" pitchFamily="2" charset="-122"/>
                <a:ea typeface="宋体" panose="02010600030101010101" pitchFamily="2" charset="-122"/>
                <a:cs typeface="Courier New" panose="02070309020205020404" pitchFamily="49" charset="0"/>
              </a:endParaRPr>
            </a:p>
          </p:txBody>
        </p:sp>
      </p:grpSp>
    </p:spTree>
    <p:extLst>
      <p:ext uri="{BB962C8B-B14F-4D97-AF65-F5344CB8AC3E}">
        <p14:creationId xmlns:p14="http://schemas.microsoft.com/office/powerpoint/2010/main" val="3180892454"/>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blinds(horizontal)">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blinds(horizontal)">
                                      <p:cBhvr>
                                        <p:cTn id="12"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335206" y="765498"/>
            <a:ext cx="11520000" cy="2031325"/>
          </a:xfrm>
          <a:prstGeom prst="rect">
            <a:avLst/>
          </a:prstGeom>
        </p:spPr>
        <p:txBody>
          <a:bodyPr wrap="square">
            <a:spAutoFit/>
          </a:bodyPr>
          <a:lstStyle/>
          <a:p>
            <a:pPr algn="just">
              <a:lnSpc>
                <a:spcPct val="150000"/>
              </a:lnSpc>
              <a:spcAft>
                <a:spcPts val="0"/>
              </a:spcAft>
            </a:pPr>
            <a:r>
              <a:rPr lang="en-US" altLang="zh-CN" sz="2800" kern="100" dirty="0">
                <a:latin typeface="Times New Roman" panose="02020603050405020304" pitchFamily="18" charset="0"/>
                <a:ea typeface="方正中等线简体" panose="03000509000000000000" pitchFamily="65" charset="-122"/>
                <a:cs typeface="Courier New" panose="02070309020205020404" pitchFamily="49" charset="0"/>
              </a:rPr>
              <a:t>(2)</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汉还，让之曰：</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军师在外，吏士不足，何多买田宅乎！</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endParaRPr lang="zh-CN" altLang="zh-CN" sz="1050" kern="100" dirty="0">
              <a:latin typeface="宋体" panose="02010600030101010101" pitchFamily="2" charset="-122"/>
              <a:ea typeface="宋体" panose="02010600030101010101" pitchFamily="2" charset="-122"/>
              <a:cs typeface="Courier New" panose="02070309020205020404" pitchFamily="49" charset="0"/>
            </a:endParaRPr>
          </a:p>
          <a:p>
            <a:pPr algn="just">
              <a:lnSpc>
                <a:spcPct val="150000"/>
              </a:lnSpc>
              <a:spcAft>
                <a:spcPts val="0"/>
              </a:spcAft>
            </a:pPr>
            <a:r>
              <a:rPr lang="zh-CN" altLang="zh-CN" sz="2800" kern="100" dirty="0" smtClean="0">
                <a:latin typeface="Times New Roman" panose="02020603050405020304" pitchFamily="18" charset="0"/>
                <a:ea typeface="方正中等线简体" panose="03000509000000000000" pitchFamily="65" charset="-122"/>
                <a:cs typeface="Times New Roman" panose="02020603050405020304" pitchFamily="18" charset="0"/>
              </a:rPr>
              <a:t>译文</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a:t>
            </a:r>
            <a:r>
              <a:rPr lang="en-US" altLang="zh-CN" sz="2800" kern="100" dirty="0" smtClean="0">
                <a:latin typeface="Times New Roman" panose="02020603050405020304" pitchFamily="18" charset="0"/>
                <a:ea typeface="方正中等线简体" panose="03000509000000000000" pitchFamily="65" charset="-122"/>
                <a:cs typeface="Courier New" panose="02070309020205020404" pitchFamily="49" charset="0"/>
              </a:rPr>
              <a:t>_________________________________________________________</a:t>
            </a:r>
          </a:p>
          <a:p>
            <a:pPr algn="just">
              <a:lnSpc>
                <a:spcPct val="150000"/>
              </a:lnSpc>
              <a:spcAft>
                <a:spcPts val="0"/>
              </a:spcAft>
            </a:pPr>
            <a:r>
              <a:rPr lang="en-US" altLang="zh-CN" sz="2800" kern="100" dirty="0">
                <a:latin typeface="Times New Roman" panose="02020603050405020304" pitchFamily="18" charset="0"/>
                <a:ea typeface="方正中等线简体" panose="03000509000000000000" pitchFamily="65" charset="-122"/>
                <a:cs typeface="Courier New" panose="02070309020205020404" pitchFamily="49" charset="0"/>
              </a:rPr>
              <a:t>_______________________________________________________________</a:t>
            </a:r>
            <a:endParaRPr lang="en-US" altLang="zh-CN" sz="1050" kern="100" dirty="0">
              <a:latin typeface="宋体" panose="02010600030101010101" pitchFamily="2" charset="-122"/>
              <a:ea typeface="宋体" panose="02010600030101010101" pitchFamily="2" charset="-122"/>
              <a:cs typeface="Courier New" panose="02070309020205020404" pitchFamily="49" charset="0"/>
            </a:endParaRPr>
          </a:p>
        </p:txBody>
      </p:sp>
      <p:sp>
        <p:nvSpPr>
          <p:cNvPr id="5" name="矩形 4"/>
          <p:cNvSpPr/>
          <p:nvPr/>
        </p:nvSpPr>
        <p:spPr>
          <a:xfrm>
            <a:off x="371946" y="1368748"/>
            <a:ext cx="11349409" cy="1310808"/>
          </a:xfrm>
          <a:prstGeom prst="rect">
            <a:avLst/>
          </a:prstGeom>
        </p:spPr>
        <p:txBody>
          <a:bodyPr wrap="square">
            <a:spAutoFit/>
          </a:bodyPr>
          <a:lstStyle/>
          <a:p>
            <a:pPr algn="just">
              <a:lnSpc>
                <a:spcPct val="150000"/>
              </a:lnSpc>
              <a:spcAft>
                <a:spcPts val="0"/>
              </a:spcAft>
            </a:pPr>
            <a:r>
              <a:rPr lang="zh-CN" altLang="en-US" sz="2800" kern="100" dirty="0" smtClean="0">
                <a:solidFill>
                  <a:srgbClr val="C00000"/>
                </a:solidFill>
                <a:latin typeface="Times New Roman" panose="02020603050405020304" pitchFamily="18" charset="0"/>
                <a:ea typeface="方正中等线简体" panose="03000509000000000000" pitchFamily="65" charset="-122"/>
                <a:cs typeface="Times New Roman" panose="02020603050405020304" pitchFamily="18" charset="0"/>
              </a:rPr>
              <a:t>　　　</a:t>
            </a:r>
            <a:r>
              <a:rPr lang="zh-CN" altLang="zh-CN" sz="2800" kern="100" dirty="0" smtClean="0">
                <a:solidFill>
                  <a:srgbClr val="C00000"/>
                </a:solidFill>
                <a:latin typeface="Times New Roman" panose="02020603050405020304" pitchFamily="18" charset="0"/>
                <a:ea typeface="方正中等线简体" panose="03000509000000000000" pitchFamily="65" charset="-122"/>
                <a:cs typeface="Times New Roman" panose="02020603050405020304" pitchFamily="18" charset="0"/>
              </a:rPr>
              <a:t>吴</a:t>
            </a:r>
            <a:r>
              <a:rPr lang="zh-CN" altLang="zh-CN" sz="2800" kern="100" dirty="0">
                <a:solidFill>
                  <a:srgbClr val="C00000"/>
                </a:solidFill>
                <a:latin typeface="Times New Roman" panose="02020603050405020304" pitchFamily="18" charset="0"/>
                <a:ea typeface="方正中等线简体" panose="03000509000000000000" pitchFamily="65" charset="-122"/>
                <a:cs typeface="Times New Roman" panose="02020603050405020304" pitchFamily="18" charset="0"/>
              </a:rPr>
              <a:t>汉回来，责备他们说：</a:t>
            </a:r>
            <a:r>
              <a:rPr lang="en-US" altLang="zh-CN" sz="2800" kern="100" dirty="0">
                <a:solidFill>
                  <a:srgbClr val="C00000"/>
                </a:solidFill>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solidFill>
                  <a:srgbClr val="C00000"/>
                </a:solidFill>
                <a:latin typeface="Times New Roman" panose="02020603050405020304" pitchFamily="18" charset="0"/>
                <a:ea typeface="方正中等线简体" panose="03000509000000000000" pitchFamily="65" charset="-122"/>
                <a:cs typeface="Times New Roman" panose="02020603050405020304" pitchFamily="18" charset="0"/>
              </a:rPr>
              <a:t>军队在外面，将士的供给都不充足，为什么多买田宅呢！</a:t>
            </a:r>
            <a:r>
              <a:rPr lang="en-US" altLang="zh-CN" sz="2800" kern="100" dirty="0" smtClean="0">
                <a:solidFill>
                  <a:srgbClr val="C00000"/>
                </a:solidFill>
                <a:latin typeface="宋体" panose="02010600030101010101" pitchFamily="2" charset="-122"/>
                <a:ea typeface="方正中等线简体" panose="03000509000000000000" pitchFamily="65" charset="-122"/>
                <a:cs typeface="Times New Roman" panose="02020603050405020304" pitchFamily="18" charset="0"/>
              </a:rPr>
              <a:t>”</a:t>
            </a:r>
            <a:endParaRPr lang="zh-CN" altLang="zh-CN" sz="1050" kern="100" dirty="0">
              <a:effectLst/>
              <a:latin typeface="宋体" panose="02010600030101010101" pitchFamily="2" charset="-122"/>
              <a:ea typeface="宋体" panose="02010600030101010101" pitchFamily="2" charset="-122"/>
              <a:cs typeface="Courier New" panose="02070309020205020404" pitchFamily="49" charset="0"/>
            </a:endParaRPr>
          </a:p>
        </p:txBody>
      </p:sp>
      <p:grpSp>
        <p:nvGrpSpPr>
          <p:cNvPr id="4" name="组合 3"/>
          <p:cNvGrpSpPr/>
          <p:nvPr/>
        </p:nvGrpSpPr>
        <p:grpSpPr>
          <a:xfrm>
            <a:off x="389206" y="3094137"/>
            <a:ext cx="11412000" cy="2376264"/>
            <a:chOff x="406574" y="1081808"/>
            <a:chExt cx="11412000" cy="2376264"/>
          </a:xfrm>
        </p:grpSpPr>
        <p:grpSp>
          <p:nvGrpSpPr>
            <p:cNvPr id="6" name="组合 5"/>
            <p:cNvGrpSpPr/>
            <p:nvPr/>
          </p:nvGrpSpPr>
          <p:grpSpPr>
            <a:xfrm>
              <a:off x="406574" y="1081808"/>
              <a:ext cx="11412000" cy="2376264"/>
              <a:chOff x="406574" y="1081808"/>
              <a:chExt cx="11412000" cy="2376264"/>
            </a:xfrm>
          </p:grpSpPr>
          <p:sp>
            <p:nvSpPr>
              <p:cNvPr id="8" name="圆角矩形 7"/>
              <p:cNvSpPr/>
              <p:nvPr/>
            </p:nvSpPr>
            <p:spPr>
              <a:xfrm>
                <a:off x="406574" y="1197546"/>
                <a:ext cx="11412000" cy="2260526"/>
              </a:xfrm>
              <a:prstGeom prst="roundRect">
                <a:avLst>
                  <a:gd name="adj" fmla="val 4711"/>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文本框 8"/>
              <p:cNvSpPr txBox="1"/>
              <p:nvPr/>
            </p:nvSpPr>
            <p:spPr>
              <a:xfrm>
                <a:off x="838622" y="1081808"/>
                <a:ext cx="583768" cy="216027"/>
              </a:xfrm>
              <a:custGeom>
                <a:avLst/>
                <a:gdLst/>
                <a:ahLst/>
                <a:cxnLst/>
                <a:rect l="l" t="t" r="r" b="b"/>
                <a:pathLst>
                  <a:path w="583768" h="216027">
                    <a:moveTo>
                      <a:pt x="96012" y="106756"/>
                    </a:moveTo>
                    <a:lnTo>
                      <a:pt x="91211" y="139217"/>
                    </a:lnTo>
                    <a:lnTo>
                      <a:pt x="107670" y="139217"/>
                    </a:lnTo>
                    <a:lnTo>
                      <a:pt x="112014" y="106756"/>
                    </a:lnTo>
                    <a:close/>
                    <a:moveTo>
                      <a:pt x="53264" y="106756"/>
                    </a:moveTo>
                    <a:lnTo>
                      <a:pt x="48692" y="139217"/>
                    </a:lnTo>
                    <a:lnTo>
                      <a:pt x="64922" y="139217"/>
                    </a:lnTo>
                    <a:lnTo>
                      <a:pt x="69494" y="106756"/>
                    </a:lnTo>
                    <a:close/>
                    <a:moveTo>
                      <a:pt x="213055" y="82524"/>
                    </a:moveTo>
                    <a:lnTo>
                      <a:pt x="249174" y="82524"/>
                    </a:lnTo>
                    <a:lnTo>
                      <a:pt x="248031" y="92811"/>
                    </a:lnTo>
                    <a:lnTo>
                      <a:pt x="279121" y="92811"/>
                    </a:lnTo>
                    <a:lnTo>
                      <a:pt x="277749" y="104927"/>
                    </a:lnTo>
                    <a:cubicBezTo>
                      <a:pt x="277292" y="107670"/>
                      <a:pt x="276149" y="110033"/>
                      <a:pt x="274320" y="112014"/>
                    </a:cubicBezTo>
                    <a:cubicBezTo>
                      <a:pt x="272644" y="113995"/>
                      <a:pt x="270662" y="114986"/>
                      <a:pt x="268376" y="114986"/>
                    </a:cubicBezTo>
                    <a:lnTo>
                      <a:pt x="244831" y="114986"/>
                    </a:lnTo>
                    <a:lnTo>
                      <a:pt x="239573" y="152019"/>
                    </a:lnTo>
                    <a:lnTo>
                      <a:pt x="272948" y="152019"/>
                    </a:lnTo>
                    <a:lnTo>
                      <a:pt x="271348" y="164592"/>
                    </a:lnTo>
                    <a:cubicBezTo>
                      <a:pt x="270891" y="167640"/>
                      <a:pt x="269519" y="170307"/>
                      <a:pt x="267233" y="172593"/>
                    </a:cubicBezTo>
                    <a:cubicBezTo>
                      <a:pt x="264947" y="174574"/>
                      <a:pt x="262357" y="175565"/>
                      <a:pt x="259461" y="175565"/>
                    </a:cubicBezTo>
                    <a:lnTo>
                      <a:pt x="236372" y="175565"/>
                    </a:lnTo>
                    <a:lnTo>
                      <a:pt x="231800" y="211683"/>
                    </a:lnTo>
                    <a:cubicBezTo>
                      <a:pt x="231648" y="212903"/>
                      <a:pt x="231191" y="213893"/>
                      <a:pt x="230429" y="214655"/>
                    </a:cubicBezTo>
                    <a:cubicBezTo>
                      <a:pt x="229667" y="215417"/>
                      <a:pt x="228752" y="215798"/>
                      <a:pt x="227685" y="215798"/>
                    </a:cubicBezTo>
                    <a:lnTo>
                      <a:pt x="192481" y="215798"/>
                    </a:lnTo>
                    <a:lnTo>
                      <a:pt x="197510" y="175565"/>
                    </a:lnTo>
                    <a:lnTo>
                      <a:pt x="147218" y="175565"/>
                    </a:lnTo>
                    <a:lnTo>
                      <a:pt x="149276" y="160706"/>
                    </a:lnTo>
                    <a:cubicBezTo>
                      <a:pt x="149580" y="158420"/>
                      <a:pt x="150647" y="156438"/>
                      <a:pt x="152476" y="154762"/>
                    </a:cubicBezTo>
                    <a:cubicBezTo>
                      <a:pt x="154305" y="152933"/>
                      <a:pt x="156286" y="152019"/>
                      <a:pt x="158420" y="152019"/>
                    </a:cubicBezTo>
                    <a:lnTo>
                      <a:pt x="200711" y="152019"/>
                    </a:lnTo>
                    <a:lnTo>
                      <a:pt x="205968" y="114986"/>
                    </a:lnTo>
                    <a:lnTo>
                      <a:pt x="190881" y="114986"/>
                    </a:lnTo>
                    <a:lnTo>
                      <a:pt x="190424" y="115671"/>
                    </a:lnTo>
                    <a:cubicBezTo>
                      <a:pt x="189052" y="120091"/>
                      <a:pt x="186690" y="123520"/>
                      <a:pt x="183337" y="125958"/>
                    </a:cubicBezTo>
                    <a:cubicBezTo>
                      <a:pt x="179375" y="128702"/>
                      <a:pt x="175184" y="130073"/>
                      <a:pt x="170764" y="130073"/>
                    </a:cubicBezTo>
                    <a:lnTo>
                      <a:pt x="151790" y="130073"/>
                    </a:lnTo>
                    <a:lnTo>
                      <a:pt x="164592" y="87325"/>
                    </a:lnTo>
                    <a:cubicBezTo>
                      <a:pt x="164897" y="86563"/>
                      <a:pt x="165354" y="85953"/>
                      <a:pt x="165963" y="85496"/>
                    </a:cubicBezTo>
                    <a:cubicBezTo>
                      <a:pt x="166573" y="85039"/>
                      <a:pt x="167259" y="84810"/>
                      <a:pt x="168021" y="84810"/>
                    </a:cubicBezTo>
                    <a:lnTo>
                      <a:pt x="199339" y="84810"/>
                    </a:lnTo>
                    <a:lnTo>
                      <a:pt x="196596" y="92811"/>
                    </a:lnTo>
                    <a:lnTo>
                      <a:pt x="208483" y="92811"/>
                    </a:lnTo>
                    <a:lnTo>
                      <a:pt x="209169" y="85496"/>
                    </a:lnTo>
                    <a:cubicBezTo>
                      <a:pt x="209169" y="84887"/>
                      <a:pt x="209283" y="84468"/>
                      <a:pt x="209512" y="84239"/>
                    </a:cubicBezTo>
                    <a:cubicBezTo>
                      <a:pt x="209740" y="84010"/>
                      <a:pt x="210083" y="83744"/>
                      <a:pt x="210540" y="83439"/>
                    </a:cubicBezTo>
                    <a:cubicBezTo>
                      <a:pt x="211302" y="82829"/>
                      <a:pt x="212141" y="82524"/>
                      <a:pt x="213055" y="82524"/>
                    </a:cubicBezTo>
                    <a:close/>
                    <a:moveTo>
                      <a:pt x="102641" y="59207"/>
                    </a:moveTo>
                    <a:lnTo>
                      <a:pt x="98298" y="88239"/>
                    </a:lnTo>
                    <a:lnTo>
                      <a:pt x="114757" y="88239"/>
                    </a:lnTo>
                    <a:lnTo>
                      <a:pt x="118643" y="59207"/>
                    </a:lnTo>
                    <a:close/>
                    <a:moveTo>
                      <a:pt x="400431" y="48692"/>
                    </a:moveTo>
                    <a:lnTo>
                      <a:pt x="419862" y="48692"/>
                    </a:lnTo>
                    <a:cubicBezTo>
                      <a:pt x="421538" y="48692"/>
                      <a:pt x="422872" y="49301"/>
                      <a:pt x="423862" y="50520"/>
                    </a:cubicBezTo>
                    <a:cubicBezTo>
                      <a:pt x="424853" y="51740"/>
                      <a:pt x="425272" y="53187"/>
                      <a:pt x="425120" y="54864"/>
                    </a:cubicBezTo>
                    <a:lnTo>
                      <a:pt x="406832" y="216027"/>
                    </a:lnTo>
                    <a:cubicBezTo>
                      <a:pt x="400126" y="216027"/>
                      <a:pt x="394564" y="213398"/>
                      <a:pt x="390144" y="208140"/>
                    </a:cubicBezTo>
                    <a:cubicBezTo>
                      <a:pt x="385724" y="202882"/>
                      <a:pt x="383819" y="196596"/>
                      <a:pt x="384429" y="189281"/>
                    </a:cubicBezTo>
                    <a:close/>
                    <a:moveTo>
                      <a:pt x="328879" y="48692"/>
                    </a:moveTo>
                    <a:lnTo>
                      <a:pt x="347624" y="48692"/>
                    </a:lnTo>
                    <a:lnTo>
                      <a:pt x="324764" y="197967"/>
                    </a:lnTo>
                    <a:cubicBezTo>
                      <a:pt x="323850" y="203301"/>
                      <a:pt x="321488" y="207645"/>
                      <a:pt x="317678" y="210998"/>
                    </a:cubicBezTo>
                    <a:cubicBezTo>
                      <a:pt x="313868" y="214350"/>
                      <a:pt x="309524" y="216027"/>
                      <a:pt x="304648" y="216027"/>
                    </a:cubicBezTo>
                    <a:lnTo>
                      <a:pt x="296418" y="216027"/>
                    </a:lnTo>
                    <a:lnTo>
                      <a:pt x="321107" y="55778"/>
                    </a:lnTo>
                    <a:cubicBezTo>
                      <a:pt x="321564" y="53645"/>
                      <a:pt x="322516" y="51930"/>
                      <a:pt x="323964" y="50635"/>
                    </a:cubicBezTo>
                    <a:cubicBezTo>
                      <a:pt x="325412" y="49339"/>
                      <a:pt x="327050" y="48692"/>
                      <a:pt x="328879" y="48692"/>
                    </a:cubicBezTo>
                    <a:close/>
                    <a:moveTo>
                      <a:pt x="499643" y="5943"/>
                    </a:moveTo>
                    <a:lnTo>
                      <a:pt x="583768" y="5943"/>
                    </a:lnTo>
                    <a:cubicBezTo>
                      <a:pt x="583006" y="10820"/>
                      <a:pt x="580911" y="14821"/>
                      <a:pt x="577482" y="17945"/>
                    </a:cubicBezTo>
                    <a:cubicBezTo>
                      <a:pt x="574053" y="21069"/>
                      <a:pt x="570052" y="22631"/>
                      <a:pt x="565480" y="22631"/>
                    </a:cubicBezTo>
                    <a:lnTo>
                      <a:pt x="497586" y="22631"/>
                    </a:lnTo>
                    <a:close/>
                    <a:moveTo>
                      <a:pt x="457581" y="5943"/>
                    </a:moveTo>
                    <a:lnTo>
                      <a:pt x="492785" y="5943"/>
                    </a:lnTo>
                    <a:lnTo>
                      <a:pt x="486156" y="56235"/>
                    </a:lnTo>
                    <a:lnTo>
                      <a:pt x="577139" y="56235"/>
                    </a:lnTo>
                    <a:lnTo>
                      <a:pt x="574624" y="74752"/>
                    </a:lnTo>
                    <a:lnTo>
                      <a:pt x="560680" y="74752"/>
                    </a:lnTo>
                    <a:lnTo>
                      <a:pt x="541934" y="216027"/>
                    </a:lnTo>
                    <a:lnTo>
                      <a:pt x="498272" y="216027"/>
                    </a:lnTo>
                    <a:lnTo>
                      <a:pt x="516788" y="74752"/>
                    </a:lnTo>
                    <a:lnTo>
                      <a:pt x="483641" y="74752"/>
                    </a:lnTo>
                    <a:lnTo>
                      <a:pt x="468325" y="191338"/>
                    </a:lnTo>
                    <a:cubicBezTo>
                      <a:pt x="467411" y="198196"/>
                      <a:pt x="464439" y="204063"/>
                      <a:pt x="459410" y="208940"/>
                    </a:cubicBezTo>
                    <a:cubicBezTo>
                      <a:pt x="454533" y="213665"/>
                      <a:pt x="448742" y="216027"/>
                      <a:pt x="442036" y="216027"/>
                    </a:cubicBezTo>
                    <a:lnTo>
                      <a:pt x="421234" y="216027"/>
                    </a:lnTo>
                    <a:lnTo>
                      <a:pt x="447751" y="15087"/>
                    </a:lnTo>
                    <a:cubicBezTo>
                      <a:pt x="448208" y="12344"/>
                      <a:pt x="449351" y="10134"/>
                      <a:pt x="451180" y="8458"/>
                    </a:cubicBezTo>
                    <a:cubicBezTo>
                      <a:pt x="453009" y="6782"/>
                      <a:pt x="455143" y="5943"/>
                      <a:pt x="457581" y="5943"/>
                    </a:cubicBezTo>
                    <a:close/>
                    <a:moveTo>
                      <a:pt x="173050" y="2514"/>
                    </a:moveTo>
                    <a:lnTo>
                      <a:pt x="284378" y="2514"/>
                    </a:lnTo>
                    <a:cubicBezTo>
                      <a:pt x="286055" y="2514"/>
                      <a:pt x="287426" y="2972"/>
                      <a:pt x="288493" y="3886"/>
                    </a:cubicBezTo>
                    <a:cubicBezTo>
                      <a:pt x="289560" y="5105"/>
                      <a:pt x="289941" y="6553"/>
                      <a:pt x="289636" y="8229"/>
                    </a:cubicBezTo>
                    <a:lnTo>
                      <a:pt x="284150" y="49835"/>
                    </a:lnTo>
                    <a:cubicBezTo>
                      <a:pt x="283083" y="56997"/>
                      <a:pt x="280340" y="62789"/>
                      <a:pt x="275920" y="67208"/>
                    </a:cubicBezTo>
                    <a:cubicBezTo>
                      <a:pt x="271501" y="71933"/>
                      <a:pt x="264719" y="74295"/>
                      <a:pt x="255575" y="74295"/>
                    </a:cubicBezTo>
                    <a:lnTo>
                      <a:pt x="222656" y="74295"/>
                    </a:lnTo>
                    <a:lnTo>
                      <a:pt x="224485" y="61265"/>
                    </a:lnTo>
                    <a:cubicBezTo>
                      <a:pt x="224637" y="59741"/>
                      <a:pt x="225323" y="58369"/>
                      <a:pt x="226542" y="57150"/>
                    </a:cubicBezTo>
                    <a:cubicBezTo>
                      <a:pt x="227762" y="56235"/>
                      <a:pt x="229133" y="55778"/>
                      <a:pt x="230657" y="55778"/>
                    </a:cubicBezTo>
                    <a:lnTo>
                      <a:pt x="238658" y="55778"/>
                    </a:lnTo>
                    <a:cubicBezTo>
                      <a:pt x="242316" y="55778"/>
                      <a:pt x="244450" y="54026"/>
                      <a:pt x="245059" y="50520"/>
                    </a:cubicBezTo>
                    <a:lnTo>
                      <a:pt x="249174" y="19888"/>
                    </a:lnTo>
                    <a:lnTo>
                      <a:pt x="220599" y="19888"/>
                    </a:lnTo>
                    <a:lnTo>
                      <a:pt x="212141" y="49377"/>
                    </a:lnTo>
                    <a:cubicBezTo>
                      <a:pt x="209397" y="57455"/>
                      <a:pt x="204749" y="63627"/>
                      <a:pt x="198196" y="67894"/>
                    </a:cubicBezTo>
                    <a:cubicBezTo>
                      <a:pt x="191643" y="72161"/>
                      <a:pt x="184785" y="74295"/>
                      <a:pt x="177622" y="74295"/>
                    </a:cubicBezTo>
                    <a:lnTo>
                      <a:pt x="162534" y="74295"/>
                    </a:lnTo>
                    <a:lnTo>
                      <a:pt x="181051" y="19888"/>
                    </a:lnTo>
                    <a:lnTo>
                      <a:pt x="166192" y="19888"/>
                    </a:lnTo>
                    <a:lnTo>
                      <a:pt x="168021" y="6401"/>
                    </a:lnTo>
                    <a:cubicBezTo>
                      <a:pt x="168173" y="5181"/>
                      <a:pt x="168707" y="4191"/>
                      <a:pt x="169621" y="3429"/>
                    </a:cubicBezTo>
                    <a:cubicBezTo>
                      <a:pt x="170688" y="2819"/>
                      <a:pt x="171831" y="2514"/>
                      <a:pt x="173050" y="2514"/>
                    </a:cubicBezTo>
                    <a:close/>
                    <a:moveTo>
                      <a:pt x="365455" y="228"/>
                    </a:moveTo>
                    <a:lnTo>
                      <a:pt x="400660" y="228"/>
                    </a:lnTo>
                    <a:lnTo>
                      <a:pt x="398374" y="18974"/>
                    </a:lnTo>
                    <a:lnTo>
                      <a:pt x="433349" y="18974"/>
                    </a:lnTo>
                    <a:lnTo>
                      <a:pt x="431749" y="30404"/>
                    </a:lnTo>
                    <a:cubicBezTo>
                      <a:pt x="431444" y="32537"/>
                      <a:pt x="430568" y="34252"/>
                      <a:pt x="429120" y="35547"/>
                    </a:cubicBezTo>
                    <a:cubicBezTo>
                      <a:pt x="427672" y="36843"/>
                      <a:pt x="426034" y="37490"/>
                      <a:pt x="424205" y="37490"/>
                    </a:cubicBezTo>
                    <a:lnTo>
                      <a:pt x="395859" y="37490"/>
                    </a:lnTo>
                    <a:lnTo>
                      <a:pt x="373456" y="206654"/>
                    </a:lnTo>
                    <a:cubicBezTo>
                      <a:pt x="372999" y="209397"/>
                      <a:pt x="371818" y="211645"/>
                      <a:pt x="369913" y="213398"/>
                    </a:cubicBezTo>
                    <a:cubicBezTo>
                      <a:pt x="368008" y="215151"/>
                      <a:pt x="365760" y="216027"/>
                      <a:pt x="363169" y="216027"/>
                    </a:cubicBezTo>
                    <a:lnTo>
                      <a:pt x="330251" y="216027"/>
                    </a:lnTo>
                    <a:lnTo>
                      <a:pt x="353797" y="37490"/>
                    </a:lnTo>
                    <a:lnTo>
                      <a:pt x="320650" y="37490"/>
                    </a:lnTo>
                    <a:lnTo>
                      <a:pt x="322250" y="25374"/>
                    </a:lnTo>
                    <a:cubicBezTo>
                      <a:pt x="322555" y="23393"/>
                      <a:pt x="323355" y="21831"/>
                      <a:pt x="324650" y="20688"/>
                    </a:cubicBezTo>
                    <a:cubicBezTo>
                      <a:pt x="325945" y="19545"/>
                      <a:pt x="327431" y="18974"/>
                      <a:pt x="329108" y="18974"/>
                    </a:cubicBezTo>
                    <a:lnTo>
                      <a:pt x="356311" y="18974"/>
                    </a:lnTo>
                    <a:lnTo>
                      <a:pt x="357911" y="7315"/>
                    </a:lnTo>
                    <a:cubicBezTo>
                      <a:pt x="358216" y="5334"/>
                      <a:pt x="359092" y="3657"/>
                      <a:pt x="360540" y="2286"/>
                    </a:cubicBezTo>
                    <a:cubicBezTo>
                      <a:pt x="361988" y="914"/>
                      <a:pt x="363626" y="228"/>
                      <a:pt x="365455" y="228"/>
                    </a:cubicBezTo>
                    <a:close/>
                    <a:moveTo>
                      <a:pt x="42062" y="0"/>
                    </a:moveTo>
                    <a:lnTo>
                      <a:pt x="86639" y="0"/>
                    </a:lnTo>
                    <a:lnTo>
                      <a:pt x="83896" y="3657"/>
                    </a:lnTo>
                    <a:lnTo>
                      <a:pt x="155905" y="3657"/>
                    </a:lnTo>
                    <a:cubicBezTo>
                      <a:pt x="157429" y="3657"/>
                      <a:pt x="158572" y="4267"/>
                      <a:pt x="159334" y="5486"/>
                    </a:cubicBezTo>
                    <a:cubicBezTo>
                      <a:pt x="160096" y="6705"/>
                      <a:pt x="160172" y="8077"/>
                      <a:pt x="159563" y="9601"/>
                    </a:cubicBezTo>
                    <a:lnTo>
                      <a:pt x="145161" y="41834"/>
                    </a:lnTo>
                    <a:lnTo>
                      <a:pt x="157962" y="41834"/>
                    </a:lnTo>
                    <a:lnTo>
                      <a:pt x="135788" y="198882"/>
                    </a:lnTo>
                    <a:cubicBezTo>
                      <a:pt x="135179" y="203606"/>
                      <a:pt x="133274" y="207645"/>
                      <a:pt x="130073" y="210998"/>
                    </a:cubicBezTo>
                    <a:cubicBezTo>
                      <a:pt x="126873" y="214198"/>
                      <a:pt x="123215" y="215798"/>
                      <a:pt x="119100" y="215798"/>
                    </a:cubicBezTo>
                    <a:lnTo>
                      <a:pt x="96698" y="215798"/>
                    </a:lnTo>
                    <a:lnTo>
                      <a:pt x="104927" y="156591"/>
                    </a:lnTo>
                    <a:lnTo>
                      <a:pt x="88925" y="156591"/>
                    </a:lnTo>
                    <a:lnTo>
                      <a:pt x="80924" y="212369"/>
                    </a:lnTo>
                    <a:lnTo>
                      <a:pt x="54635" y="212369"/>
                    </a:lnTo>
                    <a:lnTo>
                      <a:pt x="62408" y="156591"/>
                    </a:lnTo>
                    <a:lnTo>
                      <a:pt x="46177" y="156591"/>
                    </a:lnTo>
                    <a:lnTo>
                      <a:pt x="40233" y="198425"/>
                    </a:lnTo>
                    <a:cubicBezTo>
                      <a:pt x="39624" y="203301"/>
                      <a:pt x="37643" y="207492"/>
                      <a:pt x="34290" y="210998"/>
                    </a:cubicBezTo>
                    <a:cubicBezTo>
                      <a:pt x="30785" y="214198"/>
                      <a:pt x="26975" y="215798"/>
                      <a:pt x="22860" y="215798"/>
                    </a:cubicBezTo>
                    <a:lnTo>
                      <a:pt x="0" y="215798"/>
                    </a:lnTo>
                    <a:lnTo>
                      <a:pt x="24689" y="41834"/>
                    </a:lnTo>
                    <a:lnTo>
                      <a:pt x="62636" y="41834"/>
                    </a:lnTo>
                    <a:lnTo>
                      <a:pt x="55778" y="88239"/>
                    </a:lnTo>
                    <a:lnTo>
                      <a:pt x="72009" y="88239"/>
                    </a:lnTo>
                    <a:lnTo>
                      <a:pt x="76124" y="59207"/>
                    </a:lnTo>
                    <a:lnTo>
                      <a:pt x="64694" y="59207"/>
                    </a:lnTo>
                    <a:lnTo>
                      <a:pt x="67437" y="41834"/>
                    </a:lnTo>
                    <a:lnTo>
                      <a:pt x="103098" y="41834"/>
                    </a:lnTo>
                    <a:lnTo>
                      <a:pt x="111785" y="21031"/>
                    </a:lnTo>
                    <a:lnTo>
                      <a:pt x="74981" y="21031"/>
                    </a:lnTo>
                    <a:cubicBezTo>
                      <a:pt x="69189" y="31089"/>
                      <a:pt x="61722" y="36119"/>
                      <a:pt x="52578" y="36119"/>
                    </a:cubicBezTo>
                    <a:lnTo>
                      <a:pt x="21031" y="36119"/>
                    </a:lnTo>
                    <a:lnTo>
                      <a:pt x="36804" y="3200"/>
                    </a:lnTo>
                    <a:cubicBezTo>
                      <a:pt x="38328" y="1067"/>
                      <a:pt x="40081" y="0"/>
                      <a:pt x="42062" y="0"/>
                    </a:cubicBezTo>
                    <a:close/>
                  </a:path>
                </a:pathLst>
              </a:custGeom>
              <a:solidFill>
                <a:srgbClr val="953735"/>
              </a:solidFill>
              <a:ln>
                <a:noFill/>
              </a:ln>
              <a:effectLst/>
            </p:spPr>
            <p:txBody>
              <a:bodyPr rot="0" spcFirstLastPara="0" vertOverflow="overflow" horzOverflow="overflow" vert="horz" wrap="square" lIns="91440" tIns="45720" rIns="91440" bIns="45720" numCol="1" spcCol="0" rtlCol="0" fromWordArt="0" anchor="t" anchorCtr="0" forceAA="0" compatLnSpc="1">
                <a:noAutofit/>
              </a:bodyPr>
              <a:lstStyle>
                <a:defPPr>
                  <a:defRPr lang="zh-CN"/>
                </a:defPPr>
                <a:lvl1pPr marR="0" lvl="0" indent="0" defTabSz="914400" fontAlgn="auto">
                  <a:lnSpc>
                    <a:spcPct val="100000"/>
                  </a:lnSpc>
                  <a:spcBef>
                    <a:spcPts val="0"/>
                  </a:spcBef>
                  <a:spcAft>
                    <a:spcPts val="0"/>
                  </a:spcAft>
                  <a:buClrTx/>
                  <a:buSzTx/>
                  <a:buFontTx/>
                  <a:buNone/>
                  <a:defRPr kumimoji="0" sz="1800" b="0" i="0" u="none" strike="noStrike" cap="none" spc="0" normalizeH="0" baseline="0">
                    <a:ln>
                      <a:noFill/>
                    </a:ln>
                    <a:solidFill>
                      <a:prstClr val="white"/>
                    </a:solidFill>
                    <a:effectLst/>
                    <a:uLnTx/>
                    <a:uFillTx/>
                    <a:latin typeface="DOUYU Font" pitchFamily="2" charset="-122"/>
                    <a:ea typeface="DOUYU Font" pitchFamily="2" charset="-122"/>
                  </a:defRPr>
                </a:lvl1pPr>
              </a:lstStyle>
              <a:p>
                <a:endParaRPr lang="zh-CN" altLang="en-US" dirty="0"/>
              </a:p>
            </p:txBody>
          </p:sp>
        </p:grpSp>
        <p:sp>
          <p:nvSpPr>
            <p:cNvPr id="7" name="矩形 6"/>
            <p:cNvSpPr/>
            <p:nvPr/>
          </p:nvSpPr>
          <p:spPr>
            <a:xfrm>
              <a:off x="629220" y="1402127"/>
              <a:ext cx="10966708" cy="1930337"/>
            </a:xfrm>
            <a:prstGeom prst="rect">
              <a:avLst/>
            </a:prstGeom>
            <a:noFill/>
            <a:ln>
              <a:noFill/>
            </a:ln>
          </p:spPr>
          <p:txBody>
            <a:bodyPr>
              <a:spAutoFit/>
            </a:bodyPr>
            <a:lstStyle/>
            <a:p>
              <a:pPr algn="just">
                <a:lnSpc>
                  <a:spcPct val="150000"/>
                </a:lnSpc>
                <a:spcAft>
                  <a:spcPts val="0"/>
                </a:spcAft>
              </a:pPr>
              <a:r>
                <a:rPr lang="zh-CN" altLang="zh-CN" sz="2800" kern="100" dirty="0">
                  <a:latin typeface="Times New Roman" panose="02020603050405020304" pitchFamily="18" charset="0"/>
                  <a:ea typeface="仿宋_GB2312" panose="02010609030101010101" pitchFamily="49" charset="-122"/>
                  <a:cs typeface="Times New Roman" panose="02020603050405020304" pitchFamily="18" charset="0"/>
                </a:rPr>
                <a:t>关键词语：</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仿宋_GB2312" panose="02010609030101010101" pitchFamily="49" charset="-122"/>
                  <a:cs typeface="Times New Roman" panose="02020603050405020304" pitchFamily="18" charset="0"/>
                </a:rPr>
                <a:t>让</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仿宋_GB2312" panose="02010609030101010101" pitchFamily="49" charset="-122"/>
                  <a:cs typeface="Times New Roman" panose="02020603050405020304" pitchFamily="18" charset="0"/>
                </a:rPr>
                <a:t>，责备；</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仿宋_GB2312" panose="02010609030101010101" pitchFamily="49" charset="-122"/>
                  <a:cs typeface="Times New Roman" panose="02020603050405020304" pitchFamily="18" charset="0"/>
                </a:rPr>
                <a:t>之</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仿宋_GB2312" panose="02010609030101010101" pitchFamily="49" charset="-122"/>
                  <a:cs typeface="Times New Roman" panose="02020603050405020304" pitchFamily="18" charset="0"/>
                </a:rPr>
                <a:t>，他们，指吴汉的妻子儿女；</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仿宋_GB2312" panose="02010609030101010101" pitchFamily="49" charset="-122"/>
                  <a:cs typeface="Times New Roman" panose="02020603050405020304" pitchFamily="18" charset="0"/>
                </a:rPr>
                <a:t>军师</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仿宋_GB2312" panose="02010609030101010101" pitchFamily="49" charset="-122"/>
                  <a:cs typeface="Times New Roman" panose="02020603050405020304" pitchFamily="18" charset="0"/>
                </a:rPr>
                <a:t>，同义复词，均指军队；</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仿宋_GB2312" panose="02010609030101010101" pitchFamily="49" charset="-122"/>
                  <a:cs typeface="Times New Roman" panose="02020603050405020304" pitchFamily="18" charset="0"/>
                </a:rPr>
                <a:t>不足</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仿宋_GB2312" panose="02010609030101010101" pitchFamily="49" charset="-122"/>
                  <a:cs typeface="Times New Roman" panose="02020603050405020304" pitchFamily="18" charset="0"/>
                </a:rPr>
                <a:t>，衣、食等供应不充足。</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仿宋_GB2312" panose="02010609030101010101" pitchFamily="49" charset="-122"/>
                  <a:cs typeface="Times New Roman" panose="02020603050405020304" pitchFamily="18" charset="0"/>
                </a:rPr>
                <a:t>何</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仿宋_GB2312" panose="02010609030101010101" pitchFamily="49" charset="-122"/>
                  <a:cs typeface="Times New Roman" panose="02020603050405020304" pitchFamily="18" charset="0"/>
                </a:rPr>
                <a:t>乎</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仿宋_GB2312" panose="02010609030101010101" pitchFamily="49" charset="-122"/>
                  <a:cs typeface="Times New Roman" panose="02020603050405020304" pitchFamily="18" charset="0"/>
                </a:rPr>
                <a:t>，固定结构，为什么</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仿宋_GB2312" panose="02010609030101010101" pitchFamily="49" charset="-122"/>
                  <a:cs typeface="Times New Roman" panose="02020603050405020304" pitchFamily="18" charset="0"/>
                </a:rPr>
                <a:t>呢？</a:t>
              </a:r>
              <a:endParaRPr lang="zh-CN" altLang="zh-CN" sz="1050" kern="100" dirty="0">
                <a:effectLst/>
                <a:latin typeface="宋体" panose="02010600030101010101" pitchFamily="2" charset="-122"/>
                <a:ea typeface="宋体" panose="02010600030101010101" pitchFamily="2" charset="-122"/>
                <a:cs typeface="Courier New" panose="02070309020205020404" pitchFamily="49" charset="0"/>
              </a:endParaRPr>
            </a:p>
          </p:txBody>
        </p:sp>
      </p:grpSp>
    </p:spTree>
    <p:extLst>
      <p:ext uri="{BB962C8B-B14F-4D97-AF65-F5344CB8AC3E}">
        <p14:creationId xmlns:p14="http://schemas.microsoft.com/office/powerpoint/2010/main" val="2652998626"/>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blinds(horizontal)">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blinds(horizontal)">
                                      <p:cBhvr>
                                        <p:cTn id="12"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335206" y="641489"/>
            <a:ext cx="11520000" cy="1310808"/>
          </a:xfrm>
          <a:prstGeom prst="rect">
            <a:avLst/>
          </a:prstGeom>
        </p:spPr>
        <p:txBody>
          <a:bodyPr wrap="square">
            <a:spAutoFit/>
          </a:bodyPr>
          <a:lstStyle/>
          <a:p>
            <a:pPr algn="just">
              <a:lnSpc>
                <a:spcPct val="150000"/>
              </a:lnSpc>
              <a:spcAft>
                <a:spcPts val="0"/>
              </a:spcAft>
            </a:pPr>
            <a:r>
              <a:rPr lang="en-US" altLang="zh-CN" sz="2800" kern="100" dirty="0">
                <a:latin typeface="Times New Roman" panose="02020603050405020304" pitchFamily="18" charset="0"/>
                <a:ea typeface="方正中等线简体" panose="03000509000000000000" pitchFamily="65" charset="-122"/>
                <a:cs typeface="Courier New" panose="02070309020205020404" pitchFamily="49" charset="0"/>
              </a:rPr>
              <a:t>5.</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《后汉书</a:t>
            </a:r>
            <a:r>
              <a:rPr lang="en-US" altLang="zh-CN" sz="2800" kern="100" dirty="0">
                <a:latin typeface="Times New Roman" panose="02020603050405020304" pitchFamily="18" charset="0"/>
                <a:ea typeface="方正中等线简体" panose="03000509000000000000" pitchFamily="65" charset="-122"/>
                <a:cs typeface="Courier New" panose="02070309020205020404" pitchFamily="49" charset="0"/>
              </a:rPr>
              <a:t>·</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吴汉传》用孔子的</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刚毅木讷近仁</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一语来赞誉吴汉，请简要概述吴汉的刚毅与木讷之处。</a:t>
            </a:r>
            <a:r>
              <a:rPr lang="en-US" altLang="zh-CN" sz="2800" kern="100" dirty="0">
                <a:latin typeface="Times New Roman" panose="02020603050405020304" pitchFamily="18" charset="0"/>
                <a:ea typeface="方正中等线简体" panose="03000509000000000000" pitchFamily="65" charset="-122"/>
                <a:cs typeface="Courier New" panose="02070309020205020404" pitchFamily="49" charset="0"/>
              </a:rPr>
              <a:t>(3</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分</a:t>
            </a:r>
            <a:r>
              <a:rPr lang="en-US" altLang="zh-CN" sz="2800" kern="100" dirty="0">
                <a:latin typeface="Times New Roman" panose="02020603050405020304" pitchFamily="18" charset="0"/>
                <a:ea typeface="方正中等线简体" panose="03000509000000000000" pitchFamily="65" charset="-122"/>
                <a:cs typeface="Courier New" panose="02070309020205020404" pitchFamily="49" charset="0"/>
              </a:rPr>
              <a:t>)</a:t>
            </a:r>
            <a:endParaRPr lang="zh-CN" altLang="zh-CN" sz="1050" kern="100" dirty="0">
              <a:effectLst/>
              <a:latin typeface="宋体" panose="02010600030101010101" pitchFamily="2" charset="-122"/>
              <a:ea typeface="宋体" panose="02010600030101010101" pitchFamily="2" charset="-122"/>
              <a:cs typeface="Courier New" panose="02070309020205020404" pitchFamily="49" charset="0"/>
            </a:endParaRPr>
          </a:p>
        </p:txBody>
      </p:sp>
      <p:sp>
        <p:nvSpPr>
          <p:cNvPr id="4" name="矩形 3"/>
          <p:cNvSpPr/>
          <p:nvPr/>
        </p:nvSpPr>
        <p:spPr>
          <a:xfrm>
            <a:off x="335206" y="1933247"/>
            <a:ext cx="11520000" cy="2576667"/>
          </a:xfrm>
          <a:prstGeom prst="rect">
            <a:avLst/>
          </a:prstGeom>
        </p:spPr>
        <p:txBody>
          <a:bodyPr wrap="square">
            <a:spAutoFit/>
          </a:bodyPr>
          <a:lstStyle/>
          <a:p>
            <a:pPr algn="just">
              <a:lnSpc>
                <a:spcPct val="150000"/>
              </a:lnSpc>
              <a:spcAft>
                <a:spcPts val="0"/>
              </a:spcAft>
            </a:pPr>
            <a:r>
              <a:rPr lang="zh-CN" altLang="zh-CN" sz="2800" kern="100" dirty="0">
                <a:solidFill>
                  <a:srgbClr val="C00000"/>
                </a:solidFill>
                <a:latin typeface="Times New Roman" panose="02020603050405020304" pitchFamily="18" charset="0"/>
                <a:ea typeface="微软雅黑" panose="020B0503020204020204" pitchFamily="34" charset="-122"/>
                <a:cs typeface="Times New Roman" panose="02020603050405020304" pitchFamily="18" charset="0"/>
              </a:rPr>
              <a:t>答案　</a:t>
            </a:r>
            <a:r>
              <a:rPr lang="en-US" altLang="zh-CN" sz="2800" kern="100" dirty="0">
                <a:latin typeface="Times New Roman" panose="02020603050405020304" pitchFamily="18" charset="0"/>
                <a:cs typeface="Courier New" panose="02070309020205020404" pitchFamily="49" charset="0"/>
              </a:rPr>
              <a:t>(1)</a:t>
            </a:r>
            <a:r>
              <a:rPr lang="zh-CN" altLang="zh-CN" sz="2800" kern="100" dirty="0">
                <a:latin typeface="Times New Roman" panose="02020603050405020304" pitchFamily="18" charset="0"/>
                <a:cs typeface="Times New Roman" panose="02020603050405020304" pitchFamily="18" charset="0"/>
              </a:rPr>
              <a:t>刚毅之处：吴汉与敌军作战时，亲自披甲持戟，命令将士们拼死杀敌，最终大破敌军；作战不幸落水后，拉着马尾脱险。</a:t>
            </a:r>
            <a:endParaRPr lang="zh-CN" altLang="zh-CN" sz="1050" kern="100" dirty="0">
              <a:latin typeface="宋体" panose="02010600030101010101" pitchFamily="2" charset="-122"/>
              <a:ea typeface="宋体" panose="02010600030101010101" pitchFamily="2" charset="-122"/>
              <a:cs typeface="Courier New" panose="02070309020205020404" pitchFamily="49" charset="0"/>
            </a:endParaRPr>
          </a:p>
          <a:p>
            <a:pPr algn="just">
              <a:lnSpc>
                <a:spcPct val="150000"/>
              </a:lnSpc>
              <a:spcAft>
                <a:spcPts val="0"/>
              </a:spcAft>
            </a:pPr>
            <a:r>
              <a:rPr lang="en-US" altLang="zh-CN" sz="2800" kern="100" dirty="0">
                <a:latin typeface="Times New Roman" panose="02020603050405020304" pitchFamily="18" charset="0"/>
                <a:cs typeface="Courier New" panose="02070309020205020404" pitchFamily="49" charset="0"/>
              </a:rPr>
              <a:t>(2)</a:t>
            </a:r>
            <a:r>
              <a:rPr lang="zh-CN" altLang="zh-CN" sz="2800" kern="100" dirty="0">
                <a:latin typeface="Times New Roman" panose="02020603050405020304" pitchFamily="18" charset="0"/>
                <a:cs typeface="Times New Roman" panose="02020603050405020304" pitchFamily="18" charset="0"/>
              </a:rPr>
              <a:t>木讷之处：仓促之间不能用言语表达清楚自己的意思；临终对皇上所说的仍是国家之事。</a:t>
            </a:r>
            <a:endParaRPr lang="zh-CN" altLang="zh-CN" sz="1050" kern="100" dirty="0">
              <a:effectLst/>
              <a:latin typeface="宋体" panose="02010600030101010101" pitchFamily="2" charset="-122"/>
              <a:ea typeface="宋体" panose="02010600030101010101" pitchFamily="2" charset="-122"/>
              <a:cs typeface="Courier New" panose="02070309020205020404" pitchFamily="49" charset="0"/>
            </a:endParaRPr>
          </a:p>
        </p:txBody>
      </p:sp>
    </p:spTree>
    <p:extLst>
      <p:ext uri="{BB962C8B-B14F-4D97-AF65-F5344CB8AC3E}">
        <p14:creationId xmlns:p14="http://schemas.microsoft.com/office/powerpoint/2010/main" val="1197093109"/>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blinds(horizontal)">
                                      <p:cBhvr>
                                        <p:cTn id="7" dur="500"/>
                                        <p:tgtEl>
                                          <p:spTgt spid="4">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nodeType="clickEffect">
                                  <p:stCondLst>
                                    <p:cond delay="0"/>
                                  </p:stCondLst>
                                  <p:childTnLst>
                                    <p:set>
                                      <p:cBhvr>
                                        <p:cTn id="11" dur="1" fill="hold">
                                          <p:stCondLst>
                                            <p:cond delay="0"/>
                                          </p:stCondLst>
                                        </p:cTn>
                                        <p:tgtEl>
                                          <p:spTgt spid="4">
                                            <p:txEl>
                                              <p:pRg st="1" end="1"/>
                                            </p:txEl>
                                          </p:spTgt>
                                        </p:tgtEl>
                                        <p:attrNameLst>
                                          <p:attrName>style.visibility</p:attrName>
                                        </p:attrNameLst>
                                      </p:cBhvr>
                                      <p:to>
                                        <p:strVal val="visible"/>
                                      </p:to>
                                    </p:set>
                                    <p:animEffect transition="in" filter="blinds(horizontal)">
                                      <p:cBhvr>
                                        <p:cTn id="12" dur="500"/>
                                        <p:tgtEl>
                                          <p:spTgt spid="4">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389206" y="467941"/>
            <a:ext cx="11412000" cy="5544616"/>
            <a:chOff x="406574" y="1081808"/>
            <a:chExt cx="11412000" cy="5544616"/>
          </a:xfrm>
        </p:grpSpPr>
        <p:grpSp>
          <p:nvGrpSpPr>
            <p:cNvPr id="5" name="组合 4"/>
            <p:cNvGrpSpPr/>
            <p:nvPr/>
          </p:nvGrpSpPr>
          <p:grpSpPr>
            <a:xfrm>
              <a:off x="406574" y="1081808"/>
              <a:ext cx="11412000" cy="5544616"/>
              <a:chOff x="406574" y="1081808"/>
              <a:chExt cx="11412000" cy="5544616"/>
            </a:xfrm>
          </p:grpSpPr>
          <p:sp>
            <p:nvSpPr>
              <p:cNvPr id="7" name="圆角矩形 6"/>
              <p:cNvSpPr/>
              <p:nvPr/>
            </p:nvSpPr>
            <p:spPr>
              <a:xfrm>
                <a:off x="406574" y="1197546"/>
                <a:ext cx="11412000" cy="5428878"/>
              </a:xfrm>
              <a:prstGeom prst="roundRect">
                <a:avLst>
                  <a:gd name="adj" fmla="val 4711"/>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文本框 7"/>
              <p:cNvSpPr txBox="1"/>
              <p:nvPr/>
            </p:nvSpPr>
            <p:spPr>
              <a:xfrm>
                <a:off x="838622" y="1081808"/>
                <a:ext cx="583768" cy="216027"/>
              </a:xfrm>
              <a:custGeom>
                <a:avLst/>
                <a:gdLst/>
                <a:ahLst/>
                <a:cxnLst/>
                <a:rect l="l" t="t" r="r" b="b"/>
                <a:pathLst>
                  <a:path w="583768" h="216027">
                    <a:moveTo>
                      <a:pt x="96012" y="106756"/>
                    </a:moveTo>
                    <a:lnTo>
                      <a:pt x="91211" y="139217"/>
                    </a:lnTo>
                    <a:lnTo>
                      <a:pt x="107670" y="139217"/>
                    </a:lnTo>
                    <a:lnTo>
                      <a:pt x="112014" y="106756"/>
                    </a:lnTo>
                    <a:close/>
                    <a:moveTo>
                      <a:pt x="53264" y="106756"/>
                    </a:moveTo>
                    <a:lnTo>
                      <a:pt x="48692" y="139217"/>
                    </a:lnTo>
                    <a:lnTo>
                      <a:pt x="64922" y="139217"/>
                    </a:lnTo>
                    <a:lnTo>
                      <a:pt x="69494" y="106756"/>
                    </a:lnTo>
                    <a:close/>
                    <a:moveTo>
                      <a:pt x="213055" y="82524"/>
                    </a:moveTo>
                    <a:lnTo>
                      <a:pt x="249174" y="82524"/>
                    </a:lnTo>
                    <a:lnTo>
                      <a:pt x="248031" y="92811"/>
                    </a:lnTo>
                    <a:lnTo>
                      <a:pt x="279121" y="92811"/>
                    </a:lnTo>
                    <a:lnTo>
                      <a:pt x="277749" y="104927"/>
                    </a:lnTo>
                    <a:cubicBezTo>
                      <a:pt x="277292" y="107670"/>
                      <a:pt x="276149" y="110033"/>
                      <a:pt x="274320" y="112014"/>
                    </a:cubicBezTo>
                    <a:cubicBezTo>
                      <a:pt x="272644" y="113995"/>
                      <a:pt x="270662" y="114986"/>
                      <a:pt x="268376" y="114986"/>
                    </a:cubicBezTo>
                    <a:lnTo>
                      <a:pt x="244831" y="114986"/>
                    </a:lnTo>
                    <a:lnTo>
                      <a:pt x="239573" y="152019"/>
                    </a:lnTo>
                    <a:lnTo>
                      <a:pt x="272948" y="152019"/>
                    </a:lnTo>
                    <a:lnTo>
                      <a:pt x="271348" y="164592"/>
                    </a:lnTo>
                    <a:cubicBezTo>
                      <a:pt x="270891" y="167640"/>
                      <a:pt x="269519" y="170307"/>
                      <a:pt x="267233" y="172593"/>
                    </a:cubicBezTo>
                    <a:cubicBezTo>
                      <a:pt x="264947" y="174574"/>
                      <a:pt x="262357" y="175565"/>
                      <a:pt x="259461" y="175565"/>
                    </a:cubicBezTo>
                    <a:lnTo>
                      <a:pt x="236372" y="175565"/>
                    </a:lnTo>
                    <a:lnTo>
                      <a:pt x="231800" y="211683"/>
                    </a:lnTo>
                    <a:cubicBezTo>
                      <a:pt x="231648" y="212903"/>
                      <a:pt x="231191" y="213893"/>
                      <a:pt x="230429" y="214655"/>
                    </a:cubicBezTo>
                    <a:cubicBezTo>
                      <a:pt x="229667" y="215417"/>
                      <a:pt x="228752" y="215798"/>
                      <a:pt x="227685" y="215798"/>
                    </a:cubicBezTo>
                    <a:lnTo>
                      <a:pt x="192481" y="215798"/>
                    </a:lnTo>
                    <a:lnTo>
                      <a:pt x="197510" y="175565"/>
                    </a:lnTo>
                    <a:lnTo>
                      <a:pt x="147218" y="175565"/>
                    </a:lnTo>
                    <a:lnTo>
                      <a:pt x="149276" y="160706"/>
                    </a:lnTo>
                    <a:cubicBezTo>
                      <a:pt x="149580" y="158420"/>
                      <a:pt x="150647" y="156438"/>
                      <a:pt x="152476" y="154762"/>
                    </a:cubicBezTo>
                    <a:cubicBezTo>
                      <a:pt x="154305" y="152933"/>
                      <a:pt x="156286" y="152019"/>
                      <a:pt x="158420" y="152019"/>
                    </a:cubicBezTo>
                    <a:lnTo>
                      <a:pt x="200711" y="152019"/>
                    </a:lnTo>
                    <a:lnTo>
                      <a:pt x="205968" y="114986"/>
                    </a:lnTo>
                    <a:lnTo>
                      <a:pt x="190881" y="114986"/>
                    </a:lnTo>
                    <a:lnTo>
                      <a:pt x="190424" y="115671"/>
                    </a:lnTo>
                    <a:cubicBezTo>
                      <a:pt x="189052" y="120091"/>
                      <a:pt x="186690" y="123520"/>
                      <a:pt x="183337" y="125958"/>
                    </a:cubicBezTo>
                    <a:cubicBezTo>
                      <a:pt x="179375" y="128702"/>
                      <a:pt x="175184" y="130073"/>
                      <a:pt x="170764" y="130073"/>
                    </a:cubicBezTo>
                    <a:lnTo>
                      <a:pt x="151790" y="130073"/>
                    </a:lnTo>
                    <a:lnTo>
                      <a:pt x="164592" y="87325"/>
                    </a:lnTo>
                    <a:cubicBezTo>
                      <a:pt x="164897" y="86563"/>
                      <a:pt x="165354" y="85953"/>
                      <a:pt x="165963" y="85496"/>
                    </a:cubicBezTo>
                    <a:cubicBezTo>
                      <a:pt x="166573" y="85039"/>
                      <a:pt x="167259" y="84810"/>
                      <a:pt x="168021" y="84810"/>
                    </a:cubicBezTo>
                    <a:lnTo>
                      <a:pt x="199339" y="84810"/>
                    </a:lnTo>
                    <a:lnTo>
                      <a:pt x="196596" y="92811"/>
                    </a:lnTo>
                    <a:lnTo>
                      <a:pt x="208483" y="92811"/>
                    </a:lnTo>
                    <a:lnTo>
                      <a:pt x="209169" y="85496"/>
                    </a:lnTo>
                    <a:cubicBezTo>
                      <a:pt x="209169" y="84887"/>
                      <a:pt x="209283" y="84468"/>
                      <a:pt x="209512" y="84239"/>
                    </a:cubicBezTo>
                    <a:cubicBezTo>
                      <a:pt x="209740" y="84010"/>
                      <a:pt x="210083" y="83744"/>
                      <a:pt x="210540" y="83439"/>
                    </a:cubicBezTo>
                    <a:cubicBezTo>
                      <a:pt x="211302" y="82829"/>
                      <a:pt x="212141" y="82524"/>
                      <a:pt x="213055" y="82524"/>
                    </a:cubicBezTo>
                    <a:close/>
                    <a:moveTo>
                      <a:pt x="102641" y="59207"/>
                    </a:moveTo>
                    <a:lnTo>
                      <a:pt x="98298" y="88239"/>
                    </a:lnTo>
                    <a:lnTo>
                      <a:pt x="114757" y="88239"/>
                    </a:lnTo>
                    <a:lnTo>
                      <a:pt x="118643" y="59207"/>
                    </a:lnTo>
                    <a:close/>
                    <a:moveTo>
                      <a:pt x="400431" y="48692"/>
                    </a:moveTo>
                    <a:lnTo>
                      <a:pt x="419862" y="48692"/>
                    </a:lnTo>
                    <a:cubicBezTo>
                      <a:pt x="421538" y="48692"/>
                      <a:pt x="422872" y="49301"/>
                      <a:pt x="423862" y="50520"/>
                    </a:cubicBezTo>
                    <a:cubicBezTo>
                      <a:pt x="424853" y="51740"/>
                      <a:pt x="425272" y="53187"/>
                      <a:pt x="425120" y="54864"/>
                    </a:cubicBezTo>
                    <a:lnTo>
                      <a:pt x="406832" y="216027"/>
                    </a:lnTo>
                    <a:cubicBezTo>
                      <a:pt x="400126" y="216027"/>
                      <a:pt x="394564" y="213398"/>
                      <a:pt x="390144" y="208140"/>
                    </a:cubicBezTo>
                    <a:cubicBezTo>
                      <a:pt x="385724" y="202882"/>
                      <a:pt x="383819" y="196596"/>
                      <a:pt x="384429" y="189281"/>
                    </a:cubicBezTo>
                    <a:close/>
                    <a:moveTo>
                      <a:pt x="328879" y="48692"/>
                    </a:moveTo>
                    <a:lnTo>
                      <a:pt x="347624" y="48692"/>
                    </a:lnTo>
                    <a:lnTo>
                      <a:pt x="324764" y="197967"/>
                    </a:lnTo>
                    <a:cubicBezTo>
                      <a:pt x="323850" y="203301"/>
                      <a:pt x="321488" y="207645"/>
                      <a:pt x="317678" y="210998"/>
                    </a:cubicBezTo>
                    <a:cubicBezTo>
                      <a:pt x="313868" y="214350"/>
                      <a:pt x="309524" y="216027"/>
                      <a:pt x="304648" y="216027"/>
                    </a:cubicBezTo>
                    <a:lnTo>
                      <a:pt x="296418" y="216027"/>
                    </a:lnTo>
                    <a:lnTo>
                      <a:pt x="321107" y="55778"/>
                    </a:lnTo>
                    <a:cubicBezTo>
                      <a:pt x="321564" y="53645"/>
                      <a:pt x="322516" y="51930"/>
                      <a:pt x="323964" y="50635"/>
                    </a:cubicBezTo>
                    <a:cubicBezTo>
                      <a:pt x="325412" y="49339"/>
                      <a:pt x="327050" y="48692"/>
                      <a:pt x="328879" y="48692"/>
                    </a:cubicBezTo>
                    <a:close/>
                    <a:moveTo>
                      <a:pt x="499643" y="5943"/>
                    </a:moveTo>
                    <a:lnTo>
                      <a:pt x="583768" y="5943"/>
                    </a:lnTo>
                    <a:cubicBezTo>
                      <a:pt x="583006" y="10820"/>
                      <a:pt x="580911" y="14821"/>
                      <a:pt x="577482" y="17945"/>
                    </a:cubicBezTo>
                    <a:cubicBezTo>
                      <a:pt x="574053" y="21069"/>
                      <a:pt x="570052" y="22631"/>
                      <a:pt x="565480" y="22631"/>
                    </a:cubicBezTo>
                    <a:lnTo>
                      <a:pt x="497586" y="22631"/>
                    </a:lnTo>
                    <a:close/>
                    <a:moveTo>
                      <a:pt x="457581" y="5943"/>
                    </a:moveTo>
                    <a:lnTo>
                      <a:pt x="492785" y="5943"/>
                    </a:lnTo>
                    <a:lnTo>
                      <a:pt x="486156" y="56235"/>
                    </a:lnTo>
                    <a:lnTo>
                      <a:pt x="577139" y="56235"/>
                    </a:lnTo>
                    <a:lnTo>
                      <a:pt x="574624" y="74752"/>
                    </a:lnTo>
                    <a:lnTo>
                      <a:pt x="560680" y="74752"/>
                    </a:lnTo>
                    <a:lnTo>
                      <a:pt x="541934" y="216027"/>
                    </a:lnTo>
                    <a:lnTo>
                      <a:pt x="498272" y="216027"/>
                    </a:lnTo>
                    <a:lnTo>
                      <a:pt x="516788" y="74752"/>
                    </a:lnTo>
                    <a:lnTo>
                      <a:pt x="483641" y="74752"/>
                    </a:lnTo>
                    <a:lnTo>
                      <a:pt x="468325" y="191338"/>
                    </a:lnTo>
                    <a:cubicBezTo>
                      <a:pt x="467411" y="198196"/>
                      <a:pt x="464439" y="204063"/>
                      <a:pt x="459410" y="208940"/>
                    </a:cubicBezTo>
                    <a:cubicBezTo>
                      <a:pt x="454533" y="213665"/>
                      <a:pt x="448742" y="216027"/>
                      <a:pt x="442036" y="216027"/>
                    </a:cubicBezTo>
                    <a:lnTo>
                      <a:pt x="421234" y="216027"/>
                    </a:lnTo>
                    <a:lnTo>
                      <a:pt x="447751" y="15087"/>
                    </a:lnTo>
                    <a:cubicBezTo>
                      <a:pt x="448208" y="12344"/>
                      <a:pt x="449351" y="10134"/>
                      <a:pt x="451180" y="8458"/>
                    </a:cubicBezTo>
                    <a:cubicBezTo>
                      <a:pt x="453009" y="6782"/>
                      <a:pt x="455143" y="5943"/>
                      <a:pt x="457581" y="5943"/>
                    </a:cubicBezTo>
                    <a:close/>
                    <a:moveTo>
                      <a:pt x="173050" y="2514"/>
                    </a:moveTo>
                    <a:lnTo>
                      <a:pt x="284378" y="2514"/>
                    </a:lnTo>
                    <a:cubicBezTo>
                      <a:pt x="286055" y="2514"/>
                      <a:pt x="287426" y="2972"/>
                      <a:pt x="288493" y="3886"/>
                    </a:cubicBezTo>
                    <a:cubicBezTo>
                      <a:pt x="289560" y="5105"/>
                      <a:pt x="289941" y="6553"/>
                      <a:pt x="289636" y="8229"/>
                    </a:cubicBezTo>
                    <a:lnTo>
                      <a:pt x="284150" y="49835"/>
                    </a:lnTo>
                    <a:cubicBezTo>
                      <a:pt x="283083" y="56997"/>
                      <a:pt x="280340" y="62789"/>
                      <a:pt x="275920" y="67208"/>
                    </a:cubicBezTo>
                    <a:cubicBezTo>
                      <a:pt x="271501" y="71933"/>
                      <a:pt x="264719" y="74295"/>
                      <a:pt x="255575" y="74295"/>
                    </a:cubicBezTo>
                    <a:lnTo>
                      <a:pt x="222656" y="74295"/>
                    </a:lnTo>
                    <a:lnTo>
                      <a:pt x="224485" y="61265"/>
                    </a:lnTo>
                    <a:cubicBezTo>
                      <a:pt x="224637" y="59741"/>
                      <a:pt x="225323" y="58369"/>
                      <a:pt x="226542" y="57150"/>
                    </a:cubicBezTo>
                    <a:cubicBezTo>
                      <a:pt x="227762" y="56235"/>
                      <a:pt x="229133" y="55778"/>
                      <a:pt x="230657" y="55778"/>
                    </a:cubicBezTo>
                    <a:lnTo>
                      <a:pt x="238658" y="55778"/>
                    </a:lnTo>
                    <a:cubicBezTo>
                      <a:pt x="242316" y="55778"/>
                      <a:pt x="244450" y="54026"/>
                      <a:pt x="245059" y="50520"/>
                    </a:cubicBezTo>
                    <a:lnTo>
                      <a:pt x="249174" y="19888"/>
                    </a:lnTo>
                    <a:lnTo>
                      <a:pt x="220599" y="19888"/>
                    </a:lnTo>
                    <a:lnTo>
                      <a:pt x="212141" y="49377"/>
                    </a:lnTo>
                    <a:cubicBezTo>
                      <a:pt x="209397" y="57455"/>
                      <a:pt x="204749" y="63627"/>
                      <a:pt x="198196" y="67894"/>
                    </a:cubicBezTo>
                    <a:cubicBezTo>
                      <a:pt x="191643" y="72161"/>
                      <a:pt x="184785" y="74295"/>
                      <a:pt x="177622" y="74295"/>
                    </a:cubicBezTo>
                    <a:lnTo>
                      <a:pt x="162534" y="74295"/>
                    </a:lnTo>
                    <a:lnTo>
                      <a:pt x="181051" y="19888"/>
                    </a:lnTo>
                    <a:lnTo>
                      <a:pt x="166192" y="19888"/>
                    </a:lnTo>
                    <a:lnTo>
                      <a:pt x="168021" y="6401"/>
                    </a:lnTo>
                    <a:cubicBezTo>
                      <a:pt x="168173" y="5181"/>
                      <a:pt x="168707" y="4191"/>
                      <a:pt x="169621" y="3429"/>
                    </a:cubicBezTo>
                    <a:cubicBezTo>
                      <a:pt x="170688" y="2819"/>
                      <a:pt x="171831" y="2514"/>
                      <a:pt x="173050" y="2514"/>
                    </a:cubicBezTo>
                    <a:close/>
                    <a:moveTo>
                      <a:pt x="365455" y="228"/>
                    </a:moveTo>
                    <a:lnTo>
                      <a:pt x="400660" y="228"/>
                    </a:lnTo>
                    <a:lnTo>
                      <a:pt x="398374" y="18974"/>
                    </a:lnTo>
                    <a:lnTo>
                      <a:pt x="433349" y="18974"/>
                    </a:lnTo>
                    <a:lnTo>
                      <a:pt x="431749" y="30404"/>
                    </a:lnTo>
                    <a:cubicBezTo>
                      <a:pt x="431444" y="32537"/>
                      <a:pt x="430568" y="34252"/>
                      <a:pt x="429120" y="35547"/>
                    </a:cubicBezTo>
                    <a:cubicBezTo>
                      <a:pt x="427672" y="36843"/>
                      <a:pt x="426034" y="37490"/>
                      <a:pt x="424205" y="37490"/>
                    </a:cubicBezTo>
                    <a:lnTo>
                      <a:pt x="395859" y="37490"/>
                    </a:lnTo>
                    <a:lnTo>
                      <a:pt x="373456" y="206654"/>
                    </a:lnTo>
                    <a:cubicBezTo>
                      <a:pt x="372999" y="209397"/>
                      <a:pt x="371818" y="211645"/>
                      <a:pt x="369913" y="213398"/>
                    </a:cubicBezTo>
                    <a:cubicBezTo>
                      <a:pt x="368008" y="215151"/>
                      <a:pt x="365760" y="216027"/>
                      <a:pt x="363169" y="216027"/>
                    </a:cubicBezTo>
                    <a:lnTo>
                      <a:pt x="330251" y="216027"/>
                    </a:lnTo>
                    <a:lnTo>
                      <a:pt x="353797" y="37490"/>
                    </a:lnTo>
                    <a:lnTo>
                      <a:pt x="320650" y="37490"/>
                    </a:lnTo>
                    <a:lnTo>
                      <a:pt x="322250" y="25374"/>
                    </a:lnTo>
                    <a:cubicBezTo>
                      <a:pt x="322555" y="23393"/>
                      <a:pt x="323355" y="21831"/>
                      <a:pt x="324650" y="20688"/>
                    </a:cubicBezTo>
                    <a:cubicBezTo>
                      <a:pt x="325945" y="19545"/>
                      <a:pt x="327431" y="18974"/>
                      <a:pt x="329108" y="18974"/>
                    </a:cubicBezTo>
                    <a:lnTo>
                      <a:pt x="356311" y="18974"/>
                    </a:lnTo>
                    <a:lnTo>
                      <a:pt x="357911" y="7315"/>
                    </a:lnTo>
                    <a:cubicBezTo>
                      <a:pt x="358216" y="5334"/>
                      <a:pt x="359092" y="3657"/>
                      <a:pt x="360540" y="2286"/>
                    </a:cubicBezTo>
                    <a:cubicBezTo>
                      <a:pt x="361988" y="914"/>
                      <a:pt x="363626" y="228"/>
                      <a:pt x="365455" y="228"/>
                    </a:cubicBezTo>
                    <a:close/>
                    <a:moveTo>
                      <a:pt x="42062" y="0"/>
                    </a:moveTo>
                    <a:lnTo>
                      <a:pt x="86639" y="0"/>
                    </a:lnTo>
                    <a:lnTo>
                      <a:pt x="83896" y="3657"/>
                    </a:lnTo>
                    <a:lnTo>
                      <a:pt x="155905" y="3657"/>
                    </a:lnTo>
                    <a:cubicBezTo>
                      <a:pt x="157429" y="3657"/>
                      <a:pt x="158572" y="4267"/>
                      <a:pt x="159334" y="5486"/>
                    </a:cubicBezTo>
                    <a:cubicBezTo>
                      <a:pt x="160096" y="6705"/>
                      <a:pt x="160172" y="8077"/>
                      <a:pt x="159563" y="9601"/>
                    </a:cubicBezTo>
                    <a:lnTo>
                      <a:pt x="145161" y="41834"/>
                    </a:lnTo>
                    <a:lnTo>
                      <a:pt x="157962" y="41834"/>
                    </a:lnTo>
                    <a:lnTo>
                      <a:pt x="135788" y="198882"/>
                    </a:lnTo>
                    <a:cubicBezTo>
                      <a:pt x="135179" y="203606"/>
                      <a:pt x="133274" y="207645"/>
                      <a:pt x="130073" y="210998"/>
                    </a:cubicBezTo>
                    <a:cubicBezTo>
                      <a:pt x="126873" y="214198"/>
                      <a:pt x="123215" y="215798"/>
                      <a:pt x="119100" y="215798"/>
                    </a:cubicBezTo>
                    <a:lnTo>
                      <a:pt x="96698" y="215798"/>
                    </a:lnTo>
                    <a:lnTo>
                      <a:pt x="104927" y="156591"/>
                    </a:lnTo>
                    <a:lnTo>
                      <a:pt x="88925" y="156591"/>
                    </a:lnTo>
                    <a:lnTo>
                      <a:pt x="80924" y="212369"/>
                    </a:lnTo>
                    <a:lnTo>
                      <a:pt x="54635" y="212369"/>
                    </a:lnTo>
                    <a:lnTo>
                      <a:pt x="62408" y="156591"/>
                    </a:lnTo>
                    <a:lnTo>
                      <a:pt x="46177" y="156591"/>
                    </a:lnTo>
                    <a:lnTo>
                      <a:pt x="40233" y="198425"/>
                    </a:lnTo>
                    <a:cubicBezTo>
                      <a:pt x="39624" y="203301"/>
                      <a:pt x="37643" y="207492"/>
                      <a:pt x="34290" y="210998"/>
                    </a:cubicBezTo>
                    <a:cubicBezTo>
                      <a:pt x="30785" y="214198"/>
                      <a:pt x="26975" y="215798"/>
                      <a:pt x="22860" y="215798"/>
                    </a:cubicBezTo>
                    <a:lnTo>
                      <a:pt x="0" y="215798"/>
                    </a:lnTo>
                    <a:lnTo>
                      <a:pt x="24689" y="41834"/>
                    </a:lnTo>
                    <a:lnTo>
                      <a:pt x="62636" y="41834"/>
                    </a:lnTo>
                    <a:lnTo>
                      <a:pt x="55778" y="88239"/>
                    </a:lnTo>
                    <a:lnTo>
                      <a:pt x="72009" y="88239"/>
                    </a:lnTo>
                    <a:lnTo>
                      <a:pt x="76124" y="59207"/>
                    </a:lnTo>
                    <a:lnTo>
                      <a:pt x="64694" y="59207"/>
                    </a:lnTo>
                    <a:lnTo>
                      <a:pt x="67437" y="41834"/>
                    </a:lnTo>
                    <a:lnTo>
                      <a:pt x="103098" y="41834"/>
                    </a:lnTo>
                    <a:lnTo>
                      <a:pt x="111785" y="21031"/>
                    </a:lnTo>
                    <a:lnTo>
                      <a:pt x="74981" y="21031"/>
                    </a:lnTo>
                    <a:cubicBezTo>
                      <a:pt x="69189" y="31089"/>
                      <a:pt x="61722" y="36119"/>
                      <a:pt x="52578" y="36119"/>
                    </a:cubicBezTo>
                    <a:lnTo>
                      <a:pt x="21031" y="36119"/>
                    </a:lnTo>
                    <a:lnTo>
                      <a:pt x="36804" y="3200"/>
                    </a:lnTo>
                    <a:cubicBezTo>
                      <a:pt x="38328" y="1067"/>
                      <a:pt x="40081" y="0"/>
                      <a:pt x="42062" y="0"/>
                    </a:cubicBezTo>
                    <a:close/>
                  </a:path>
                </a:pathLst>
              </a:custGeom>
              <a:solidFill>
                <a:srgbClr val="953735"/>
              </a:solidFill>
              <a:ln>
                <a:noFill/>
              </a:ln>
              <a:effectLst/>
            </p:spPr>
            <p:txBody>
              <a:bodyPr rot="0" spcFirstLastPara="0" vertOverflow="overflow" horzOverflow="overflow" vert="horz" wrap="square" lIns="91440" tIns="45720" rIns="91440" bIns="45720" numCol="1" spcCol="0" rtlCol="0" fromWordArt="0" anchor="t" anchorCtr="0" forceAA="0" compatLnSpc="1">
                <a:noAutofit/>
              </a:bodyPr>
              <a:lstStyle>
                <a:defPPr>
                  <a:defRPr lang="zh-CN"/>
                </a:defPPr>
                <a:lvl1pPr marR="0" lvl="0" indent="0" defTabSz="914400" fontAlgn="auto">
                  <a:lnSpc>
                    <a:spcPct val="100000"/>
                  </a:lnSpc>
                  <a:spcBef>
                    <a:spcPts val="0"/>
                  </a:spcBef>
                  <a:spcAft>
                    <a:spcPts val="0"/>
                  </a:spcAft>
                  <a:buClrTx/>
                  <a:buSzTx/>
                  <a:buFontTx/>
                  <a:buNone/>
                  <a:defRPr kumimoji="0" sz="1800" b="0" i="0" u="none" strike="noStrike" cap="none" spc="0" normalizeH="0" baseline="0">
                    <a:ln>
                      <a:noFill/>
                    </a:ln>
                    <a:solidFill>
                      <a:prstClr val="white"/>
                    </a:solidFill>
                    <a:effectLst/>
                    <a:uLnTx/>
                    <a:uFillTx/>
                    <a:latin typeface="DOUYU Font" pitchFamily="2" charset="-122"/>
                    <a:ea typeface="DOUYU Font" pitchFamily="2" charset="-122"/>
                  </a:defRPr>
                </a:lvl1pPr>
              </a:lstStyle>
              <a:p>
                <a:endParaRPr lang="zh-CN" altLang="en-US" dirty="0"/>
              </a:p>
            </p:txBody>
          </p:sp>
        </p:grpSp>
        <p:sp>
          <p:nvSpPr>
            <p:cNvPr id="6" name="矩形 5"/>
            <p:cNvSpPr/>
            <p:nvPr/>
          </p:nvSpPr>
          <p:spPr>
            <a:xfrm>
              <a:off x="629220" y="1297832"/>
              <a:ext cx="10966708" cy="5161991"/>
            </a:xfrm>
            <a:prstGeom prst="rect">
              <a:avLst/>
            </a:prstGeom>
            <a:noFill/>
            <a:ln>
              <a:noFill/>
            </a:ln>
          </p:spPr>
          <p:txBody>
            <a:bodyPr>
              <a:spAutoFit/>
            </a:bodyPr>
            <a:lstStyle/>
            <a:p>
              <a:pPr algn="just">
                <a:lnSpc>
                  <a:spcPct val="150000"/>
                </a:lnSpc>
                <a:spcAft>
                  <a:spcPts val="0"/>
                </a:spcAft>
              </a:pPr>
              <a:r>
                <a:rPr lang="zh-CN" altLang="zh-CN" sz="2800" kern="100" dirty="0">
                  <a:latin typeface="Times New Roman" panose="02020603050405020304" pitchFamily="18" charset="0"/>
                  <a:ea typeface="仿宋_GB2312" panose="02010609030101010101" pitchFamily="49" charset="-122"/>
                  <a:cs typeface="Times New Roman" panose="02020603050405020304" pitchFamily="18" charset="0"/>
                </a:rPr>
                <a:t>首先，弄清</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仿宋_GB2312" panose="02010609030101010101" pitchFamily="49" charset="-122"/>
                  <a:cs typeface="Times New Roman" panose="02020603050405020304" pitchFamily="18" charset="0"/>
                </a:rPr>
                <a:t>刚毅</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en-US" altLang="zh-CN" sz="2800" kern="100" dirty="0">
                  <a:latin typeface="Times New Roman" panose="02020603050405020304" pitchFamily="18" charset="0"/>
                  <a:ea typeface="仿宋_GB2312" panose="02010609030101010101" pitchFamily="49" charset="-122"/>
                  <a:cs typeface="Courier New" panose="02070309020205020404" pitchFamily="49" charset="0"/>
                </a:rPr>
                <a:t>(</a:t>
              </a:r>
              <a:r>
                <a:rPr lang="zh-CN" altLang="zh-CN" sz="2800" kern="100" dirty="0">
                  <a:latin typeface="Times New Roman" panose="02020603050405020304" pitchFamily="18" charset="0"/>
                  <a:ea typeface="仿宋_GB2312" panose="02010609030101010101" pitchFamily="49" charset="-122"/>
                  <a:cs typeface="Times New Roman" panose="02020603050405020304" pitchFamily="18" charset="0"/>
                </a:rPr>
                <a:t>刚强有毅力</a:t>
              </a:r>
              <a:r>
                <a:rPr lang="en-US" altLang="zh-CN" sz="2800" kern="100" dirty="0">
                  <a:latin typeface="Times New Roman" panose="02020603050405020304" pitchFamily="18" charset="0"/>
                  <a:ea typeface="仿宋_GB2312" panose="02010609030101010101" pitchFamily="49" charset="-122"/>
                  <a:cs typeface="Courier New" panose="02070309020205020404" pitchFamily="49" charset="0"/>
                </a:rPr>
                <a:t>)</a:t>
              </a:r>
              <a:r>
                <a:rPr lang="zh-CN" altLang="zh-CN" sz="2800" kern="100" dirty="0">
                  <a:latin typeface="Times New Roman" panose="02020603050405020304" pitchFamily="18" charset="0"/>
                  <a:ea typeface="仿宋_GB2312" panose="02010609030101010101" pitchFamily="49" charset="-122"/>
                  <a:cs typeface="Times New Roman" panose="02020603050405020304" pitchFamily="18" charset="0"/>
                </a:rPr>
                <a:t>、</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仿宋_GB2312" panose="02010609030101010101" pitchFamily="49" charset="-122"/>
                  <a:cs typeface="Times New Roman" panose="02020603050405020304" pitchFamily="18" charset="0"/>
                </a:rPr>
                <a:t>木讷</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en-US" altLang="zh-CN" sz="2800" kern="100" dirty="0">
                  <a:latin typeface="Times New Roman" panose="02020603050405020304" pitchFamily="18" charset="0"/>
                  <a:ea typeface="仿宋_GB2312" panose="02010609030101010101" pitchFamily="49" charset="-122"/>
                  <a:cs typeface="Courier New" panose="02070309020205020404" pitchFamily="49" charset="0"/>
                </a:rPr>
                <a:t>(</a:t>
              </a:r>
              <a:r>
                <a:rPr lang="zh-CN" altLang="zh-CN" sz="2800" kern="100" dirty="0">
                  <a:latin typeface="Times New Roman" panose="02020603050405020304" pitchFamily="18" charset="0"/>
                  <a:ea typeface="仿宋_GB2312" panose="02010609030101010101" pitchFamily="49" charset="-122"/>
                  <a:cs typeface="Times New Roman" panose="02020603050405020304" pitchFamily="18" charset="0"/>
                </a:rPr>
                <a:t>为人质朴，不善于说话</a:t>
              </a:r>
              <a:r>
                <a:rPr lang="en-US" altLang="zh-CN" sz="2800" kern="100" dirty="0">
                  <a:latin typeface="Times New Roman" panose="02020603050405020304" pitchFamily="18" charset="0"/>
                  <a:ea typeface="仿宋_GB2312" panose="02010609030101010101" pitchFamily="49" charset="-122"/>
                  <a:cs typeface="Courier New" panose="02070309020205020404" pitchFamily="49" charset="0"/>
                </a:rPr>
                <a:t>)</a:t>
              </a:r>
              <a:r>
                <a:rPr lang="zh-CN" altLang="zh-CN" sz="2800" kern="100" dirty="0">
                  <a:latin typeface="Times New Roman" panose="02020603050405020304" pitchFamily="18" charset="0"/>
                  <a:ea typeface="仿宋_GB2312" panose="02010609030101010101" pitchFamily="49" charset="-122"/>
                  <a:cs typeface="Times New Roman" panose="02020603050405020304" pitchFamily="18" charset="0"/>
                </a:rPr>
                <a:t>的意思；其次，分别找出表现</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仿宋_GB2312" panose="02010609030101010101" pitchFamily="49" charset="-122"/>
                  <a:cs typeface="Times New Roman" panose="02020603050405020304" pitchFamily="18" charset="0"/>
                </a:rPr>
                <a:t>刚毅</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仿宋_GB2312" panose="02010609030101010101" pitchFamily="49" charset="-122"/>
                  <a:cs typeface="Times New Roman" panose="02020603050405020304" pitchFamily="18" charset="0"/>
                </a:rPr>
                <a:t>木讷</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仿宋_GB2312" panose="02010609030101010101" pitchFamily="49" charset="-122"/>
                  <a:cs typeface="Times New Roman" panose="02020603050405020304" pitchFamily="18" charset="0"/>
                </a:rPr>
                <a:t>事件的句子加以概括。结合</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仿宋_GB2312" panose="02010609030101010101" pitchFamily="49" charset="-122"/>
                  <a:cs typeface="Times New Roman" panose="02020603050405020304" pitchFamily="18" charset="0"/>
                </a:rPr>
                <a:t>吴汉与苏茂、周建战，汉躬被甲持戟</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仿宋_GB2312" panose="02010609030101010101" pitchFamily="49" charset="-122"/>
                  <a:cs typeface="Times New Roman" panose="02020603050405020304" pitchFamily="18" charset="0"/>
                </a:rPr>
                <a:t>汉堕水，缘马尾得出</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仿宋_GB2312" panose="02010609030101010101" pitchFamily="49" charset="-122"/>
                  <a:cs typeface="Times New Roman" panose="02020603050405020304" pitchFamily="18" charset="0"/>
                </a:rPr>
                <a:t>可知，吴汉与敌军作战时，亲自披甲持戟，作战不幸落水后，拉着马尾脱险。这都体现了他的刚毅。结合</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仿宋_GB2312" panose="02010609030101010101" pitchFamily="49" charset="-122"/>
                  <a:cs typeface="Times New Roman" panose="02020603050405020304" pitchFamily="18" charset="0"/>
                </a:rPr>
                <a:t>造次不能以辞语自达</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仿宋_GB2312" panose="02010609030101010101" pitchFamily="49" charset="-122"/>
                  <a:cs typeface="Times New Roman" panose="02020603050405020304" pitchFamily="18" charset="0"/>
                </a:rPr>
                <a:t>臣愚无所识知，唯愿慎无赦而已</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仿宋_GB2312" panose="02010609030101010101" pitchFamily="49" charset="-122"/>
                  <a:cs typeface="Times New Roman" panose="02020603050405020304" pitchFamily="18" charset="0"/>
                </a:rPr>
                <a:t>可知，吴汉仓促之间不能用言语表达清楚自己的意思，而且临终对皇上所说的仍是国家之事。这都体现了他的木讷。</a:t>
              </a:r>
              <a:endParaRPr lang="zh-CN" altLang="zh-CN" sz="1050" kern="100" dirty="0">
                <a:effectLst/>
                <a:latin typeface="宋体" panose="02010600030101010101" pitchFamily="2" charset="-122"/>
                <a:ea typeface="宋体" panose="02010600030101010101" pitchFamily="2" charset="-122"/>
                <a:cs typeface="Courier New" panose="02070309020205020404" pitchFamily="49" charset="0"/>
              </a:endParaRPr>
            </a:p>
          </p:txBody>
        </p:sp>
      </p:grpSp>
    </p:spTree>
    <p:extLst>
      <p:ext uri="{BB962C8B-B14F-4D97-AF65-F5344CB8AC3E}">
        <p14:creationId xmlns:p14="http://schemas.microsoft.com/office/powerpoint/2010/main" val="2077160142"/>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 presetClass="entr" presetSubtype="10"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linds(horizontal)">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0" y="499275"/>
            <a:ext cx="2566814" cy="360040"/>
          </a:xfrm>
          <a:prstGeom prst="rect">
            <a:avLst/>
          </a:prstGeom>
          <a:solidFill>
            <a:srgbClr val="20253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矩形 2"/>
          <p:cNvSpPr/>
          <p:nvPr/>
        </p:nvSpPr>
        <p:spPr>
          <a:xfrm>
            <a:off x="335206" y="261442"/>
            <a:ext cx="11520000" cy="5909310"/>
          </a:xfrm>
          <a:prstGeom prst="rect">
            <a:avLst/>
          </a:prstGeom>
        </p:spPr>
        <p:txBody>
          <a:bodyPr>
            <a:spAutoFit/>
          </a:bodyPr>
          <a:lstStyle/>
          <a:p>
            <a:pPr lvl="0" algn="just">
              <a:lnSpc>
                <a:spcPct val="150000"/>
              </a:lnSpc>
            </a:pPr>
            <a:r>
              <a:rPr lang="en-US" altLang="zh-CN" sz="2800" b="1" kern="100" dirty="0" smtClean="0">
                <a:solidFill>
                  <a:srgbClr val="FFFF00"/>
                </a:solidFill>
                <a:latin typeface="Times New Roman" panose="02020603050405020304" pitchFamily="18" charset="0"/>
                <a:ea typeface="方正中等线简体" panose="03000509000000000000" pitchFamily="65" charset="-122"/>
                <a:cs typeface="Courier New" panose="02070309020205020404" pitchFamily="49" charset="0"/>
              </a:rPr>
              <a:t>[</a:t>
            </a:r>
            <a:r>
              <a:rPr lang="zh-CN" altLang="zh-CN" sz="2800" b="1" kern="100" dirty="0" smtClean="0">
                <a:solidFill>
                  <a:srgbClr val="FFFF00"/>
                </a:solidFill>
                <a:latin typeface="Times New Roman" panose="02020603050405020304" pitchFamily="18" charset="0"/>
                <a:ea typeface="方正中等线简体" panose="03000509000000000000" pitchFamily="65" charset="-122"/>
                <a:cs typeface="Times New Roman" panose="02020603050405020304" pitchFamily="18" charset="0"/>
              </a:rPr>
              <a:t>追加练习</a:t>
            </a:r>
            <a:r>
              <a:rPr lang="en-US" altLang="zh-CN" sz="2800" b="1" kern="100" dirty="0" smtClean="0">
                <a:solidFill>
                  <a:srgbClr val="FFFF00"/>
                </a:solidFill>
                <a:latin typeface="Times New Roman" panose="02020603050405020304" pitchFamily="18" charset="0"/>
                <a:ea typeface="方正中等线简体" panose="03000509000000000000" pitchFamily="65" charset="-122"/>
                <a:cs typeface="Times New Roman" panose="02020603050405020304" pitchFamily="18" charset="0"/>
              </a:rPr>
              <a:t>]</a:t>
            </a:r>
            <a:endParaRPr lang="zh-CN" altLang="zh-CN" sz="2800" b="1" kern="100" dirty="0" smtClean="0">
              <a:solidFill>
                <a:srgbClr val="FFFF00"/>
              </a:solidFill>
              <a:latin typeface="宋体" panose="02010600030101010101" pitchFamily="2" charset="-122"/>
              <a:ea typeface="宋体" panose="02010600030101010101" pitchFamily="2" charset="-122"/>
              <a:cs typeface="Courier New" panose="02070309020205020404" pitchFamily="49" charset="0"/>
            </a:endParaRPr>
          </a:p>
          <a:p>
            <a:pPr algn="just">
              <a:lnSpc>
                <a:spcPct val="150000"/>
              </a:lnSpc>
              <a:spcAft>
                <a:spcPts val="0"/>
              </a:spcAft>
            </a:pPr>
            <a:r>
              <a:rPr lang="en-US" altLang="zh-CN" sz="2800" kern="100" dirty="0">
                <a:latin typeface="Times New Roman" panose="02020603050405020304" pitchFamily="18" charset="0"/>
                <a:ea typeface="方正中等线简体" panose="03000509000000000000" pitchFamily="65" charset="-122"/>
                <a:cs typeface="Courier New" panose="02070309020205020404" pitchFamily="49" charset="0"/>
              </a:rPr>
              <a:t>1.</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下列对文中加颜色的词语及相关内容的解说，不正确的一项是</a:t>
            </a:r>
            <a:endParaRPr lang="zh-CN" altLang="zh-CN" sz="1050" kern="100" dirty="0">
              <a:latin typeface="宋体" panose="02010600030101010101" pitchFamily="2" charset="-122"/>
              <a:ea typeface="宋体" panose="02010600030101010101" pitchFamily="2" charset="-122"/>
              <a:cs typeface="Courier New" panose="02070309020205020404" pitchFamily="49" charset="0"/>
            </a:endParaRPr>
          </a:p>
          <a:p>
            <a:pPr algn="just">
              <a:lnSpc>
                <a:spcPct val="150000"/>
              </a:lnSpc>
              <a:spcAft>
                <a:spcPts val="0"/>
              </a:spcAft>
            </a:pPr>
            <a:r>
              <a:rPr lang="en-US" altLang="zh-CN" sz="2800" kern="100" dirty="0">
                <a:latin typeface="Times New Roman" panose="02020603050405020304" pitchFamily="18" charset="0"/>
                <a:ea typeface="方正中等线简体" panose="03000509000000000000" pitchFamily="65" charset="-122"/>
                <a:cs typeface="Courier New" panose="02070309020205020404" pitchFamily="49" charset="0"/>
              </a:rPr>
              <a:t>A.</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使持节</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与</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持节云中，何日遣冯唐</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en-US" altLang="zh-CN" sz="2800" kern="100" dirty="0">
                <a:latin typeface="Times New Roman" panose="02020603050405020304" pitchFamily="18" charset="0"/>
                <a:ea typeface="方正中等线简体" panose="03000509000000000000" pitchFamily="65" charset="-122"/>
                <a:cs typeface="Courier New" panose="02070309020205020404" pitchFamily="49" charset="0"/>
              </a:rPr>
              <a:t>(</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《江城子</a:t>
            </a:r>
            <a:r>
              <a:rPr lang="en-US" altLang="zh-CN" sz="2800" kern="100" dirty="0">
                <a:latin typeface="Times New Roman" panose="02020603050405020304" pitchFamily="18" charset="0"/>
                <a:ea typeface="方正中等线简体" panose="03000509000000000000" pitchFamily="65" charset="-122"/>
                <a:cs typeface="Courier New" panose="02070309020205020404" pitchFamily="49" charset="0"/>
              </a:rPr>
              <a:t>·</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密州出猎》</a:t>
            </a:r>
            <a:r>
              <a:rPr lang="en-US" altLang="zh-CN" sz="2800" kern="100" dirty="0">
                <a:latin typeface="Times New Roman" panose="02020603050405020304" pitchFamily="18" charset="0"/>
                <a:ea typeface="方正中等线简体" panose="03000509000000000000" pitchFamily="65" charset="-122"/>
                <a:cs typeface="Courier New" panose="02070309020205020404" pitchFamily="49" charset="0"/>
              </a:rPr>
              <a:t>)</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两</a:t>
            </a:r>
            <a:r>
              <a:rPr lang="zh-CN" altLang="zh-CN" sz="2800" kern="100" dirty="0" smtClean="0">
                <a:latin typeface="Times New Roman" panose="02020603050405020304" pitchFamily="18" charset="0"/>
                <a:ea typeface="方正中等线简体" panose="03000509000000000000" pitchFamily="65" charset="-122"/>
                <a:cs typeface="Times New Roman" panose="02020603050405020304" pitchFamily="18" charset="0"/>
              </a:rPr>
              <a:t>句</a:t>
            </a:r>
            <a:endParaRPr lang="en-US" altLang="zh-CN" sz="2800" kern="100" dirty="0" smtClean="0">
              <a:latin typeface="Times New Roman" panose="02020603050405020304" pitchFamily="18" charset="0"/>
              <a:ea typeface="方正中等线简体" panose="03000509000000000000" pitchFamily="65" charset="-122"/>
              <a:cs typeface="Times New Roman" panose="02020603050405020304" pitchFamily="18" charset="0"/>
            </a:endParaRPr>
          </a:p>
          <a:p>
            <a:pPr algn="just">
              <a:lnSpc>
                <a:spcPct val="150000"/>
              </a:lnSpc>
              <a:spcAft>
                <a:spcPts val="0"/>
              </a:spcAft>
            </a:pPr>
            <a:r>
              <a:rPr lang="zh-CN" altLang="en-US" sz="2800" kern="100" dirty="0">
                <a:latin typeface="Times New Roman" panose="02020603050405020304" pitchFamily="18" charset="0"/>
                <a:ea typeface="方正中等线简体" panose="03000509000000000000" pitchFamily="65" charset="-122"/>
                <a:cs typeface="Times New Roman" panose="02020603050405020304" pitchFamily="18" charset="0"/>
              </a:rPr>
              <a:t>　</a:t>
            </a:r>
            <a:r>
              <a:rPr lang="zh-CN" altLang="zh-CN" sz="2800" kern="100" dirty="0" smtClean="0">
                <a:latin typeface="Times New Roman" panose="02020603050405020304" pitchFamily="18" charset="0"/>
                <a:ea typeface="方正中等线简体" panose="03000509000000000000" pitchFamily="65" charset="-122"/>
                <a:cs typeface="Times New Roman" panose="02020603050405020304" pitchFamily="18" charset="0"/>
              </a:rPr>
              <a:t>中</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的</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持节</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含义相同。</a:t>
            </a:r>
            <a:endParaRPr lang="zh-CN" altLang="zh-CN" sz="1050" kern="100" dirty="0">
              <a:latin typeface="宋体" panose="02010600030101010101" pitchFamily="2" charset="-122"/>
              <a:ea typeface="宋体" panose="02010600030101010101" pitchFamily="2" charset="-122"/>
              <a:cs typeface="Courier New" panose="02070309020205020404" pitchFamily="49" charset="0"/>
            </a:endParaRPr>
          </a:p>
          <a:p>
            <a:pPr algn="just">
              <a:lnSpc>
                <a:spcPct val="150000"/>
              </a:lnSpc>
              <a:spcAft>
                <a:spcPts val="0"/>
              </a:spcAft>
            </a:pPr>
            <a:r>
              <a:rPr lang="en-US" altLang="zh-CN" sz="2800" kern="100" spc="-100" dirty="0">
                <a:latin typeface="Times New Roman" panose="02020603050405020304" pitchFamily="18" charset="0"/>
                <a:ea typeface="方正中等线简体" panose="03000509000000000000" pitchFamily="65" charset="-122"/>
                <a:cs typeface="Courier New" panose="02070309020205020404" pitchFamily="49" charset="0"/>
              </a:rPr>
              <a:t>B.</a:t>
            </a:r>
            <a:r>
              <a:rPr lang="en-US" altLang="zh-CN" sz="2800" kern="100" spc="-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spc="-100" dirty="0">
                <a:latin typeface="Times New Roman" panose="02020603050405020304" pitchFamily="18" charset="0"/>
                <a:ea typeface="方正中等线简体" panose="03000509000000000000" pitchFamily="65" charset="-122"/>
                <a:cs typeface="Times New Roman" panose="02020603050405020304" pitchFamily="18" charset="0"/>
              </a:rPr>
              <a:t>上既破邯郸</a:t>
            </a:r>
            <a:r>
              <a:rPr lang="en-US" altLang="zh-CN" sz="2800" kern="100" spc="-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spc="-100" dirty="0">
                <a:latin typeface="Times New Roman" panose="02020603050405020304" pitchFamily="18" charset="0"/>
                <a:ea typeface="方正中等线简体" panose="03000509000000000000" pitchFamily="65" charset="-122"/>
                <a:cs typeface="Times New Roman" panose="02020603050405020304" pitchFamily="18" charset="0"/>
              </a:rPr>
              <a:t>与</a:t>
            </a:r>
            <a:r>
              <a:rPr lang="en-US" altLang="zh-CN" sz="2800" kern="100" spc="-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spc="-100" dirty="0">
                <a:latin typeface="Times New Roman" panose="02020603050405020304" pitchFamily="18" charset="0"/>
                <a:ea typeface="方正中等线简体" panose="03000509000000000000" pitchFamily="65" charset="-122"/>
                <a:cs typeface="Times New Roman" panose="02020603050405020304" pitchFamily="18" charset="0"/>
              </a:rPr>
              <a:t>国破山河在</a:t>
            </a:r>
            <a:r>
              <a:rPr lang="en-US" altLang="zh-CN" sz="2800" kern="100" spc="-100" dirty="0">
                <a:latin typeface="宋体" panose="02010600030101010101" pitchFamily="2" charset="-122"/>
                <a:ea typeface="方正中等线简体" panose="03000509000000000000" pitchFamily="65" charset="-122"/>
                <a:cs typeface="Times New Roman" panose="02020603050405020304" pitchFamily="18" charset="0"/>
              </a:rPr>
              <a:t>”</a:t>
            </a:r>
            <a:r>
              <a:rPr lang="en-US" altLang="zh-CN" sz="2800" kern="100" spc="-100" dirty="0">
                <a:latin typeface="Times New Roman" panose="02020603050405020304" pitchFamily="18" charset="0"/>
                <a:ea typeface="方正中等线简体" panose="03000509000000000000" pitchFamily="65" charset="-122"/>
                <a:cs typeface="Courier New" panose="02070309020205020404" pitchFamily="49" charset="0"/>
              </a:rPr>
              <a:t>(</a:t>
            </a:r>
            <a:r>
              <a:rPr lang="zh-CN" altLang="zh-CN" sz="2800" kern="100" spc="-100" dirty="0">
                <a:latin typeface="Times New Roman" panose="02020603050405020304" pitchFamily="18" charset="0"/>
                <a:ea typeface="方正中等线简体" panose="03000509000000000000" pitchFamily="65" charset="-122"/>
                <a:cs typeface="Times New Roman" panose="02020603050405020304" pitchFamily="18" charset="0"/>
              </a:rPr>
              <a:t>《春望》</a:t>
            </a:r>
            <a:r>
              <a:rPr lang="en-US" altLang="zh-CN" sz="2800" kern="100" spc="-100" dirty="0">
                <a:latin typeface="Times New Roman" panose="02020603050405020304" pitchFamily="18" charset="0"/>
                <a:ea typeface="方正中等线简体" panose="03000509000000000000" pitchFamily="65" charset="-122"/>
                <a:cs typeface="Courier New" panose="02070309020205020404" pitchFamily="49" charset="0"/>
              </a:rPr>
              <a:t>)</a:t>
            </a:r>
            <a:r>
              <a:rPr lang="zh-CN" altLang="zh-CN" sz="2800" kern="100" spc="-100" dirty="0">
                <a:latin typeface="Times New Roman" panose="02020603050405020304" pitchFamily="18" charset="0"/>
                <a:ea typeface="方正中等线简体" panose="03000509000000000000" pitchFamily="65" charset="-122"/>
                <a:cs typeface="Times New Roman" panose="02020603050405020304" pitchFamily="18" charset="0"/>
              </a:rPr>
              <a:t>两句中的</a:t>
            </a:r>
            <a:r>
              <a:rPr lang="en-US" altLang="zh-CN" sz="2800" kern="100" spc="-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spc="-100" dirty="0">
                <a:latin typeface="Times New Roman" panose="02020603050405020304" pitchFamily="18" charset="0"/>
                <a:ea typeface="方正中等线简体" panose="03000509000000000000" pitchFamily="65" charset="-122"/>
                <a:cs typeface="Times New Roman" panose="02020603050405020304" pitchFamily="18" charset="0"/>
              </a:rPr>
              <a:t>破</a:t>
            </a:r>
            <a:r>
              <a:rPr lang="en-US" altLang="zh-CN" sz="2800" kern="100" spc="-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spc="-100" dirty="0">
                <a:latin typeface="Times New Roman" panose="02020603050405020304" pitchFamily="18" charset="0"/>
                <a:ea typeface="方正中等线简体" panose="03000509000000000000" pitchFamily="65" charset="-122"/>
                <a:cs typeface="Times New Roman" panose="02020603050405020304" pitchFamily="18" charset="0"/>
              </a:rPr>
              <a:t>字含义不同。</a:t>
            </a:r>
            <a:endParaRPr lang="zh-CN" altLang="zh-CN" sz="1050" kern="100" spc="-100" dirty="0">
              <a:latin typeface="宋体" panose="02010600030101010101" pitchFamily="2" charset="-122"/>
              <a:ea typeface="宋体" panose="02010600030101010101" pitchFamily="2" charset="-122"/>
              <a:cs typeface="Courier New" panose="02070309020205020404" pitchFamily="49" charset="0"/>
            </a:endParaRPr>
          </a:p>
          <a:p>
            <a:pPr algn="just">
              <a:lnSpc>
                <a:spcPct val="150000"/>
              </a:lnSpc>
              <a:spcAft>
                <a:spcPts val="0"/>
              </a:spcAft>
            </a:pPr>
            <a:r>
              <a:rPr lang="en-US" altLang="zh-CN" sz="2800" kern="100" dirty="0">
                <a:latin typeface="Times New Roman" panose="02020603050405020304" pitchFamily="18" charset="0"/>
                <a:ea typeface="方正中等线简体" panose="03000509000000000000" pitchFamily="65" charset="-122"/>
                <a:cs typeface="Courier New" panose="02070309020205020404" pitchFamily="49" charset="0"/>
              </a:rPr>
              <a:t>C.</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吾欲北发幽州突骑</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与</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而大声发于水上</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en-US" altLang="zh-CN" sz="2800" kern="100" dirty="0">
                <a:latin typeface="Times New Roman" panose="02020603050405020304" pitchFamily="18" charset="0"/>
                <a:ea typeface="方正中等线简体" panose="03000509000000000000" pitchFamily="65" charset="-122"/>
                <a:cs typeface="Courier New" panose="02070309020205020404" pitchFamily="49" charset="0"/>
              </a:rPr>
              <a:t>(</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《石钟山记》</a:t>
            </a:r>
            <a:r>
              <a:rPr lang="en-US" altLang="zh-CN" sz="2800" kern="100" dirty="0">
                <a:latin typeface="Times New Roman" panose="02020603050405020304" pitchFamily="18" charset="0"/>
                <a:ea typeface="方正中等线简体" panose="03000509000000000000" pitchFamily="65" charset="-122"/>
                <a:cs typeface="Courier New" panose="02070309020205020404" pitchFamily="49" charset="0"/>
              </a:rPr>
              <a:t>)</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两句中</a:t>
            </a:r>
            <a:r>
              <a:rPr lang="zh-CN" altLang="zh-CN" sz="2800" kern="100" dirty="0" smtClean="0">
                <a:latin typeface="Times New Roman" panose="02020603050405020304" pitchFamily="18" charset="0"/>
                <a:ea typeface="方正中等线简体" panose="03000509000000000000" pitchFamily="65" charset="-122"/>
                <a:cs typeface="Times New Roman" panose="02020603050405020304" pitchFamily="18" charset="0"/>
              </a:rPr>
              <a:t>的</a:t>
            </a:r>
            <a:endParaRPr lang="en-US" altLang="zh-CN" sz="2800" kern="100" dirty="0" smtClean="0">
              <a:latin typeface="Times New Roman" panose="02020603050405020304" pitchFamily="18" charset="0"/>
              <a:ea typeface="方正中等线简体" panose="03000509000000000000" pitchFamily="65" charset="-122"/>
              <a:cs typeface="Times New Roman" panose="02020603050405020304" pitchFamily="18" charset="0"/>
            </a:endParaRPr>
          </a:p>
          <a:p>
            <a:pPr algn="just">
              <a:lnSpc>
                <a:spcPct val="150000"/>
              </a:lnSpc>
              <a:spcAft>
                <a:spcPts val="0"/>
              </a:spcAft>
            </a:pPr>
            <a:r>
              <a:rPr lang="zh-CN" altLang="en-US" sz="2800" kern="100" dirty="0">
                <a:latin typeface="Times New Roman" panose="02020603050405020304" pitchFamily="18" charset="0"/>
                <a:ea typeface="方正中等线简体" panose="03000509000000000000" pitchFamily="65" charset="-122"/>
                <a:cs typeface="Times New Roman" panose="02020603050405020304" pitchFamily="18" charset="0"/>
              </a:rPr>
              <a:t>　</a:t>
            </a:r>
            <a:r>
              <a:rPr lang="en-US" altLang="zh-CN" sz="2800" kern="100" dirty="0" smtClean="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发</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字含义相同。</a:t>
            </a:r>
            <a:endParaRPr lang="zh-CN" altLang="zh-CN" sz="1050" kern="100" dirty="0">
              <a:latin typeface="宋体" panose="02010600030101010101" pitchFamily="2" charset="-122"/>
              <a:ea typeface="宋体" panose="02010600030101010101" pitchFamily="2" charset="-122"/>
              <a:cs typeface="Courier New" panose="02070309020205020404" pitchFamily="49" charset="0"/>
            </a:endParaRPr>
          </a:p>
          <a:p>
            <a:pPr algn="just">
              <a:lnSpc>
                <a:spcPct val="150000"/>
              </a:lnSpc>
              <a:spcAft>
                <a:spcPts val="0"/>
              </a:spcAft>
            </a:pPr>
            <a:r>
              <a:rPr lang="en-US" altLang="zh-CN" sz="2800" kern="100" dirty="0">
                <a:latin typeface="Times New Roman" panose="02020603050405020304" pitchFamily="18" charset="0"/>
                <a:ea typeface="方正中等线简体" panose="03000509000000000000" pitchFamily="65" charset="-122"/>
                <a:cs typeface="Courier New" panose="02070309020205020404" pitchFamily="49" charset="0"/>
              </a:rPr>
              <a:t>D.</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汉躬被甲持戟</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与</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静言思之，躬自悼矣</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en-US" altLang="zh-CN" sz="2800" kern="100" dirty="0">
                <a:latin typeface="Times New Roman" panose="02020603050405020304" pitchFamily="18" charset="0"/>
                <a:ea typeface="方正中等线简体" panose="03000509000000000000" pitchFamily="65" charset="-122"/>
                <a:cs typeface="Courier New" panose="02070309020205020404" pitchFamily="49" charset="0"/>
              </a:rPr>
              <a:t>(</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《诗经</a:t>
            </a:r>
            <a:r>
              <a:rPr lang="en-US" altLang="zh-CN" sz="2800" kern="100" dirty="0">
                <a:latin typeface="Times New Roman" panose="02020603050405020304" pitchFamily="18" charset="0"/>
                <a:ea typeface="方正中等线简体" panose="03000509000000000000" pitchFamily="65" charset="-122"/>
                <a:cs typeface="Courier New" panose="02070309020205020404" pitchFamily="49" charset="0"/>
              </a:rPr>
              <a:t>·</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氓》</a:t>
            </a:r>
            <a:r>
              <a:rPr lang="en-US" altLang="zh-CN" sz="2800" kern="100" dirty="0">
                <a:latin typeface="Times New Roman" panose="02020603050405020304" pitchFamily="18" charset="0"/>
                <a:ea typeface="方正中等线简体" panose="03000509000000000000" pitchFamily="65" charset="-122"/>
                <a:cs typeface="Courier New" panose="02070309020205020404" pitchFamily="49" charset="0"/>
              </a:rPr>
              <a:t>)</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两句中</a:t>
            </a:r>
            <a:r>
              <a:rPr lang="zh-CN" altLang="zh-CN" sz="2800" kern="100" dirty="0" smtClean="0">
                <a:latin typeface="Times New Roman" panose="02020603050405020304" pitchFamily="18" charset="0"/>
                <a:ea typeface="方正中等线简体" panose="03000509000000000000" pitchFamily="65" charset="-122"/>
                <a:cs typeface="Times New Roman" panose="02020603050405020304" pitchFamily="18" charset="0"/>
              </a:rPr>
              <a:t>的</a:t>
            </a:r>
            <a:endParaRPr lang="en-US" altLang="zh-CN" sz="2800" kern="100" dirty="0" smtClean="0">
              <a:latin typeface="Times New Roman" panose="02020603050405020304" pitchFamily="18" charset="0"/>
              <a:ea typeface="方正中等线简体" panose="03000509000000000000" pitchFamily="65" charset="-122"/>
              <a:cs typeface="Times New Roman" panose="02020603050405020304" pitchFamily="18" charset="0"/>
            </a:endParaRPr>
          </a:p>
          <a:p>
            <a:pPr algn="just">
              <a:lnSpc>
                <a:spcPct val="150000"/>
              </a:lnSpc>
              <a:spcAft>
                <a:spcPts val="0"/>
              </a:spcAft>
            </a:pPr>
            <a:r>
              <a:rPr lang="zh-CN" altLang="en-US" sz="2800" kern="100" dirty="0">
                <a:latin typeface="Times New Roman" panose="02020603050405020304" pitchFamily="18" charset="0"/>
                <a:ea typeface="方正中等线简体" panose="03000509000000000000" pitchFamily="65" charset="-122"/>
                <a:cs typeface="Times New Roman" panose="02020603050405020304" pitchFamily="18" charset="0"/>
              </a:rPr>
              <a:t>　</a:t>
            </a:r>
            <a:r>
              <a:rPr lang="en-US" altLang="zh-CN" sz="2800" kern="100" dirty="0" smtClean="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躬</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字含义不同。</a:t>
            </a:r>
            <a:endParaRPr lang="zh-CN" altLang="zh-CN" sz="1050" kern="100" dirty="0">
              <a:effectLst/>
              <a:latin typeface="宋体" panose="02010600030101010101" pitchFamily="2" charset="-122"/>
              <a:ea typeface="宋体" panose="02010600030101010101" pitchFamily="2" charset="-122"/>
              <a:cs typeface="Courier New" panose="02070309020205020404" pitchFamily="49" charset="0"/>
            </a:endParaRPr>
          </a:p>
        </p:txBody>
      </p:sp>
      <p:sp>
        <p:nvSpPr>
          <p:cNvPr id="15" name="TextBox 19"/>
          <p:cNvSpPr txBox="1"/>
          <p:nvPr/>
        </p:nvSpPr>
        <p:spPr>
          <a:xfrm>
            <a:off x="200075" y="3437930"/>
            <a:ext cx="756098" cy="784830"/>
          </a:xfrm>
          <a:prstGeom prst="rect">
            <a:avLst/>
          </a:prstGeom>
          <a:noFill/>
        </p:spPr>
        <p:txBody>
          <a:bodyPr wrap="square" rtlCol="0">
            <a:spAutoFit/>
          </a:bodyPr>
          <a:lstStyle/>
          <a:p>
            <a:pPr defTabSz="1219200"/>
            <a:r>
              <a:rPr lang="zh-CN" altLang="en-US" sz="4500" b="1" dirty="0">
                <a:solidFill>
                  <a:srgbClr val="C00000"/>
                </a:solidFill>
                <a:latin typeface="华文细黑" panose="02010600040101010101" pitchFamily="2" charset="-122"/>
                <a:ea typeface="华文细黑" panose="02010600040101010101" pitchFamily="2" charset="-122"/>
              </a:rPr>
              <a:t>√</a:t>
            </a:r>
          </a:p>
        </p:txBody>
      </p:sp>
    </p:spTree>
    <p:extLst>
      <p:ext uri="{BB962C8B-B14F-4D97-AF65-F5344CB8AC3E}">
        <p14:creationId xmlns:p14="http://schemas.microsoft.com/office/powerpoint/2010/main" val="2682458602"/>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blinds(horizontal)">
                                      <p:cBhvr>
                                        <p:cTn id="7"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389206" y="1125538"/>
            <a:ext cx="11412000" cy="3096344"/>
            <a:chOff x="406574" y="1081808"/>
            <a:chExt cx="11412000" cy="3096344"/>
          </a:xfrm>
        </p:grpSpPr>
        <p:grpSp>
          <p:nvGrpSpPr>
            <p:cNvPr id="5" name="组合 4"/>
            <p:cNvGrpSpPr/>
            <p:nvPr/>
          </p:nvGrpSpPr>
          <p:grpSpPr>
            <a:xfrm>
              <a:off x="406574" y="1081808"/>
              <a:ext cx="11412000" cy="3096344"/>
              <a:chOff x="406574" y="1081808"/>
              <a:chExt cx="11412000" cy="3096344"/>
            </a:xfrm>
          </p:grpSpPr>
          <p:sp>
            <p:nvSpPr>
              <p:cNvPr id="7" name="圆角矩形 6"/>
              <p:cNvSpPr/>
              <p:nvPr/>
            </p:nvSpPr>
            <p:spPr>
              <a:xfrm>
                <a:off x="406574" y="1197546"/>
                <a:ext cx="11412000" cy="2980606"/>
              </a:xfrm>
              <a:prstGeom prst="roundRect">
                <a:avLst>
                  <a:gd name="adj" fmla="val 4711"/>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文本框 7"/>
              <p:cNvSpPr txBox="1"/>
              <p:nvPr/>
            </p:nvSpPr>
            <p:spPr>
              <a:xfrm>
                <a:off x="838622" y="1081808"/>
                <a:ext cx="583768" cy="216027"/>
              </a:xfrm>
              <a:custGeom>
                <a:avLst/>
                <a:gdLst/>
                <a:ahLst/>
                <a:cxnLst/>
                <a:rect l="l" t="t" r="r" b="b"/>
                <a:pathLst>
                  <a:path w="583768" h="216027">
                    <a:moveTo>
                      <a:pt x="96012" y="106756"/>
                    </a:moveTo>
                    <a:lnTo>
                      <a:pt x="91211" y="139217"/>
                    </a:lnTo>
                    <a:lnTo>
                      <a:pt x="107670" y="139217"/>
                    </a:lnTo>
                    <a:lnTo>
                      <a:pt x="112014" y="106756"/>
                    </a:lnTo>
                    <a:close/>
                    <a:moveTo>
                      <a:pt x="53264" y="106756"/>
                    </a:moveTo>
                    <a:lnTo>
                      <a:pt x="48692" y="139217"/>
                    </a:lnTo>
                    <a:lnTo>
                      <a:pt x="64922" y="139217"/>
                    </a:lnTo>
                    <a:lnTo>
                      <a:pt x="69494" y="106756"/>
                    </a:lnTo>
                    <a:close/>
                    <a:moveTo>
                      <a:pt x="213055" y="82524"/>
                    </a:moveTo>
                    <a:lnTo>
                      <a:pt x="249174" y="82524"/>
                    </a:lnTo>
                    <a:lnTo>
                      <a:pt x="248031" y="92811"/>
                    </a:lnTo>
                    <a:lnTo>
                      <a:pt x="279121" y="92811"/>
                    </a:lnTo>
                    <a:lnTo>
                      <a:pt x="277749" y="104927"/>
                    </a:lnTo>
                    <a:cubicBezTo>
                      <a:pt x="277292" y="107670"/>
                      <a:pt x="276149" y="110033"/>
                      <a:pt x="274320" y="112014"/>
                    </a:cubicBezTo>
                    <a:cubicBezTo>
                      <a:pt x="272644" y="113995"/>
                      <a:pt x="270662" y="114986"/>
                      <a:pt x="268376" y="114986"/>
                    </a:cubicBezTo>
                    <a:lnTo>
                      <a:pt x="244831" y="114986"/>
                    </a:lnTo>
                    <a:lnTo>
                      <a:pt x="239573" y="152019"/>
                    </a:lnTo>
                    <a:lnTo>
                      <a:pt x="272948" y="152019"/>
                    </a:lnTo>
                    <a:lnTo>
                      <a:pt x="271348" y="164592"/>
                    </a:lnTo>
                    <a:cubicBezTo>
                      <a:pt x="270891" y="167640"/>
                      <a:pt x="269519" y="170307"/>
                      <a:pt x="267233" y="172593"/>
                    </a:cubicBezTo>
                    <a:cubicBezTo>
                      <a:pt x="264947" y="174574"/>
                      <a:pt x="262357" y="175565"/>
                      <a:pt x="259461" y="175565"/>
                    </a:cubicBezTo>
                    <a:lnTo>
                      <a:pt x="236372" y="175565"/>
                    </a:lnTo>
                    <a:lnTo>
                      <a:pt x="231800" y="211683"/>
                    </a:lnTo>
                    <a:cubicBezTo>
                      <a:pt x="231648" y="212903"/>
                      <a:pt x="231191" y="213893"/>
                      <a:pt x="230429" y="214655"/>
                    </a:cubicBezTo>
                    <a:cubicBezTo>
                      <a:pt x="229667" y="215417"/>
                      <a:pt x="228752" y="215798"/>
                      <a:pt x="227685" y="215798"/>
                    </a:cubicBezTo>
                    <a:lnTo>
                      <a:pt x="192481" y="215798"/>
                    </a:lnTo>
                    <a:lnTo>
                      <a:pt x="197510" y="175565"/>
                    </a:lnTo>
                    <a:lnTo>
                      <a:pt x="147218" y="175565"/>
                    </a:lnTo>
                    <a:lnTo>
                      <a:pt x="149276" y="160706"/>
                    </a:lnTo>
                    <a:cubicBezTo>
                      <a:pt x="149580" y="158420"/>
                      <a:pt x="150647" y="156438"/>
                      <a:pt x="152476" y="154762"/>
                    </a:cubicBezTo>
                    <a:cubicBezTo>
                      <a:pt x="154305" y="152933"/>
                      <a:pt x="156286" y="152019"/>
                      <a:pt x="158420" y="152019"/>
                    </a:cubicBezTo>
                    <a:lnTo>
                      <a:pt x="200711" y="152019"/>
                    </a:lnTo>
                    <a:lnTo>
                      <a:pt x="205968" y="114986"/>
                    </a:lnTo>
                    <a:lnTo>
                      <a:pt x="190881" y="114986"/>
                    </a:lnTo>
                    <a:lnTo>
                      <a:pt x="190424" y="115671"/>
                    </a:lnTo>
                    <a:cubicBezTo>
                      <a:pt x="189052" y="120091"/>
                      <a:pt x="186690" y="123520"/>
                      <a:pt x="183337" y="125958"/>
                    </a:cubicBezTo>
                    <a:cubicBezTo>
                      <a:pt x="179375" y="128702"/>
                      <a:pt x="175184" y="130073"/>
                      <a:pt x="170764" y="130073"/>
                    </a:cubicBezTo>
                    <a:lnTo>
                      <a:pt x="151790" y="130073"/>
                    </a:lnTo>
                    <a:lnTo>
                      <a:pt x="164592" y="87325"/>
                    </a:lnTo>
                    <a:cubicBezTo>
                      <a:pt x="164897" y="86563"/>
                      <a:pt x="165354" y="85953"/>
                      <a:pt x="165963" y="85496"/>
                    </a:cubicBezTo>
                    <a:cubicBezTo>
                      <a:pt x="166573" y="85039"/>
                      <a:pt x="167259" y="84810"/>
                      <a:pt x="168021" y="84810"/>
                    </a:cubicBezTo>
                    <a:lnTo>
                      <a:pt x="199339" y="84810"/>
                    </a:lnTo>
                    <a:lnTo>
                      <a:pt x="196596" y="92811"/>
                    </a:lnTo>
                    <a:lnTo>
                      <a:pt x="208483" y="92811"/>
                    </a:lnTo>
                    <a:lnTo>
                      <a:pt x="209169" y="85496"/>
                    </a:lnTo>
                    <a:cubicBezTo>
                      <a:pt x="209169" y="84887"/>
                      <a:pt x="209283" y="84468"/>
                      <a:pt x="209512" y="84239"/>
                    </a:cubicBezTo>
                    <a:cubicBezTo>
                      <a:pt x="209740" y="84010"/>
                      <a:pt x="210083" y="83744"/>
                      <a:pt x="210540" y="83439"/>
                    </a:cubicBezTo>
                    <a:cubicBezTo>
                      <a:pt x="211302" y="82829"/>
                      <a:pt x="212141" y="82524"/>
                      <a:pt x="213055" y="82524"/>
                    </a:cubicBezTo>
                    <a:close/>
                    <a:moveTo>
                      <a:pt x="102641" y="59207"/>
                    </a:moveTo>
                    <a:lnTo>
                      <a:pt x="98298" y="88239"/>
                    </a:lnTo>
                    <a:lnTo>
                      <a:pt x="114757" y="88239"/>
                    </a:lnTo>
                    <a:lnTo>
                      <a:pt x="118643" y="59207"/>
                    </a:lnTo>
                    <a:close/>
                    <a:moveTo>
                      <a:pt x="400431" y="48692"/>
                    </a:moveTo>
                    <a:lnTo>
                      <a:pt x="419862" y="48692"/>
                    </a:lnTo>
                    <a:cubicBezTo>
                      <a:pt x="421538" y="48692"/>
                      <a:pt x="422872" y="49301"/>
                      <a:pt x="423862" y="50520"/>
                    </a:cubicBezTo>
                    <a:cubicBezTo>
                      <a:pt x="424853" y="51740"/>
                      <a:pt x="425272" y="53187"/>
                      <a:pt x="425120" y="54864"/>
                    </a:cubicBezTo>
                    <a:lnTo>
                      <a:pt x="406832" y="216027"/>
                    </a:lnTo>
                    <a:cubicBezTo>
                      <a:pt x="400126" y="216027"/>
                      <a:pt x="394564" y="213398"/>
                      <a:pt x="390144" y="208140"/>
                    </a:cubicBezTo>
                    <a:cubicBezTo>
                      <a:pt x="385724" y="202882"/>
                      <a:pt x="383819" y="196596"/>
                      <a:pt x="384429" y="189281"/>
                    </a:cubicBezTo>
                    <a:close/>
                    <a:moveTo>
                      <a:pt x="328879" y="48692"/>
                    </a:moveTo>
                    <a:lnTo>
                      <a:pt x="347624" y="48692"/>
                    </a:lnTo>
                    <a:lnTo>
                      <a:pt x="324764" y="197967"/>
                    </a:lnTo>
                    <a:cubicBezTo>
                      <a:pt x="323850" y="203301"/>
                      <a:pt x="321488" y="207645"/>
                      <a:pt x="317678" y="210998"/>
                    </a:cubicBezTo>
                    <a:cubicBezTo>
                      <a:pt x="313868" y="214350"/>
                      <a:pt x="309524" y="216027"/>
                      <a:pt x="304648" y="216027"/>
                    </a:cubicBezTo>
                    <a:lnTo>
                      <a:pt x="296418" y="216027"/>
                    </a:lnTo>
                    <a:lnTo>
                      <a:pt x="321107" y="55778"/>
                    </a:lnTo>
                    <a:cubicBezTo>
                      <a:pt x="321564" y="53645"/>
                      <a:pt x="322516" y="51930"/>
                      <a:pt x="323964" y="50635"/>
                    </a:cubicBezTo>
                    <a:cubicBezTo>
                      <a:pt x="325412" y="49339"/>
                      <a:pt x="327050" y="48692"/>
                      <a:pt x="328879" y="48692"/>
                    </a:cubicBezTo>
                    <a:close/>
                    <a:moveTo>
                      <a:pt x="499643" y="5943"/>
                    </a:moveTo>
                    <a:lnTo>
                      <a:pt x="583768" y="5943"/>
                    </a:lnTo>
                    <a:cubicBezTo>
                      <a:pt x="583006" y="10820"/>
                      <a:pt x="580911" y="14821"/>
                      <a:pt x="577482" y="17945"/>
                    </a:cubicBezTo>
                    <a:cubicBezTo>
                      <a:pt x="574053" y="21069"/>
                      <a:pt x="570052" y="22631"/>
                      <a:pt x="565480" y="22631"/>
                    </a:cubicBezTo>
                    <a:lnTo>
                      <a:pt x="497586" y="22631"/>
                    </a:lnTo>
                    <a:close/>
                    <a:moveTo>
                      <a:pt x="457581" y="5943"/>
                    </a:moveTo>
                    <a:lnTo>
                      <a:pt x="492785" y="5943"/>
                    </a:lnTo>
                    <a:lnTo>
                      <a:pt x="486156" y="56235"/>
                    </a:lnTo>
                    <a:lnTo>
                      <a:pt x="577139" y="56235"/>
                    </a:lnTo>
                    <a:lnTo>
                      <a:pt x="574624" y="74752"/>
                    </a:lnTo>
                    <a:lnTo>
                      <a:pt x="560680" y="74752"/>
                    </a:lnTo>
                    <a:lnTo>
                      <a:pt x="541934" y="216027"/>
                    </a:lnTo>
                    <a:lnTo>
                      <a:pt x="498272" y="216027"/>
                    </a:lnTo>
                    <a:lnTo>
                      <a:pt x="516788" y="74752"/>
                    </a:lnTo>
                    <a:lnTo>
                      <a:pt x="483641" y="74752"/>
                    </a:lnTo>
                    <a:lnTo>
                      <a:pt x="468325" y="191338"/>
                    </a:lnTo>
                    <a:cubicBezTo>
                      <a:pt x="467411" y="198196"/>
                      <a:pt x="464439" y="204063"/>
                      <a:pt x="459410" y="208940"/>
                    </a:cubicBezTo>
                    <a:cubicBezTo>
                      <a:pt x="454533" y="213665"/>
                      <a:pt x="448742" y="216027"/>
                      <a:pt x="442036" y="216027"/>
                    </a:cubicBezTo>
                    <a:lnTo>
                      <a:pt x="421234" y="216027"/>
                    </a:lnTo>
                    <a:lnTo>
                      <a:pt x="447751" y="15087"/>
                    </a:lnTo>
                    <a:cubicBezTo>
                      <a:pt x="448208" y="12344"/>
                      <a:pt x="449351" y="10134"/>
                      <a:pt x="451180" y="8458"/>
                    </a:cubicBezTo>
                    <a:cubicBezTo>
                      <a:pt x="453009" y="6782"/>
                      <a:pt x="455143" y="5943"/>
                      <a:pt x="457581" y="5943"/>
                    </a:cubicBezTo>
                    <a:close/>
                    <a:moveTo>
                      <a:pt x="173050" y="2514"/>
                    </a:moveTo>
                    <a:lnTo>
                      <a:pt x="284378" y="2514"/>
                    </a:lnTo>
                    <a:cubicBezTo>
                      <a:pt x="286055" y="2514"/>
                      <a:pt x="287426" y="2972"/>
                      <a:pt x="288493" y="3886"/>
                    </a:cubicBezTo>
                    <a:cubicBezTo>
                      <a:pt x="289560" y="5105"/>
                      <a:pt x="289941" y="6553"/>
                      <a:pt x="289636" y="8229"/>
                    </a:cubicBezTo>
                    <a:lnTo>
                      <a:pt x="284150" y="49835"/>
                    </a:lnTo>
                    <a:cubicBezTo>
                      <a:pt x="283083" y="56997"/>
                      <a:pt x="280340" y="62789"/>
                      <a:pt x="275920" y="67208"/>
                    </a:cubicBezTo>
                    <a:cubicBezTo>
                      <a:pt x="271501" y="71933"/>
                      <a:pt x="264719" y="74295"/>
                      <a:pt x="255575" y="74295"/>
                    </a:cubicBezTo>
                    <a:lnTo>
                      <a:pt x="222656" y="74295"/>
                    </a:lnTo>
                    <a:lnTo>
                      <a:pt x="224485" y="61265"/>
                    </a:lnTo>
                    <a:cubicBezTo>
                      <a:pt x="224637" y="59741"/>
                      <a:pt x="225323" y="58369"/>
                      <a:pt x="226542" y="57150"/>
                    </a:cubicBezTo>
                    <a:cubicBezTo>
                      <a:pt x="227762" y="56235"/>
                      <a:pt x="229133" y="55778"/>
                      <a:pt x="230657" y="55778"/>
                    </a:cubicBezTo>
                    <a:lnTo>
                      <a:pt x="238658" y="55778"/>
                    </a:lnTo>
                    <a:cubicBezTo>
                      <a:pt x="242316" y="55778"/>
                      <a:pt x="244450" y="54026"/>
                      <a:pt x="245059" y="50520"/>
                    </a:cubicBezTo>
                    <a:lnTo>
                      <a:pt x="249174" y="19888"/>
                    </a:lnTo>
                    <a:lnTo>
                      <a:pt x="220599" y="19888"/>
                    </a:lnTo>
                    <a:lnTo>
                      <a:pt x="212141" y="49377"/>
                    </a:lnTo>
                    <a:cubicBezTo>
                      <a:pt x="209397" y="57455"/>
                      <a:pt x="204749" y="63627"/>
                      <a:pt x="198196" y="67894"/>
                    </a:cubicBezTo>
                    <a:cubicBezTo>
                      <a:pt x="191643" y="72161"/>
                      <a:pt x="184785" y="74295"/>
                      <a:pt x="177622" y="74295"/>
                    </a:cubicBezTo>
                    <a:lnTo>
                      <a:pt x="162534" y="74295"/>
                    </a:lnTo>
                    <a:lnTo>
                      <a:pt x="181051" y="19888"/>
                    </a:lnTo>
                    <a:lnTo>
                      <a:pt x="166192" y="19888"/>
                    </a:lnTo>
                    <a:lnTo>
                      <a:pt x="168021" y="6401"/>
                    </a:lnTo>
                    <a:cubicBezTo>
                      <a:pt x="168173" y="5181"/>
                      <a:pt x="168707" y="4191"/>
                      <a:pt x="169621" y="3429"/>
                    </a:cubicBezTo>
                    <a:cubicBezTo>
                      <a:pt x="170688" y="2819"/>
                      <a:pt x="171831" y="2514"/>
                      <a:pt x="173050" y="2514"/>
                    </a:cubicBezTo>
                    <a:close/>
                    <a:moveTo>
                      <a:pt x="365455" y="228"/>
                    </a:moveTo>
                    <a:lnTo>
                      <a:pt x="400660" y="228"/>
                    </a:lnTo>
                    <a:lnTo>
                      <a:pt x="398374" y="18974"/>
                    </a:lnTo>
                    <a:lnTo>
                      <a:pt x="433349" y="18974"/>
                    </a:lnTo>
                    <a:lnTo>
                      <a:pt x="431749" y="30404"/>
                    </a:lnTo>
                    <a:cubicBezTo>
                      <a:pt x="431444" y="32537"/>
                      <a:pt x="430568" y="34252"/>
                      <a:pt x="429120" y="35547"/>
                    </a:cubicBezTo>
                    <a:cubicBezTo>
                      <a:pt x="427672" y="36843"/>
                      <a:pt x="426034" y="37490"/>
                      <a:pt x="424205" y="37490"/>
                    </a:cubicBezTo>
                    <a:lnTo>
                      <a:pt x="395859" y="37490"/>
                    </a:lnTo>
                    <a:lnTo>
                      <a:pt x="373456" y="206654"/>
                    </a:lnTo>
                    <a:cubicBezTo>
                      <a:pt x="372999" y="209397"/>
                      <a:pt x="371818" y="211645"/>
                      <a:pt x="369913" y="213398"/>
                    </a:cubicBezTo>
                    <a:cubicBezTo>
                      <a:pt x="368008" y="215151"/>
                      <a:pt x="365760" y="216027"/>
                      <a:pt x="363169" y="216027"/>
                    </a:cubicBezTo>
                    <a:lnTo>
                      <a:pt x="330251" y="216027"/>
                    </a:lnTo>
                    <a:lnTo>
                      <a:pt x="353797" y="37490"/>
                    </a:lnTo>
                    <a:lnTo>
                      <a:pt x="320650" y="37490"/>
                    </a:lnTo>
                    <a:lnTo>
                      <a:pt x="322250" y="25374"/>
                    </a:lnTo>
                    <a:cubicBezTo>
                      <a:pt x="322555" y="23393"/>
                      <a:pt x="323355" y="21831"/>
                      <a:pt x="324650" y="20688"/>
                    </a:cubicBezTo>
                    <a:cubicBezTo>
                      <a:pt x="325945" y="19545"/>
                      <a:pt x="327431" y="18974"/>
                      <a:pt x="329108" y="18974"/>
                    </a:cubicBezTo>
                    <a:lnTo>
                      <a:pt x="356311" y="18974"/>
                    </a:lnTo>
                    <a:lnTo>
                      <a:pt x="357911" y="7315"/>
                    </a:lnTo>
                    <a:cubicBezTo>
                      <a:pt x="358216" y="5334"/>
                      <a:pt x="359092" y="3657"/>
                      <a:pt x="360540" y="2286"/>
                    </a:cubicBezTo>
                    <a:cubicBezTo>
                      <a:pt x="361988" y="914"/>
                      <a:pt x="363626" y="228"/>
                      <a:pt x="365455" y="228"/>
                    </a:cubicBezTo>
                    <a:close/>
                    <a:moveTo>
                      <a:pt x="42062" y="0"/>
                    </a:moveTo>
                    <a:lnTo>
                      <a:pt x="86639" y="0"/>
                    </a:lnTo>
                    <a:lnTo>
                      <a:pt x="83896" y="3657"/>
                    </a:lnTo>
                    <a:lnTo>
                      <a:pt x="155905" y="3657"/>
                    </a:lnTo>
                    <a:cubicBezTo>
                      <a:pt x="157429" y="3657"/>
                      <a:pt x="158572" y="4267"/>
                      <a:pt x="159334" y="5486"/>
                    </a:cubicBezTo>
                    <a:cubicBezTo>
                      <a:pt x="160096" y="6705"/>
                      <a:pt x="160172" y="8077"/>
                      <a:pt x="159563" y="9601"/>
                    </a:cubicBezTo>
                    <a:lnTo>
                      <a:pt x="145161" y="41834"/>
                    </a:lnTo>
                    <a:lnTo>
                      <a:pt x="157962" y="41834"/>
                    </a:lnTo>
                    <a:lnTo>
                      <a:pt x="135788" y="198882"/>
                    </a:lnTo>
                    <a:cubicBezTo>
                      <a:pt x="135179" y="203606"/>
                      <a:pt x="133274" y="207645"/>
                      <a:pt x="130073" y="210998"/>
                    </a:cubicBezTo>
                    <a:cubicBezTo>
                      <a:pt x="126873" y="214198"/>
                      <a:pt x="123215" y="215798"/>
                      <a:pt x="119100" y="215798"/>
                    </a:cubicBezTo>
                    <a:lnTo>
                      <a:pt x="96698" y="215798"/>
                    </a:lnTo>
                    <a:lnTo>
                      <a:pt x="104927" y="156591"/>
                    </a:lnTo>
                    <a:lnTo>
                      <a:pt x="88925" y="156591"/>
                    </a:lnTo>
                    <a:lnTo>
                      <a:pt x="80924" y="212369"/>
                    </a:lnTo>
                    <a:lnTo>
                      <a:pt x="54635" y="212369"/>
                    </a:lnTo>
                    <a:lnTo>
                      <a:pt x="62408" y="156591"/>
                    </a:lnTo>
                    <a:lnTo>
                      <a:pt x="46177" y="156591"/>
                    </a:lnTo>
                    <a:lnTo>
                      <a:pt x="40233" y="198425"/>
                    </a:lnTo>
                    <a:cubicBezTo>
                      <a:pt x="39624" y="203301"/>
                      <a:pt x="37643" y="207492"/>
                      <a:pt x="34290" y="210998"/>
                    </a:cubicBezTo>
                    <a:cubicBezTo>
                      <a:pt x="30785" y="214198"/>
                      <a:pt x="26975" y="215798"/>
                      <a:pt x="22860" y="215798"/>
                    </a:cubicBezTo>
                    <a:lnTo>
                      <a:pt x="0" y="215798"/>
                    </a:lnTo>
                    <a:lnTo>
                      <a:pt x="24689" y="41834"/>
                    </a:lnTo>
                    <a:lnTo>
                      <a:pt x="62636" y="41834"/>
                    </a:lnTo>
                    <a:lnTo>
                      <a:pt x="55778" y="88239"/>
                    </a:lnTo>
                    <a:lnTo>
                      <a:pt x="72009" y="88239"/>
                    </a:lnTo>
                    <a:lnTo>
                      <a:pt x="76124" y="59207"/>
                    </a:lnTo>
                    <a:lnTo>
                      <a:pt x="64694" y="59207"/>
                    </a:lnTo>
                    <a:lnTo>
                      <a:pt x="67437" y="41834"/>
                    </a:lnTo>
                    <a:lnTo>
                      <a:pt x="103098" y="41834"/>
                    </a:lnTo>
                    <a:lnTo>
                      <a:pt x="111785" y="21031"/>
                    </a:lnTo>
                    <a:lnTo>
                      <a:pt x="74981" y="21031"/>
                    </a:lnTo>
                    <a:cubicBezTo>
                      <a:pt x="69189" y="31089"/>
                      <a:pt x="61722" y="36119"/>
                      <a:pt x="52578" y="36119"/>
                    </a:cubicBezTo>
                    <a:lnTo>
                      <a:pt x="21031" y="36119"/>
                    </a:lnTo>
                    <a:lnTo>
                      <a:pt x="36804" y="3200"/>
                    </a:lnTo>
                    <a:cubicBezTo>
                      <a:pt x="38328" y="1067"/>
                      <a:pt x="40081" y="0"/>
                      <a:pt x="42062" y="0"/>
                    </a:cubicBezTo>
                    <a:close/>
                  </a:path>
                </a:pathLst>
              </a:custGeom>
              <a:solidFill>
                <a:srgbClr val="953735"/>
              </a:solidFill>
              <a:ln>
                <a:noFill/>
              </a:ln>
              <a:effectLst/>
            </p:spPr>
            <p:txBody>
              <a:bodyPr rot="0" spcFirstLastPara="0" vertOverflow="overflow" horzOverflow="overflow" vert="horz" wrap="square" lIns="91440" tIns="45720" rIns="91440" bIns="45720" numCol="1" spcCol="0" rtlCol="0" fromWordArt="0" anchor="t" anchorCtr="0" forceAA="0" compatLnSpc="1">
                <a:noAutofit/>
              </a:bodyPr>
              <a:lstStyle>
                <a:defPPr>
                  <a:defRPr lang="zh-CN"/>
                </a:defPPr>
                <a:lvl1pPr marR="0" lvl="0" indent="0" defTabSz="914400" fontAlgn="auto">
                  <a:lnSpc>
                    <a:spcPct val="100000"/>
                  </a:lnSpc>
                  <a:spcBef>
                    <a:spcPts val="0"/>
                  </a:spcBef>
                  <a:spcAft>
                    <a:spcPts val="0"/>
                  </a:spcAft>
                  <a:buClrTx/>
                  <a:buSzTx/>
                  <a:buFontTx/>
                  <a:buNone/>
                  <a:defRPr kumimoji="0" sz="1800" b="0" i="0" u="none" strike="noStrike" cap="none" spc="0" normalizeH="0" baseline="0">
                    <a:ln>
                      <a:noFill/>
                    </a:ln>
                    <a:solidFill>
                      <a:prstClr val="white"/>
                    </a:solidFill>
                    <a:effectLst/>
                    <a:uLnTx/>
                    <a:uFillTx/>
                    <a:latin typeface="DOUYU Font" pitchFamily="2" charset="-122"/>
                    <a:ea typeface="DOUYU Font" pitchFamily="2" charset="-122"/>
                  </a:defRPr>
                </a:lvl1pPr>
              </a:lstStyle>
              <a:p>
                <a:endParaRPr lang="zh-CN" altLang="en-US" dirty="0"/>
              </a:p>
            </p:txBody>
          </p:sp>
        </p:grpSp>
        <p:sp>
          <p:nvSpPr>
            <p:cNvPr id="6" name="矩形 5"/>
            <p:cNvSpPr/>
            <p:nvPr/>
          </p:nvSpPr>
          <p:spPr>
            <a:xfrm>
              <a:off x="629220" y="1402127"/>
              <a:ext cx="10966708" cy="2595839"/>
            </a:xfrm>
            <a:prstGeom prst="rect">
              <a:avLst/>
            </a:prstGeom>
            <a:noFill/>
            <a:ln>
              <a:noFill/>
            </a:ln>
          </p:spPr>
          <p:txBody>
            <a:bodyPr>
              <a:spAutoFit/>
            </a:bodyPr>
            <a:lstStyle/>
            <a:p>
              <a:pPr algn="just">
                <a:lnSpc>
                  <a:spcPct val="150000"/>
                </a:lnSpc>
                <a:spcAft>
                  <a:spcPts val="0"/>
                </a:spcAft>
              </a:pPr>
              <a:r>
                <a:rPr lang="en-US" altLang="zh-CN" sz="2800" kern="100" dirty="0">
                  <a:latin typeface="Times New Roman" panose="02020603050405020304" pitchFamily="18" charset="0"/>
                  <a:ea typeface="仿宋_GB2312" panose="02010609030101010101" pitchFamily="49" charset="-122"/>
                  <a:cs typeface="Courier New" panose="02070309020205020404" pitchFamily="49" charset="0"/>
                </a:rPr>
                <a:t>C</a:t>
              </a:r>
              <a:r>
                <a:rPr lang="zh-CN" altLang="zh-CN" sz="2800" kern="100" dirty="0">
                  <a:latin typeface="Times New Roman" panose="02020603050405020304" pitchFamily="18" charset="0"/>
                  <a:ea typeface="仿宋_GB2312" panose="02010609030101010101" pitchFamily="49" charset="-122"/>
                  <a:cs typeface="Times New Roman" panose="02020603050405020304" pitchFamily="18" charset="0"/>
                </a:rPr>
                <a:t>项含义不同，发兵</a:t>
              </a:r>
              <a:r>
                <a:rPr lang="en-US" altLang="zh-CN" sz="2800" kern="100" dirty="0">
                  <a:latin typeface="Times New Roman" panose="02020603050405020304" pitchFamily="18" charset="0"/>
                  <a:ea typeface="仿宋_GB2312" panose="02010609030101010101" pitchFamily="49" charset="-122"/>
                  <a:cs typeface="Courier New" panose="02070309020205020404" pitchFamily="49" charset="0"/>
                </a:rPr>
                <a:t>(</a:t>
              </a:r>
              <a:r>
                <a:rPr lang="zh-CN" altLang="zh-CN" sz="2800" kern="100" dirty="0">
                  <a:latin typeface="Times New Roman" panose="02020603050405020304" pitchFamily="18" charset="0"/>
                  <a:ea typeface="仿宋_GB2312" panose="02010609030101010101" pitchFamily="49" charset="-122"/>
                  <a:cs typeface="Times New Roman" panose="02020603050405020304" pitchFamily="18" charset="0"/>
                </a:rPr>
                <a:t>派遣</a:t>
              </a:r>
              <a:r>
                <a:rPr lang="en-US" altLang="zh-CN" sz="2800" kern="100" dirty="0">
                  <a:latin typeface="Times New Roman" panose="02020603050405020304" pitchFamily="18" charset="0"/>
                  <a:ea typeface="仿宋_GB2312" panose="02010609030101010101" pitchFamily="49" charset="-122"/>
                  <a:cs typeface="Courier New" panose="02070309020205020404" pitchFamily="49" charset="0"/>
                </a:rPr>
                <a:t>)/</a:t>
              </a:r>
              <a:r>
                <a:rPr lang="zh-CN" altLang="zh-CN" sz="2800" kern="100" dirty="0">
                  <a:latin typeface="Times New Roman" panose="02020603050405020304" pitchFamily="18" charset="0"/>
                  <a:ea typeface="仿宋_GB2312" panose="02010609030101010101" pitchFamily="49" charset="-122"/>
                  <a:cs typeface="Times New Roman" panose="02020603050405020304" pitchFamily="18" charset="0"/>
                </a:rPr>
                <a:t>发出</a:t>
              </a:r>
              <a:r>
                <a:rPr lang="zh-CN" altLang="zh-CN" sz="2800" kern="100" dirty="0" smtClean="0">
                  <a:latin typeface="Times New Roman" panose="02020603050405020304" pitchFamily="18" charset="0"/>
                  <a:ea typeface="仿宋_GB2312" panose="02010609030101010101" pitchFamily="49" charset="-122"/>
                  <a:cs typeface="Times New Roman" panose="02020603050405020304" pitchFamily="18" charset="0"/>
                </a:rPr>
                <a:t>。</a:t>
              </a:r>
              <a:endParaRPr lang="en-US" altLang="zh-CN" sz="2800" kern="100" dirty="0" smtClean="0">
                <a:latin typeface="Times New Roman" panose="02020603050405020304" pitchFamily="18" charset="0"/>
                <a:ea typeface="仿宋_GB2312" panose="02010609030101010101" pitchFamily="49" charset="-122"/>
                <a:cs typeface="Times New Roman" panose="02020603050405020304" pitchFamily="18" charset="0"/>
              </a:endParaRPr>
            </a:p>
            <a:p>
              <a:pPr algn="just">
                <a:lnSpc>
                  <a:spcPct val="150000"/>
                </a:lnSpc>
                <a:spcAft>
                  <a:spcPts val="0"/>
                </a:spcAft>
              </a:pPr>
              <a:r>
                <a:rPr lang="en-US" altLang="zh-CN" sz="2800" kern="100" dirty="0" smtClean="0">
                  <a:latin typeface="Times New Roman" panose="02020603050405020304" pitchFamily="18" charset="0"/>
                  <a:ea typeface="仿宋_GB2312" panose="02010609030101010101" pitchFamily="49" charset="-122"/>
                  <a:cs typeface="Courier New" panose="02070309020205020404" pitchFamily="49" charset="0"/>
                </a:rPr>
                <a:t>A</a:t>
              </a:r>
              <a:r>
                <a:rPr lang="zh-CN" altLang="zh-CN" sz="2800" kern="100" dirty="0">
                  <a:latin typeface="Times New Roman" panose="02020603050405020304" pitchFamily="18" charset="0"/>
                  <a:ea typeface="仿宋_GB2312" panose="02010609030101010101" pitchFamily="49" charset="-122"/>
                  <a:cs typeface="Times New Roman" panose="02020603050405020304" pitchFamily="18" charset="0"/>
                </a:rPr>
                <a:t>项</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仿宋_GB2312" panose="02010609030101010101" pitchFamily="49" charset="-122"/>
                  <a:cs typeface="Times New Roman" panose="02020603050405020304" pitchFamily="18" charset="0"/>
                </a:rPr>
                <a:t>持节</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仿宋_GB2312" panose="02010609030101010101" pitchFamily="49" charset="-122"/>
                  <a:cs typeface="Times New Roman" panose="02020603050405020304" pitchFamily="18" charset="0"/>
                </a:rPr>
                <a:t>均为</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仿宋_GB2312" panose="02010609030101010101" pitchFamily="49" charset="-122"/>
                  <a:cs typeface="Times New Roman" panose="02020603050405020304" pitchFamily="18" charset="0"/>
                </a:rPr>
                <a:t>拿着符节</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smtClean="0">
                  <a:latin typeface="Times New Roman" panose="02020603050405020304" pitchFamily="18" charset="0"/>
                  <a:ea typeface="仿宋_GB2312" panose="02010609030101010101" pitchFamily="49" charset="-122"/>
                  <a:cs typeface="Times New Roman" panose="02020603050405020304" pitchFamily="18" charset="0"/>
                </a:rPr>
                <a:t>。</a:t>
              </a:r>
              <a:endParaRPr lang="en-US" altLang="zh-CN" sz="2800" kern="100" dirty="0" smtClean="0">
                <a:latin typeface="Times New Roman" panose="02020603050405020304" pitchFamily="18" charset="0"/>
                <a:ea typeface="仿宋_GB2312" panose="02010609030101010101" pitchFamily="49" charset="-122"/>
                <a:cs typeface="Times New Roman" panose="02020603050405020304" pitchFamily="18" charset="0"/>
              </a:endParaRPr>
            </a:p>
            <a:p>
              <a:pPr algn="just">
                <a:lnSpc>
                  <a:spcPct val="150000"/>
                </a:lnSpc>
                <a:spcAft>
                  <a:spcPts val="0"/>
                </a:spcAft>
              </a:pPr>
              <a:r>
                <a:rPr lang="en-US" altLang="zh-CN" sz="2800" kern="100" dirty="0" smtClean="0">
                  <a:latin typeface="Times New Roman" panose="02020603050405020304" pitchFamily="18" charset="0"/>
                  <a:ea typeface="仿宋_GB2312" panose="02010609030101010101" pitchFamily="49" charset="-122"/>
                  <a:cs typeface="Courier New" panose="02070309020205020404" pitchFamily="49" charset="0"/>
                </a:rPr>
                <a:t>B</a:t>
              </a:r>
              <a:r>
                <a:rPr lang="zh-CN" altLang="zh-CN" sz="2800" kern="100" dirty="0">
                  <a:latin typeface="Times New Roman" panose="02020603050405020304" pitchFamily="18" charset="0"/>
                  <a:ea typeface="仿宋_GB2312" panose="02010609030101010101" pitchFamily="49" charset="-122"/>
                  <a:cs typeface="Times New Roman" panose="02020603050405020304" pitchFamily="18" charset="0"/>
                </a:rPr>
                <a:t>项攻克</a:t>
              </a:r>
              <a:r>
                <a:rPr lang="en-US" altLang="zh-CN" sz="2800" kern="100" dirty="0">
                  <a:latin typeface="Times New Roman" panose="02020603050405020304" pitchFamily="18" charset="0"/>
                  <a:ea typeface="仿宋_GB2312" panose="02010609030101010101" pitchFamily="49" charset="-122"/>
                  <a:cs typeface="Courier New" panose="02070309020205020404" pitchFamily="49" charset="0"/>
                </a:rPr>
                <a:t>/</a:t>
              </a:r>
              <a:r>
                <a:rPr lang="zh-CN" altLang="zh-CN" sz="2800" kern="100" dirty="0">
                  <a:latin typeface="Times New Roman" panose="02020603050405020304" pitchFamily="18" charset="0"/>
                  <a:ea typeface="仿宋_GB2312" panose="02010609030101010101" pitchFamily="49" charset="-122"/>
                  <a:cs typeface="Times New Roman" panose="02020603050405020304" pitchFamily="18" charset="0"/>
                </a:rPr>
                <a:t>破亡、衰败</a:t>
              </a:r>
              <a:r>
                <a:rPr lang="zh-CN" altLang="zh-CN" sz="2800" kern="100" dirty="0" smtClean="0">
                  <a:latin typeface="Times New Roman" panose="02020603050405020304" pitchFamily="18" charset="0"/>
                  <a:ea typeface="仿宋_GB2312" panose="02010609030101010101" pitchFamily="49" charset="-122"/>
                  <a:cs typeface="Times New Roman" panose="02020603050405020304" pitchFamily="18" charset="0"/>
                </a:rPr>
                <a:t>。</a:t>
              </a:r>
              <a:endParaRPr lang="en-US" altLang="zh-CN" sz="2800" kern="100" dirty="0" smtClean="0">
                <a:latin typeface="Times New Roman" panose="02020603050405020304" pitchFamily="18" charset="0"/>
                <a:ea typeface="仿宋_GB2312" panose="02010609030101010101" pitchFamily="49" charset="-122"/>
                <a:cs typeface="Times New Roman" panose="02020603050405020304" pitchFamily="18" charset="0"/>
              </a:endParaRPr>
            </a:p>
            <a:p>
              <a:pPr algn="just">
                <a:lnSpc>
                  <a:spcPct val="150000"/>
                </a:lnSpc>
                <a:spcAft>
                  <a:spcPts val="0"/>
                </a:spcAft>
              </a:pPr>
              <a:r>
                <a:rPr lang="en-US" altLang="zh-CN" sz="2800" kern="100" dirty="0" smtClean="0">
                  <a:latin typeface="Times New Roman" panose="02020603050405020304" pitchFamily="18" charset="0"/>
                  <a:ea typeface="仿宋_GB2312" panose="02010609030101010101" pitchFamily="49" charset="-122"/>
                  <a:cs typeface="Courier New" panose="02070309020205020404" pitchFamily="49" charset="0"/>
                </a:rPr>
                <a:t>D</a:t>
              </a:r>
              <a:r>
                <a:rPr lang="zh-CN" altLang="zh-CN" sz="2800" kern="100" dirty="0">
                  <a:latin typeface="Times New Roman" panose="02020603050405020304" pitchFamily="18" charset="0"/>
                  <a:ea typeface="仿宋_GB2312" panose="02010609030101010101" pitchFamily="49" charset="-122"/>
                  <a:cs typeface="Times New Roman" panose="02020603050405020304" pitchFamily="18" charset="0"/>
                </a:rPr>
                <a:t>项亲自</a:t>
              </a:r>
              <a:r>
                <a:rPr lang="en-US" altLang="zh-CN" sz="2800" kern="100" dirty="0">
                  <a:latin typeface="Times New Roman" panose="02020603050405020304" pitchFamily="18" charset="0"/>
                  <a:ea typeface="仿宋_GB2312" panose="02010609030101010101" pitchFamily="49" charset="-122"/>
                  <a:cs typeface="Courier New" panose="02070309020205020404" pitchFamily="49" charset="0"/>
                </a:rPr>
                <a:t>/</a:t>
              </a:r>
              <a:r>
                <a:rPr lang="zh-CN" altLang="zh-CN" sz="2800" kern="100" dirty="0">
                  <a:latin typeface="Times New Roman" panose="02020603050405020304" pitchFamily="18" charset="0"/>
                  <a:ea typeface="仿宋_GB2312" panose="02010609030101010101" pitchFamily="49" charset="-122"/>
                  <a:cs typeface="Times New Roman" panose="02020603050405020304" pitchFamily="18" charset="0"/>
                </a:rPr>
                <a:t>自身、自己。</a:t>
              </a:r>
              <a:endParaRPr lang="zh-CN" altLang="zh-CN" sz="1050" kern="100" dirty="0">
                <a:effectLst/>
                <a:latin typeface="宋体" panose="02010600030101010101" pitchFamily="2" charset="-122"/>
                <a:ea typeface="宋体" panose="02010600030101010101" pitchFamily="2" charset="-122"/>
                <a:cs typeface="Courier New" panose="02070309020205020404" pitchFamily="49" charset="0"/>
              </a:endParaRPr>
            </a:p>
          </p:txBody>
        </p:sp>
      </p:grpSp>
    </p:spTree>
    <p:extLst>
      <p:ext uri="{BB962C8B-B14F-4D97-AF65-F5344CB8AC3E}">
        <p14:creationId xmlns:p14="http://schemas.microsoft.com/office/powerpoint/2010/main" val="3669512466"/>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 presetClass="entr" presetSubtype="10"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linds(horizontal)">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p:cNvSpPr/>
          <p:nvPr/>
        </p:nvSpPr>
        <p:spPr>
          <a:xfrm>
            <a:off x="335206" y="328796"/>
            <a:ext cx="11520000" cy="5909310"/>
          </a:xfrm>
          <a:prstGeom prst="rect">
            <a:avLst/>
          </a:prstGeom>
        </p:spPr>
        <p:txBody>
          <a:bodyPr>
            <a:spAutoFit/>
          </a:bodyPr>
          <a:lstStyle/>
          <a:p>
            <a:pPr algn="just">
              <a:lnSpc>
                <a:spcPct val="150000"/>
              </a:lnSpc>
              <a:spcAft>
                <a:spcPts val="0"/>
              </a:spcAft>
            </a:pPr>
            <a:r>
              <a:rPr lang="en-US" altLang="zh-CN" sz="2800" kern="100" dirty="0">
                <a:latin typeface="Times New Roman" panose="02020603050405020304" pitchFamily="18" charset="0"/>
                <a:ea typeface="方正中等线简体" panose="03000509000000000000" pitchFamily="65" charset="-122"/>
                <a:cs typeface="Courier New" panose="02070309020205020404" pitchFamily="49" charset="0"/>
              </a:rPr>
              <a:t>2.</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下列对文中加颜色的词语及相关内容的解说，不正确的一项是</a:t>
            </a:r>
            <a:endParaRPr lang="zh-CN" altLang="zh-CN" sz="1050" kern="100" dirty="0">
              <a:latin typeface="宋体" panose="02010600030101010101" pitchFamily="2" charset="-122"/>
              <a:ea typeface="宋体" panose="02010600030101010101" pitchFamily="2" charset="-122"/>
              <a:cs typeface="Courier New" panose="02070309020205020404" pitchFamily="49" charset="0"/>
            </a:endParaRPr>
          </a:p>
          <a:p>
            <a:pPr algn="just">
              <a:lnSpc>
                <a:spcPct val="150000"/>
              </a:lnSpc>
              <a:spcAft>
                <a:spcPts val="0"/>
              </a:spcAft>
            </a:pPr>
            <a:r>
              <a:rPr lang="en-US" altLang="zh-CN" sz="2800" kern="100" dirty="0">
                <a:latin typeface="Times New Roman" panose="02020603050405020304" pitchFamily="18" charset="0"/>
                <a:ea typeface="方正中等线简体" panose="03000509000000000000" pitchFamily="65" charset="-122"/>
                <a:cs typeface="Courier New" panose="02070309020205020404" pitchFamily="49" charset="0"/>
              </a:rPr>
              <a:t>A.</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降河北</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与</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惟庚寅吾以降</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en-US" altLang="zh-CN" sz="2800" kern="100" dirty="0">
                <a:latin typeface="Times New Roman" panose="02020603050405020304" pitchFamily="18" charset="0"/>
                <a:ea typeface="方正中等线简体" panose="03000509000000000000" pitchFamily="65" charset="-122"/>
                <a:cs typeface="Courier New" panose="02070309020205020404" pitchFamily="49" charset="0"/>
              </a:rPr>
              <a:t>(</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《离骚》</a:t>
            </a:r>
            <a:r>
              <a:rPr lang="en-US" altLang="zh-CN" sz="2800" kern="100" dirty="0">
                <a:latin typeface="Times New Roman" panose="02020603050405020304" pitchFamily="18" charset="0"/>
                <a:ea typeface="方正中等线简体" panose="03000509000000000000" pitchFamily="65" charset="-122"/>
                <a:cs typeface="Courier New" panose="02070309020205020404" pitchFamily="49" charset="0"/>
              </a:rPr>
              <a:t>)</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两句中的</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降</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字含义相同。</a:t>
            </a:r>
            <a:endParaRPr lang="zh-CN" altLang="zh-CN" sz="1050" kern="100" dirty="0">
              <a:latin typeface="宋体" panose="02010600030101010101" pitchFamily="2" charset="-122"/>
              <a:ea typeface="宋体" panose="02010600030101010101" pitchFamily="2" charset="-122"/>
              <a:cs typeface="Courier New" panose="02070309020205020404" pitchFamily="49" charset="0"/>
            </a:endParaRPr>
          </a:p>
          <a:p>
            <a:pPr algn="just">
              <a:lnSpc>
                <a:spcPct val="150000"/>
              </a:lnSpc>
              <a:spcAft>
                <a:spcPts val="0"/>
              </a:spcAft>
            </a:pPr>
            <a:r>
              <a:rPr lang="en-US" altLang="zh-CN" sz="2800" kern="100" dirty="0">
                <a:latin typeface="Times New Roman" panose="02020603050405020304" pitchFamily="18" charset="0"/>
                <a:ea typeface="方正中等线简体" panose="03000509000000000000" pitchFamily="65" charset="-122"/>
                <a:cs typeface="Courier New" panose="02070309020205020404" pitchFamily="49" charset="0"/>
              </a:rPr>
              <a:t>B.</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可与计事</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与</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与嬴而不助五国也</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en-US" altLang="zh-CN" sz="2800" kern="100" dirty="0">
                <a:latin typeface="Times New Roman" panose="02020603050405020304" pitchFamily="18" charset="0"/>
                <a:ea typeface="方正中等线简体" panose="03000509000000000000" pitchFamily="65" charset="-122"/>
                <a:cs typeface="Courier New" panose="02070309020205020404" pitchFamily="49" charset="0"/>
              </a:rPr>
              <a:t>(</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《六国论》</a:t>
            </a:r>
            <a:r>
              <a:rPr lang="en-US" altLang="zh-CN" sz="2800" kern="100" dirty="0">
                <a:latin typeface="Times New Roman" panose="02020603050405020304" pitchFamily="18" charset="0"/>
                <a:ea typeface="方正中等线简体" panose="03000509000000000000" pitchFamily="65" charset="-122"/>
                <a:cs typeface="Courier New" panose="02070309020205020404" pitchFamily="49" charset="0"/>
              </a:rPr>
              <a:t>)</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两句中的</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与</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smtClean="0">
                <a:latin typeface="Times New Roman" panose="02020603050405020304" pitchFamily="18" charset="0"/>
                <a:ea typeface="方正中等线简体" panose="03000509000000000000" pitchFamily="65" charset="-122"/>
                <a:cs typeface="Times New Roman" panose="02020603050405020304" pitchFamily="18" charset="0"/>
              </a:rPr>
              <a:t>字</a:t>
            </a:r>
            <a:endParaRPr lang="en-US" altLang="zh-CN" sz="2800" kern="100" dirty="0" smtClean="0">
              <a:latin typeface="Times New Roman" panose="02020603050405020304" pitchFamily="18" charset="0"/>
              <a:ea typeface="方正中等线简体" panose="03000509000000000000" pitchFamily="65" charset="-122"/>
              <a:cs typeface="Times New Roman" panose="02020603050405020304" pitchFamily="18" charset="0"/>
            </a:endParaRPr>
          </a:p>
          <a:p>
            <a:pPr algn="just">
              <a:lnSpc>
                <a:spcPct val="150000"/>
              </a:lnSpc>
              <a:spcAft>
                <a:spcPts val="0"/>
              </a:spcAft>
            </a:pPr>
            <a:r>
              <a:rPr lang="zh-CN" altLang="en-US" sz="2800" kern="100" dirty="0">
                <a:latin typeface="Times New Roman" panose="02020603050405020304" pitchFamily="18" charset="0"/>
                <a:ea typeface="方正中等线简体" panose="03000509000000000000" pitchFamily="65" charset="-122"/>
                <a:cs typeface="Times New Roman" panose="02020603050405020304" pitchFamily="18" charset="0"/>
              </a:rPr>
              <a:t>　</a:t>
            </a:r>
            <a:r>
              <a:rPr lang="zh-CN" altLang="zh-CN" sz="2800" kern="100" dirty="0" smtClean="0">
                <a:latin typeface="Times New Roman" panose="02020603050405020304" pitchFamily="18" charset="0"/>
                <a:ea typeface="方正中等线简体" panose="03000509000000000000" pitchFamily="65" charset="-122"/>
                <a:cs typeface="Times New Roman" panose="02020603050405020304" pitchFamily="18" charset="0"/>
              </a:rPr>
              <a:t>含义</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不同。</a:t>
            </a:r>
            <a:endParaRPr lang="zh-CN" altLang="zh-CN" sz="1050" kern="100" dirty="0">
              <a:latin typeface="宋体" panose="02010600030101010101" pitchFamily="2" charset="-122"/>
              <a:ea typeface="宋体" panose="02010600030101010101" pitchFamily="2" charset="-122"/>
              <a:cs typeface="Courier New" panose="02070309020205020404" pitchFamily="49" charset="0"/>
            </a:endParaRPr>
          </a:p>
          <a:p>
            <a:pPr algn="just">
              <a:lnSpc>
                <a:spcPct val="150000"/>
              </a:lnSpc>
              <a:spcAft>
                <a:spcPts val="0"/>
              </a:spcAft>
            </a:pPr>
            <a:r>
              <a:rPr lang="en-US" altLang="zh-CN" sz="2800" kern="100" dirty="0">
                <a:latin typeface="Times New Roman" panose="02020603050405020304" pitchFamily="18" charset="0"/>
                <a:ea typeface="方正中等线简体" panose="03000509000000000000" pitchFamily="65" charset="-122"/>
                <a:cs typeface="Courier New" panose="02070309020205020404" pitchFamily="49" charset="0"/>
              </a:rPr>
              <a:t>C.</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突骑</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意思是用于冲锋陷阵的精锐骑兵。颜师古注：</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突骑，言</a:t>
            </a:r>
            <a:r>
              <a:rPr lang="zh-CN" altLang="zh-CN" sz="2800" kern="100" dirty="0" smtClean="0">
                <a:latin typeface="Times New Roman" panose="02020603050405020304" pitchFamily="18" charset="0"/>
                <a:ea typeface="方正中等线简体" panose="03000509000000000000" pitchFamily="65" charset="-122"/>
                <a:cs typeface="Times New Roman" panose="02020603050405020304" pitchFamily="18" charset="0"/>
              </a:rPr>
              <a:t>其</a:t>
            </a:r>
            <a:endParaRPr lang="en-US" altLang="zh-CN" sz="2800" kern="100" dirty="0" smtClean="0">
              <a:latin typeface="Times New Roman" panose="02020603050405020304" pitchFamily="18" charset="0"/>
              <a:ea typeface="方正中等线简体" panose="03000509000000000000" pitchFamily="65" charset="-122"/>
              <a:cs typeface="Times New Roman" panose="02020603050405020304" pitchFamily="18" charset="0"/>
            </a:endParaRPr>
          </a:p>
          <a:p>
            <a:pPr algn="just">
              <a:lnSpc>
                <a:spcPct val="150000"/>
              </a:lnSpc>
              <a:spcAft>
                <a:spcPts val="0"/>
              </a:spcAft>
            </a:pPr>
            <a:r>
              <a:rPr lang="zh-CN" altLang="en-US" sz="2800" kern="100" dirty="0">
                <a:latin typeface="Times New Roman" panose="02020603050405020304" pitchFamily="18" charset="0"/>
                <a:ea typeface="方正中等线简体" panose="03000509000000000000" pitchFamily="65" charset="-122"/>
                <a:cs typeface="Times New Roman" panose="02020603050405020304" pitchFamily="18" charset="0"/>
              </a:rPr>
              <a:t>　</a:t>
            </a:r>
            <a:r>
              <a:rPr lang="zh-CN" altLang="zh-CN" sz="2800" kern="100" dirty="0" smtClean="0">
                <a:latin typeface="Times New Roman" panose="02020603050405020304" pitchFamily="18" charset="0"/>
                <a:ea typeface="方正中等线简体" panose="03000509000000000000" pitchFamily="65" charset="-122"/>
                <a:cs typeface="Times New Roman" panose="02020603050405020304" pitchFamily="18" charset="0"/>
              </a:rPr>
              <a:t>骁</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锐，可用于冲突敌人也。</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endParaRPr lang="zh-CN" altLang="zh-CN" sz="1050" kern="100" dirty="0">
              <a:latin typeface="宋体" panose="02010600030101010101" pitchFamily="2" charset="-122"/>
              <a:ea typeface="宋体" panose="02010600030101010101" pitchFamily="2" charset="-122"/>
              <a:cs typeface="Courier New" panose="02070309020205020404" pitchFamily="49" charset="0"/>
            </a:endParaRPr>
          </a:p>
          <a:p>
            <a:pPr algn="just">
              <a:lnSpc>
                <a:spcPct val="150000"/>
              </a:lnSpc>
              <a:spcAft>
                <a:spcPts val="0"/>
              </a:spcAft>
            </a:pPr>
            <a:r>
              <a:rPr lang="en-US" altLang="zh-CN" sz="2800" kern="100" dirty="0">
                <a:latin typeface="Times New Roman" panose="02020603050405020304" pitchFamily="18" charset="0"/>
                <a:ea typeface="方正中等线简体" panose="03000509000000000000" pitchFamily="65" charset="-122"/>
                <a:cs typeface="Courier New" panose="02070309020205020404" pitchFamily="49" charset="0"/>
              </a:rPr>
              <a:t>D.</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牧</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是官名。古代指一州之长。后世借用为对州最高长官的敬称</a:t>
            </a:r>
            <a:r>
              <a:rPr lang="zh-CN" altLang="zh-CN" sz="2800" kern="100" dirty="0" smtClean="0">
                <a:latin typeface="Times New Roman" panose="02020603050405020304" pitchFamily="18" charset="0"/>
                <a:ea typeface="方正中等线简体" panose="03000509000000000000" pitchFamily="65" charset="-122"/>
                <a:cs typeface="Times New Roman" panose="02020603050405020304" pitchFamily="18" charset="0"/>
              </a:rPr>
              <a:t>。</a:t>
            </a:r>
            <a:endParaRPr lang="en-US" altLang="zh-CN" sz="2800" kern="100" dirty="0" smtClean="0">
              <a:latin typeface="Times New Roman" panose="02020603050405020304" pitchFamily="18" charset="0"/>
              <a:ea typeface="方正中等线简体" panose="03000509000000000000" pitchFamily="65" charset="-122"/>
              <a:cs typeface="Times New Roman" panose="02020603050405020304" pitchFamily="18" charset="0"/>
            </a:endParaRPr>
          </a:p>
          <a:p>
            <a:pPr algn="just">
              <a:lnSpc>
                <a:spcPct val="150000"/>
              </a:lnSpc>
              <a:spcAft>
                <a:spcPts val="0"/>
              </a:spcAft>
            </a:pPr>
            <a:r>
              <a:rPr lang="zh-CN" altLang="en-US" sz="2800" kern="100" dirty="0">
                <a:latin typeface="Times New Roman" panose="02020603050405020304" pitchFamily="18" charset="0"/>
                <a:ea typeface="方正中等线简体" panose="03000509000000000000" pitchFamily="65" charset="-122"/>
                <a:cs typeface="Times New Roman" panose="02020603050405020304" pitchFamily="18" charset="0"/>
              </a:rPr>
              <a:t>　</a:t>
            </a:r>
            <a:r>
              <a:rPr lang="zh-CN" altLang="zh-CN" sz="2800" kern="100" dirty="0" smtClean="0">
                <a:latin typeface="Times New Roman" panose="02020603050405020304" pitchFamily="18" charset="0"/>
                <a:ea typeface="方正中等线简体" panose="03000509000000000000" pitchFamily="65" charset="-122"/>
                <a:cs typeface="Times New Roman" panose="02020603050405020304" pitchFamily="18" charset="0"/>
              </a:rPr>
              <a:t>与</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《陈情表》中</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臣之辛苦，非独蜀之人士及二州牧伯所见明知</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smtClean="0">
                <a:latin typeface="Times New Roman" panose="02020603050405020304" pitchFamily="18" charset="0"/>
                <a:ea typeface="方正中等线简体" panose="03000509000000000000" pitchFamily="65" charset="-122"/>
                <a:cs typeface="Times New Roman" panose="02020603050405020304" pitchFamily="18" charset="0"/>
              </a:rPr>
              <a:t>的</a:t>
            </a:r>
            <a:endParaRPr lang="en-US" altLang="zh-CN" sz="2800" kern="100" dirty="0" smtClean="0">
              <a:latin typeface="Times New Roman" panose="02020603050405020304" pitchFamily="18" charset="0"/>
              <a:ea typeface="方正中等线简体" panose="03000509000000000000" pitchFamily="65" charset="-122"/>
              <a:cs typeface="Times New Roman" panose="02020603050405020304" pitchFamily="18" charset="0"/>
            </a:endParaRPr>
          </a:p>
          <a:p>
            <a:pPr algn="just">
              <a:lnSpc>
                <a:spcPct val="150000"/>
              </a:lnSpc>
              <a:spcAft>
                <a:spcPts val="0"/>
              </a:spcAft>
            </a:pPr>
            <a:r>
              <a:rPr lang="zh-CN" altLang="en-US" sz="2800" kern="100" dirty="0">
                <a:latin typeface="Times New Roman" panose="02020603050405020304" pitchFamily="18" charset="0"/>
                <a:ea typeface="方正中等线简体" panose="03000509000000000000" pitchFamily="65" charset="-122"/>
                <a:cs typeface="Times New Roman" panose="02020603050405020304" pitchFamily="18" charset="0"/>
              </a:rPr>
              <a:t>　</a:t>
            </a:r>
            <a:r>
              <a:rPr lang="en-US" altLang="zh-CN" sz="2800" kern="100" dirty="0" smtClean="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牧</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字含义相同。</a:t>
            </a:r>
            <a:endParaRPr lang="zh-CN" altLang="zh-CN" sz="1050" kern="100" dirty="0">
              <a:effectLst/>
              <a:latin typeface="宋体" panose="02010600030101010101" pitchFamily="2" charset="-122"/>
              <a:ea typeface="宋体" panose="02010600030101010101" pitchFamily="2" charset="-122"/>
              <a:cs typeface="Courier New" panose="02070309020205020404" pitchFamily="49" charset="0"/>
            </a:endParaRPr>
          </a:p>
        </p:txBody>
      </p:sp>
      <p:sp>
        <p:nvSpPr>
          <p:cNvPr id="15" name="TextBox 19"/>
          <p:cNvSpPr txBox="1"/>
          <p:nvPr/>
        </p:nvSpPr>
        <p:spPr>
          <a:xfrm>
            <a:off x="190550" y="1024493"/>
            <a:ext cx="756098" cy="784830"/>
          </a:xfrm>
          <a:prstGeom prst="rect">
            <a:avLst/>
          </a:prstGeom>
          <a:noFill/>
        </p:spPr>
        <p:txBody>
          <a:bodyPr wrap="square" rtlCol="0">
            <a:spAutoFit/>
          </a:bodyPr>
          <a:lstStyle/>
          <a:p>
            <a:pPr defTabSz="1219200"/>
            <a:r>
              <a:rPr lang="zh-CN" altLang="en-US" sz="4500" b="1" dirty="0">
                <a:solidFill>
                  <a:srgbClr val="C00000"/>
                </a:solidFill>
                <a:latin typeface="华文细黑" panose="02010600040101010101" pitchFamily="2" charset="-122"/>
                <a:ea typeface="华文细黑" panose="02010600040101010101" pitchFamily="2" charset="-122"/>
              </a:rPr>
              <a:t>√</a:t>
            </a:r>
          </a:p>
        </p:txBody>
      </p:sp>
    </p:spTree>
    <p:extLst>
      <p:ext uri="{BB962C8B-B14F-4D97-AF65-F5344CB8AC3E}">
        <p14:creationId xmlns:p14="http://schemas.microsoft.com/office/powerpoint/2010/main" val="2645573593"/>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blinds(horizontal)">
                                      <p:cBhvr>
                                        <p:cTn id="7"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389206" y="1269554"/>
            <a:ext cx="11412000" cy="1872208"/>
            <a:chOff x="406574" y="1081808"/>
            <a:chExt cx="11412000" cy="1872208"/>
          </a:xfrm>
        </p:grpSpPr>
        <p:grpSp>
          <p:nvGrpSpPr>
            <p:cNvPr id="5" name="组合 4"/>
            <p:cNvGrpSpPr/>
            <p:nvPr/>
          </p:nvGrpSpPr>
          <p:grpSpPr>
            <a:xfrm>
              <a:off x="406574" y="1081808"/>
              <a:ext cx="11412000" cy="1872208"/>
              <a:chOff x="406574" y="1081808"/>
              <a:chExt cx="11412000" cy="1872208"/>
            </a:xfrm>
          </p:grpSpPr>
          <p:sp>
            <p:nvSpPr>
              <p:cNvPr id="7" name="圆角矩形 6"/>
              <p:cNvSpPr/>
              <p:nvPr/>
            </p:nvSpPr>
            <p:spPr>
              <a:xfrm>
                <a:off x="406574" y="1197546"/>
                <a:ext cx="11412000" cy="1756470"/>
              </a:xfrm>
              <a:prstGeom prst="roundRect">
                <a:avLst>
                  <a:gd name="adj" fmla="val 4711"/>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文本框 7"/>
              <p:cNvSpPr txBox="1"/>
              <p:nvPr/>
            </p:nvSpPr>
            <p:spPr>
              <a:xfrm>
                <a:off x="838622" y="1081808"/>
                <a:ext cx="583768" cy="216027"/>
              </a:xfrm>
              <a:custGeom>
                <a:avLst/>
                <a:gdLst/>
                <a:ahLst/>
                <a:cxnLst/>
                <a:rect l="l" t="t" r="r" b="b"/>
                <a:pathLst>
                  <a:path w="583768" h="216027">
                    <a:moveTo>
                      <a:pt x="96012" y="106756"/>
                    </a:moveTo>
                    <a:lnTo>
                      <a:pt x="91211" y="139217"/>
                    </a:lnTo>
                    <a:lnTo>
                      <a:pt x="107670" y="139217"/>
                    </a:lnTo>
                    <a:lnTo>
                      <a:pt x="112014" y="106756"/>
                    </a:lnTo>
                    <a:close/>
                    <a:moveTo>
                      <a:pt x="53264" y="106756"/>
                    </a:moveTo>
                    <a:lnTo>
                      <a:pt x="48692" y="139217"/>
                    </a:lnTo>
                    <a:lnTo>
                      <a:pt x="64922" y="139217"/>
                    </a:lnTo>
                    <a:lnTo>
                      <a:pt x="69494" y="106756"/>
                    </a:lnTo>
                    <a:close/>
                    <a:moveTo>
                      <a:pt x="213055" y="82524"/>
                    </a:moveTo>
                    <a:lnTo>
                      <a:pt x="249174" y="82524"/>
                    </a:lnTo>
                    <a:lnTo>
                      <a:pt x="248031" y="92811"/>
                    </a:lnTo>
                    <a:lnTo>
                      <a:pt x="279121" y="92811"/>
                    </a:lnTo>
                    <a:lnTo>
                      <a:pt x="277749" y="104927"/>
                    </a:lnTo>
                    <a:cubicBezTo>
                      <a:pt x="277292" y="107670"/>
                      <a:pt x="276149" y="110033"/>
                      <a:pt x="274320" y="112014"/>
                    </a:cubicBezTo>
                    <a:cubicBezTo>
                      <a:pt x="272644" y="113995"/>
                      <a:pt x="270662" y="114986"/>
                      <a:pt x="268376" y="114986"/>
                    </a:cubicBezTo>
                    <a:lnTo>
                      <a:pt x="244831" y="114986"/>
                    </a:lnTo>
                    <a:lnTo>
                      <a:pt x="239573" y="152019"/>
                    </a:lnTo>
                    <a:lnTo>
                      <a:pt x="272948" y="152019"/>
                    </a:lnTo>
                    <a:lnTo>
                      <a:pt x="271348" y="164592"/>
                    </a:lnTo>
                    <a:cubicBezTo>
                      <a:pt x="270891" y="167640"/>
                      <a:pt x="269519" y="170307"/>
                      <a:pt x="267233" y="172593"/>
                    </a:cubicBezTo>
                    <a:cubicBezTo>
                      <a:pt x="264947" y="174574"/>
                      <a:pt x="262357" y="175565"/>
                      <a:pt x="259461" y="175565"/>
                    </a:cubicBezTo>
                    <a:lnTo>
                      <a:pt x="236372" y="175565"/>
                    </a:lnTo>
                    <a:lnTo>
                      <a:pt x="231800" y="211683"/>
                    </a:lnTo>
                    <a:cubicBezTo>
                      <a:pt x="231648" y="212903"/>
                      <a:pt x="231191" y="213893"/>
                      <a:pt x="230429" y="214655"/>
                    </a:cubicBezTo>
                    <a:cubicBezTo>
                      <a:pt x="229667" y="215417"/>
                      <a:pt x="228752" y="215798"/>
                      <a:pt x="227685" y="215798"/>
                    </a:cubicBezTo>
                    <a:lnTo>
                      <a:pt x="192481" y="215798"/>
                    </a:lnTo>
                    <a:lnTo>
                      <a:pt x="197510" y="175565"/>
                    </a:lnTo>
                    <a:lnTo>
                      <a:pt x="147218" y="175565"/>
                    </a:lnTo>
                    <a:lnTo>
                      <a:pt x="149276" y="160706"/>
                    </a:lnTo>
                    <a:cubicBezTo>
                      <a:pt x="149580" y="158420"/>
                      <a:pt x="150647" y="156438"/>
                      <a:pt x="152476" y="154762"/>
                    </a:cubicBezTo>
                    <a:cubicBezTo>
                      <a:pt x="154305" y="152933"/>
                      <a:pt x="156286" y="152019"/>
                      <a:pt x="158420" y="152019"/>
                    </a:cubicBezTo>
                    <a:lnTo>
                      <a:pt x="200711" y="152019"/>
                    </a:lnTo>
                    <a:lnTo>
                      <a:pt x="205968" y="114986"/>
                    </a:lnTo>
                    <a:lnTo>
                      <a:pt x="190881" y="114986"/>
                    </a:lnTo>
                    <a:lnTo>
                      <a:pt x="190424" y="115671"/>
                    </a:lnTo>
                    <a:cubicBezTo>
                      <a:pt x="189052" y="120091"/>
                      <a:pt x="186690" y="123520"/>
                      <a:pt x="183337" y="125958"/>
                    </a:cubicBezTo>
                    <a:cubicBezTo>
                      <a:pt x="179375" y="128702"/>
                      <a:pt x="175184" y="130073"/>
                      <a:pt x="170764" y="130073"/>
                    </a:cubicBezTo>
                    <a:lnTo>
                      <a:pt x="151790" y="130073"/>
                    </a:lnTo>
                    <a:lnTo>
                      <a:pt x="164592" y="87325"/>
                    </a:lnTo>
                    <a:cubicBezTo>
                      <a:pt x="164897" y="86563"/>
                      <a:pt x="165354" y="85953"/>
                      <a:pt x="165963" y="85496"/>
                    </a:cubicBezTo>
                    <a:cubicBezTo>
                      <a:pt x="166573" y="85039"/>
                      <a:pt x="167259" y="84810"/>
                      <a:pt x="168021" y="84810"/>
                    </a:cubicBezTo>
                    <a:lnTo>
                      <a:pt x="199339" y="84810"/>
                    </a:lnTo>
                    <a:lnTo>
                      <a:pt x="196596" y="92811"/>
                    </a:lnTo>
                    <a:lnTo>
                      <a:pt x="208483" y="92811"/>
                    </a:lnTo>
                    <a:lnTo>
                      <a:pt x="209169" y="85496"/>
                    </a:lnTo>
                    <a:cubicBezTo>
                      <a:pt x="209169" y="84887"/>
                      <a:pt x="209283" y="84468"/>
                      <a:pt x="209512" y="84239"/>
                    </a:cubicBezTo>
                    <a:cubicBezTo>
                      <a:pt x="209740" y="84010"/>
                      <a:pt x="210083" y="83744"/>
                      <a:pt x="210540" y="83439"/>
                    </a:cubicBezTo>
                    <a:cubicBezTo>
                      <a:pt x="211302" y="82829"/>
                      <a:pt x="212141" y="82524"/>
                      <a:pt x="213055" y="82524"/>
                    </a:cubicBezTo>
                    <a:close/>
                    <a:moveTo>
                      <a:pt x="102641" y="59207"/>
                    </a:moveTo>
                    <a:lnTo>
                      <a:pt x="98298" y="88239"/>
                    </a:lnTo>
                    <a:lnTo>
                      <a:pt x="114757" y="88239"/>
                    </a:lnTo>
                    <a:lnTo>
                      <a:pt x="118643" y="59207"/>
                    </a:lnTo>
                    <a:close/>
                    <a:moveTo>
                      <a:pt x="400431" y="48692"/>
                    </a:moveTo>
                    <a:lnTo>
                      <a:pt x="419862" y="48692"/>
                    </a:lnTo>
                    <a:cubicBezTo>
                      <a:pt x="421538" y="48692"/>
                      <a:pt x="422872" y="49301"/>
                      <a:pt x="423862" y="50520"/>
                    </a:cubicBezTo>
                    <a:cubicBezTo>
                      <a:pt x="424853" y="51740"/>
                      <a:pt x="425272" y="53187"/>
                      <a:pt x="425120" y="54864"/>
                    </a:cubicBezTo>
                    <a:lnTo>
                      <a:pt x="406832" y="216027"/>
                    </a:lnTo>
                    <a:cubicBezTo>
                      <a:pt x="400126" y="216027"/>
                      <a:pt x="394564" y="213398"/>
                      <a:pt x="390144" y="208140"/>
                    </a:cubicBezTo>
                    <a:cubicBezTo>
                      <a:pt x="385724" y="202882"/>
                      <a:pt x="383819" y="196596"/>
                      <a:pt x="384429" y="189281"/>
                    </a:cubicBezTo>
                    <a:close/>
                    <a:moveTo>
                      <a:pt x="328879" y="48692"/>
                    </a:moveTo>
                    <a:lnTo>
                      <a:pt x="347624" y="48692"/>
                    </a:lnTo>
                    <a:lnTo>
                      <a:pt x="324764" y="197967"/>
                    </a:lnTo>
                    <a:cubicBezTo>
                      <a:pt x="323850" y="203301"/>
                      <a:pt x="321488" y="207645"/>
                      <a:pt x="317678" y="210998"/>
                    </a:cubicBezTo>
                    <a:cubicBezTo>
                      <a:pt x="313868" y="214350"/>
                      <a:pt x="309524" y="216027"/>
                      <a:pt x="304648" y="216027"/>
                    </a:cubicBezTo>
                    <a:lnTo>
                      <a:pt x="296418" y="216027"/>
                    </a:lnTo>
                    <a:lnTo>
                      <a:pt x="321107" y="55778"/>
                    </a:lnTo>
                    <a:cubicBezTo>
                      <a:pt x="321564" y="53645"/>
                      <a:pt x="322516" y="51930"/>
                      <a:pt x="323964" y="50635"/>
                    </a:cubicBezTo>
                    <a:cubicBezTo>
                      <a:pt x="325412" y="49339"/>
                      <a:pt x="327050" y="48692"/>
                      <a:pt x="328879" y="48692"/>
                    </a:cubicBezTo>
                    <a:close/>
                    <a:moveTo>
                      <a:pt x="499643" y="5943"/>
                    </a:moveTo>
                    <a:lnTo>
                      <a:pt x="583768" y="5943"/>
                    </a:lnTo>
                    <a:cubicBezTo>
                      <a:pt x="583006" y="10820"/>
                      <a:pt x="580911" y="14821"/>
                      <a:pt x="577482" y="17945"/>
                    </a:cubicBezTo>
                    <a:cubicBezTo>
                      <a:pt x="574053" y="21069"/>
                      <a:pt x="570052" y="22631"/>
                      <a:pt x="565480" y="22631"/>
                    </a:cubicBezTo>
                    <a:lnTo>
                      <a:pt x="497586" y="22631"/>
                    </a:lnTo>
                    <a:close/>
                    <a:moveTo>
                      <a:pt x="457581" y="5943"/>
                    </a:moveTo>
                    <a:lnTo>
                      <a:pt x="492785" y="5943"/>
                    </a:lnTo>
                    <a:lnTo>
                      <a:pt x="486156" y="56235"/>
                    </a:lnTo>
                    <a:lnTo>
                      <a:pt x="577139" y="56235"/>
                    </a:lnTo>
                    <a:lnTo>
                      <a:pt x="574624" y="74752"/>
                    </a:lnTo>
                    <a:lnTo>
                      <a:pt x="560680" y="74752"/>
                    </a:lnTo>
                    <a:lnTo>
                      <a:pt x="541934" y="216027"/>
                    </a:lnTo>
                    <a:lnTo>
                      <a:pt x="498272" y="216027"/>
                    </a:lnTo>
                    <a:lnTo>
                      <a:pt x="516788" y="74752"/>
                    </a:lnTo>
                    <a:lnTo>
                      <a:pt x="483641" y="74752"/>
                    </a:lnTo>
                    <a:lnTo>
                      <a:pt x="468325" y="191338"/>
                    </a:lnTo>
                    <a:cubicBezTo>
                      <a:pt x="467411" y="198196"/>
                      <a:pt x="464439" y="204063"/>
                      <a:pt x="459410" y="208940"/>
                    </a:cubicBezTo>
                    <a:cubicBezTo>
                      <a:pt x="454533" y="213665"/>
                      <a:pt x="448742" y="216027"/>
                      <a:pt x="442036" y="216027"/>
                    </a:cubicBezTo>
                    <a:lnTo>
                      <a:pt x="421234" y="216027"/>
                    </a:lnTo>
                    <a:lnTo>
                      <a:pt x="447751" y="15087"/>
                    </a:lnTo>
                    <a:cubicBezTo>
                      <a:pt x="448208" y="12344"/>
                      <a:pt x="449351" y="10134"/>
                      <a:pt x="451180" y="8458"/>
                    </a:cubicBezTo>
                    <a:cubicBezTo>
                      <a:pt x="453009" y="6782"/>
                      <a:pt x="455143" y="5943"/>
                      <a:pt x="457581" y="5943"/>
                    </a:cubicBezTo>
                    <a:close/>
                    <a:moveTo>
                      <a:pt x="173050" y="2514"/>
                    </a:moveTo>
                    <a:lnTo>
                      <a:pt x="284378" y="2514"/>
                    </a:lnTo>
                    <a:cubicBezTo>
                      <a:pt x="286055" y="2514"/>
                      <a:pt x="287426" y="2972"/>
                      <a:pt x="288493" y="3886"/>
                    </a:cubicBezTo>
                    <a:cubicBezTo>
                      <a:pt x="289560" y="5105"/>
                      <a:pt x="289941" y="6553"/>
                      <a:pt x="289636" y="8229"/>
                    </a:cubicBezTo>
                    <a:lnTo>
                      <a:pt x="284150" y="49835"/>
                    </a:lnTo>
                    <a:cubicBezTo>
                      <a:pt x="283083" y="56997"/>
                      <a:pt x="280340" y="62789"/>
                      <a:pt x="275920" y="67208"/>
                    </a:cubicBezTo>
                    <a:cubicBezTo>
                      <a:pt x="271501" y="71933"/>
                      <a:pt x="264719" y="74295"/>
                      <a:pt x="255575" y="74295"/>
                    </a:cubicBezTo>
                    <a:lnTo>
                      <a:pt x="222656" y="74295"/>
                    </a:lnTo>
                    <a:lnTo>
                      <a:pt x="224485" y="61265"/>
                    </a:lnTo>
                    <a:cubicBezTo>
                      <a:pt x="224637" y="59741"/>
                      <a:pt x="225323" y="58369"/>
                      <a:pt x="226542" y="57150"/>
                    </a:cubicBezTo>
                    <a:cubicBezTo>
                      <a:pt x="227762" y="56235"/>
                      <a:pt x="229133" y="55778"/>
                      <a:pt x="230657" y="55778"/>
                    </a:cubicBezTo>
                    <a:lnTo>
                      <a:pt x="238658" y="55778"/>
                    </a:lnTo>
                    <a:cubicBezTo>
                      <a:pt x="242316" y="55778"/>
                      <a:pt x="244450" y="54026"/>
                      <a:pt x="245059" y="50520"/>
                    </a:cubicBezTo>
                    <a:lnTo>
                      <a:pt x="249174" y="19888"/>
                    </a:lnTo>
                    <a:lnTo>
                      <a:pt x="220599" y="19888"/>
                    </a:lnTo>
                    <a:lnTo>
                      <a:pt x="212141" y="49377"/>
                    </a:lnTo>
                    <a:cubicBezTo>
                      <a:pt x="209397" y="57455"/>
                      <a:pt x="204749" y="63627"/>
                      <a:pt x="198196" y="67894"/>
                    </a:cubicBezTo>
                    <a:cubicBezTo>
                      <a:pt x="191643" y="72161"/>
                      <a:pt x="184785" y="74295"/>
                      <a:pt x="177622" y="74295"/>
                    </a:cubicBezTo>
                    <a:lnTo>
                      <a:pt x="162534" y="74295"/>
                    </a:lnTo>
                    <a:lnTo>
                      <a:pt x="181051" y="19888"/>
                    </a:lnTo>
                    <a:lnTo>
                      <a:pt x="166192" y="19888"/>
                    </a:lnTo>
                    <a:lnTo>
                      <a:pt x="168021" y="6401"/>
                    </a:lnTo>
                    <a:cubicBezTo>
                      <a:pt x="168173" y="5181"/>
                      <a:pt x="168707" y="4191"/>
                      <a:pt x="169621" y="3429"/>
                    </a:cubicBezTo>
                    <a:cubicBezTo>
                      <a:pt x="170688" y="2819"/>
                      <a:pt x="171831" y="2514"/>
                      <a:pt x="173050" y="2514"/>
                    </a:cubicBezTo>
                    <a:close/>
                    <a:moveTo>
                      <a:pt x="365455" y="228"/>
                    </a:moveTo>
                    <a:lnTo>
                      <a:pt x="400660" y="228"/>
                    </a:lnTo>
                    <a:lnTo>
                      <a:pt x="398374" y="18974"/>
                    </a:lnTo>
                    <a:lnTo>
                      <a:pt x="433349" y="18974"/>
                    </a:lnTo>
                    <a:lnTo>
                      <a:pt x="431749" y="30404"/>
                    </a:lnTo>
                    <a:cubicBezTo>
                      <a:pt x="431444" y="32537"/>
                      <a:pt x="430568" y="34252"/>
                      <a:pt x="429120" y="35547"/>
                    </a:cubicBezTo>
                    <a:cubicBezTo>
                      <a:pt x="427672" y="36843"/>
                      <a:pt x="426034" y="37490"/>
                      <a:pt x="424205" y="37490"/>
                    </a:cubicBezTo>
                    <a:lnTo>
                      <a:pt x="395859" y="37490"/>
                    </a:lnTo>
                    <a:lnTo>
                      <a:pt x="373456" y="206654"/>
                    </a:lnTo>
                    <a:cubicBezTo>
                      <a:pt x="372999" y="209397"/>
                      <a:pt x="371818" y="211645"/>
                      <a:pt x="369913" y="213398"/>
                    </a:cubicBezTo>
                    <a:cubicBezTo>
                      <a:pt x="368008" y="215151"/>
                      <a:pt x="365760" y="216027"/>
                      <a:pt x="363169" y="216027"/>
                    </a:cubicBezTo>
                    <a:lnTo>
                      <a:pt x="330251" y="216027"/>
                    </a:lnTo>
                    <a:lnTo>
                      <a:pt x="353797" y="37490"/>
                    </a:lnTo>
                    <a:lnTo>
                      <a:pt x="320650" y="37490"/>
                    </a:lnTo>
                    <a:lnTo>
                      <a:pt x="322250" y="25374"/>
                    </a:lnTo>
                    <a:cubicBezTo>
                      <a:pt x="322555" y="23393"/>
                      <a:pt x="323355" y="21831"/>
                      <a:pt x="324650" y="20688"/>
                    </a:cubicBezTo>
                    <a:cubicBezTo>
                      <a:pt x="325945" y="19545"/>
                      <a:pt x="327431" y="18974"/>
                      <a:pt x="329108" y="18974"/>
                    </a:cubicBezTo>
                    <a:lnTo>
                      <a:pt x="356311" y="18974"/>
                    </a:lnTo>
                    <a:lnTo>
                      <a:pt x="357911" y="7315"/>
                    </a:lnTo>
                    <a:cubicBezTo>
                      <a:pt x="358216" y="5334"/>
                      <a:pt x="359092" y="3657"/>
                      <a:pt x="360540" y="2286"/>
                    </a:cubicBezTo>
                    <a:cubicBezTo>
                      <a:pt x="361988" y="914"/>
                      <a:pt x="363626" y="228"/>
                      <a:pt x="365455" y="228"/>
                    </a:cubicBezTo>
                    <a:close/>
                    <a:moveTo>
                      <a:pt x="42062" y="0"/>
                    </a:moveTo>
                    <a:lnTo>
                      <a:pt x="86639" y="0"/>
                    </a:lnTo>
                    <a:lnTo>
                      <a:pt x="83896" y="3657"/>
                    </a:lnTo>
                    <a:lnTo>
                      <a:pt x="155905" y="3657"/>
                    </a:lnTo>
                    <a:cubicBezTo>
                      <a:pt x="157429" y="3657"/>
                      <a:pt x="158572" y="4267"/>
                      <a:pt x="159334" y="5486"/>
                    </a:cubicBezTo>
                    <a:cubicBezTo>
                      <a:pt x="160096" y="6705"/>
                      <a:pt x="160172" y="8077"/>
                      <a:pt x="159563" y="9601"/>
                    </a:cubicBezTo>
                    <a:lnTo>
                      <a:pt x="145161" y="41834"/>
                    </a:lnTo>
                    <a:lnTo>
                      <a:pt x="157962" y="41834"/>
                    </a:lnTo>
                    <a:lnTo>
                      <a:pt x="135788" y="198882"/>
                    </a:lnTo>
                    <a:cubicBezTo>
                      <a:pt x="135179" y="203606"/>
                      <a:pt x="133274" y="207645"/>
                      <a:pt x="130073" y="210998"/>
                    </a:cubicBezTo>
                    <a:cubicBezTo>
                      <a:pt x="126873" y="214198"/>
                      <a:pt x="123215" y="215798"/>
                      <a:pt x="119100" y="215798"/>
                    </a:cubicBezTo>
                    <a:lnTo>
                      <a:pt x="96698" y="215798"/>
                    </a:lnTo>
                    <a:lnTo>
                      <a:pt x="104927" y="156591"/>
                    </a:lnTo>
                    <a:lnTo>
                      <a:pt x="88925" y="156591"/>
                    </a:lnTo>
                    <a:lnTo>
                      <a:pt x="80924" y="212369"/>
                    </a:lnTo>
                    <a:lnTo>
                      <a:pt x="54635" y="212369"/>
                    </a:lnTo>
                    <a:lnTo>
                      <a:pt x="62408" y="156591"/>
                    </a:lnTo>
                    <a:lnTo>
                      <a:pt x="46177" y="156591"/>
                    </a:lnTo>
                    <a:lnTo>
                      <a:pt x="40233" y="198425"/>
                    </a:lnTo>
                    <a:cubicBezTo>
                      <a:pt x="39624" y="203301"/>
                      <a:pt x="37643" y="207492"/>
                      <a:pt x="34290" y="210998"/>
                    </a:cubicBezTo>
                    <a:cubicBezTo>
                      <a:pt x="30785" y="214198"/>
                      <a:pt x="26975" y="215798"/>
                      <a:pt x="22860" y="215798"/>
                    </a:cubicBezTo>
                    <a:lnTo>
                      <a:pt x="0" y="215798"/>
                    </a:lnTo>
                    <a:lnTo>
                      <a:pt x="24689" y="41834"/>
                    </a:lnTo>
                    <a:lnTo>
                      <a:pt x="62636" y="41834"/>
                    </a:lnTo>
                    <a:lnTo>
                      <a:pt x="55778" y="88239"/>
                    </a:lnTo>
                    <a:lnTo>
                      <a:pt x="72009" y="88239"/>
                    </a:lnTo>
                    <a:lnTo>
                      <a:pt x="76124" y="59207"/>
                    </a:lnTo>
                    <a:lnTo>
                      <a:pt x="64694" y="59207"/>
                    </a:lnTo>
                    <a:lnTo>
                      <a:pt x="67437" y="41834"/>
                    </a:lnTo>
                    <a:lnTo>
                      <a:pt x="103098" y="41834"/>
                    </a:lnTo>
                    <a:lnTo>
                      <a:pt x="111785" y="21031"/>
                    </a:lnTo>
                    <a:lnTo>
                      <a:pt x="74981" y="21031"/>
                    </a:lnTo>
                    <a:cubicBezTo>
                      <a:pt x="69189" y="31089"/>
                      <a:pt x="61722" y="36119"/>
                      <a:pt x="52578" y="36119"/>
                    </a:cubicBezTo>
                    <a:lnTo>
                      <a:pt x="21031" y="36119"/>
                    </a:lnTo>
                    <a:lnTo>
                      <a:pt x="36804" y="3200"/>
                    </a:lnTo>
                    <a:cubicBezTo>
                      <a:pt x="38328" y="1067"/>
                      <a:pt x="40081" y="0"/>
                      <a:pt x="42062" y="0"/>
                    </a:cubicBezTo>
                    <a:close/>
                  </a:path>
                </a:pathLst>
              </a:custGeom>
              <a:solidFill>
                <a:srgbClr val="953735"/>
              </a:solidFill>
              <a:ln>
                <a:noFill/>
              </a:ln>
              <a:effectLst/>
            </p:spPr>
            <p:txBody>
              <a:bodyPr rot="0" spcFirstLastPara="0" vertOverflow="overflow" horzOverflow="overflow" vert="horz" wrap="square" lIns="91440" tIns="45720" rIns="91440" bIns="45720" numCol="1" spcCol="0" rtlCol="0" fromWordArt="0" anchor="t" anchorCtr="0" forceAA="0" compatLnSpc="1">
                <a:noAutofit/>
              </a:bodyPr>
              <a:lstStyle>
                <a:defPPr>
                  <a:defRPr lang="zh-CN"/>
                </a:defPPr>
                <a:lvl1pPr marR="0" lvl="0" indent="0" defTabSz="914400" fontAlgn="auto">
                  <a:lnSpc>
                    <a:spcPct val="100000"/>
                  </a:lnSpc>
                  <a:spcBef>
                    <a:spcPts val="0"/>
                  </a:spcBef>
                  <a:spcAft>
                    <a:spcPts val="0"/>
                  </a:spcAft>
                  <a:buClrTx/>
                  <a:buSzTx/>
                  <a:buFontTx/>
                  <a:buNone/>
                  <a:defRPr kumimoji="0" sz="1800" b="0" i="0" u="none" strike="noStrike" cap="none" spc="0" normalizeH="0" baseline="0">
                    <a:ln>
                      <a:noFill/>
                    </a:ln>
                    <a:solidFill>
                      <a:prstClr val="white"/>
                    </a:solidFill>
                    <a:effectLst/>
                    <a:uLnTx/>
                    <a:uFillTx/>
                    <a:latin typeface="DOUYU Font" pitchFamily="2" charset="-122"/>
                    <a:ea typeface="DOUYU Font" pitchFamily="2" charset="-122"/>
                  </a:defRPr>
                </a:lvl1pPr>
              </a:lstStyle>
              <a:p>
                <a:endParaRPr lang="zh-CN" altLang="en-US" dirty="0"/>
              </a:p>
            </p:txBody>
          </p:sp>
        </p:grpSp>
        <p:sp>
          <p:nvSpPr>
            <p:cNvPr id="6" name="矩形 5"/>
            <p:cNvSpPr/>
            <p:nvPr/>
          </p:nvSpPr>
          <p:spPr>
            <a:xfrm>
              <a:off x="629220" y="1402127"/>
              <a:ext cx="10966708" cy="1303177"/>
            </a:xfrm>
            <a:prstGeom prst="rect">
              <a:avLst/>
            </a:prstGeom>
            <a:noFill/>
            <a:ln>
              <a:noFill/>
            </a:ln>
          </p:spPr>
          <p:txBody>
            <a:bodyPr>
              <a:spAutoFit/>
            </a:bodyPr>
            <a:lstStyle/>
            <a:p>
              <a:pPr algn="just">
                <a:lnSpc>
                  <a:spcPct val="150000"/>
                </a:lnSpc>
                <a:spcAft>
                  <a:spcPts val="0"/>
                </a:spcAft>
              </a:pPr>
              <a:r>
                <a:rPr lang="en-US" altLang="zh-CN" sz="2800" kern="100" dirty="0">
                  <a:latin typeface="Times New Roman" panose="02020603050405020304" pitchFamily="18" charset="0"/>
                  <a:ea typeface="仿宋_GB2312" panose="02010609030101010101" pitchFamily="49" charset="-122"/>
                  <a:cs typeface="Courier New" panose="02070309020205020404" pitchFamily="49" charset="0"/>
                </a:rPr>
                <a:t>A</a:t>
              </a:r>
              <a:r>
                <a:rPr lang="zh-CN" altLang="zh-CN" sz="2800" kern="100" dirty="0">
                  <a:latin typeface="Times New Roman" panose="02020603050405020304" pitchFamily="18" charset="0"/>
                  <a:ea typeface="仿宋_GB2312" panose="02010609030101010101" pitchFamily="49" charset="-122"/>
                  <a:cs typeface="Times New Roman" panose="02020603050405020304" pitchFamily="18" charset="0"/>
                </a:rPr>
                <a:t>项二者含义不同，招降</a:t>
              </a:r>
              <a:r>
                <a:rPr lang="en-US" altLang="zh-CN" sz="2800" kern="100" dirty="0">
                  <a:latin typeface="Times New Roman" panose="02020603050405020304" pitchFamily="18" charset="0"/>
                  <a:ea typeface="仿宋_GB2312" panose="02010609030101010101" pitchFamily="49" charset="-122"/>
                  <a:cs typeface="Courier New" panose="02070309020205020404" pitchFamily="49" charset="0"/>
                </a:rPr>
                <a:t>/</a:t>
              </a:r>
              <a:r>
                <a:rPr lang="zh-CN" altLang="zh-CN" sz="2800" kern="100" dirty="0">
                  <a:latin typeface="Times New Roman" panose="02020603050405020304" pitchFamily="18" charset="0"/>
                  <a:ea typeface="仿宋_GB2312" panose="02010609030101010101" pitchFamily="49" charset="-122"/>
                  <a:cs typeface="Times New Roman" panose="02020603050405020304" pitchFamily="18" charset="0"/>
                </a:rPr>
                <a:t>降生</a:t>
              </a:r>
              <a:r>
                <a:rPr lang="zh-CN" altLang="zh-CN" sz="2800" kern="100" dirty="0" smtClean="0">
                  <a:latin typeface="Times New Roman" panose="02020603050405020304" pitchFamily="18" charset="0"/>
                  <a:ea typeface="仿宋_GB2312" panose="02010609030101010101" pitchFamily="49" charset="-122"/>
                  <a:cs typeface="Times New Roman" panose="02020603050405020304" pitchFamily="18" charset="0"/>
                </a:rPr>
                <a:t>。</a:t>
              </a:r>
              <a:endParaRPr lang="en-US" altLang="zh-CN" sz="2800" kern="100" dirty="0" smtClean="0">
                <a:latin typeface="Times New Roman" panose="02020603050405020304" pitchFamily="18" charset="0"/>
                <a:ea typeface="仿宋_GB2312" panose="02010609030101010101" pitchFamily="49" charset="-122"/>
                <a:cs typeface="Times New Roman" panose="02020603050405020304" pitchFamily="18" charset="0"/>
              </a:endParaRPr>
            </a:p>
            <a:p>
              <a:pPr algn="just">
                <a:lnSpc>
                  <a:spcPct val="150000"/>
                </a:lnSpc>
                <a:spcAft>
                  <a:spcPts val="0"/>
                </a:spcAft>
              </a:pPr>
              <a:r>
                <a:rPr lang="en-US" altLang="zh-CN" sz="2800" kern="100" dirty="0" smtClean="0">
                  <a:latin typeface="Times New Roman" panose="02020603050405020304" pitchFamily="18" charset="0"/>
                  <a:ea typeface="仿宋_GB2312" panose="02010609030101010101" pitchFamily="49" charset="-122"/>
                  <a:cs typeface="Courier New" panose="02070309020205020404" pitchFamily="49" charset="0"/>
                </a:rPr>
                <a:t>B</a:t>
              </a:r>
              <a:r>
                <a:rPr lang="zh-CN" altLang="zh-CN" sz="2800" kern="100" dirty="0">
                  <a:latin typeface="Times New Roman" panose="02020603050405020304" pitchFamily="18" charset="0"/>
                  <a:ea typeface="仿宋_GB2312" panose="02010609030101010101" pitchFamily="49" charset="-122"/>
                  <a:cs typeface="Times New Roman" panose="02020603050405020304" pitchFamily="18" charset="0"/>
                </a:rPr>
                <a:t>项介词，跟</a:t>
              </a:r>
              <a:r>
                <a:rPr lang="en-US" altLang="zh-CN" sz="2800" kern="100" dirty="0">
                  <a:latin typeface="Times New Roman" panose="02020603050405020304" pitchFamily="18" charset="0"/>
                  <a:ea typeface="仿宋_GB2312" panose="02010609030101010101" pitchFamily="49" charset="-122"/>
                  <a:cs typeface="Courier New" panose="02070309020205020404" pitchFamily="49" charset="0"/>
                </a:rPr>
                <a:t>/</a:t>
              </a:r>
              <a:r>
                <a:rPr lang="zh-CN" altLang="zh-CN" sz="2800" kern="100" dirty="0">
                  <a:latin typeface="Times New Roman" panose="02020603050405020304" pitchFamily="18" charset="0"/>
                  <a:ea typeface="仿宋_GB2312" panose="02010609030101010101" pitchFamily="49" charset="-122"/>
                  <a:cs typeface="Times New Roman" panose="02020603050405020304" pitchFamily="18" charset="0"/>
                </a:rPr>
                <a:t>动词，亲附、亲近。</a:t>
              </a:r>
              <a:endParaRPr lang="zh-CN" altLang="zh-CN" sz="1050" kern="100" dirty="0">
                <a:effectLst/>
                <a:latin typeface="宋体" panose="02010600030101010101" pitchFamily="2" charset="-122"/>
                <a:ea typeface="宋体" panose="02010600030101010101" pitchFamily="2" charset="-122"/>
                <a:cs typeface="Courier New" panose="02070309020205020404" pitchFamily="49" charset="0"/>
              </a:endParaRPr>
            </a:p>
          </p:txBody>
        </p:sp>
      </p:grpSp>
    </p:spTree>
    <p:extLst>
      <p:ext uri="{BB962C8B-B14F-4D97-AF65-F5344CB8AC3E}">
        <p14:creationId xmlns:p14="http://schemas.microsoft.com/office/powerpoint/2010/main" val="3784566320"/>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 presetClass="entr" presetSubtype="10"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linds(horizontal)">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矩形 7">
            <a:extLst>
              <a:ext uri="{FF2B5EF4-FFF2-40B4-BE49-F238E27FC236}">
                <a16:creationId xmlns:a16="http://schemas.microsoft.com/office/drawing/2014/main" xmlns="" id="{7A481929-0210-8D43-A5ED-9FF24E4F4ECA}"/>
              </a:ext>
            </a:extLst>
          </p:cNvPr>
          <p:cNvSpPr/>
          <p:nvPr/>
        </p:nvSpPr>
        <p:spPr>
          <a:xfrm>
            <a:off x="389206" y="189434"/>
            <a:ext cx="11412000" cy="553974"/>
          </a:xfrm>
          <a:prstGeom prst="rect">
            <a:avLst/>
          </a:prstGeom>
        </p:spPr>
        <p:txBody>
          <a:bodyPr wrap="square" lIns="121898" tIns="60948" rIns="121898" bIns="60948">
            <a:spAutoFit/>
          </a:bodyPr>
          <a:lstStyle/>
          <a:p>
            <a:pPr algn="just">
              <a:spcAft>
                <a:spcPts val="0"/>
              </a:spcAft>
            </a:pPr>
            <a:r>
              <a:rPr lang="zh-CN" altLang="zh-CN" sz="2800" kern="100" dirty="0" smtClean="0">
                <a:solidFill>
                  <a:srgbClr val="FFFFFF"/>
                </a:solidFill>
                <a:highlight>
                  <a:srgbClr val="008080"/>
                </a:highlight>
                <a:latin typeface="Calibri" panose="020F0502020204030204" pitchFamily="34" charset="0"/>
                <a:cs typeface="Times New Roman" panose="02020603050405020304" pitchFamily="18" charset="0"/>
              </a:rPr>
              <a:t>参考</a:t>
            </a:r>
            <a:r>
              <a:rPr lang="zh-CN" altLang="zh-CN" sz="2800" kern="100" dirty="0">
                <a:solidFill>
                  <a:srgbClr val="FFFFFF"/>
                </a:solidFill>
                <a:highlight>
                  <a:srgbClr val="008080"/>
                </a:highlight>
                <a:latin typeface="Calibri" panose="020F0502020204030204" pitchFamily="34" charset="0"/>
                <a:cs typeface="Times New Roman" panose="02020603050405020304" pitchFamily="18" charset="0"/>
              </a:rPr>
              <a:t>译文</a:t>
            </a:r>
            <a:endParaRPr lang="zh-CN" altLang="zh-CN" sz="2800" kern="100" dirty="0">
              <a:effectLst/>
              <a:latin typeface="Calibri" panose="020F0502020204030204" pitchFamily="34" charset="0"/>
              <a:ea typeface="宋体" panose="02010600030101010101" pitchFamily="2" charset="-122"/>
              <a:cs typeface="Times New Roman" panose="02020603050405020304" pitchFamily="18" charset="0"/>
            </a:endParaRPr>
          </a:p>
        </p:txBody>
      </p:sp>
      <p:sp>
        <p:nvSpPr>
          <p:cNvPr id="3" name="矩形 2"/>
          <p:cNvSpPr/>
          <p:nvPr/>
        </p:nvSpPr>
        <p:spPr>
          <a:xfrm>
            <a:off x="335206" y="644528"/>
            <a:ext cx="11520000" cy="5953618"/>
          </a:xfrm>
          <a:prstGeom prst="rect">
            <a:avLst/>
          </a:prstGeom>
        </p:spPr>
        <p:txBody>
          <a:bodyPr wrap="square">
            <a:spAutoFit/>
          </a:bodyPr>
          <a:lstStyle/>
          <a:p>
            <a:pPr indent="711200" algn="just">
              <a:lnSpc>
                <a:spcPct val="140000"/>
              </a:lnSpc>
              <a:spcAft>
                <a:spcPts val="0"/>
              </a:spcAft>
            </a:pPr>
            <a:r>
              <a:rPr lang="zh-CN" altLang="zh-CN" sz="2500" kern="100" dirty="0">
                <a:latin typeface="Times New Roman" panose="02020603050405020304" pitchFamily="18" charset="0"/>
                <a:ea typeface="楷体_GB2312" panose="02010609030101010101" pitchFamily="49" charset="-122"/>
                <a:cs typeface="Times New Roman" panose="02020603050405020304" pitchFamily="18" charset="0"/>
              </a:rPr>
              <a:t>吴汉，字子颜，南阳人。韩鸿担任使者，拿着符节出使，招降河北，有人跟他说：</a:t>
            </a:r>
            <a:r>
              <a:rPr lang="en-US" altLang="zh-CN" sz="25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500" kern="100" dirty="0">
                <a:latin typeface="Times New Roman" panose="02020603050405020304" pitchFamily="18" charset="0"/>
                <a:ea typeface="楷体_GB2312" panose="02010609030101010101" pitchFamily="49" charset="-122"/>
                <a:cs typeface="Times New Roman" panose="02020603050405020304" pitchFamily="18" charset="0"/>
              </a:rPr>
              <a:t>吴子颜是奇士，您可以和他共商大事。</a:t>
            </a:r>
            <a:r>
              <a:rPr lang="en-US" altLang="zh-CN" sz="25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500" kern="100" dirty="0">
                <a:latin typeface="Times New Roman" panose="02020603050405020304" pitchFamily="18" charset="0"/>
                <a:ea typeface="楷体_GB2312" panose="02010609030101010101" pitchFamily="49" charset="-122"/>
                <a:cs typeface="Times New Roman" panose="02020603050405020304" pitchFamily="18" charset="0"/>
              </a:rPr>
              <a:t>吴汉为人质朴仁厚，少有文采，匆忙之际便不能用言语表达清楚自己的意思。邓禹和众将领多次推举他，</a:t>
            </a:r>
            <a:r>
              <a:rPr lang="en-US" altLang="zh-CN" sz="2500" kern="100" dirty="0">
                <a:latin typeface="Times New Roman" panose="02020603050405020304" pitchFamily="18" charset="0"/>
                <a:ea typeface="楷体_GB2312" panose="02010609030101010101" pitchFamily="49" charset="-122"/>
                <a:cs typeface="Courier New" panose="02070309020205020404" pitchFamily="49" charset="0"/>
              </a:rPr>
              <a:t>(</a:t>
            </a:r>
            <a:r>
              <a:rPr lang="zh-CN" altLang="zh-CN" sz="2500" kern="100" dirty="0">
                <a:latin typeface="Times New Roman" panose="02020603050405020304" pitchFamily="18" charset="0"/>
                <a:ea typeface="楷体_GB2312" panose="02010609030101010101" pitchFamily="49" charset="-122"/>
                <a:cs typeface="Times New Roman" panose="02020603050405020304" pitchFamily="18" charset="0"/>
              </a:rPr>
              <a:t>皇上</a:t>
            </a:r>
            <a:r>
              <a:rPr lang="en-US" altLang="zh-CN" sz="2500" kern="100" dirty="0">
                <a:latin typeface="Times New Roman" panose="02020603050405020304" pitchFamily="18" charset="0"/>
                <a:ea typeface="楷体_GB2312" panose="02010609030101010101" pitchFamily="49" charset="-122"/>
                <a:cs typeface="Courier New" panose="02070309020205020404" pitchFamily="49" charset="0"/>
              </a:rPr>
              <a:t>)</a:t>
            </a:r>
            <a:r>
              <a:rPr lang="zh-CN" altLang="zh-CN" sz="2500" kern="100" dirty="0">
                <a:latin typeface="Times New Roman" panose="02020603050405020304" pitchFamily="18" charset="0"/>
                <a:ea typeface="楷体_GB2312" panose="02010609030101010101" pitchFamily="49" charset="-122"/>
                <a:cs typeface="Times New Roman" panose="02020603050405020304" pitchFamily="18" charset="0"/>
              </a:rPr>
              <a:t>多次召见他，之后他殷勤诚挚不离官府，皇上也因为他是南阳人而逐渐亲近他。皇上已经攻克了邯郸，斩杀了王郎，头天晚上召见邓禹同宿，夜里</a:t>
            </a:r>
            <a:r>
              <a:rPr lang="en-US" altLang="zh-CN" sz="2500" kern="100" dirty="0">
                <a:latin typeface="Times New Roman" panose="02020603050405020304" pitchFamily="18" charset="0"/>
                <a:ea typeface="楷体_GB2312" panose="02010609030101010101" pitchFamily="49" charset="-122"/>
                <a:cs typeface="Courier New" panose="02070309020205020404" pitchFamily="49" charset="0"/>
              </a:rPr>
              <a:t>(</a:t>
            </a:r>
            <a:r>
              <a:rPr lang="zh-CN" altLang="zh-CN" sz="2500" kern="100" dirty="0">
                <a:latin typeface="Times New Roman" panose="02020603050405020304" pitchFamily="18" charset="0"/>
                <a:ea typeface="楷体_GB2312" panose="02010609030101010101" pitchFamily="49" charset="-122"/>
                <a:cs typeface="Times New Roman" panose="02020603050405020304" pitchFamily="18" charset="0"/>
              </a:rPr>
              <a:t>和邓禹</a:t>
            </a:r>
            <a:r>
              <a:rPr lang="en-US" altLang="zh-CN" sz="2500" kern="100" dirty="0">
                <a:latin typeface="Times New Roman" panose="02020603050405020304" pitchFamily="18" charset="0"/>
                <a:ea typeface="楷体_GB2312" panose="02010609030101010101" pitchFamily="49" charset="-122"/>
                <a:cs typeface="Courier New" panose="02070309020205020404" pitchFamily="49" charset="0"/>
              </a:rPr>
              <a:t>)</a:t>
            </a:r>
            <a:r>
              <a:rPr lang="zh-CN" altLang="zh-CN" sz="2500" kern="100" dirty="0">
                <a:latin typeface="Times New Roman" panose="02020603050405020304" pitchFamily="18" charset="0"/>
                <a:ea typeface="楷体_GB2312" panose="02010609030101010101" pitchFamily="49" charset="-122"/>
                <a:cs typeface="Times New Roman" panose="02020603050405020304" pitchFamily="18" charset="0"/>
              </a:rPr>
              <a:t>说：</a:t>
            </a:r>
            <a:r>
              <a:rPr lang="en-US" altLang="zh-CN" sz="25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500" kern="100" dirty="0">
                <a:latin typeface="Times New Roman" panose="02020603050405020304" pitchFamily="18" charset="0"/>
                <a:ea typeface="楷体_GB2312" panose="02010609030101010101" pitchFamily="49" charset="-122"/>
                <a:cs typeface="Times New Roman" panose="02020603050405020304" pitchFamily="18" charset="0"/>
              </a:rPr>
              <a:t>我打算向北征发幽州精锐骑兵，众将领中谁可以派遣呢？</a:t>
            </a:r>
            <a:r>
              <a:rPr lang="en-US" altLang="zh-CN" sz="25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500" kern="100" dirty="0">
                <a:latin typeface="Times New Roman" panose="02020603050405020304" pitchFamily="18" charset="0"/>
                <a:ea typeface="楷体_GB2312" panose="02010609030101010101" pitchFamily="49" charset="-122"/>
                <a:cs typeface="Times New Roman" panose="02020603050405020304" pitchFamily="18" charset="0"/>
              </a:rPr>
              <a:t>邓禹说：</a:t>
            </a:r>
            <a:r>
              <a:rPr lang="en-US" altLang="zh-CN" sz="25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500" kern="100" dirty="0">
                <a:latin typeface="Times New Roman" panose="02020603050405020304" pitchFamily="18" charset="0"/>
                <a:ea typeface="楷体_GB2312" panose="02010609030101010101" pitchFamily="49" charset="-122"/>
                <a:cs typeface="Times New Roman" panose="02020603050405020304" pitchFamily="18" charset="0"/>
              </a:rPr>
              <a:t>吴汉可以。我多次和他交谈，他这个人勇敢凶猛有智慧谋略，各将领中少有能比得上他的。</a:t>
            </a:r>
            <a:r>
              <a:rPr lang="en-US" altLang="zh-CN" sz="25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500" kern="100" dirty="0">
                <a:latin typeface="Times New Roman" panose="02020603050405020304" pitchFamily="18" charset="0"/>
                <a:ea typeface="楷体_GB2312" panose="02010609030101010101" pitchFamily="49" charset="-122"/>
                <a:cs typeface="Times New Roman" panose="02020603050405020304" pitchFamily="18" charset="0"/>
              </a:rPr>
              <a:t>皇上于是让吴汉担任大将军。吴汉于是斩杀了幽州牧苗曾，皇上赞赏邓禹有知人之明。吴汉和苏茂、周建交战，吴汉亲自穿上盔甲拿着戟，命令众将士说：</a:t>
            </a:r>
            <a:r>
              <a:rPr lang="en-US" altLang="zh-CN" sz="25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500" kern="100" dirty="0">
                <a:latin typeface="Times New Roman" panose="02020603050405020304" pitchFamily="18" charset="0"/>
                <a:ea typeface="楷体_GB2312" panose="02010609030101010101" pitchFamily="49" charset="-122"/>
                <a:cs typeface="Times New Roman" panose="02020603050405020304" pitchFamily="18" charset="0"/>
              </a:rPr>
              <a:t>听到击鼓声都大声呼喊一起前进，后到的人斩首。</a:t>
            </a:r>
            <a:r>
              <a:rPr lang="en-US" altLang="zh-CN" sz="25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500" kern="100" dirty="0">
                <a:latin typeface="Times New Roman" panose="02020603050405020304" pitchFamily="18" charset="0"/>
                <a:ea typeface="楷体_GB2312" panose="02010609030101010101" pitchFamily="49" charset="-122"/>
                <a:cs typeface="Times New Roman" panose="02020603050405020304" pitchFamily="18" charset="0"/>
              </a:rPr>
              <a:t>于是击鼓进攻，大败敌军。</a:t>
            </a:r>
            <a:r>
              <a:rPr lang="en-US" altLang="zh-CN" sz="2500" kern="100" dirty="0">
                <a:latin typeface="Times New Roman" panose="02020603050405020304" pitchFamily="18" charset="0"/>
                <a:ea typeface="楷体_GB2312" panose="02010609030101010101" pitchFamily="49" charset="-122"/>
                <a:cs typeface="Courier New" panose="02070309020205020404" pitchFamily="49" charset="0"/>
              </a:rPr>
              <a:t>(</a:t>
            </a:r>
            <a:r>
              <a:rPr lang="zh-CN" altLang="zh-CN" sz="2500" kern="100" dirty="0">
                <a:latin typeface="Times New Roman" panose="02020603050405020304" pitchFamily="18" charset="0"/>
                <a:ea typeface="楷体_GB2312" panose="02010609030101010101" pitchFamily="49" charset="-122"/>
                <a:cs typeface="Times New Roman" panose="02020603050405020304" pitchFamily="18" charset="0"/>
              </a:rPr>
              <a:t>吴汉</a:t>
            </a:r>
            <a:r>
              <a:rPr lang="en-US" altLang="zh-CN" sz="2500" kern="100" dirty="0">
                <a:latin typeface="Times New Roman" panose="02020603050405020304" pitchFamily="18" charset="0"/>
                <a:ea typeface="楷体_GB2312" panose="02010609030101010101" pitchFamily="49" charset="-122"/>
                <a:cs typeface="Courier New" panose="02070309020205020404" pitchFamily="49" charset="0"/>
              </a:rPr>
              <a:t>)</a:t>
            </a:r>
            <a:r>
              <a:rPr lang="zh-CN" altLang="zh-CN" sz="2500" kern="100" dirty="0">
                <a:latin typeface="Times New Roman" panose="02020603050405020304" pitchFamily="18" charset="0"/>
                <a:ea typeface="楷体_GB2312" panose="02010609030101010101" pitchFamily="49" charset="-122"/>
                <a:cs typeface="Times New Roman" panose="02020603050405020304" pitchFamily="18" charset="0"/>
              </a:rPr>
              <a:t>向北攻打清河长垣和平原五里的贼军，把他们都平定了。</a:t>
            </a:r>
            <a:endParaRPr lang="zh-CN" altLang="zh-CN" sz="2500" kern="100" dirty="0">
              <a:effectLst/>
              <a:latin typeface="宋体" panose="02010600030101010101" pitchFamily="2" charset="-122"/>
              <a:ea typeface="宋体" panose="02010600030101010101" pitchFamily="2" charset="-122"/>
              <a:cs typeface="Courier New" panose="02070309020205020404" pitchFamily="49" charset="0"/>
            </a:endParaRPr>
          </a:p>
        </p:txBody>
      </p:sp>
    </p:spTree>
    <p:extLst>
      <p:ext uri="{BB962C8B-B14F-4D97-AF65-F5344CB8AC3E}">
        <p14:creationId xmlns:p14="http://schemas.microsoft.com/office/powerpoint/2010/main" val="4073881498"/>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p:cNvSpPr/>
          <p:nvPr/>
        </p:nvSpPr>
        <p:spPr>
          <a:xfrm>
            <a:off x="335206" y="45418"/>
            <a:ext cx="11520000" cy="6473824"/>
          </a:xfrm>
          <a:prstGeom prst="rect">
            <a:avLst/>
          </a:prstGeom>
        </p:spPr>
        <p:txBody>
          <a:bodyPr>
            <a:spAutoFit/>
          </a:bodyPr>
          <a:lstStyle/>
          <a:p>
            <a:pPr indent="711200" algn="just">
              <a:lnSpc>
                <a:spcPct val="150000"/>
              </a:lnSpc>
              <a:spcAft>
                <a:spcPts val="0"/>
              </a:spcAft>
            </a:pP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吴汉征伐蜀地，分别在水南和水北扎营，北边的军营战事不顺利，于是带领军队衔枚去水南边的军营会合，大败公孙述。吴汉的军队守在成都，公孙述的将领延岑派遣奇兵出现在吴汉军队的后面，偷袭打败了吴汉，吴汉掉入水中，抓着马尾才得以上岸。吴汉性情忠诚宽厚，忠诚地侍奉皇上，从最开始跟着皇上征战，常在</a:t>
            </a:r>
            <a:r>
              <a:rPr lang="en-US" altLang="zh-CN" sz="2800" kern="100" dirty="0">
                <a:latin typeface="Times New Roman" panose="02020603050405020304" pitchFamily="18" charset="0"/>
                <a:ea typeface="楷体_GB2312" panose="02010609030101010101" pitchFamily="49" charset="-122"/>
                <a:cs typeface="Courier New" panose="02070309020205020404" pitchFamily="49" charset="0"/>
              </a:rPr>
              <a:t>(</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皇上</a:t>
            </a:r>
            <a:r>
              <a:rPr lang="en-US" altLang="zh-CN" sz="2800" kern="100" dirty="0">
                <a:latin typeface="Times New Roman" panose="02020603050405020304" pitchFamily="18" charset="0"/>
                <a:ea typeface="楷体_GB2312" panose="02010609030101010101" pitchFamily="49" charset="-122"/>
                <a:cs typeface="Courier New" panose="02070309020205020404" pitchFamily="49" charset="0"/>
              </a:rPr>
              <a:t>)</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身边，皇上没有安寝，他便侧身屏住气息</a:t>
            </a:r>
            <a:r>
              <a:rPr lang="en-US" altLang="zh-CN" sz="2800" kern="100" dirty="0">
                <a:latin typeface="Times New Roman" panose="02020603050405020304" pitchFamily="18" charset="0"/>
                <a:ea typeface="楷体_GB2312" panose="02010609030101010101" pitchFamily="49" charset="-122"/>
                <a:cs typeface="Courier New" panose="02070309020205020404" pitchFamily="49" charset="0"/>
              </a:rPr>
              <a:t>(</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小心地陪伴</a:t>
            </a:r>
            <a:r>
              <a:rPr lang="en-US" altLang="zh-CN" sz="2800" kern="100" dirty="0">
                <a:latin typeface="Times New Roman" panose="02020603050405020304" pitchFamily="18" charset="0"/>
                <a:ea typeface="楷体_GB2312" panose="02010609030101010101" pitchFamily="49" charset="-122"/>
                <a:cs typeface="Courier New" panose="02070309020205020404" pitchFamily="49" charset="0"/>
              </a:rPr>
              <a:t>)</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，皇上安寝以后他才退出去。兵器不锋利，军营不充实，吴汉常常自己修理调整弓戟，视察兵卒战马，激励振奋官兵。皇上时常派人去看吴汉在做什么，回来报告的人说</a:t>
            </a:r>
            <a:r>
              <a:rPr lang="en-US" altLang="zh-CN" sz="2800" kern="100" dirty="0">
                <a:latin typeface="Times New Roman" panose="02020603050405020304" pitchFamily="18" charset="0"/>
                <a:ea typeface="楷体_GB2312" panose="02010609030101010101" pitchFamily="49" charset="-122"/>
                <a:cs typeface="Courier New" panose="02070309020205020404" pitchFamily="49" charset="0"/>
              </a:rPr>
              <a:t>(</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吴汉</a:t>
            </a:r>
            <a:r>
              <a:rPr lang="en-US" altLang="zh-CN" sz="2800" kern="100" dirty="0">
                <a:latin typeface="Times New Roman" panose="02020603050405020304" pitchFamily="18" charset="0"/>
                <a:ea typeface="楷体_GB2312" panose="02010609030101010101" pitchFamily="49" charset="-122"/>
                <a:cs typeface="Courier New" panose="02070309020205020404" pitchFamily="49" charset="0"/>
              </a:rPr>
              <a:t>)</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正在修理作战进攻的武器，皇上常常说：</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吴公还能振奋人们的意志，他威严庄重得好像可以匹敌一个国家。</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封吴汉做广平侯。吴汉曾经出兵征战</a:t>
            </a:r>
            <a:r>
              <a:rPr lang="zh-CN" altLang="zh-CN" sz="2800" kern="100" dirty="0" smtClean="0">
                <a:latin typeface="Times New Roman" panose="02020603050405020304" pitchFamily="18" charset="0"/>
                <a:ea typeface="楷体_GB2312" panose="02010609030101010101" pitchFamily="49" charset="-122"/>
                <a:cs typeface="Times New Roman" panose="02020603050405020304" pitchFamily="18" charset="0"/>
              </a:rPr>
              <a:t>，</a:t>
            </a:r>
            <a:endParaRPr lang="en-US" altLang="zh-CN" sz="2800" kern="100" dirty="0" smtClean="0">
              <a:latin typeface="Times New Roman" panose="02020603050405020304" pitchFamily="18" charset="0"/>
              <a:ea typeface="楷体_GB2312" panose="02010609030101010101" pitchFamily="49" charset="-122"/>
              <a:cs typeface="Times New Roman" panose="02020603050405020304" pitchFamily="18" charset="0"/>
            </a:endParaRPr>
          </a:p>
        </p:txBody>
      </p:sp>
    </p:spTree>
    <p:extLst>
      <p:ext uri="{BB962C8B-B14F-4D97-AF65-F5344CB8AC3E}">
        <p14:creationId xmlns:p14="http://schemas.microsoft.com/office/powerpoint/2010/main" val="2080243500"/>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p:cNvSpPr/>
          <p:nvPr/>
        </p:nvSpPr>
        <p:spPr>
          <a:xfrm>
            <a:off x="335206" y="357777"/>
            <a:ext cx="11520000" cy="5181162"/>
          </a:xfrm>
          <a:prstGeom prst="rect">
            <a:avLst/>
          </a:prstGeom>
        </p:spPr>
        <p:txBody>
          <a:bodyPr>
            <a:spAutoFit/>
          </a:bodyPr>
          <a:lstStyle/>
          <a:p>
            <a:pPr algn="just">
              <a:lnSpc>
                <a:spcPct val="150000"/>
              </a:lnSpc>
              <a:spcAft>
                <a:spcPts val="0"/>
              </a:spcAft>
            </a:pP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妻子儿女在后方置买了田产。吴汉回来，责备他们说：</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军队在外面，将士的供给都不充足，为什么多买田宅呢！</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于是把田宅全分给了兄弟和外家。吴汉的爵位俸禄赏赐最为尊贵、显要，然而</a:t>
            </a:r>
            <a:r>
              <a:rPr lang="en-US" altLang="zh-CN" sz="2800" kern="100" dirty="0">
                <a:latin typeface="Times New Roman" panose="02020603050405020304" pitchFamily="18" charset="0"/>
                <a:ea typeface="楷体_GB2312" panose="02010609030101010101" pitchFamily="49" charset="-122"/>
                <a:cs typeface="Courier New" panose="02070309020205020404" pitchFamily="49" charset="0"/>
              </a:rPr>
              <a:t>(</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他</a:t>
            </a:r>
            <a:r>
              <a:rPr lang="en-US" altLang="zh-CN" sz="2800" kern="100" dirty="0">
                <a:latin typeface="Times New Roman" panose="02020603050405020304" pitchFamily="18" charset="0"/>
                <a:ea typeface="楷体_GB2312" panose="02010609030101010101" pitchFamily="49" charset="-122"/>
                <a:cs typeface="Courier New" panose="02070309020205020404" pitchFamily="49" charset="0"/>
              </a:rPr>
              <a:t>)</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只修葺内宅，不盖高屋瓦第。他的夫人先他去世，只是埋葬在一个小的坟墓里，没有设祠堂</a:t>
            </a:r>
            <a:r>
              <a:rPr lang="en-US" altLang="zh-CN" sz="2800" kern="100" dirty="0">
                <a:latin typeface="Times New Roman" panose="02020603050405020304" pitchFamily="18" charset="0"/>
                <a:ea typeface="楷体_GB2312" panose="02010609030101010101" pitchFamily="49" charset="-122"/>
                <a:cs typeface="Courier New" panose="02070309020205020404" pitchFamily="49" charset="0"/>
              </a:rPr>
              <a:t>(</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供奉</a:t>
            </a:r>
            <a:r>
              <a:rPr lang="en-US" altLang="zh-CN" sz="2800" kern="100" dirty="0">
                <a:latin typeface="Times New Roman" panose="02020603050405020304" pitchFamily="18" charset="0"/>
                <a:ea typeface="楷体_GB2312" panose="02010609030101010101" pitchFamily="49" charset="-122"/>
                <a:cs typeface="Courier New" panose="02070309020205020404" pitchFamily="49" charset="0"/>
              </a:rPr>
              <a:t>)</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，他恭敬节俭到这种地步。</a:t>
            </a:r>
            <a:r>
              <a:rPr lang="en-US" altLang="zh-CN" sz="2800" kern="100" dirty="0">
                <a:latin typeface="Times New Roman" panose="02020603050405020304" pitchFamily="18" charset="0"/>
                <a:ea typeface="楷体_GB2312" panose="02010609030101010101" pitchFamily="49" charset="-122"/>
                <a:cs typeface="Courier New" panose="02070309020205020404" pitchFamily="49" charset="0"/>
              </a:rPr>
              <a:t>(</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吴汉</a:t>
            </a:r>
            <a:r>
              <a:rPr lang="en-US" altLang="zh-CN" sz="2800" kern="100" dirty="0">
                <a:latin typeface="Times New Roman" panose="02020603050405020304" pitchFamily="18" charset="0"/>
                <a:ea typeface="楷体_GB2312" panose="02010609030101010101" pitchFamily="49" charset="-122"/>
                <a:cs typeface="Courier New" panose="02070309020205020404" pitchFamily="49" charset="0"/>
              </a:rPr>
              <a:t>)</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病重，皇上亲自前来，问他想说什么。</a:t>
            </a:r>
            <a:r>
              <a:rPr lang="en-US" altLang="zh-CN" sz="2800" kern="100" dirty="0">
                <a:latin typeface="Times New Roman" panose="02020603050405020304" pitchFamily="18" charset="0"/>
                <a:ea typeface="楷体_GB2312" panose="02010609030101010101" pitchFamily="49" charset="-122"/>
                <a:cs typeface="Courier New" panose="02070309020205020404" pitchFamily="49" charset="0"/>
              </a:rPr>
              <a:t>(</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他</a:t>
            </a:r>
            <a:r>
              <a:rPr lang="en-US" altLang="zh-CN" sz="2800" kern="100" dirty="0">
                <a:latin typeface="Times New Roman" panose="02020603050405020304" pitchFamily="18" charset="0"/>
                <a:ea typeface="楷体_GB2312" panose="02010609030101010101" pitchFamily="49" charset="-122"/>
                <a:cs typeface="Courier New" panose="02070309020205020404" pitchFamily="49" charset="0"/>
              </a:rPr>
              <a:t>)</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回答说：</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我愚笨，没有什么见识，只希望</a:t>
            </a:r>
            <a:r>
              <a:rPr lang="en-US" altLang="zh-CN" sz="2800" kern="100" dirty="0">
                <a:latin typeface="Times New Roman" panose="02020603050405020304" pitchFamily="18" charset="0"/>
                <a:ea typeface="楷体_GB2312" panose="02010609030101010101" pitchFamily="49" charset="-122"/>
                <a:cs typeface="Courier New" panose="02070309020205020404" pitchFamily="49" charset="0"/>
              </a:rPr>
              <a:t>(</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您</a:t>
            </a:r>
            <a:r>
              <a:rPr lang="en-US" altLang="zh-CN" sz="2800" kern="100" dirty="0">
                <a:latin typeface="Times New Roman" panose="02020603050405020304" pitchFamily="18" charset="0"/>
                <a:ea typeface="楷体_GB2312" panose="02010609030101010101" pitchFamily="49" charset="-122"/>
                <a:cs typeface="Courier New" panose="02070309020205020404" pitchFamily="49" charset="0"/>
              </a:rPr>
              <a:t>)</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千万不要宽恕我的过错罢了。</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en-US" altLang="zh-CN" sz="2800" kern="100" dirty="0">
                <a:latin typeface="Times New Roman" panose="02020603050405020304" pitchFamily="18" charset="0"/>
                <a:ea typeface="楷体_GB2312" panose="02010609030101010101" pitchFamily="49" charset="-122"/>
                <a:cs typeface="Courier New" panose="02070309020205020404" pitchFamily="49" charset="0"/>
              </a:rPr>
              <a:t>(</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吴汉</a:t>
            </a:r>
            <a:r>
              <a:rPr lang="en-US" altLang="zh-CN" sz="2800" kern="100" dirty="0">
                <a:latin typeface="Times New Roman" panose="02020603050405020304" pitchFamily="18" charset="0"/>
                <a:ea typeface="楷体_GB2312" panose="02010609030101010101" pitchFamily="49" charset="-122"/>
                <a:cs typeface="Courier New" panose="02070309020205020404" pitchFamily="49" charset="0"/>
              </a:rPr>
              <a:t>)</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因病而亡，</a:t>
            </a:r>
            <a:r>
              <a:rPr lang="en-US" altLang="zh-CN" sz="2800" kern="100" dirty="0">
                <a:latin typeface="Times New Roman" panose="02020603050405020304" pitchFamily="18" charset="0"/>
                <a:ea typeface="楷体_GB2312" panose="02010609030101010101" pitchFamily="49" charset="-122"/>
                <a:cs typeface="Courier New" panose="02070309020205020404" pitchFamily="49" charset="0"/>
              </a:rPr>
              <a:t>(</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官员</a:t>
            </a:r>
            <a:r>
              <a:rPr lang="en-US" altLang="zh-CN" sz="2800" kern="100" dirty="0">
                <a:latin typeface="Times New Roman" panose="02020603050405020304" pitchFamily="18" charset="0"/>
                <a:ea typeface="楷体_GB2312" panose="02010609030101010101" pitchFamily="49" charset="-122"/>
                <a:cs typeface="Courier New" panose="02070309020205020404" pitchFamily="49" charset="0"/>
              </a:rPr>
              <a:t>)</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上奏给他定谥号时说：</a:t>
            </a:r>
            <a:r>
              <a:rPr lang="en-US" altLang="zh-CN" sz="2800" kern="100" spc="-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spc="-100" dirty="0">
                <a:latin typeface="Times New Roman" panose="02020603050405020304" pitchFamily="18" charset="0"/>
                <a:ea typeface="楷体_GB2312" panose="02010609030101010101" pitchFamily="49" charset="-122"/>
                <a:cs typeface="Times New Roman" panose="02020603050405020304" pitchFamily="18" charset="0"/>
              </a:rPr>
              <a:t>官员们商议应该为</a:t>
            </a:r>
            <a:r>
              <a:rPr lang="en-US" altLang="zh-CN" sz="2800" kern="100" spc="-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spc="-100" dirty="0">
                <a:latin typeface="Times New Roman" panose="02020603050405020304" pitchFamily="18" charset="0"/>
                <a:ea typeface="楷体_GB2312" panose="02010609030101010101" pitchFamily="49" charset="-122"/>
                <a:cs typeface="Times New Roman" panose="02020603050405020304" pitchFamily="18" charset="0"/>
              </a:rPr>
              <a:t>武</a:t>
            </a:r>
            <a:r>
              <a:rPr lang="en-US" altLang="zh-CN" sz="2800" kern="100" spc="-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spc="-100" dirty="0">
                <a:latin typeface="Times New Roman" panose="02020603050405020304" pitchFamily="18" charset="0"/>
                <a:ea typeface="楷体_GB2312" panose="02010609030101010101" pitchFamily="49" charset="-122"/>
                <a:cs typeface="Times New Roman" panose="02020603050405020304" pitchFamily="18" charset="0"/>
              </a:rPr>
              <a:t>。</a:t>
            </a:r>
            <a:r>
              <a:rPr lang="en-US" altLang="zh-CN" sz="2800" kern="100" spc="-100" dirty="0">
                <a:latin typeface="宋体" panose="02010600030101010101" pitchFamily="2" charset="-122"/>
                <a:ea typeface="方正中等线简体" panose="03000509000000000000" pitchFamily="65" charset="-122"/>
                <a:cs typeface="Times New Roman" panose="02020603050405020304" pitchFamily="18" charset="0"/>
              </a:rPr>
              <a:t>”</a:t>
            </a:r>
            <a:r>
              <a:rPr lang="en-US" altLang="zh-CN" sz="2800" kern="100" spc="-100" dirty="0">
                <a:latin typeface="Times New Roman" panose="02020603050405020304" pitchFamily="18" charset="0"/>
                <a:ea typeface="楷体_GB2312" panose="02010609030101010101" pitchFamily="49" charset="-122"/>
                <a:cs typeface="Courier New" panose="02070309020205020404" pitchFamily="49" charset="0"/>
              </a:rPr>
              <a:t>(</a:t>
            </a:r>
            <a:r>
              <a:rPr lang="zh-CN" altLang="zh-CN" sz="2800" kern="100" spc="-100" dirty="0">
                <a:latin typeface="Times New Roman" panose="02020603050405020304" pitchFamily="18" charset="0"/>
                <a:ea typeface="楷体_GB2312" panose="02010609030101010101" pitchFamily="49" charset="-122"/>
                <a:cs typeface="Times New Roman" panose="02020603050405020304" pitchFamily="18" charset="0"/>
              </a:rPr>
              <a:t>皇上</a:t>
            </a:r>
            <a:r>
              <a:rPr lang="en-US" altLang="zh-CN" sz="2800" kern="100" spc="-100" dirty="0">
                <a:latin typeface="Times New Roman" panose="02020603050405020304" pitchFamily="18" charset="0"/>
                <a:ea typeface="楷体_GB2312" panose="02010609030101010101" pitchFamily="49" charset="-122"/>
                <a:cs typeface="Courier New" panose="02070309020205020404" pitchFamily="49" charset="0"/>
              </a:rPr>
              <a:t>)</a:t>
            </a:r>
            <a:r>
              <a:rPr lang="zh-CN" altLang="zh-CN" sz="2800" kern="100" spc="-100" dirty="0">
                <a:latin typeface="Times New Roman" panose="02020603050405020304" pitchFamily="18" charset="0"/>
                <a:ea typeface="楷体_GB2312" panose="02010609030101010101" pitchFamily="49" charset="-122"/>
                <a:cs typeface="Times New Roman" panose="02020603050405020304" pitchFamily="18" charset="0"/>
              </a:rPr>
              <a:t>下诏特意赐予</a:t>
            </a:r>
            <a:r>
              <a:rPr lang="en-US" altLang="zh-CN" sz="2800" kern="100" spc="-100" dirty="0">
                <a:latin typeface="Times New Roman" panose="02020603050405020304" pitchFamily="18" charset="0"/>
                <a:ea typeface="楷体_GB2312" panose="02010609030101010101" pitchFamily="49" charset="-122"/>
                <a:cs typeface="Courier New" panose="02070309020205020404" pitchFamily="49" charset="0"/>
              </a:rPr>
              <a:t>(</a:t>
            </a:r>
            <a:r>
              <a:rPr lang="zh-CN" altLang="zh-CN" sz="2800" kern="100" spc="-100" dirty="0">
                <a:latin typeface="Times New Roman" panose="02020603050405020304" pitchFamily="18" charset="0"/>
                <a:ea typeface="楷体_GB2312" panose="02010609030101010101" pitchFamily="49" charset="-122"/>
                <a:cs typeface="Times New Roman" panose="02020603050405020304" pitchFamily="18" charset="0"/>
              </a:rPr>
              <a:t>吴汉</a:t>
            </a:r>
            <a:r>
              <a:rPr lang="en-US" altLang="zh-CN" sz="2800" kern="100" spc="-100" dirty="0">
                <a:latin typeface="Times New Roman" panose="02020603050405020304" pitchFamily="18" charset="0"/>
                <a:ea typeface="楷体_GB2312" panose="02010609030101010101" pitchFamily="49" charset="-122"/>
                <a:cs typeface="Courier New" panose="02070309020205020404" pitchFamily="49" charset="0"/>
              </a:rPr>
              <a:t>)</a:t>
            </a:r>
            <a:r>
              <a:rPr lang="zh-CN" altLang="zh-CN" sz="2800" kern="100" spc="-100" dirty="0">
                <a:latin typeface="Times New Roman" panose="02020603050405020304" pitchFamily="18" charset="0"/>
                <a:ea typeface="楷体_GB2312" panose="02010609030101010101" pitchFamily="49" charset="-122"/>
                <a:cs typeface="Times New Roman" panose="02020603050405020304" pitchFamily="18" charset="0"/>
              </a:rPr>
              <a:t>谥号为</a:t>
            </a:r>
            <a:r>
              <a:rPr lang="en-US" altLang="zh-CN" sz="2800" kern="100" spc="-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spc="-100" dirty="0">
                <a:latin typeface="Times New Roman" panose="02020603050405020304" pitchFamily="18" charset="0"/>
                <a:ea typeface="楷体_GB2312" panose="02010609030101010101" pitchFamily="49" charset="-122"/>
                <a:cs typeface="Times New Roman" panose="02020603050405020304" pitchFamily="18" charset="0"/>
              </a:rPr>
              <a:t>忠侯</a:t>
            </a:r>
            <a:r>
              <a:rPr lang="en-US" altLang="zh-CN" sz="2800" kern="100" spc="-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spc="-100" dirty="0">
                <a:latin typeface="Times New Roman" panose="02020603050405020304" pitchFamily="18" charset="0"/>
                <a:ea typeface="楷体_GB2312" panose="02010609030101010101" pitchFamily="49" charset="-122"/>
                <a:cs typeface="Times New Roman" panose="02020603050405020304" pitchFamily="18" charset="0"/>
              </a:rPr>
              <a:t>。</a:t>
            </a:r>
            <a:endParaRPr lang="zh-CN" altLang="zh-CN" sz="1050" kern="100" spc="-100" dirty="0">
              <a:latin typeface="宋体" panose="02010600030101010101" pitchFamily="2" charset="-122"/>
              <a:ea typeface="宋体" panose="02010600030101010101" pitchFamily="2" charset="-122"/>
              <a:cs typeface="Courier New" panose="02070309020205020404" pitchFamily="49" charset="0"/>
            </a:endParaRPr>
          </a:p>
        </p:txBody>
      </p:sp>
    </p:spTree>
    <p:extLst>
      <p:ext uri="{BB962C8B-B14F-4D97-AF65-F5344CB8AC3E}">
        <p14:creationId xmlns:p14="http://schemas.microsoft.com/office/powerpoint/2010/main" val="3029414689"/>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bwMode="auto">
          <a:xfrm rot="5400000">
            <a:off x="3079110" y="-1998570"/>
            <a:ext cx="6032194" cy="11017226"/>
          </a:xfrm>
          <a:prstGeom prst="rect">
            <a:avLst/>
          </a:prstGeom>
          <a:solidFill>
            <a:srgbClr val="FFFFFF">
              <a:alpha val="92157"/>
            </a:srgbClr>
          </a:solidFill>
          <a:ln>
            <a:solidFill>
              <a:schemeClr val="bg1">
                <a:lumMod val="75000"/>
              </a:schemeClr>
            </a:solid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14126" eaLnBrk="0" fontAlgn="base" hangingPunct="0">
              <a:spcBef>
                <a:spcPct val="0"/>
              </a:spcBef>
              <a:spcAft>
                <a:spcPct val="0"/>
              </a:spcAft>
              <a:defRPr/>
            </a:pPr>
            <a:endParaRPr lang="zh-CN" altLang="en-US" sz="1799"/>
          </a:p>
        </p:txBody>
      </p:sp>
      <p:grpSp>
        <p:nvGrpSpPr>
          <p:cNvPr id="3" name="组合 2"/>
          <p:cNvGrpSpPr/>
          <p:nvPr/>
        </p:nvGrpSpPr>
        <p:grpSpPr>
          <a:xfrm>
            <a:off x="586592" y="267559"/>
            <a:ext cx="1871999" cy="492443"/>
            <a:chOff x="452067" y="34604"/>
            <a:chExt cx="2085305" cy="492443"/>
          </a:xfrm>
        </p:grpSpPr>
        <p:grpSp>
          <p:nvGrpSpPr>
            <p:cNvPr id="4" name="组合 3"/>
            <p:cNvGrpSpPr/>
            <p:nvPr/>
          </p:nvGrpSpPr>
          <p:grpSpPr>
            <a:xfrm>
              <a:off x="452067" y="53201"/>
              <a:ext cx="2085305" cy="438774"/>
              <a:chOff x="629185" y="2951027"/>
              <a:chExt cx="7062783" cy="1486099"/>
            </a:xfrm>
          </p:grpSpPr>
          <p:sp>
            <p:nvSpPr>
              <p:cNvPr id="6" name="圆角矩形 5"/>
              <p:cNvSpPr/>
              <p:nvPr/>
            </p:nvSpPr>
            <p:spPr>
              <a:xfrm>
                <a:off x="629185" y="2951027"/>
                <a:ext cx="7062783" cy="1486099"/>
              </a:xfrm>
              <a:prstGeom prst="roundRect">
                <a:avLst>
                  <a:gd name="adj" fmla="val 8441"/>
                </a:avLst>
              </a:prstGeom>
              <a:solidFill>
                <a:srgbClr val="A4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矩形 6"/>
              <p:cNvSpPr/>
              <p:nvPr/>
            </p:nvSpPr>
            <p:spPr>
              <a:xfrm>
                <a:off x="1220346" y="3468805"/>
                <a:ext cx="432109" cy="48777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5" name="矩形 4"/>
            <p:cNvSpPr/>
            <p:nvPr/>
          </p:nvSpPr>
          <p:spPr>
            <a:xfrm>
              <a:off x="828762" y="34604"/>
              <a:ext cx="1698517" cy="492443"/>
            </a:xfrm>
            <a:prstGeom prst="rect">
              <a:avLst/>
            </a:prstGeom>
          </p:spPr>
          <p:txBody>
            <a:bodyPr wrap="none">
              <a:spAutoFit/>
            </a:bodyPr>
            <a:lstStyle/>
            <a:p>
              <a:pPr>
                <a:defRPr/>
              </a:pPr>
              <a:r>
                <a:rPr lang="zh-CN" altLang="en-US" sz="2600" b="1" dirty="0" smtClean="0">
                  <a:solidFill>
                    <a:schemeClr val="bg1"/>
                  </a:solidFill>
                </a:rPr>
                <a:t>备考启示</a:t>
              </a:r>
              <a:endParaRPr lang="zh-CN" altLang="zh-CN" sz="2600" b="1" dirty="0">
                <a:solidFill>
                  <a:schemeClr val="bg1"/>
                </a:solidFill>
              </a:endParaRPr>
            </a:p>
          </p:txBody>
        </p:sp>
      </p:grpSp>
      <p:sp>
        <p:nvSpPr>
          <p:cNvPr id="8" name="矩形 7"/>
          <p:cNvSpPr/>
          <p:nvPr/>
        </p:nvSpPr>
        <p:spPr>
          <a:xfrm>
            <a:off x="960182" y="746448"/>
            <a:ext cx="10270048" cy="5610062"/>
          </a:xfrm>
          <a:prstGeom prst="rect">
            <a:avLst/>
          </a:prstGeom>
        </p:spPr>
        <p:txBody>
          <a:bodyPr wrap="square">
            <a:spAutoFit/>
          </a:bodyPr>
          <a:lstStyle/>
          <a:p>
            <a:pPr indent="711200" algn="just">
              <a:lnSpc>
                <a:spcPct val="140000"/>
              </a:lnSpc>
              <a:spcAft>
                <a:spcPts val="0"/>
              </a:spcAft>
            </a:pPr>
            <a:r>
              <a:rPr lang="en-US" altLang="zh-CN" sz="2600" kern="100" dirty="0">
                <a:latin typeface="Times New Roman" panose="02020603050405020304" pitchFamily="18" charset="0"/>
                <a:ea typeface="方正中等线简体" panose="03000509000000000000" pitchFamily="65" charset="-122"/>
                <a:cs typeface="Courier New" panose="02070309020205020404" pitchFamily="49" charset="0"/>
              </a:rPr>
              <a:t>1.</a:t>
            </a:r>
            <a:r>
              <a:rPr lang="zh-CN" altLang="zh-CN" sz="2600" kern="100" dirty="0">
                <a:latin typeface="Times New Roman" panose="02020603050405020304" pitchFamily="18" charset="0"/>
                <a:ea typeface="方正中等线简体" panose="03000509000000000000" pitchFamily="65" charset="-122"/>
                <a:cs typeface="Times New Roman" panose="02020603050405020304" pitchFamily="18" charset="0"/>
              </a:rPr>
              <a:t>阅读文言文，要遵循三个原则：</a:t>
            </a:r>
            <a:endParaRPr lang="zh-CN" altLang="zh-CN" sz="2600" kern="100" dirty="0">
              <a:latin typeface="宋体" panose="02010600030101010101" pitchFamily="2" charset="-122"/>
              <a:ea typeface="宋体" panose="02010600030101010101" pitchFamily="2" charset="-122"/>
              <a:cs typeface="Courier New" panose="02070309020205020404" pitchFamily="49" charset="0"/>
            </a:endParaRPr>
          </a:p>
          <a:p>
            <a:pPr indent="711200" algn="just">
              <a:lnSpc>
                <a:spcPct val="140000"/>
              </a:lnSpc>
              <a:spcAft>
                <a:spcPts val="0"/>
              </a:spcAft>
            </a:pPr>
            <a:r>
              <a:rPr lang="en-US" altLang="zh-CN" sz="2600" kern="100" dirty="0">
                <a:latin typeface="Times New Roman" panose="02020603050405020304" pitchFamily="18" charset="0"/>
                <a:ea typeface="楷体_GB2312" panose="02010609030101010101" pitchFamily="49" charset="-122"/>
                <a:cs typeface="Courier New" panose="02070309020205020404" pitchFamily="49" charset="0"/>
              </a:rPr>
              <a:t>(1)</a:t>
            </a:r>
            <a:r>
              <a:rPr lang="zh-CN" altLang="zh-CN" sz="2600" kern="100" dirty="0">
                <a:latin typeface="Times New Roman" panose="02020603050405020304" pitchFamily="18" charset="0"/>
                <a:ea typeface="楷体_GB2312" panose="02010609030101010101" pitchFamily="49" charset="-122"/>
                <a:cs typeface="Times New Roman" panose="02020603050405020304" pitchFamily="18" charset="0"/>
              </a:rPr>
              <a:t>放过，就是文中有些字、词、句不需要特别处理。包括两种情况：一是古今义相同的词语，直接对应，理解没有困难，无须处理；二是生僻的难字、难句，借助工具书或注释，知道即可。</a:t>
            </a:r>
            <a:endParaRPr lang="zh-CN" altLang="zh-CN" sz="2600" kern="100" dirty="0">
              <a:latin typeface="宋体" panose="02010600030101010101" pitchFamily="2" charset="-122"/>
              <a:ea typeface="宋体" panose="02010600030101010101" pitchFamily="2" charset="-122"/>
              <a:cs typeface="Courier New" panose="02070309020205020404" pitchFamily="49" charset="0"/>
            </a:endParaRPr>
          </a:p>
          <a:p>
            <a:pPr indent="711200" algn="just">
              <a:lnSpc>
                <a:spcPct val="140000"/>
              </a:lnSpc>
              <a:spcAft>
                <a:spcPts val="0"/>
              </a:spcAft>
            </a:pPr>
            <a:r>
              <a:rPr lang="en-US" altLang="zh-CN" sz="2600" kern="100" dirty="0">
                <a:latin typeface="Times New Roman" panose="02020603050405020304" pitchFamily="18" charset="0"/>
                <a:ea typeface="楷体_GB2312" panose="02010609030101010101" pitchFamily="49" charset="-122"/>
                <a:cs typeface="Courier New" panose="02070309020205020404" pitchFamily="49" charset="0"/>
              </a:rPr>
              <a:t>(2)</a:t>
            </a:r>
            <a:r>
              <a:rPr lang="zh-CN" altLang="zh-CN" sz="2600" kern="100" dirty="0">
                <a:latin typeface="Times New Roman" panose="02020603050405020304" pitchFamily="18" charset="0"/>
                <a:ea typeface="楷体_GB2312" panose="02010609030101010101" pitchFamily="49" charset="-122"/>
                <a:cs typeface="Times New Roman" panose="02020603050405020304" pitchFamily="18" charset="0"/>
              </a:rPr>
              <a:t>突出，包括三类词语：文言中常见、常用的实词；古今不同且多义的词语；阅读时高频出现，且对文意的理解起到关键作用的词语。针对这些情况，在阅读训练中就要有所突出，并做好积累和笔记</a:t>
            </a:r>
            <a:r>
              <a:rPr lang="en-US" altLang="zh-CN" sz="2600" kern="100" dirty="0">
                <a:latin typeface="Times New Roman" panose="02020603050405020304" pitchFamily="18" charset="0"/>
                <a:ea typeface="楷体_GB2312" panose="02010609030101010101" pitchFamily="49" charset="-122"/>
                <a:cs typeface="Courier New" panose="02070309020205020404" pitchFamily="49" charset="0"/>
              </a:rPr>
              <a:t>(</a:t>
            </a:r>
            <a:r>
              <a:rPr lang="zh-CN" altLang="zh-CN" sz="2600" kern="100" dirty="0">
                <a:latin typeface="Times New Roman" panose="02020603050405020304" pitchFamily="18" charset="0"/>
                <a:ea typeface="楷体_GB2312" panose="02010609030101010101" pitchFamily="49" charset="-122"/>
                <a:cs typeface="Times New Roman" panose="02020603050405020304" pitchFamily="18" charset="0"/>
              </a:rPr>
              <a:t>如实词的一词多义卡片</a:t>
            </a:r>
            <a:r>
              <a:rPr lang="en-US" altLang="zh-CN" sz="2600" kern="100" dirty="0">
                <a:latin typeface="Times New Roman" panose="02020603050405020304" pitchFamily="18" charset="0"/>
                <a:ea typeface="楷体_GB2312" panose="02010609030101010101" pitchFamily="49" charset="-122"/>
                <a:cs typeface="Courier New" panose="02070309020205020404" pitchFamily="49" charset="0"/>
              </a:rPr>
              <a:t>)</a:t>
            </a:r>
            <a:r>
              <a:rPr lang="zh-CN" altLang="zh-CN" sz="2600" kern="100" dirty="0" smtClean="0">
                <a:latin typeface="Times New Roman" panose="02020603050405020304" pitchFamily="18" charset="0"/>
                <a:ea typeface="楷体_GB2312" panose="02010609030101010101" pitchFamily="49" charset="-122"/>
                <a:cs typeface="Times New Roman" panose="02020603050405020304" pitchFamily="18" charset="0"/>
              </a:rPr>
              <a:t>。</a:t>
            </a:r>
          </a:p>
          <a:p>
            <a:pPr indent="711200" algn="just">
              <a:lnSpc>
                <a:spcPct val="140000"/>
              </a:lnSpc>
              <a:spcAft>
                <a:spcPts val="0"/>
              </a:spcAft>
            </a:pPr>
            <a:r>
              <a:rPr lang="en-US" altLang="zh-CN" sz="2600" kern="100" dirty="0" smtClean="0">
                <a:latin typeface="Times New Roman" panose="02020603050405020304" pitchFamily="18" charset="0"/>
                <a:ea typeface="楷体_GB2312" panose="02010609030101010101" pitchFamily="49" charset="-122"/>
                <a:cs typeface="Courier New" panose="02070309020205020404" pitchFamily="49" charset="0"/>
              </a:rPr>
              <a:t>(3)</a:t>
            </a:r>
            <a:r>
              <a:rPr lang="zh-CN" altLang="zh-CN" sz="2600" kern="100" dirty="0" smtClean="0">
                <a:latin typeface="Times New Roman" panose="02020603050405020304" pitchFamily="18" charset="0"/>
                <a:ea typeface="楷体_GB2312" panose="02010609030101010101" pitchFamily="49" charset="-122"/>
                <a:cs typeface="Times New Roman" panose="02020603050405020304" pitchFamily="18" charset="0"/>
              </a:rPr>
              <a:t>迁移，在文言文阅读测试中频频出现的词语和句法，需要进行整理归类，在反复练习中，查缺补漏。</a:t>
            </a:r>
            <a:endParaRPr lang="zh-CN" altLang="zh-CN" sz="2600" kern="100" dirty="0" smtClean="0">
              <a:latin typeface="宋体" panose="02010600030101010101" pitchFamily="2" charset="-122"/>
              <a:ea typeface="宋体" panose="02010600030101010101" pitchFamily="2" charset="-122"/>
              <a:cs typeface="Courier New" panose="02070309020205020404" pitchFamily="49" charset="0"/>
            </a:endParaRPr>
          </a:p>
        </p:txBody>
      </p:sp>
    </p:spTree>
    <p:extLst>
      <p:ext uri="{BB962C8B-B14F-4D97-AF65-F5344CB8AC3E}">
        <p14:creationId xmlns:p14="http://schemas.microsoft.com/office/powerpoint/2010/main" val="3207823873"/>
      </p:ext>
    </p:extLst>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bwMode="auto">
          <a:xfrm rot="5400000">
            <a:off x="3079110" y="-1998570"/>
            <a:ext cx="6032194" cy="11017226"/>
          </a:xfrm>
          <a:prstGeom prst="rect">
            <a:avLst/>
          </a:prstGeom>
          <a:solidFill>
            <a:srgbClr val="FFFFFF">
              <a:alpha val="92157"/>
            </a:srgbClr>
          </a:solidFill>
          <a:ln>
            <a:solidFill>
              <a:schemeClr val="bg1">
                <a:lumMod val="75000"/>
              </a:schemeClr>
            </a:solid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14126" eaLnBrk="0" fontAlgn="base" hangingPunct="0">
              <a:spcBef>
                <a:spcPct val="0"/>
              </a:spcBef>
              <a:spcAft>
                <a:spcPct val="0"/>
              </a:spcAft>
              <a:defRPr/>
            </a:pPr>
            <a:endParaRPr lang="zh-CN" altLang="en-US" sz="1799"/>
          </a:p>
        </p:txBody>
      </p:sp>
      <p:grpSp>
        <p:nvGrpSpPr>
          <p:cNvPr id="3" name="组合 2"/>
          <p:cNvGrpSpPr/>
          <p:nvPr/>
        </p:nvGrpSpPr>
        <p:grpSpPr>
          <a:xfrm>
            <a:off x="586592" y="267559"/>
            <a:ext cx="1871999" cy="492443"/>
            <a:chOff x="452067" y="34604"/>
            <a:chExt cx="2085305" cy="492443"/>
          </a:xfrm>
        </p:grpSpPr>
        <p:grpSp>
          <p:nvGrpSpPr>
            <p:cNvPr id="4" name="组合 3"/>
            <p:cNvGrpSpPr/>
            <p:nvPr/>
          </p:nvGrpSpPr>
          <p:grpSpPr>
            <a:xfrm>
              <a:off x="452067" y="53201"/>
              <a:ext cx="2085305" cy="438774"/>
              <a:chOff x="629185" y="2951027"/>
              <a:chExt cx="7062783" cy="1486099"/>
            </a:xfrm>
          </p:grpSpPr>
          <p:sp>
            <p:nvSpPr>
              <p:cNvPr id="6" name="圆角矩形 5"/>
              <p:cNvSpPr/>
              <p:nvPr/>
            </p:nvSpPr>
            <p:spPr>
              <a:xfrm>
                <a:off x="629185" y="2951027"/>
                <a:ext cx="7062783" cy="1486099"/>
              </a:xfrm>
              <a:prstGeom prst="roundRect">
                <a:avLst>
                  <a:gd name="adj" fmla="val 8441"/>
                </a:avLst>
              </a:prstGeom>
              <a:solidFill>
                <a:srgbClr val="A4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矩形 6"/>
              <p:cNvSpPr/>
              <p:nvPr/>
            </p:nvSpPr>
            <p:spPr>
              <a:xfrm>
                <a:off x="1220346" y="3468805"/>
                <a:ext cx="432109" cy="48777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5" name="矩形 4"/>
            <p:cNvSpPr/>
            <p:nvPr/>
          </p:nvSpPr>
          <p:spPr>
            <a:xfrm>
              <a:off x="828762" y="34604"/>
              <a:ext cx="1698517" cy="492443"/>
            </a:xfrm>
            <a:prstGeom prst="rect">
              <a:avLst/>
            </a:prstGeom>
          </p:spPr>
          <p:txBody>
            <a:bodyPr wrap="none">
              <a:spAutoFit/>
            </a:bodyPr>
            <a:lstStyle/>
            <a:p>
              <a:pPr>
                <a:defRPr/>
              </a:pPr>
              <a:r>
                <a:rPr lang="zh-CN" altLang="en-US" sz="2600" b="1" dirty="0" smtClean="0">
                  <a:solidFill>
                    <a:schemeClr val="bg1"/>
                  </a:solidFill>
                </a:rPr>
                <a:t>备考启示</a:t>
              </a:r>
              <a:endParaRPr lang="zh-CN" altLang="zh-CN" sz="2600" b="1" dirty="0">
                <a:solidFill>
                  <a:schemeClr val="bg1"/>
                </a:solidFill>
              </a:endParaRPr>
            </a:p>
          </p:txBody>
        </p:sp>
      </p:grpSp>
      <p:sp>
        <p:nvSpPr>
          <p:cNvPr id="8" name="矩形 7"/>
          <p:cNvSpPr/>
          <p:nvPr/>
        </p:nvSpPr>
        <p:spPr>
          <a:xfrm>
            <a:off x="960182" y="746448"/>
            <a:ext cx="10270048" cy="5610062"/>
          </a:xfrm>
          <a:prstGeom prst="rect">
            <a:avLst/>
          </a:prstGeom>
        </p:spPr>
        <p:txBody>
          <a:bodyPr wrap="square">
            <a:spAutoFit/>
          </a:bodyPr>
          <a:lstStyle/>
          <a:p>
            <a:pPr indent="711200" algn="just">
              <a:lnSpc>
                <a:spcPct val="140000"/>
              </a:lnSpc>
              <a:spcAft>
                <a:spcPts val="0"/>
              </a:spcAft>
            </a:pPr>
            <a:r>
              <a:rPr lang="en-US" altLang="zh-CN" sz="2600" kern="100" dirty="0">
                <a:latin typeface="Times New Roman" panose="02020603050405020304" pitchFamily="18" charset="0"/>
                <a:ea typeface="方正中等线简体" panose="03000509000000000000" pitchFamily="65" charset="-122"/>
                <a:cs typeface="Courier New" panose="02070309020205020404" pitchFamily="49" charset="0"/>
              </a:rPr>
              <a:t>2</a:t>
            </a:r>
            <a:r>
              <a:rPr lang="en-US" altLang="zh-CN" sz="2600" kern="100" dirty="0">
                <a:latin typeface="Times New Roman" panose="02020603050405020304" pitchFamily="18" charset="0"/>
                <a:ea typeface="楷体_GB2312" panose="02010609030101010101" pitchFamily="49" charset="-122"/>
                <a:cs typeface="Courier New" panose="02070309020205020404" pitchFamily="49" charset="0"/>
              </a:rPr>
              <a:t>.</a:t>
            </a:r>
            <a:r>
              <a:rPr lang="zh-CN" altLang="zh-CN" sz="2600" kern="100" dirty="0">
                <a:latin typeface="Times New Roman" panose="02020603050405020304" pitchFamily="18" charset="0"/>
                <a:ea typeface="方正中等线简体" panose="03000509000000000000" pitchFamily="65" charset="-122"/>
                <a:cs typeface="Times New Roman" panose="02020603050405020304" pitchFamily="18" charset="0"/>
              </a:rPr>
              <a:t>认真抓好教材复习。</a:t>
            </a:r>
            <a:endParaRPr lang="zh-CN" altLang="zh-CN" sz="2600" kern="100" dirty="0">
              <a:latin typeface="宋体" panose="02010600030101010101" pitchFamily="2" charset="-122"/>
              <a:ea typeface="宋体" panose="02010600030101010101" pitchFamily="2" charset="-122"/>
              <a:cs typeface="Courier New" panose="02070309020205020404" pitchFamily="49" charset="0"/>
            </a:endParaRPr>
          </a:p>
          <a:p>
            <a:pPr indent="711200" algn="just">
              <a:lnSpc>
                <a:spcPct val="140000"/>
              </a:lnSpc>
              <a:spcAft>
                <a:spcPts val="0"/>
              </a:spcAft>
            </a:pPr>
            <a:r>
              <a:rPr lang="zh-CN" altLang="zh-CN" sz="2600" kern="100" dirty="0">
                <a:latin typeface="Times New Roman" panose="02020603050405020304" pitchFamily="18" charset="0"/>
                <a:ea typeface="楷体_GB2312" panose="02010609030101010101" pitchFamily="49" charset="-122"/>
                <a:cs typeface="Times New Roman" panose="02020603050405020304" pitchFamily="18" charset="0"/>
              </a:rPr>
              <a:t>高考越来越贴近课文，我们在复习备考中，要以教材文言文为抓手，梳理、积累重要的文言基础知识。对教材文言文中的多义词、古今异义词、通假字、文言句式等文言基础知识，要逐项进行梳理归纳，总结规律，构建文言知识体系，做到迁移运用。</a:t>
            </a:r>
            <a:endParaRPr lang="zh-CN" altLang="zh-CN" sz="2600" kern="100" dirty="0">
              <a:latin typeface="宋体" panose="02010600030101010101" pitchFamily="2" charset="-122"/>
              <a:ea typeface="宋体" panose="02010600030101010101" pitchFamily="2" charset="-122"/>
              <a:cs typeface="Courier New" panose="02070309020205020404" pitchFamily="49" charset="0"/>
            </a:endParaRPr>
          </a:p>
          <a:p>
            <a:pPr indent="711200" algn="just">
              <a:lnSpc>
                <a:spcPct val="140000"/>
              </a:lnSpc>
              <a:spcAft>
                <a:spcPts val="0"/>
              </a:spcAft>
            </a:pPr>
            <a:r>
              <a:rPr lang="en-US" altLang="zh-CN" sz="2600" kern="100" dirty="0">
                <a:latin typeface="Times New Roman" panose="02020603050405020304" pitchFamily="18" charset="0"/>
                <a:ea typeface="方正中等线简体" panose="03000509000000000000" pitchFamily="65" charset="-122"/>
                <a:cs typeface="Courier New" panose="02070309020205020404" pitchFamily="49" charset="0"/>
              </a:rPr>
              <a:t>3</a:t>
            </a:r>
            <a:r>
              <a:rPr lang="en-US" altLang="zh-CN" sz="2600" kern="100" dirty="0">
                <a:latin typeface="Times New Roman" panose="02020603050405020304" pitchFamily="18" charset="0"/>
                <a:ea typeface="楷体_GB2312" panose="02010609030101010101" pitchFamily="49" charset="-122"/>
                <a:cs typeface="Courier New" panose="02070309020205020404" pitchFamily="49" charset="0"/>
              </a:rPr>
              <a:t>.</a:t>
            </a:r>
            <a:r>
              <a:rPr lang="zh-CN" altLang="zh-CN" sz="2600" kern="100" dirty="0">
                <a:latin typeface="Times New Roman" panose="02020603050405020304" pitchFamily="18" charset="0"/>
                <a:ea typeface="方正中等线简体" panose="03000509000000000000" pitchFamily="65" charset="-122"/>
                <a:cs typeface="Times New Roman" panose="02020603050405020304" pitchFamily="18" charset="0"/>
              </a:rPr>
              <a:t>广泛进行文体学习。</a:t>
            </a:r>
            <a:endParaRPr lang="zh-CN" altLang="zh-CN" sz="2600" kern="100" dirty="0">
              <a:latin typeface="宋体" panose="02010600030101010101" pitchFamily="2" charset="-122"/>
              <a:ea typeface="宋体" panose="02010600030101010101" pitchFamily="2" charset="-122"/>
              <a:cs typeface="Courier New" panose="02070309020205020404" pitchFamily="49" charset="0"/>
            </a:endParaRPr>
          </a:p>
          <a:p>
            <a:pPr indent="711200" algn="just">
              <a:lnSpc>
                <a:spcPct val="140000"/>
              </a:lnSpc>
              <a:spcAft>
                <a:spcPts val="0"/>
              </a:spcAft>
            </a:pPr>
            <a:r>
              <a:rPr lang="zh-CN" altLang="zh-CN" sz="2600" kern="100" dirty="0">
                <a:latin typeface="Times New Roman" panose="02020603050405020304" pitchFamily="18" charset="0"/>
                <a:ea typeface="楷体_GB2312" panose="02010609030101010101" pitchFamily="49" charset="-122"/>
                <a:cs typeface="Times New Roman" panose="02020603050405020304" pitchFamily="18" charset="0"/>
              </a:rPr>
              <a:t>高考选文越来越多样化、灵活化，而且多以记事和议论相结合的方式进行议论。这提醒我们在复习中要拓宽视野，扩大阅读面，加强对高考已考过的如各种史书体裁、诸子散文、杂记等文体和高考未考过的如奏议、序跋类文体的训练。</a:t>
            </a:r>
            <a:endParaRPr lang="zh-CN" altLang="zh-CN" sz="2600" kern="100" dirty="0">
              <a:latin typeface="宋体" panose="02010600030101010101" pitchFamily="2" charset="-122"/>
              <a:ea typeface="宋体" panose="02010600030101010101" pitchFamily="2" charset="-122"/>
              <a:cs typeface="Courier New" panose="02070309020205020404" pitchFamily="49" charset="0"/>
            </a:endParaRPr>
          </a:p>
        </p:txBody>
      </p:sp>
    </p:spTree>
    <p:extLst>
      <p:ext uri="{BB962C8B-B14F-4D97-AF65-F5344CB8AC3E}">
        <p14:creationId xmlns:p14="http://schemas.microsoft.com/office/powerpoint/2010/main" val="122624611"/>
      </p:ext>
    </p:extLst>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图片 13"/>
          <p:cNvPicPr>
            <a:picLocks noChangeAspect="1"/>
          </p:cNvPicPr>
          <p:nvPr/>
        </p:nvPicPr>
        <p:blipFill rotWithShape="1">
          <a:blip r:embed="rId2" cstate="print">
            <a:duotone>
              <a:schemeClr val="bg2">
                <a:shade val="45000"/>
                <a:satMod val="135000"/>
              </a:schemeClr>
              <a:prstClr val="white"/>
            </a:duotone>
            <a:extLst>
              <a:ext uri="{28A0092B-C50C-407E-A947-70E740481C1C}">
                <a14:useLocalDpi xmlns:a14="http://schemas.microsoft.com/office/drawing/2010/main" val="0"/>
              </a:ext>
            </a:extLst>
          </a:blip>
          <a:srcRect r="9453"/>
          <a:stretch/>
        </p:blipFill>
        <p:spPr>
          <a:xfrm>
            <a:off x="365" y="0"/>
            <a:ext cx="12189683" cy="6858000"/>
          </a:xfrm>
          <a:prstGeom prst="rect">
            <a:avLst/>
          </a:prstGeom>
        </p:spPr>
      </p:pic>
      <p:pic>
        <p:nvPicPr>
          <p:cNvPr id="13" name="图片 12"/>
          <p:cNvPicPr>
            <a:picLocks noChangeAspect="1"/>
          </p:cNvPicPr>
          <p:nvPr/>
        </p:nvPicPr>
        <p:blipFill rotWithShape="1">
          <a:blip r:embed="rId2" cstate="print">
            <a:extLst>
              <a:ext uri="{28A0092B-C50C-407E-A947-70E740481C1C}">
                <a14:useLocalDpi xmlns:a14="http://schemas.microsoft.com/office/drawing/2010/main" val="0"/>
              </a:ext>
            </a:extLst>
          </a:blip>
          <a:srcRect t="25348" r="9453" b="25462"/>
          <a:stretch/>
        </p:blipFill>
        <p:spPr>
          <a:xfrm>
            <a:off x="365" y="1738313"/>
            <a:ext cx="12189683" cy="3373437"/>
          </a:xfrm>
          <a:prstGeom prst="rect">
            <a:avLst/>
          </a:prstGeom>
        </p:spPr>
      </p:pic>
      <p:pic>
        <p:nvPicPr>
          <p:cNvPr id="12" name="图片 11"/>
          <p:cNvPicPr>
            <a:picLocks noChangeAspect="1"/>
          </p:cNvPicPr>
          <p:nvPr/>
        </p:nvPicPr>
        <p:blipFill>
          <a:blip r:embed="rId3"/>
          <a:stretch>
            <a:fillRect/>
          </a:stretch>
        </p:blipFill>
        <p:spPr>
          <a:xfrm>
            <a:off x="263352" y="173643"/>
            <a:ext cx="2694666" cy="457240"/>
          </a:xfrm>
          <a:prstGeom prst="rect">
            <a:avLst/>
          </a:prstGeom>
        </p:spPr>
      </p:pic>
      <p:sp>
        <p:nvSpPr>
          <p:cNvPr id="8" name="矩形 7"/>
          <p:cNvSpPr/>
          <p:nvPr/>
        </p:nvSpPr>
        <p:spPr>
          <a:xfrm>
            <a:off x="0" y="1742837"/>
            <a:ext cx="12190413" cy="3355463"/>
          </a:xfrm>
          <a:prstGeom prst="rect">
            <a:avLst/>
          </a:prstGeom>
          <a:solidFill>
            <a:schemeClr val="tx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10" name="文本框 9"/>
          <p:cNvSpPr txBox="1"/>
          <p:nvPr/>
        </p:nvSpPr>
        <p:spPr>
          <a:xfrm>
            <a:off x="4006974" y="2711102"/>
            <a:ext cx="3934206" cy="718692"/>
          </a:xfrm>
          <a:custGeom>
            <a:avLst/>
            <a:gdLst/>
            <a:ahLst/>
            <a:cxnLst/>
            <a:rect l="l" t="t" r="r" b="b"/>
            <a:pathLst>
              <a:path w="3934206" h="718692">
                <a:moveTo>
                  <a:pt x="2298192" y="585978"/>
                </a:moveTo>
                <a:lnTo>
                  <a:pt x="2289048" y="639318"/>
                </a:lnTo>
                <a:cubicBezTo>
                  <a:pt x="2288032" y="646430"/>
                  <a:pt x="2284730" y="652526"/>
                  <a:pt x="2279142" y="657606"/>
                </a:cubicBezTo>
                <a:cubicBezTo>
                  <a:pt x="2274062" y="662178"/>
                  <a:pt x="2268220" y="664972"/>
                  <a:pt x="2261616" y="665988"/>
                </a:cubicBezTo>
                <a:lnTo>
                  <a:pt x="1983486" y="688848"/>
                </a:lnTo>
                <a:lnTo>
                  <a:pt x="1991106" y="643128"/>
                </a:lnTo>
                <a:cubicBezTo>
                  <a:pt x="1992630" y="633984"/>
                  <a:pt x="1996694" y="626110"/>
                  <a:pt x="2003298" y="619506"/>
                </a:cubicBezTo>
                <a:cubicBezTo>
                  <a:pt x="2009394" y="613918"/>
                  <a:pt x="2016760" y="610616"/>
                  <a:pt x="2025396" y="609600"/>
                </a:cubicBezTo>
                <a:close/>
                <a:moveTo>
                  <a:pt x="3620262" y="463296"/>
                </a:moveTo>
                <a:lnTo>
                  <a:pt x="3771138" y="463296"/>
                </a:lnTo>
                <a:lnTo>
                  <a:pt x="3843528" y="718566"/>
                </a:lnTo>
                <a:lnTo>
                  <a:pt x="3810762" y="718566"/>
                </a:lnTo>
                <a:cubicBezTo>
                  <a:pt x="3741166" y="718566"/>
                  <a:pt x="3690874" y="679196"/>
                  <a:pt x="3659886" y="600456"/>
                </a:cubicBezTo>
                <a:close/>
                <a:moveTo>
                  <a:pt x="3112770" y="463296"/>
                </a:moveTo>
                <a:lnTo>
                  <a:pt x="3263646" y="463296"/>
                </a:lnTo>
                <a:lnTo>
                  <a:pt x="3179064" y="614934"/>
                </a:lnTo>
                <a:cubicBezTo>
                  <a:pt x="3135376" y="684022"/>
                  <a:pt x="3077972" y="718566"/>
                  <a:pt x="3006852" y="718566"/>
                </a:cubicBezTo>
                <a:lnTo>
                  <a:pt x="2971800" y="718566"/>
                </a:lnTo>
                <a:close/>
                <a:moveTo>
                  <a:pt x="2391918" y="344424"/>
                </a:moveTo>
                <a:lnTo>
                  <a:pt x="2542794" y="344424"/>
                </a:lnTo>
                <a:lnTo>
                  <a:pt x="2504694" y="625602"/>
                </a:lnTo>
                <a:cubicBezTo>
                  <a:pt x="2503170" y="632714"/>
                  <a:pt x="2504440" y="638810"/>
                  <a:pt x="2508504" y="643890"/>
                </a:cubicBezTo>
                <a:cubicBezTo>
                  <a:pt x="2512060" y="648970"/>
                  <a:pt x="2517394" y="651510"/>
                  <a:pt x="2524506" y="651510"/>
                </a:cubicBezTo>
                <a:lnTo>
                  <a:pt x="2669286" y="651510"/>
                </a:lnTo>
                <a:cubicBezTo>
                  <a:pt x="2675890" y="651510"/>
                  <a:pt x="2682494" y="648970"/>
                  <a:pt x="2689098" y="643890"/>
                </a:cubicBezTo>
                <a:cubicBezTo>
                  <a:pt x="2694686" y="638810"/>
                  <a:pt x="2698242" y="632714"/>
                  <a:pt x="2699766" y="625602"/>
                </a:cubicBezTo>
                <a:lnTo>
                  <a:pt x="2728722" y="410718"/>
                </a:lnTo>
                <a:lnTo>
                  <a:pt x="2550414" y="410718"/>
                </a:lnTo>
                <a:lnTo>
                  <a:pt x="2559558" y="344424"/>
                </a:lnTo>
                <a:lnTo>
                  <a:pt x="2882646" y="344424"/>
                </a:lnTo>
                <a:lnTo>
                  <a:pt x="2843022" y="636270"/>
                </a:lnTo>
                <a:cubicBezTo>
                  <a:pt x="2839974" y="658622"/>
                  <a:pt x="2829814" y="677926"/>
                  <a:pt x="2812542" y="694182"/>
                </a:cubicBezTo>
                <a:cubicBezTo>
                  <a:pt x="2795778" y="709930"/>
                  <a:pt x="2776728" y="717804"/>
                  <a:pt x="2755392" y="717804"/>
                </a:cubicBezTo>
                <a:lnTo>
                  <a:pt x="2420112" y="717804"/>
                </a:lnTo>
                <a:cubicBezTo>
                  <a:pt x="2398776" y="717804"/>
                  <a:pt x="2381504" y="709930"/>
                  <a:pt x="2368296" y="694182"/>
                </a:cubicBezTo>
                <a:cubicBezTo>
                  <a:pt x="2355088" y="677926"/>
                  <a:pt x="2349754" y="658622"/>
                  <a:pt x="2352294" y="636270"/>
                </a:cubicBezTo>
                <a:close/>
                <a:moveTo>
                  <a:pt x="1687068" y="198120"/>
                </a:moveTo>
                <a:lnTo>
                  <a:pt x="1676400" y="275082"/>
                </a:lnTo>
                <a:lnTo>
                  <a:pt x="1739646" y="275082"/>
                </a:lnTo>
                <a:cubicBezTo>
                  <a:pt x="1744218" y="275082"/>
                  <a:pt x="1748790" y="273304"/>
                  <a:pt x="1753362" y="269748"/>
                </a:cubicBezTo>
                <a:cubicBezTo>
                  <a:pt x="1757426" y="265684"/>
                  <a:pt x="1759712" y="261112"/>
                  <a:pt x="1760220" y="256032"/>
                </a:cubicBezTo>
                <a:lnTo>
                  <a:pt x="1768602" y="198120"/>
                </a:lnTo>
                <a:close/>
                <a:moveTo>
                  <a:pt x="1447800" y="198120"/>
                </a:moveTo>
                <a:lnTo>
                  <a:pt x="1439418" y="256032"/>
                </a:lnTo>
                <a:cubicBezTo>
                  <a:pt x="1438910" y="261112"/>
                  <a:pt x="1440180" y="265684"/>
                  <a:pt x="1443228" y="269748"/>
                </a:cubicBezTo>
                <a:cubicBezTo>
                  <a:pt x="1446784" y="273304"/>
                  <a:pt x="1450848" y="275082"/>
                  <a:pt x="1455420" y="275082"/>
                </a:cubicBezTo>
                <a:lnTo>
                  <a:pt x="1519428" y="275082"/>
                </a:lnTo>
                <a:lnTo>
                  <a:pt x="1530096" y="198120"/>
                </a:lnTo>
                <a:close/>
                <a:moveTo>
                  <a:pt x="3553968" y="185928"/>
                </a:moveTo>
                <a:lnTo>
                  <a:pt x="3529584" y="368046"/>
                </a:lnTo>
                <a:lnTo>
                  <a:pt x="3679698" y="368046"/>
                </a:lnTo>
                <a:cubicBezTo>
                  <a:pt x="3689350" y="368046"/>
                  <a:pt x="3698240" y="364490"/>
                  <a:pt x="3706368" y="357378"/>
                </a:cubicBezTo>
                <a:cubicBezTo>
                  <a:pt x="3713988" y="350266"/>
                  <a:pt x="3718560" y="341630"/>
                  <a:pt x="3720084" y="331470"/>
                </a:cubicBezTo>
                <a:lnTo>
                  <a:pt x="3739134" y="185928"/>
                </a:lnTo>
                <a:close/>
                <a:moveTo>
                  <a:pt x="679704" y="176784"/>
                </a:moveTo>
                <a:lnTo>
                  <a:pt x="813816" y="176784"/>
                </a:lnTo>
                <a:cubicBezTo>
                  <a:pt x="818388" y="176784"/>
                  <a:pt x="822325" y="178308"/>
                  <a:pt x="825627" y="181356"/>
                </a:cubicBezTo>
                <a:cubicBezTo>
                  <a:pt x="828929" y="184404"/>
                  <a:pt x="830834" y="188468"/>
                  <a:pt x="831342" y="193548"/>
                </a:cubicBezTo>
                <a:lnTo>
                  <a:pt x="876300" y="718566"/>
                </a:lnTo>
                <a:lnTo>
                  <a:pt x="851916" y="718566"/>
                </a:lnTo>
                <a:cubicBezTo>
                  <a:pt x="815340" y="718566"/>
                  <a:pt x="784479" y="706628"/>
                  <a:pt x="759333" y="682752"/>
                </a:cubicBezTo>
                <a:cubicBezTo>
                  <a:pt x="734187" y="658876"/>
                  <a:pt x="719836" y="627888"/>
                  <a:pt x="716280" y="589788"/>
                </a:cubicBezTo>
                <a:close/>
                <a:moveTo>
                  <a:pt x="230886" y="176784"/>
                </a:moveTo>
                <a:lnTo>
                  <a:pt x="340614" y="176784"/>
                </a:lnTo>
                <a:lnTo>
                  <a:pt x="197358" y="579882"/>
                </a:lnTo>
                <a:cubicBezTo>
                  <a:pt x="183134" y="621030"/>
                  <a:pt x="158877" y="654431"/>
                  <a:pt x="124587" y="680085"/>
                </a:cubicBezTo>
                <a:cubicBezTo>
                  <a:pt x="90297" y="705739"/>
                  <a:pt x="53594" y="718566"/>
                  <a:pt x="14478" y="718566"/>
                </a:cubicBezTo>
                <a:lnTo>
                  <a:pt x="0" y="718566"/>
                </a:lnTo>
                <a:lnTo>
                  <a:pt x="178308" y="206502"/>
                </a:lnTo>
                <a:cubicBezTo>
                  <a:pt x="182372" y="194818"/>
                  <a:pt x="189230" y="186944"/>
                  <a:pt x="198882" y="182880"/>
                </a:cubicBezTo>
                <a:cubicBezTo>
                  <a:pt x="208534" y="178816"/>
                  <a:pt x="219202" y="176784"/>
                  <a:pt x="230886" y="176784"/>
                </a:cubicBezTo>
                <a:close/>
                <a:moveTo>
                  <a:pt x="1010412" y="137160"/>
                </a:moveTo>
                <a:lnTo>
                  <a:pt x="1219200" y="137160"/>
                </a:lnTo>
                <a:lnTo>
                  <a:pt x="1149858" y="642366"/>
                </a:lnTo>
                <a:cubicBezTo>
                  <a:pt x="1149350" y="645922"/>
                  <a:pt x="1150366" y="648716"/>
                  <a:pt x="1152906" y="650748"/>
                </a:cubicBezTo>
                <a:cubicBezTo>
                  <a:pt x="1154938" y="652780"/>
                  <a:pt x="1157986" y="653542"/>
                  <a:pt x="1162050" y="653034"/>
                </a:cubicBezTo>
                <a:lnTo>
                  <a:pt x="1197102" y="649224"/>
                </a:lnTo>
                <a:lnTo>
                  <a:pt x="1188720" y="709422"/>
                </a:lnTo>
                <a:lnTo>
                  <a:pt x="1047750" y="718566"/>
                </a:lnTo>
                <a:cubicBezTo>
                  <a:pt x="1029462" y="719582"/>
                  <a:pt x="1014984" y="714502"/>
                  <a:pt x="1004316" y="703326"/>
                </a:cubicBezTo>
                <a:cubicBezTo>
                  <a:pt x="993140" y="691642"/>
                  <a:pt x="988822" y="676910"/>
                  <a:pt x="991362" y="659130"/>
                </a:cubicBezTo>
                <a:lnTo>
                  <a:pt x="1056132" y="193548"/>
                </a:lnTo>
                <a:lnTo>
                  <a:pt x="1040892" y="193548"/>
                </a:lnTo>
                <a:cubicBezTo>
                  <a:pt x="1030732" y="193548"/>
                  <a:pt x="1022477" y="189738"/>
                  <a:pt x="1016127" y="182118"/>
                </a:cubicBezTo>
                <a:cubicBezTo>
                  <a:pt x="1009777" y="174498"/>
                  <a:pt x="1007110" y="165354"/>
                  <a:pt x="1008126" y="154686"/>
                </a:cubicBezTo>
                <a:close/>
                <a:moveTo>
                  <a:pt x="1706118" y="60960"/>
                </a:moveTo>
                <a:lnTo>
                  <a:pt x="1695450" y="137160"/>
                </a:lnTo>
                <a:lnTo>
                  <a:pt x="1776984" y="137160"/>
                </a:lnTo>
                <a:lnTo>
                  <a:pt x="1787652" y="60960"/>
                </a:lnTo>
                <a:close/>
                <a:moveTo>
                  <a:pt x="2626614" y="1524"/>
                </a:moveTo>
                <a:lnTo>
                  <a:pt x="2753106" y="1524"/>
                </a:lnTo>
                <a:lnTo>
                  <a:pt x="2748534" y="31242"/>
                </a:lnTo>
                <a:lnTo>
                  <a:pt x="2938272" y="31242"/>
                </a:lnTo>
                <a:lnTo>
                  <a:pt x="2931414" y="85344"/>
                </a:lnTo>
                <a:cubicBezTo>
                  <a:pt x="2930398" y="91440"/>
                  <a:pt x="2927604" y="96647"/>
                  <a:pt x="2923032" y="100965"/>
                </a:cubicBezTo>
                <a:cubicBezTo>
                  <a:pt x="2918460" y="105283"/>
                  <a:pt x="2913380" y="107442"/>
                  <a:pt x="2907792" y="107442"/>
                </a:cubicBezTo>
                <a:lnTo>
                  <a:pt x="2739390" y="107442"/>
                </a:lnTo>
                <a:lnTo>
                  <a:pt x="2723388" y="230124"/>
                </a:lnTo>
                <a:lnTo>
                  <a:pt x="2901696" y="230124"/>
                </a:lnTo>
                <a:lnTo>
                  <a:pt x="2891790" y="296418"/>
                </a:lnTo>
                <a:cubicBezTo>
                  <a:pt x="2891282" y="300482"/>
                  <a:pt x="2889631" y="303911"/>
                  <a:pt x="2886837" y="306705"/>
                </a:cubicBezTo>
                <a:cubicBezTo>
                  <a:pt x="2884043" y="309499"/>
                  <a:pt x="2880614" y="310896"/>
                  <a:pt x="2876550" y="310896"/>
                </a:cubicBezTo>
                <a:lnTo>
                  <a:pt x="2388870" y="310896"/>
                </a:lnTo>
                <a:lnTo>
                  <a:pt x="2396490" y="257556"/>
                </a:lnTo>
                <a:cubicBezTo>
                  <a:pt x="2397506" y="249936"/>
                  <a:pt x="2400808" y="243459"/>
                  <a:pt x="2406396" y="238125"/>
                </a:cubicBezTo>
                <a:cubicBezTo>
                  <a:pt x="2411984" y="232791"/>
                  <a:pt x="2418334" y="230124"/>
                  <a:pt x="2425446" y="230124"/>
                </a:cubicBezTo>
                <a:lnTo>
                  <a:pt x="2577846" y="230124"/>
                </a:lnTo>
                <a:lnTo>
                  <a:pt x="2593848" y="107442"/>
                </a:lnTo>
                <a:lnTo>
                  <a:pt x="2410206" y="107442"/>
                </a:lnTo>
                <a:lnTo>
                  <a:pt x="2417826" y="51816"/>
                </a:lnTo>
                <a:cubicBezTo>
                  <a:pt x="2418334" y="45720"/>
                  <a:pt x="2420620" y="40767"/>
                  <a:pt x="2424684" y="36957"/>
                </a:cubicBezTo>
                <a:cubicBezTo>
                  <a:pt x="2428748" y="33147"/>
                  <a:pt x="2433320" y="31242"/>
                  <a:pt x="2438400" y="31242"/>
                </a:cubicBezTo>
                <a:lnTo>
                  <a:pt x="2603754" y="31242"/>
                </a:lnTo>
                <a:lnTo>
                  <a:pt x="2605278" y="22098"/>
                </a:lnTo>
                <a:cubicBezTo>
                  <a:pt x="2606294" y="16002"/>
                  <a:pt x="2608834" y="11049"/>
                  <a:pt x="2612898" y="7239"/>
                </a:cubicBezTo>
                <a:cubicBezTo>
                  <a:pt x="2616962" y="3429"/>
                  <a:pt x="2621534" y="1524"/>
                  <a:pt x="2626614" y="1524"/>
                </a:cubicBezTo>
                <a:close/>
                <a:moveTo>
                  <a:pt x="2192274" y="1524"/>
                </a:moveTo>
                <a:lnTo>
                  <a:pt x="2280666" y="1524"/>
                </a:lnTo>
                <a:lnTo>
                  <a:pt x="2161032" y="208788"/>
                </a:lnTo>
                <a:cubicBezTo>
                  <a:pt x="2155444" y="218948"/>
                  <a:pt x="2157476" y="224028"/>
                  <a:pt x="2167128" y="224028"/>
                </a:cubicBezTo>
                <a:lnTo>
                  <a:pt x="2194560" y="224028"/>
                </a:lnTo>
                <a:lnTo>
                  <a:pt x="2257044" y="118110"/>
                </a:lnTo>
                <a:cubicBezTo>
                  <a:pt x="2263648" y="108458"/>
                  <a:pt x="2271268" y="103632"/>
                  <a:pt x="2279904" y="103632"/>
                </a:cubicBezTo>
                <a:lnTo>
                  <a:pt x="2383536" y="103632"/>
                </a:lnTo>
                <a:lnTo>
                  <a:pt x="2189226" y="418338"/>
                </a:lnTo>
                <a:cubicBezTo>
                  <a:pt x="2189226" y="418846"/>
                  <a:pt x="2189226" y="419100"/>
                  <a:pt x="2189226" y="419100"/>
                </a:cubicBezTo>
                <a:cubicBezTo>
                  <a:pt x="2188718" y="419100"/>
                  <a:pt x="2188464" y="419100"/>
                  <a:pt x="2188464" y="419100"/>
                </a:cubicBezTo>
                <a:cubicBezTo>
                  <a:pt x="2188464" y="419100"/>
                  <a:pt x="2188464" y="419354"/>
                  <a:pt x="2188464" y="419862"/>
                </a:cubicBezTo>
                <a:cubicBezTo>
                  <a:pt x="2186432" y="422910"/>
                  <a:pt x="2185416" y="425704"/>
                  <a:pt x="2185416" y="428244"/>
                </a:cubicBezTo>
                <a:cubicBezTo>
                  <a:pt x="2185416" y="430784"/>
                  <a:pt x="2187956" y="431800"/>
                  <a:pt x="2193036" y="431292"/>
                </a:cubicBezTo>
                <a:lnTo>
                  <a:pt x="2308098" y="419862"/>
                </a:lnTo>
                <a:cubicBezTo>
                  <a:pt x="2313686" y="419862"/>
                  <a:pt x="2318004" y="421386"/>
                  <a:pt x="2321052" y="424434"/>
                </a:cubicBezTo>
                <a:cubicBezTo>
                  <a:pt x="2324100" y="428498"/>
                  <a:pt x="2325116" y="433578"/>
                  <a:pt x="2324100" y="439674"/>
                </a:cubicBezTo>
                <a:lnTo>
                  <a:pt x="2307336" y="505968"/>
                </a:lnTo>
                <a:lnTo>
                  <a:pt x="2030730" y="534924"/>
                </a:lnTo>
                <a:cubicBezTo>
                  <a:pt x="2022602" y="535432"/>
                  <a:pt x="2016506" y="532130"/>
                  <a:pt x="2012442" y="525018"/>
                </a:cubicBezTo>
                <a:cubicBezTo>
                  <a:pt x="2008886" y="517906"/>
                  <a:pt x="2008886" y="510286"/>
                  <a:pt x="2012442" y="502158"/>
                </a:cubicBezTo>
                <a:lnTo>
                  <a:pt x="2161794" y="278130"/>
                </a:lnTo>
                <a:lnTo>
                  <a:pt x="2042160" y="278130"/>
                </a:lnTo>
                <a:cubicBezTo>
                  <a:pt x="2033524" y="278130"/>
                  <a:pt x="2027428" y="274828"/>
                  <a:pt x="2023872" y="268224"/>
                </a:cubicBezTo>
                <a:cubicBezTo>
                  <a:pt x="2020316" y="262128"/>
                  <a:pt x="2020824" y="255016"/>
                  <a:pt x="2025396" y="246888"/>
                </a:cubicBezTo>
                <a:lnTo>
                  <a:pt x="2159508" y="16764"/>
                </a:lnTo>
                <a:cubicBezTo>
                  <a:pt x="2164588" y="6604"/>
                  <a:pt x="2175510" y="1524"/>
                  <a:pt x="2192274" y="1524"/>
                </a:cubicBezTo>
                <a:close/>
                <a:moveTo>
                  <a:pt x="493776" y="762"/>
                </a:moveTo>
                <a:lnTo>
                  <a:pt x="608838" y="762"/>
                </a:lnTo>
                <a:lnTo>
                  <a:pt x="598932" y="70866"/>
                </a:lnTo>
                <a:lnTo>
                  <a:pt x="962406" y="70866"/>
                </a:lnTo>
                <a:lnTo>
                  <a:pt x="956310" y="112776"/>
                </a:lnTo>
                <a:cubicBezTo>
                  <a:pt x="954786" y="122428"/>
                  <a:pt x="950468" y="130556"/>
                  <a:pt x="943356" y="137160"/>
                </a:cubicBezTo>
                <a:cubicBezTo>
                  <a:pt x="936244" y="143764"/>
                  <a:pt x="928116" y="147066"/>
                  <a:pt x="918972" y="147066"/>
                </a:cubicBezTo>
                <a:lnTo>
                  <a:pt x="589026" y="147066"/>
                </a:lnTo>
                <a:lnTo>
                  <a:pt x="536448" y="544830"/>
                </a:lnTo>
                <a:lnTo>
                  <a:pt x="678942" y="544830"/>
                </a:lnTo>
                <a:lnTo>
                  <a:pt x="674370" y="576072"/>
                </a:lnTo>
                <a:cubicBezTo>
                  <a:pt x="672846" y="586232"/>
                  <a:pt x="668274" y="594868"/>
                  <a:pt x="660654" y="601980"/>
                </a:cubicBezTo>
                <a:cubicBezTo>
                  <a:pt x="653034" y="609092"/>
                  <a:pt x="644398" y="612648"/>
                  <a:pt x="634746" y="612648"/>
                </a:cubicBezTo>
                <a:lnTo>
                  <a:pt x="527304" y="612648"/>
                </a:lnTo>
                <a:lnTo>
                  <a:pt x="516636" y="697230"/>
                </a:lnTo>
                <a:cubicBezTo>
                  <a:pt x="515620" y="703326"/>
                  <a:pt x="512826" y="708406"/>
                  <a:pt x="508254" y="712470"/>
                </a:cubicBezTo>
                <a:cubicBezTo>
                  <a:pt x="503682" y="716534"/>
                  <a:pt x="498602" y="718566"/>
                  <a:pt x="493014" y="718566"/>
                </a:cubicBezTo>
                <a:lnTo>
                  <a:pt x="363474" y="718566"/>
                </a:lnTo>
                <a:lnTo>
                  <a:pt x="376428" y="612648"/>
                </a:lnTo>
                <a:lnTo>
                  <a:pt x="233172" y="612648"/>
                </a:lnTo>
                <a:lnTo>
                  <a:pt x="239268" y="575310"/>
                </a:lnTo>
                <a:cubicBezTo>
                  <a:pt x="240792" y="566674"/>
                  <a:pt x="244602" y="559435"/>
                  <a:pt x="250698" y="553593"/>
                </a:cubicBezTo>
                <a:cubicBezTo>
                  <a:pt x="256794" y="547751"/>
                  <a:pt x="263906" y="544830"/>
                  <a:pt x="272034" y="544830"/>
                </a:cubicBezTo>
                <a:lnTo>
                  <a:pt x="386334" y="544830"/>
                </a:lnTo>
                <a:lnTo>
                  <a:pt x="438912" y="147066"/>
                </a:lnTo>
                <a:lnTo>
                  <a:pt x="76200" y="147066"/>
                </a:lnTo>
                <a:lnTo>
                  <a:pt x="81534" y="107442"/>
                </a:lnTo>
                <a:cubicBezTo>
                  <a:pt x="83058" y="97282"/>
                  <a:pt x="87503" y="88646"/>
                  <a:pt x="94869" y="81534"/>
                </a:cubicBezTo>
                <a:cubicBezTo>
                  <a:pt x="102235" y="74422"/>
                  <a:pt x="110744" y="70866"/>
                  <a:pt x="120396" y="70866"/>
                </a:cubicBezTo>
                <a:lnTo>
                  <a:pt x="448818" y="70866"/>
                </a:lnTo>
                <a:lnTo>
                  <a:pt x="453390" y="38100"/>
                </a:lnTo>
                <a:cubicBezTo>
                  <a:pt x="454914" y="27432"/>
                  <a:pt x="459613" y="18542"/>
                  <a:pt x="467487" y="11430"/>
                </a:cubicBezTo>
                <a:cubicBezTo>
                  <a:pt x="475361" y="4318"/>
                  <a:pt x="484124" y="762"/>
                  <a:pt x="493776" y="762"/>
                </a:cubicBezTo>
                <a:close/>
                <a:moveTo>
                  <a:pt x="3453384" y="0"/>
                </a:moveTo>
                <a:lnTo>
                  <a:pt x="3579114" y="0"/>
                </a:lnTo>
                <a:lnTo>
                  <a:pt x="3573780" y="39624"/>
                </a:lnTo>
                <a:lnTo>
                  <a:pt x="3934206" y="39624"/>
                </a:lnTo>
                <a:lnTo>
                  <a:pt x="3929634" y="73914"/>
                </a:lnTo>
                <a:cubicBezTo>
                  <a:pt x="3928618" y="81534"/>
                  <a:pt x="3925443" y="87757"/>
                  <a:pt x="3920109" y="92583"/>
                </a:cubicBezTo>
                <a:cubicBezTo>
                  <a:pt x="3914775" y="97409"/>
                  <a:pt x="3908552" y="99822"/>
                  <a:pt x="3901440" y="99822"/>
                </a:cubicBezTo>
                <a:lnTo>
                  <a:pt x="3565398" y="99822"/>
                </a:lnTo>
                <a:lnTo>
                  <a:pt x="3562350" y="125730"/>
                </a:lnTo>
                <a:lnTo>
                  <a:pt x="3897630" y="125730"/>
                </a:lnTo>
                <a:lnTo>
                  <a:pt x="3868674" y="345186"/>
                </a:lnTo>
                <a:cubicBezTo>
                  <a:pt x="3865626" y="368046"/>
                  <a:pt x="3855212" y="387604"/>
                  <a:pt x="3837432" y="403860"/>
                </a:cubicBezTo>
                <a:cubicBezTo>
                  <a:pt x="3819144" y="420624"/>
                  <a:pt x="3799078" y="429006"/>
                  <a:pt x="3777234" y="429006"/>
                </a:cubicBezTo>
                <a:lnTo>
                  <a:pt x="3521964" y="429006"/>
                </a:lnTo>
                <a:lnTo>
                  <a:pt x="3483102" y="718566"/>
                </a:lnTo>
                <a:lnTo>
                  <a:pt x="3332226" y="718566"/>
                </a:lnTo>
                <a:lnTo>
                  <a:pt x="3371088" y="429006"/>
                </a:lnTo>
                <a:lnTo>
                  <a:pt x="3115056" y="429006"/>
                </a:lnTo>
                <a:cubicBezTo>
                  <a:pt x="3093212" y="429006"/>
                  <a:pt x="3075686" y="420624"/>
                  <a:pt x="3062478" y="403860"/>
                </a:cubicBezTo>
                <a:cubicBezTo>
                  <a:pt x="3048762" y="387604"/>
                  <a:pt x="3043428" y="368046"/>
                  <a:pt x="3046476" y="345186"/>
                </a:cubicBezTo>
                <a:lnTo>
                  <a:pt x="3076194" y="125730"/>
                </a:lnTo>
                <a:lnTo>
                  <a:pt x="3226308" y="125730"/>
                </a:lnTo>
                <a:lnTo>
                  <a:pt x="3218688" y="185928"/>
                </a:lnTo>
                <a:lnTo>
                  <a:pt x="3207258" y="268224"/>
                </a:lnTo>
                <a:lnTo>
                  <a:pt x="3198876" y="331470"/>
                </a:lnTo>
                <a:cubicBezTo>
                  <a:pt x="3197352" y="341630"/>
                  <a:pt x="3199638" y="350266"/>
                  <a:pt x="3205734" y="357378"/>
                </a:cubicBezTo>
                <a:cubicBezTo>
                  <a:pt x="3211322" y="364490"/>
                  <a:pt x="3219196" y="368046"/>
                  <a:pt x="3229356" y="368046"/>
                </a:cubicBezTo>
                <a:lnTo>
                  <a:pt x="3379470" y="368046"/>
                </a:lnTo>
                <a:lnTo>
                  <a:pt x="3403092" y="185928"/>
                </a:lnTo>
                <a:lnTo>
                  <a:pt x="3243072" y="185928"/>
                </a:lnTo>
                <a:lnTo>
                  <a:pt x="3250692" y="125730"/>
                </a:lnTo>
                <a:lnTo>
                  <a:pt x="3411474" y="125730"/>
                </a:lnTo>
                <a:lnTo>
                  <a:pt x="3415284" y="99822"/>
                </a:lnTo>
                <a:lnTo>
                  <a:pt x="3054858" y="99822"/>
                </a:lnTo>
                <a:lnTo>
                  <a:pt x="3059430" y="64770"/>
                </a:lnTo>
                <a:cubicBezTo>
                  <a:pt x="3060446" y="57658"/>
                  <a:pt x="3063621" y="51689"/>
                  <a:pt x="3068955" y="46863"/>
                </a:cubicBezTo>
                <a:cubicBezTo>
                  <a:pt x="3074289" y="42037"/>
                  <a:pt x="3080512" y="39624"/>
                  <a:pt x="3087624" y="39624"/>
                </a:cubicBezTo>
                <a:lnTo>
                  <a:pt x="3422904" y="39624"/>
                </a:lnTo>
                <a:lnTo>
                  <a:pt x="3425190" y="25908"/>
                </a:lnTo>
                <a:cubicBezTo>
                  <a:pt x="3426206" y="18288"/>
                  <a:pt x="3429381" y="12065"/>
                  <a:pt x="3434715" y="7239"/>
                </a:cubicBezTo>
                <a:cubicBezTo>
                  <a:pt x="3440049" y="2413"/>
                  <a:pt x="3446272" y="0"/>
                  <a:pt x="3453384" y="0"/>
                </a:cubicBezTo>
                <a:close/>
                <a:moveTo>
                  <a:pt x="1318260" y="0"/>
                </a:moveTo>
                <a:lnTo>
                  <a:pt x="1475232" y="0"/>
                </a:lnTo>
                <a:lnTo>
                  <a:pt x="1466850" y="60960"/>
                </a:lnTo>
                <a:lnTo>
                  <a:pt x="1463802" y="82296"/>
                </a:lnTo>
                <a:lnTo>
                  <a:pt x="1456182" y="137160"/>
                </a:lnTo>
                <a:lnTo>
                  <a:pt x="1538478" y="137160"/>
                </a:lnTo>
                <a:lnTo>
                  <a:pt x="1549146" y="60960"/>
                </a:lnTo>
                <a:lnTo>
                  <a:pt x="1487424" y="60960"/>
                </a:lnTo>
                <a:lnTo>
                  <a:pt x="1495806" y="0"/>
                </a:lnTo>
                <a:lnTo>
                  <a:pt x="1953006" y="0"/>
                </a:lnTo>
                <a:lnTo>
                  <a:pt x="1916430" y="261366"/>
                </a:lnTo>
                <a:cubicBezTo>
                  <a:pt x="1913890" y="281686"/>
                  <a:pt x="1904238" y="299212"/>
                  <a:pt x="1887474" y="313944"/>
                </a:cubicBezTo>
                <a:cubicBezTo>
                  <a:pt x="1871218" y="328676"/>
                  <a:pt x="1852930" y="336042"/>
                  <a:pt x="1832610" y="336042"/>
                </a:cubicBezTo>
                <a:lnTo>
                  <a:pt x="1668018" y="336042"/>
                </a:lnTo>
                <a:lnTo>
                  <a:pt x="1663446" y="367284"/>
                </a:lnTo>
                <a:lnTo>
                  <a:pt x="1901952" y="367284"/>
                </a:lnTo>
                <a:lnTo>
                  <a:pt x="1897380" y="400050"/>
                </a:lnTo>
                <a:cubicBezTo>
                  <a:pt x="1896364" y="408178"/>
                  <a:pt x="1892808" y="414909"/>
                  <a:pt x="1886712" y="420243"/>
                </a:cubicBezTo>
                <a:cubicBezTo>
                  <a:pt x="1880616" y="425577"/>
                  <a:pt x="1873504" y="428244"/>
                  <a:pt x="1865376" y="428244"/>
                </a:cubicBezTo>
                <a:lnTo>
                  <a:pt x="1837182" y="428244"/>
                </a:lnTo>
                <a:lnTo>
                  <a:pt x="1854708" y="718566"/>
                </a:lnTo>
                <a:lnTo>
                  <a:pt x="1795272" y="718566"/>
                </a:lnTo>
                <a:cubicBezTo>
                  <a:pt x="1769364" y="718566"/>
                  <a:pt x="1747139" y="709676"/>
                  <a:pt x="1728597" y="691896"/>
                </a:cubicBezTo>
                <a:cubicBezTo>
                  <a:pt x="1710055" y="674116"/>
                  <a:pt x="1699768" y="651764"/>
                  <a:pt x="1697736" y="624840"/>
                </a:cubicBezTo>
                <a:lnTo>
                  <a:pt x="1686306" y="428244"/>
                </a:lnTo>
                <a:lnTo>
                  <a:pt x="1655064" y="428244"/>
                </a:lnTo>
                <a:lnTo>
                  <a:pt x="1615440" y="718566"/>
                </a:lnTo>
                <a:lnTo>
                  <a:pt x="1458468" y="718566"/>
                </a:lnTo>
                <a:lnTo>
                  <a:pt x="1498092" y="428244"/>
                </a:lnTo>
                <a:lnTo>
                  <a:pt x="1466850" y="428244"/>
                </a:lnTo>
                <a:lnTo>
                  <a:pt x="1396746" y="637794"/>
                </a:lnTo>
                <a:cubicBezTo>
                  <a:pt x="1372870" y="691642"/>
                  <a:pt x="1335786" y="718566"/>
                  <a:pt x="1285494" y="718566"/>
                </a:cubicBezTo>
                <a:lnTo>
                  <a:pt x="1217676" y="718566"/>
                </a:lnTo>
                <a:lnTo>
                  <a:pt x="1315212" y="428244"/>
                </a:lnTo>
                <a:lnTo>
                  <a:pt x="1258824" y="428244"/>
                </a:lnTo>
                <a:lnTo>
                  <a:pt x="1263396" y="395478"/>
                </a:lnTo>
                <a:cubicBezTo>
                  <a:pt x="1264920" y="387350"/>
                  <a:pt x="1268603" y="380619"/>
                  <a:pt x="1274445" y="375285"/>
                </a:cubicBezTo>
                <a:cubicBezTo>
                  <a:pt x="1280287" y="369951"/>
                  <a:pt x="1287272" y="367284"/>
                  <a:pt x="1295400" y="367284"/>
                </a:cubicBezTo>
                <a:lnTo>
                  <a:pt x="1506474" y="367284"/>
                </a:lnTo>
                <a:lnTo>
                  <a:pt x="1511046" y="336042"/>
                </a:lnTo>
                <a:lnTo>
                  <a:pt x="1345692" y="336042"/>
                </a:lnTo>
                <a:cubicBezTo>
                  <a:pt x="1325372" y="336042"/>
                  <a:pt x="1308862" y="328676"/>
                  <a:pt x="1296162" y="313944"/>
                </a:cubicBezTo>
                <a:cubicBezTo>
                  <a:pt x="1283970" y="299212"/>
                  <a:pt x="1279144" y="281686"/>
                  <a:pt x="1281684" y="261366"/>
                </a:cubicBezTo>
                <a:close/>
                <a:moveTo>
                  <a:pt x="1075182" y="0"/>
                </a:moveTo>
                <a:lnTo>
                  <a:pt x="1164336" y="0"/>
                </a:lnTo>
                <a:cubicBezTo>
                  <a:pt x="1182116" y="0"/>
                  <a:pt x="1197356" y="6223"/>
                  <a:pt x="1210056" y="18669"/>
                </a:cubicBezTo>
                <a:cubicBezTo>
                  <a:pt x="1222756" y="31115"/>
                  <a:pt x="1229614" y="46482"/>
                  <a:pt x="1230630" y="64770"/>
                </a:cubicBezTo>
                <a:lnTo>
                  <a:pt x="1232154" y="105918"/>
                </a:lnTo>
                <a:lnTo>
                  <a:pt x="1078992" y="105918"/>
                </a:lnTo>
                <a:close/>
              </a:path>
            </a:pathLst>
          </a:custGeom>
          <a:solidFill>
            <a:schemeClr val="bg1"/>
          </a:solidFill>
          <a:ln>
            <a:noFill/>
          </a:ln>
          <a:effectLst/>
        </p:spPr>
        <p:txBody>
          <a:bodyPr rot="0" spcFirstLastPara="0" vertOverflow="overflow" horzOverflow="overflow" vert="horz" wrap="square" lIns="91440" tIns="45720" rIns="91440" bIns="45720" numCol="1" spcCol="0" rtlCol="0" fromWordArt="0" anchor="t" anchorCtr="0" forceAA="0" compatLnSpc="1">
            <a:noAutofit/>
          </a:bodyPr>
          <a:lstStyle/>
          <a:p>
            <a:endParaRPr kumimoji="1" lang="zh-CN" altLang="en-US" sz="6000" dirty="0">
              <a:solidFill>
                <a:schemeClr val="bg1"/>
              </a:solidFill>
              <a:latin typeface="DOUYU Font" pitchFamily="2" charset="-122"/>
              <a:ea typeface="DOUYU Font" pitchFamily="2" charset="-122"/>
            </a:endParaRPr>
          </a:p>
        </p:txBody>
      </p:sp>
      <p:sp>
        <p:nvSpPr>
          <p:cNvPr id="11" name="文本框 10"/>
          <p:cNvSpPr txBox="1"/>
          <p:nvPr/>
        </p:nvSpPr>
        <p:spPr>
          <a:xfrm>
            <a:off x="3741829" y="3667189"/>
            <a:ext cx="5976664" cy="369332"/>
          </a:xfrm>
          <a:prstGeom prst="rect">
            <a:avLst/>
          </a:prstGeom>
          <a:noFill/>
        </p:spPr>
        <p:txBody>
          <a:bodyPr wrap="square" rtlCol="0">
            <a:spAutoFit/>
          </a:bodyPr>
          <a:lstStyle/>
          <a:p>
            <a:r>
              <a:rPr lang="zh-CN" altLang="en-US" sz="1800" b="1" dirty="0">
                <a:solidFill>
                  <a:schemeClr val="bg1"/>
                </a:solidFill>
                <a:latin typeface="微软雅黑" panose="020B0503020204020204" charset="-122"/>
              </a:rPr>
              <a:t>更多精彩内容请登录</a:t>
            </a:r>
            <a:r>
              <a:rPr lang="zh-CN" altLang="en-US" sz="1800" b="1" dirty="0">
                <a:solidFill>
                  <a:schemeClr val="bg1"/>
                </a:solidFill>
                <a:latin typeface="Times New Roman" panose="02020603050405020304" pitchFamily="18" charset="0"/>
                <a:cs typeface="Times New Roman" panose="02020603050405020304" pitchFamily="18" charset="0"/>
              </a:rPr>
              <a:t>：</a:t>
            </a:r>
            <a:r>
              <a:rPr lang="en-US" altLang="zh-CN" sz="1800" b="1" dirty="0">
                <a:solidFill>
                  <a:schemeClr val="bg1"/>
                </a:solidFill>
                <a:latin typeface="Times New Roman" panose="02020603050405020304" pitchFamily="18" charset="0"/>
                <a:cs typeface="Times New Roman" panose="02020603050405020304" pitchFamily="18" charset="0"/>
              </a:rPr>
              <a:t>www.xinjiaoyu.com</a:t>
            </a:r>
            <a:endParaRPr lang="zh-CN" altLang="en-US" sz="1800" b="1" dirty="0">
              <a:solidFill>
                <a:schemeClr val="bg1"/>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89342898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6" presetClass="entr" presetSubtype="0" fill="hold" grpId="0" nodeType="with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wipe(down)">
                                      <p:cBhvr>
                                        <p:cTn id="7" dur="580">
                                          <p:stCondLst>
                                            <p:cond delay="0"/>
                                          </p:stCondLst>
                                        </p:cTn>
                                        <p:tgtEl>
                                          <p:spTgt spid="10"/>
                                        </p:tgtEl>
                                      </p:cBhvr>
                                    </p:animEffect>
                                    <p:anim calcmode="lin" valueType="num">
                                      <p:cBhvr>
                                        <p:cTn id="8" dur="1822" tmFilter="0,0; 0.14,0.36; 0.43,0.73; 0.71,0.91; 1.0,1.0">
                                          <p:stCondLst>
                                            <p:cond delay="0"/>
                                          </p:stCondLst>
                                        </p:cTn>
                                        <p:tgtEl>
                                          <p:spTgt spid="10"/>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10"/>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10"/>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10"/>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10"/>
                                        </p:tgtEl>
                                        <p:attrNameLst>
                                          <p:attrName>ppt_y</p:attrName>
                                        </p:attrNameLst>
                                      </p:cBhvr>
                                      <p:tavLst>
                                        <p:tav tm="0" fmla="#ppt_y-sin(pi*$)/81">
                                          <p:val>
                                            <p:fltVal val="0"/>
                                          </p:val>
                                        </p:tav>
                                        <p:tav tm="100000">
                                          <p:val>
                                            <p:fltVal val="1"/>
                                          </p:val>
                                        </p:tav>
                                      </p:tavLst>
                                    </p:anim>
                                    <p:animScale>
                                      <p:cBhvr>
                                        <p:cTn id="13" dur="26">
                                          <p:stCondLst>
                                            <p:cond delay="650"/>
                                          </p:stCondLst>
                                        </p:cTn>
                                        <p:tgtEl>
                                          <p:spTgt spid="10"/>
                                        </p:tgtEl>
                                      </p:cBhvr>
                                      <p:to x="100000" y="60000"/>
                                    </p:animScale>
                                    <p:animScale>
                                      <p:cBhvr>
                                        <p:cTn id="14" dur="166" decel="50000">
                                          <p:stCondLst>
                                            <p:cond delay="676"/>
                                          </p:stCondLst>
                                        </p:cTn>
                                        <p:tgtEl>
                                          <p:spTgt spid="10"/>
                                        </p:tgtEl>
                                      </p:cBhvr>
                                      <p:to x="100000" y="100000"/>
                                    </p:animScale>
                                    <p:animScale>
                                      <p:cBhvr>
                                        <p:cTn id="15" dur="26">
                                          <p:stCondLst>
                                            <p:cond delay="1312"/>
                                          </p:stCondLst>
                                        </p:cTn>
                                        <p:tgtEl>
                                          <p:spTgt spid="10"/>
                                        </p:tgtEl>
                                      </p:cBhvr>
                                      <p:to x="100000" y="80000"/>
                                    </p:animScale>
                                    <p:animScale>
                                      <p:cBhvr>
                                        <p:cTn id="16" dur="166" decel="50000">
                                          <p:stCondLst>
                                            <p:cond delay="1338"/>
                                          </p:stCondLst>
                                        </p:cTn>
                                        <p:tgtEl>
                                          <p:spTgt spid="10"/>
                                        </p:tgtEl>
                                      </p:cBhvr>
                                      <p:to x="100000" y="100000"/>
                                    </p:animScale>
                                    <p:animScale>
                                      <p:cBhvr>
                                        <p:cTn id="17" dur="26">
                                          <p:stCondLst>
                                            <p:cond delay="1642"/>
                                          </p:stCondLst>
                                        </p:cTn>
                                        <p:tgtEl>
                                          <p:spTgt spid="10"/>
                                        </p:tgtEl>
                                      </p:cBhvr>
                                      <p:to x="100000" y="90000"/>
                                    </p:animScale>
                                    <p:animScale>
                                      <p:cBhvr>
                                        <p:cTn id="18" dur="166" decel="50000">
                                          <p:stCondLst>
                                            <p:cond delay="1668"/>
                                          </p:stCondLst>
                                        </p:cTn>
                                        <p:tgtEl>
                                          <p:spTgt spid="10"/>
                                        </p:tgtEl>
                                      </p:cBhvr>
                                      <p:to x="100000" y="100000"/>
                                    </p:animScale>
                                    <p:animScale>
                                      <p:cBhvr>
                                        <p:cTn id="19" dur="26">
                                          <p:stCondLst>
                                            <p:cond delay="1808"/>
                                          </p:stCondLst>
                                        </p:cTn>
                                        <p:tgtEl>
                                          <p:spTgt spid="10"/>
                                        </p:tgtEl>
                                      </p:cBhvr>
                                      <p:to x="100000" y="95000"/>
                                    </p:animScale>
                                    <p:animScale>
                                      <p:cBhvr>
                                        <p:cTn id="20" dur="166" decel="50000">
                                          <p:stCondLst>
                                            <p:cond delay="1834"/>
                                          </p:stCondLst>
                                        </p:cTn>
                                        <p:tgtEl>
                                          <p:spTgt spid="10"/>
                                        </p:tgtEl>
                                      </p:cBhvr>
                                      <p:to x="100000" y="100000"/>
                                    </p:animScale>
                                  </p:childTnLst>
                                </p:cTn>
                              </p:par>
                              <p:par>
                                <p:cTn id="21" presetID="26" presetClass="entr" presetSubtype="0" fill="hold" grpId="0" nodeType="withEffect">
                                  <p:stCondLst>
                                    <p:cond delay="0"/>
                                  </p:stCondLst>
                                  <p:childTnLst>
                                    <p:set>
                                      <p:cBhvr>
                                        <p:cTn id="22" dur="1" fill="hold">
                                          <p:stCondLst>
                                            <p:cond delay="0"/>
                                          </p:stCondLst>
                                        </p:cTn>
                                        <p:tgtEl>
                                          <p:spTgt spid="11"/>
                                        </p:tgtEl>
                                        <p:attrNameLst>
                                          <p:attrName>style.visibility</p:attrName>
                                        </p:attrNameLst>
                                      </p:cBhvr>
                                      <p:to>
                                        <p:strVal val="visible"/>
                                      </p:to>
                                    </p:set>
                                    <p:animEffect transition="in" filter="wipe(down)">
                                      <p:cBhvr>
                                        <p:cTn id="23" dur="580">
                                          <p:stCondLst>
                                            <p:cond delay="0"/>
                                          </p:stCondLst>
                                        </p:cTn>
                                        <p:tgtEl>
                                          <p:spTgt spid="11"/>
                                        </p:tgtEl>
                                      </p:cBhvr>
                                    </p:animEffect>
                                    <p:anim calcmode="lin" valueType="num">
                                      <p:cBhvr>
                                        <p:cTn id="24" dur="1822" tmFilter="0,0; 0.14,0.36; 0.43,0.73; 0.71,0.91; 1.0,1.0">
                                          <p:stCondLst>
                                            <p:cond delay="0"/>
                                          </p:stCondLst>
                                        </p:cTn>
                                        <p:tgtEl>
                                          <p:spTgt spid="11"/>
                                        </p:tgtEl>
                                        <p:attrNameLst>
                                          <p:attrName>ppt_x</p:attrName>
                                        </p:attrNameLst>
                                      </p:cBhvr>
                                      <p:tavLst>
                                        <p:tav tm="0">
                                          <p:val>
                                            <p:strVal val="#ppt_x-0.25"/>
                                          </p:val>
                                        </p:tav>
                                        <p:tav tm="100000">
                                          <p:val>
                                            <p:strVal val="#ppt_x"/>
                                          </p:val>
                                        </p:tav>
                                      </p:tavLst>
                                    </p:anim>
                                    <p:anim calcmode="lin" valueType="num">
                                      <p:cBhvr>
                                        <p:cTn id="25" dur="664" tmFilter="0.0,0.0; 0.25,0.07; 0.50,0.2; 0.75,0.467; 1.0,1.0">
                                          <p:stCondLst>
                                            <p:cond delay="0"/>
                                          </p:stCondLst>
                                        </p:cTn>
                                        <p:tgtEl>
                                          <p:spTgt spid="11"/>
                                        </p:tgtEl>
                                        <p:attrNameLst>
                                          <p:attrName>ppt_y</p:attrName>
                                        </p:attrNameLst>
                                      </p:cBhvr>
                                      <p:tavLst>
                                        <p:tav tm="0" fmla="#ppt_y-sin(pi*$)/3">
                                          <p:val>
                                            <p:fltVal val="0.5"/>
                                          </p:val>
                                        </p:tav>
                                        <p:tav tm="100000">
                                          <p:val>
                                            <p:fltVal val="1"/>
                                          </p:val>
                                        </p:tav>
                                      </p:tavLst>
                                    </p:anim>
                                    <p:anim calcmode="lin" valueType="num">
                                      <p:cBhvr>
                                        <p:cTn id="26" dur="664" tmFilter="0, 0; 0.125,0.2665; 0.25,0.4; 0.375,0.465; 0.5,0.5;  0.625,0.535; 0.75,0.6; 0.875,0.7335; 1,1">
                                          <p:stCondLst>
                                            <p:cond delay="664"/>
                                          </p:stCondLst>
                                        </p:cTn>
                                        <p:tgtEl>
                                          <p:spTgt spid="11"/>
                                        </p:tgtEl>
                                        <p:attrNameLst>
                                          <p:attrName>ppt_y</p:attrName>
                                        </p:attrNameLst>
                                      </p:cBhvr>
                                      <p:tavLst>
                                        <p:tav tm="0" fmla="#ppt_y-sin(pi*$)/9">
                                          <p:val>
                                            <p:fltVal val="0"/>
                                          </p:val>
                                        </p:tav>
                                        <p:tav tm="100000">
                                          <p:val>
                                            <p:fltVal val="1"/>
                                          </p:val>
                                        </p:tav>
                                      </p:tavLst>
                                    </p:anim>
                                    <p:anim calcmode="lin" valueType="num">
                                      <p:cBhvr>
                                        <p:cTn id="27" dur="332" tmFilter="0, 0; 0.125,0.2665; 0.25,0.4; 0.375,0.465; 0.5,0.5;  0.625,0.535; 0.75,0.6; 0.875,0.7335; 1,1">
                                          <p:stCondLst>
                                            <p:cond delay="1324"/>
                                          </p:stCondLst>
                                        </p:cTn>
                                        <p:tgtEl>
                                          <p:spTgt spid="11"/>
                                        </p:tgtEl>
                                        <p:attrNameLst>
                                          <p:attrName>ppt_y</p:attrName>
                                        </p:attrNameLst>
                                      </p:cBhvr>
                                      <p:tavLst>
                                        <p:tav tm="0" fmla="#ppt_y-sin(pi*$)/27">
                                          <p:val>
                                            <p:fltVal val="0"/>
                                          </p:val>
                                        </p:tav>
                                        <p:tav tm="100000">
                                          <p:val>
                                            <p:fltVal val="1"/>
                                          </p:val>
                                        </p:tav>
                                      </p:tavLst>
                                    </p:anim>
                                    <p:anim calcmode="lin" valueType="num">
                                      <p:cBhvr>
                                        <p:cTn id="28" dur="164" tmFilter="0, 0; 0.125,0.2665; 0.25,0.4; 0.375,0.465; 0.5,0.5;  0.625,0.535; 0.75,0.6; 0.875,0.7335; 1,1">
                                          <p:stCondLst>
                                            <p:cond delay="1656"/>
                                          </p:stCondLst>
                                        </p:cTn>
                                        <p:tgtEl>
                                          <p:spTgt spid="11"/>
                                        </p:tgtEl>
                                        <p:attrNameLst>
                                          <p:attrName>ppt_y</p:attrName>
                                        </p:attrNameLst>
                                      </p:cBhvr>
                                      <p:tavLst>
                                        <p:tav tm="0" fmla="#ppt_y-sin(pi*$)/81">
                                          <p:val>
                                            <p:fltVal val="0"/>
                                          </p:val>
                                        </p:tav>
                                        <p:tav tm="100000">
                                          <p:val>
                                            <p:fltVal val="1"/>
                                          </p:val>
                                        </p:tav>
                                      </p:tavLst>
                                    </p:anim>
                                    <p:animScale>
                                      <p:cBhvr>
                                        <p:cTn id="29" dur="26">
                                          <p:stCondLst>
                                            <p:cond delay="650"/>
                                          </p:stCondLst>
                                        </p:cTn>
                                        <p:tgtEl>
                                          <p:spTgt spid="11"/>
                                        </p:tgtEl>
                                      </p:cBhvr>
                                      <p:to x="100000" y="60000"/>
                                    </p:animScale>
                                    <p:animScale>
                                      <p:cBhvr>
                                        <p:cTn id="30" dur="166" decel="50000">
                                          <p:stCondLst>
                                            <p:cond delay="676"/>
                                          </p:stCondLst>
                                        </p:cTn>
                                        <p:tgtEl>
                                          <p:spTgt spid="11"/>
                                        </p:tgtEl>
                                      </p:cBhvr>
                                      <p:to x="100000" y="100000"/>
                                    </p:animScale>
                                    <p:animScale>
                                      <p:cBhvr>
                                        <p:cTn id="31" dur="26">
                                          <p:stCondLst>
                                            <p:cond delay="1312"/>
                                          </p:stCondLst>
                                        </p:cTn>
                                        <p:tgtEl>
                                          <p:spTgt spid="11"/>
                                        </p:tgtEl>
                                      </p:cBhvr>
                                      <p:to x="100000" y="80000"/>
                                    </p:animScale>
                                    <p:animScale>
                                      <p:cBhvr>
                                        <p:cTn id="32" dur="166" decel="50000">
                                          <p:stCondLst>
                                            <p:cond delay="1338"/>
                                          </p:stCondLst>
                                        </p:cTn>
                                        <p:tgtEl>
                                          <p:spTgt spid="11"/>
                                        </p:tgtEl>
                                      </p:cBhvr>
                                      <p:to x="100000" y="100000"/>
                                    </p:animScale>
                                    <p:animScale>
                                      <p:cBhvr>
                                        <p:cTn id="33" dur="26">
                                          <p:stCondLst>
                                            <p:cond delay="1642"/>
                                          </p:stCondLst>
                                        </p:cTn>
                                        <p:tgtEl>
                                          <p:spTgt spid="11"/>
                                        </p:tgtEl>
                                      </p:cBhvr>
                                      <p:to x="100000" y="90000"/>
                                    </p:animScale>
                                    <p:animScale>
                                      <p:cBhvr>
                                        <p:cTn id="34" dur="166" decel="50000">
                                          <p:stCondLst>
                                            <p:cond delay="1668"/>
                                          </p:stCondLst>
                                        </p:cTn>
                                        <p:tgtEl>
                                          <p:spTgt spid="11"/>
                                        </p:tgtEl>
                                      </p:cBhvr>
                                      <p:to x="100000" y="100000"/>
                                    </p:animScale>
                                    <p:animScale>
                                      <p:cBhvr>
                                        <p:cTn id="35" dur="26">
                                          <p:stCondLst>
                                            <p:cond delay="1808"/>
                                          </p:stCondLst>
                                        </p:cTn>
                                        <p:tgtEl>
                                          <p:spTgt spid="11"/>
                                        </p:tgtEl>
                                      </p:cBhvr>
                                      <p:to x="100000" y="95000"/>
                                    </p:animScale>
                                    <p:animScale>
                                      <p:cBhvr>
                                        <p:cTn id="36" dur="166" decel="50000">
                                          <p:stCondLst>
                                            <p:cond delay="1834"/>
                                          </p:stCondLst>
                                        </p:cTn>
                                        <p:tgtEl>
                                          <p:spTgt spid="11"/>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1" grpId="0"/>
    </p:bldLst>
  </p:timing>
</p:sld>
</file>

<file path=ppt/tags/tag1.xml><?xml version="1.0" encoding="utf-8"?>
<p:tagLst xmlns:a="http://schemas.openxmlformats.org/drawingml/2006/main" xmlns:r="http://schemas.openxmlformats.org/officeDocument/2006/relationships" xmlns:p="http://schemas.openxmlformats.org/presentationml/2006/main">
  <p:tag name="COMMONDATA" val="eyJoZGlkIjoiZTUxMzYyNWY2NWY2YzJiNDhhOWY1MTc3YjU1YjFhYWEifQ=="/>
</p:tagLst>
</file>

<file path=ppt/theme/theme1.xml><?xml version="1.0" encoding="utf-8"?>
<a:theme xmlns:a="http://schemas.openxmlformats.org/drawingml/2006/main" name="8_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基本">
      <a:majorFont>
        <a:latin typeface="Arial Black"/>
        <a:ea typeface=""/>
        <a:cs typeface=""/>
        <a:font script="Jpan" typeface="ＭＳ Ｐゴシック"/>
        <a:font script="Hang" typeface="HY견고딕"/>
        <a:font script="Hans" typeface="微软雅黑"/>
        <a:font script="Hant" typeface="微軟正黑體"/>
        <a:font script="Arab" typeface="Tahoma"/>
        <a:font script="Hebr" typeface="Tahoma"/>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돋움"/>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963</TotalTime>
  <Words>5127</Words>
  <Application>Microsoft Office PowerPoint</Application>
  <PresentationFormat>自定义</PresentationFormat>
  <Paragraphs>257</Paragraphs>
  <Slides>56</Slides>
  <Notes>4</Notes>
  <HiddenSlides>0</HiddenSlides>
  <MMClips>0</MMClips>
  <ScaleCrop>false</ScaleCrop>
  <HeadingPairs>
    <vt:vector size="6" baseType="variant">
      <vt:variant>
        <vt:lpstr>已用的字体</vt:lpstr>
      </vt:variant>
      <vt:variant>
        <vt:i4>16</vt:i4>
      </vt:variant>
      <vt:variant>
        <vt:lpstr>主题</vt:lpstr>
      </vt:variant>
      <vt:variant>
        <vt:i4>1</vt:i4>
      </vt:variant>
      <vt:variant>
        <vt:lpstr>幻灯片标题</vt:lpstr>
      </vt:variant>
      <vt:variant>
        <vt:i4>56</vt:i4>
      </vt:variant>
    </vt:vector>
  </HeadingPairs>
  <TitlesOfParts>
    <vt:vector size="73" baseType="lpstr">
      <vt:lpstr>DOUYU Font</vt:lpstr>
      <vt:lpstr>KaiTi</vt:lpstr>
      <vt:lpstr>zihun159hao-gukesong</vt:lpstr>
      <vt:lpstr>方正中等线简体</vt:lpstr>
      <vt:lpstr>仿宋_GB2312</vt:lpstr>
      <vt:lpstr>黑体</vt:lpstr>
      <vt:lpstr>华文黑体</vt:lpstr>
      <vt:lpstr>华文细黑</vt:lpstr>
      <vt:lpstr>楷体</vt:lpstr>
      <vt:lpstr>楷体_GB2312</vt:lpstr>
      <vt:lpstr>宋体</vt:lpstr>
      <vt:lpstr>微软雅黑</vt:lpstr>
      <vt:lpstr>Arial</vt:lpstr>
      <vt:lpstr>Calibri</vt:lpstr>
      <vt:lpstr>Courier New</vt:lpstr>
      <vt:lpstr>Times New Roman</vt:lpstr>
      <vt:lpstr>8_Office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Administrator</dc:creator>
  <cp:lastModifiedBy>Administrator</cp:lastModifiedBy>
  <cp:revision>8586</cp:revision>
  <dcterms:created xsi:type="dcterms:W3CDTF">2014-11-27T01:03:00Z</dcterms:created>
  <dcterms:modified xsi:type="dcterms:W3CDTF">2024-03-16T03:03:08Z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2052-12.1.0.15990</vt:lpwstr>
  </property>
  <property fmtid="{D5CDD505-2E9C-101B-9397-08002B2CF9AE}" pid="3" name="ICV">
    <vt:lpwstr>B825556D803E4D82BE8B5E3BC3302CAA_12</vt:lpwstr>
  </property>
</Properties>
</file>