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80" r:id="rId13"/>
    <p:sldId id="267" r:id="rId14"/>
    <p:sldId id="268" r:id="rId15"/>
    <p:sldId id="269" r:id="rId16"/>
    <p:sldId id="270" r:id="rId17"/>
    <p:sldId id="271" r:id="rId18"/>
    <p:sldId id="289" r:id="rId19"/>
    <p:sldId id="272" r:id="rId20"/>
    <p:sldId id="273" r:id="rId21"/>
    <p:sldId id="274"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28.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2.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jpeg"/><Relationship Id="rId3" Type="http://schemas.openxmlformats.org/officeDocument/2006/relationships/tags" Target="../tags/tag5.xml"/><Relationship Id="rId2" Type="http://schemas.openxmlformats.org/officeDocument/2006/relationships/image" Target="../media/image2.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image" Target="../media/image2.png"/><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4.xml"/><Relationship Id="rId2" Type="http://schemas.openxmlformats.org/officeDocument/2006/relationships/image" Target="../media/image2.png"/><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标题 3073"/>
          <p:cNvSpPr>
            <a:spLocks noGrp="1"/>
          </p:cNvSpPr>
          <p:nvPr>
            <p:ph type="ctrTitle"/>
          </p:nvPr>
        </p:nvSpPr>
        <p:spPr>
          <a:xfrm>
            <a:off x="3181350" y="2455069"/>
            <a:ext cx="5829300" cy="1102519"/>
          </a:xfrm>
        </p:spPr>
        <p:txBody>
          <a:bodyPr anchor="ctr" anchorCtr="0"/>
          <a:p>
            <a:pPr defTabSz="914400">
              <a:buClrTx/>
              <a:buSzTx/>
              <a:buFontTx/>
              <a:buNone/>
            </a:pPr>
            <a:endParaRPr lang="zh-CN" altLang="zh-CN" sz="3300" kern="1200" baseline="0">
              <a:latin typeface="+mj-lt"/>
              <a:ea typeface="+mj-ea"/>
              <a:cs typeface="+mj-cs"/>
            </a:endParaRPr>
          </a:p>
        </p:txBody>
      </p:sp>
      <p:sp>
        <p:nvSpPr>
          <p:cNvPr id="3074" name="副标题 3074"/>
          <p:cNvSpPr>
            <a:spLocks noGrp="1"/>
          </p:cNvSpPr>
          <p:nvPr>
            <p:ph type="subTitle" idx="1"/>
          </p:nvPr>
        </p:nvSpPr>
        <p:spPr>
          <a:xfrm>
            <a:off x="3695700" y="3771900"/>
            <a:ext cx="4800600" cy="1314450"/>
          </a:xfrm>
        </p:spPr>
        <p:txBody>
          <a:bodyPr anchor="t" anchorCtr="0"/>
          <a:p>
            <a:pPr defTabSz="914400">
              <a:buClrTx/>
              <a:buSzTx/>
              <a:buFontTx/>
            </a:pPr>
            <a:endParaRPr lang="zh-CN" altLang="zh-CN" sz="2400" kern="1200" baseline="0">
              <a:latin typeface="+mn-lt"/>
              <a:ea typeface="+mn-ea"/>
              <a:cs typeface="+mn-cs"/>
            </a:endParaRPr>
          </a:p>
        </p:txBody>
      </p:sp>
      <p:pic>
        <p:nvPicPr>
          <p:cNvPr id="3075" name="图片 1"/>
          <p:cNvPicPr>
            <a:picLocks noChangeAspect="1"/>
          </p:cNvPicPr>
          <p:nvPr/>
        </p:nvPicPr>
        <p:blipFill>
          <a:blip r:embed="rId1"/>
          <a:stretch>
            <a:fillRect/>
          </a:stretch>
        </p:blipFill>
        <p:spPr>
          <a:xfrm>
            <a:off x="0" y="0"/>
            <a:ext cx="12192000" cy="7399020"/>
          </a:xfrm>
          <a:prstGeom prst="rect">
            <a:avLst/>
          </a:prstGeom>
          <a:noFill/>
          <a:ln w="9525">
            <a:noFill/>
          </a:ln>
        </p:spPr>
      </p:pic>
      <p:sp>
        <p:nvSpPr>
          <p:cNvPr id="3076" name="文本框 2"/>
          <p:cNvSpPr txBox="1"/>
          <p:nvPr/>
        </p:nvSpPr>
        <p:spPr>
          <a:xfrm>
            <a:off x="1910080" y="635"/>
            <a:ext cx="9020175" cy="3771265"/>
          </a:xfrm>
          <a:prstGeom prst="rect">
            <a:avLst/>
          </a:prstGeom>
          <a:noFill/>
          <a:ln w="9525">
            <a:noFill/>
          </a:ln>
        </p:spPr>
        <p:txBody>
          <a:bodyPr wrap="square" anchor="t" anchorCtr="0">
            <a:noAutofit/>
          </a:bodyPr>
          <a:p>
            <a:pPr>
              <a:lnSpc>
                <a:spcPct val="150000"/>
              </a:lnSpc>
            </a:pPr>
            <a:r>
              <a:rPr lang="en-US" altLang="zh-CN" sz="2100" b="1">
                <a:solidFill>
                  <a:srgbClr val="FF0000"/>
                </a:solidFill>
                <a:latin typeface="楷体" panose="02010609060101010101" charset="-122"/>
                <a:ea typeface="楷体" panose="02010609060101010101" charset="-122"/>
              </a:rPr>
              <a:t>    </a:t>
            </a:r>
            <a:r>
              <a:rPr lang="zh-CN" altLang="zh-CN" sz="3600" b="1">
                <a:solidFill>
                  <a:srgbClr val="FF0000"/>
                </a:solidFill>
                <a:latin typeface="楷体" panose="02010609060101010101" charset="-122"/>
                <a:ea typeface="楷体" panose="02010609060101010101" charset="-122"/>
              </a:rPr>
              <a:t>绵阳市高中</a:t>
            </a:r>
            <a:r>
              <a:rPr lang="en-US" altLang="zh-CN" sz="3600" b="1">
                <a:solidFill>
                  <a:srgbClr val="FF0000"/>
                </a:solidFill>
                <a:latin typeface="楷体" panose="02010609060101010101" charset="-122"/>
                <a:ea typeface="楷体" panose="02010609060101010101" charset="-122"/>
              </a:rPr>
              <a:t>2020</a:t>
            </a:r>
            <a:r>
              <a:rPr lang="zh-CN" altLang="en-US" sz="3600" b="1">
                <a:solidFill>
                  <a:srgbClr val="FF0000"/>
                </a:solidFill>
                <a:latin typeface="楷体" panose="02010609060101010101" charset="-122"/>
                <a:ea typeface="楷体" panose="02010609060101010101" charset="-122"/>
              </a:rPr>
              <a:t>级第三次诊断性考试</a:t>
            </a:r>
            <a:endParaRPr lang="zh-CN" altLang="en-US" sz="3600" b="1">
              <a:solidFill>
                <a:srgbClr val="FF0000"/>
              </a:solidFill>
              <a:latin typeface="楷体" panose="02010609060101010101" charset="-122"/>
              <a:ea typeface="楷体" panose="02010609060101010101" charset="-122"/>
            </a:endParaRPr>
          </a:p>
          <a:p>
            <a:pPr algn="ctr">
              <a:lnSpc>
                <a:spcPct val="150000"/>
              </a:lnSpc>
            </a:pPr>
            <a:r>
              <a:rPr lang="zh-CN" altLang="en-US" sz="3600" b="1">
                <a:solidFill>
                  <a:srgbClr val="FF0000"/>
                </a:solidFill>
                <a:latin typeface="楷体" panose="02010609060101010101" charset="-122"/>
                <a:ea typeface="楷体" panose="02010609060101010101" charset="-122"/>
              </a:rPr>
              <a:t>历史试卷讲评</a:t>
            </a:r>
            <a:endParaRPr lang="zh-CN" altLang="en-US" sz="3600" b="1">
              <a:solidFill>
                <a:srgbClr val="FF0000"/>
              </a:solidFill>
              <a:latin typeface="楷体" panose="02010609060101010101" charset="-122"/>
              <a:ea typeface="楷体" panose="02010609060101010101" charset="-122"/>
            </a:endParaRPr>
          </a:p>
          <a:p>
            <a:r>
              <a:rPr lang="zh-CN" altLang="en-US" sz="1600">
                <a:latin typeface="Arial" panose="020B0604020202020204" pitchFamily="34" charset="0"/>
                <a:ea typeface="宋体" panose="02010600030101010101" pitchFamily="2" charset="-122"/>
              </a:rPr>
              <a:t>              </a:t>
            </a:r>
            <a:endParaRPr lang="zh-CN" altLang="en-US" sz="1600">
              <a:latin typeface="Arial" panose="020B0604020202020204" pitchFamily="34" charset="0"/>
              <a:ea typeface="宋体" panose="02010600030101010101" pitchFamily="2" charset="-122"/>
            </a:endParaRPr>
          </a:p>
          <a:p>
            <a:r>
              <a:rPr lang="zh-CN" altLang="en-US" sz="1600" b="1">
                <a:latin typeface="Arial" panose="020B0604020202020204" pitchFamily="34" charset="0"/>
                <a:ea typeface="宋体" panose="02010600030101010101" pitchFamily="2" charset="-122"/>
              </a:rPr>
              <a:t>                     </a:t>
            </a:r>
            <a:r>
              <a:rPr lang="zh-CN" altLang="en-US" sz="1400" b="1">
                <a:latin typeface="Arial" panose="020B0604020202020204" pitchFamily="34" charset="0"/>
                <a:ea typeface="宋体" panose="02010600030101010101" pitchFamily="2" charset="-122"/>
              </a:rPr>
              <a:t>                               </a:t>
            </a:r>
            <a:r>
              <a:rPr lang="en-US" altLang="zh-CN" sz="1400" b="1">
                <a:latin typeface="Arial" panose="020B0604020202020204" pitchFamily="34" charset="0"/>
                <a:ea typeface="宋体" panose="02010600030101010101" pitchFamily="2" charset="-122"/>
              </a:rPr>
              <a:t>   </a:t>
            </a:r>
            <a:r>
              <a:rPr lang="zh-CN" altLang="en-US" sz="2800" b="1">
                <a:latin typeface="楷体" panose="02010609060101010101" charset="-122"/>
                <a:ea typeface="楷体" panose="02010609060101010101" charset="-122"/>
              </a:rPr>
              <a:t>绵阳中学实验学校   白帆</a:t>
            </a:r>
            <a:endParaRPr lang="zh-CN" altLang="en-US" sz="2800" b="1">
              <a:latin typeface="楷体" panose="02010609060101010101" charset="-122"/>
              <a:ea typeface="楷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78765" y="232410"/>
            <a:ext cx="11635105" cy="4568190"/>
          </a:xfrm>
          <a:prstGeom prst="rect">
            <a:avLst/>
          </a:prstGeom>
          <a:noFill/>
        </p:spPr>
        <p:txBody>
          <a:bodyPr wrap="square" rtlCol="0" anchor="t">
            <a:noAutofit/>
          </a:bodyPr>
          <a:p>
            <a:pPr marL="269240" indent="-269240"/>
            <a:r>
              <a:rPr lang="en-US" sz="2400">
                <a:latin typeface="宋体" panose="02010600030101010101" pitchFamily="2" charset="-122"/>
                <a:sym typeface="+mn-ea"/>
              </a:rPr>
              <a:t>24. </a:t>
            </a:r>
            <a:r>
              <a:rPr lang="zh-CN" altLang="en-US" sz="2400">
                <a:latin typeface="宋体" panose="02010600030101010101" pitchFamily="2" charset="-122"/>
                <a:ea typeface="宋体" panose="02010600030101010101" pitchFamily="2" charset="-122"/>
                <a:sym typeface="+mn-ea"/>
              </a:rPr>
              <a:t>下列是对中华文明起源的研究</a:t>
            </a:r>
            <a:endParaRPr lang="zh-CN" altLang="en-US" sz="2400">
              <a:latin typeface="宋体" panose="02010600030101010101" pitchFamily="2" charset="-122"/>
              <a:ea typeface="宋体" panose="02010600030101010101" pitchFamily="2" charset="-122"/>
              <a:sym typeface="+mn-ea"/>
            </a:endParaRPr>
          </a:p>
          <a:p>
            <a:pPr marL="269240" indent="-269240"/>
            <a:endParaRPr lang="zh-CN" altLang="en-US" sz="2400">
              <a:latin typeface="宋体" panose="02010600030101010101" pitchFamily="2" charset="-122"/>
              <a:ea typeface="宋体" panose="02010600030101010101" pitchFamily="2" charset="-122"/>
              <a:cs typeface="楷体" panose="02010609060101010101" charset="-122"/>
              <a:sym typeface="+mn-ea"/>
            </a:endParaRPr>
          </a:p>
        </p:txBody>
      </p:sp>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graphicFrame>
        <p:nvGraphicFramePr>
          <p:cNvPr id="2" name="表格 1"/>
          <p:cNvGraphicFramePr/>
          <p:nvPr>
            <p:custDataLst>
              <p:tags r:id="rId3"/>
            </p:custDataLst>
          </p:nvPr>
        </p:nvGraphicFramePr>
        <p:xfrm>
          <a:off x="456565" y="927735"/>
          <a:ext cx="11638915" cy="1798320"/>
        </p:xfrm>
        <a:graphic>
          <a:graphicData uri="http://schemas.openxmlformats.org/drawingml/2006/table">
            <a:tbl>
              <a:tblPr firstRow="1" bandRow="1">
                <a:tableStyleId>{5C22544A-7EE6-4342-B048-85BDC9FD1C3A}</a:tableStyleId>
              </a:tblPr>
              <a:tblGrid>
                <a:gridCol w="2178685"/>
                <a:gridCol w="9460230"/>
              </a:tblGrid>
              <a:tr h="641985">
                <a:tc>
                  <a:txBody>
                    <a:bodyPr/>
                    <a:p>
                      <a:pPr>
                        <a:buNone/>
                      </a:pP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距今</a:t>
                      </a:r>
                      <a:r>
                        <a:rPr lang="en-US" altLang="zh-CN" sz="2000" b="0">
                          <a:solidFill>
                            <a:schemeClr val="tx1"/>
                          </a:solidFill>
                          <a:latin typeface="宋体" panose="02010600030101010101" pitchFamily="2" charset="-122"/>
                          <a:ea typeface="宋体" panose="02010600030101010101" pitchFamily="2" charset="-122"/>
                          <a:cs typeface="宋体" panose="02010600030101010101" pitchFamily="2" charset="-122"/>
                        </a:rPr>
                        <a:t>6000</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年</a:t>
                      </a:r>
                      <a:r>
                        <a:rPr lang="en-US" altLang="zh-CN" sz="2000" b="0">
                          <a:solidFill>
                            <a:schemeClr val="tx1"/>
                          </a:solidFill>
                          <a:latin typeface="宋体" panose="02010600030101010101" pitchFamily="2" charset="-122"/>
                          <a:ea typeface="宋体" panose="02010600030101010101" pitchFamily="2" charset="-122"/>
                          <a:cs typeface="宋体" panose="02010600030101010101" pitchFamily="2" charset="-122"/>
                        </a:rPr>
                        <a:t>——5000</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年</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p>
                      <a:pPr>
                        <a:buNone/>
                      </a:pPr>
                      <a:r>
                        <a:rPr lang="en-US" altLang="zh-CN" sz="2000" b="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a:t>
                      </a:r>
                      <a:r>
                        <a:rPr lang="zh-CN" altLang="en-US" sz="2000" b="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天极宇宙观</a:t>
                      </a:r>
                      <a:r>
                        <a:rPr lang="en-US" altLang="zh-CN" sz="2000" b="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是原始宗教的核心。垄断与</a:t>
                      </a:r>
                      <a:r>
                        <a:rPr lang="en-US" altLang="zh-CN" sz="2000" b="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天极之神</a:t>
                      </a:r>
                      <a:r>
                        <a:rPr lang="en-US" altLang="zh-CN" sz="2000" b="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的沟通，成为构建早期国家的重要依托。</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520700">
                <a:tc>
                  <a:txBody>
                    <a:bodyPr/>
                    <a:p>
                      <a:pPr>
                        <a:buNone/>
                      </a:pPr>
                      <a:r>
                        <a:rPr lang="zh-CN" altLang="en-US" sz="2000">
                          <a:latin typeface="宋体" panose="02010600030101010101" pitchFamily="2" charset="-122"/>
                          <a:ea typeface="宋体" panose="02010600030101010101" pitchFamily="2" charset="-122"/>
                        </a:rPr>
                        <a:t>夏商时期</a:t>
                      </a:r>
                      <a:endParaRPr lang="zh-CN" altLang="en-US" sz="2000">
                        <a:latin typeface="宋体" panose="02010600030101010101" pitchFamily="2" charset="-122"/>
                        <a:ea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p>
                      <a:pPr>
                        <a:buNone/>
                      </a:pP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天极宇宙观</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发展为</a:t>
                      </a:r>
                      <a:r>
                        <a:rPr lang="en-US" altLang="zh-CN" sz="200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天下政治观</a:t>
                      </a:r>
                      <a:r>
                        <a:rPr lang="en-US" altLang="zh-CN" sz="200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天极之神</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演变为</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帝</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，宇宙观与政治观的结合更加紧密。</a:t>
                      </a:r>
                      <a:endPar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340995">
                <a:tc>
                  <a:txBody>
                    <a:bodyPr/>
                    <a:p>
                      <a:pPr>
                        <a:buNone/>
                      </a:pPr>
                      <a:r>
                        <a:rPr lang="zh-CN" altLang="en-US" sz="2000">
                          <a:latin typeface="宋体" panose="02010600030101010101" pitchFamily="2" charset="-122"/>
                          <a:ea typeface="宋体" panose="02010600030101010101" pitchFamily="2" charset="-122"/>
                        </a:rPr>
                        <a:t>西周时期</a:t>
                      </a:r>
                      <a:endParaRPr lang="zh-CN" altLang="en-US" sz="2000">
                        <a:latin typeface="宋体" panose="02010600030101010101" pitchFamily="2" charset="-122"/>
                        <a:ea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p>
                      <a:pPr>
                        <a:buNone/>
                      </a:pP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帝</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向</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道德化之</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天</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转变，</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天下政治观</a:t>
                      </a:r>
                      <a:r>
                        <a:rPr lang="en-US" altLang="zh-CN" sz="2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rPr>
                        <a:t>的人文化。</a:t>
                      </a:r>
                      <a:endParaRPr lang="zh-CN" altLang="en-US" sz="200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sp>
        <p:nvSpPr>
          <p:cNvPr id="3" name="文本框 2"/>
          <p:cNvSpPr txBox="1"/>
          <p:nvPr/>
        </p:nvSpPr>
        <p:spPr>
          <a:xfrm>
            <a:off x="456565" y="2794635"/>
            <a:ext cx="8783955" cy="1198880"/>
          </a:xfrm>
          <a:prstGeom prst="rect">
            <a:avLst/>
          </a:prstGeom>
          <a:noFill/>
        </p:spPr>
        <p:txBody>
          <a:bodyPr wrap="square" rtlCol="0">
            <a:spAutoFit/>
          </a:bodyPr>
          <a:p>
            <a:r>
              <a:rPr lang="zh-CN" altLang="en-US" sz="2400">
                <a:latin typeface="宋体" panose="02010600030101010101" pitchFamily="2" charset="-122"/>
                <a:ea typeface="宋体" panose="02010600030101010101" pitchFamily="2" charset="-122"/>
                <a:cs typeface="宋体" panose="02010600030101010101" pitchFamily="2" charset="-122"/>
              </a:rPr>
              <a:t>这一历程彰显了早期中国</a:t>
            </a:r>
            <a:endParaRPr lang="zh-CN" altLang="en-US" sz="2400">
              <a:latin typeface="宋体" panose="02010600030101010101" pitchFamily="2" charset="-122"/>
              <a:ea typeface="宋体" panose="02010600030101010101" pitchFamily="2" charset="-122"/>
              <a:cs typeface="宋体" panose="02010600030101010101" pitchFamily="2" charset="-122"/>
            </a:endParaRPr>
          </a:p>
          <a:p>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a:t>
            </a:r>
            <a:r>
              <a:rPr lang="zh-CN" altLang="en-US" sz="2400">
                <a:latin typeface="宋体" panose="02010600030101010101" pitchFamily="2" charset="-122"/>
                <a:ea typeface="宋体" panose="02010600030101010101" pitchFamily="2" charset="-122"/>
                <a:cs typeface="宋体" panose="02010600030101010101" pitchFamily="2" charset="-122"/>
              </a:rPr>
              <a:t>王权</a:t>
            </a:r>
            <a:r>
              <a:rPr lang="zh-CN" altLang="en-US" sz="240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严重依附</a:t>
            </a:r>
            <a:r>
              <a:rPr lang="zh-CN" altLang="en-US" sz="2400">
                <a:latin typeface="宋体" panose="02010600030101010101" pitchFamily="2" charset="-122"/>
                <a:ea typeface="宋体" panose="02010600030101010101" pitchFamily="2" charset="-122"/>
                <a:cs typeface="宋体" panose="02010600030101010101" pitchFamily="2" charset="-122"/>
              </a:rPr>
              <a:t>于神权</a:t>
            </a:r>
            <a:r>
              <a:rPr lang="en-US" altLang="zh-CN" sz="2400">
                <a:latin typeface="宋体" panose="02010600030101010101" pitchFamily="2" charset="-122"/>
                <a:ea typeface="宋体" panose="02010600030101010101" pitchFamily="2" charset="-122"/>
                <a:cs typeface="宋体" panose="02010600030101010101" pitchFamily="2" charset="-122"/>
              </a:rPr>
              <a:t>       B.</a:t>
            </a:r>
            <a:r>
              <a:rPr lang="zh-CN" altLang="en-US" sz="2400">
                <a:latin typeface="宋体" panose="02010600030101010101" pitchFamily="2" charset="-122"/>
                <a:ea typeface="宋体" panose="02010600030101010101" pitchFamily="2" charset="-122"/>
                <a:cs typeface="宋体" panose="02010600030101010101" pitchFamily="2" charset="-122"/>
              </a:rPr>
              <a:t>以</a:t>
            </a:r>
            <a:r>
              <a:rPr lang="zh-CN" altLang="en-US" sz="240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血缘为纽带</a:t>
            </a:r>
            <a:r>
              <a:rPr lang="zh-CN" altLang="en-US" sz="2400">
                <a:latin typeface="宋体" panose="02010600030101010101" pitchFamily="2" charset="-122"/>
                <a:ea typeface="宋体" panose="02010600030101010101" pitchFamily="2" charset="-122"/>
                <a:cs typeface="宋体" panose="02010600030101010101" pitchFamily="2" charset="-122"/>
              </a:rPr>
              <a:t>构建国家</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r>
              <a:rPr lang="en-US" altLang="zh-CN" sz="2400">
                <a:latin typeface="宋体" panose="02010600030101010101" pitchFamily="2" charset="-122"/>
                <a:ea typeface="宋体" panose="02010600030101010101" pitchFamily="2" charset="-122"/>
                <a:cs typeface="宋体" panose="02010600030101010101" pitchFamily="2" charset="-122"/>
              </a:rPr>
              <a:t> C.</a:t>
            </a:r>
            <a:r>
              <a:rPr lang="zh-CN" altLang="en-US" sz="240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君主专制</a:t>
            </a:r>
            <a:r>
              <a:rPr lang="zh-CN" altLang="en-US" sz="2400">
                <a:latin typeface="宋体" panose="02010600030101010101" pitchFamily="2" charset="-122"/>
                <a:ea typeface="宋体" panose="02010600030101010101" pitchFamily="2" charset="-122"/>
                <a:cs typeface="宋体" panose="02010600030101010101" pitchFamily="2" charset="-122"/>
              </a:rPr>
              <a:t>的日益强化</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 D.</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宗教思想的世俗化倾向</a:t>
            </a:r>
            <a:endPar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278130" y="4182745"/>
            <a:ext cx="11817350" cy="2306955"/>
          </a:xfrm>
          <a:prstGeom prst="rect">
            <a:avLst/>
          </a:prstGeom>
          <a:noFill/>
        </p:spPr>
        <p:txBody>
          <a:bodyPr wrap="square" rtlCol="0">
            <a:spAutoFit/>
          </a:bodyPr>
          <a:p>
            <a:r>
              <a:rPr lang="zh-CN" altLang="en-US" sz="2400">
                <a:latin typeface="楷体" panose="02010609060101010101" charset="-122"/>
                <a:ea typeface="楷体" panose="02010609060101010101" charset="-122"/>
                <a:cs typeface="楷体" panose="02010609060101010101" charset="-122"/>
              </a:rPr>
              <a:t>【解析】</a:t>
            </a:r>
            <a:r>
              <a:rPr lang="zh-CN" altLang="en-US" sz="2400">
                <a:solidFill>
                  <a:srgbClr val="002060"/>
                </a:solidFill>
                <a:latin typeface="楷体" panose="02010609060101010101" charset="-122"/>
                <a:ea typeface="楷体" panose="02010609060101010101" charset="-122"/>
                <a:cs typeface="楷体" panose="02010609060101010101" charset="-122"/>
              </a:rPr>
              <a:t>本题立意考查中华文明的起源与早期国家。</a:t>
            </a:r>
            <a:r>
              <a:rPr lang="zh-CN" altLang="en-US" sz="2400">
                <a:solidFill>
                  <a:srgbClr val="FF0000"/>
                </a:solidFill>
                <a:latin typeface="楷体" panose="02010609060101010101" charset="-122"/>
                <a:ea typeface="楷体" panose="02010609060101010101" charset="-122"/>
                <a:cs typeface="楷体" panose="02010609060101010101" charset="-122"/>
              </a:rPr>
              <a:t>根据材料中的宇宙观从</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天极宇宙观</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向</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天下政治观</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转变，</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天极之神</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演变为</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帝</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等信息可以推断出早期中国宗教思想的世俗化倾向。</a:t>
            </a:r>
            <a:r>
              <a:rPr lang="en-US" altLang="zh-CN" sz="2400">
                <a:latin typeface="楷体" panose="02010609060101010101" charset="-122"/>
                <a:ea typeface="楷体" panose="02010609060101010101" charset="-122"/>
                <a:cs typeface="楷体" panose="02010609060101010101" charset="-122"/>
              </a:rPr>
              <a:t>D</a:t>
            </a:r>
            <a:r>
              <a:rPr lang="zh-CN" altLang="en-US" sz="2400">
                <a:latin typeface="楷体" panose="02010609060101010101" charset="-122"/>
                <a:ea typeface="楷体" panose="02010609060101010101" charset="-122"/>
                <a:cs typeface="楷体" panose="02010609060101010101" charset="-122"/>
              </a:rPr>
              <a:t>选项正确。</a:t>
            </a:r>
            <a:endParaRPr lang="zh-CN" altLang="en-US" sz="2400">
              <a:latin typeface="楷体" panose="02010609060101010101" charset="-122"/>
              <a:ea typeface="楷体" panose="02010609060101010101" charset="-122"/>
              <a:cs typeface="楷体" panose="02010609060101010101" charset="-122"/>
            </a:endParaRPr>
          </a:p>
          <a:p>
            <a:r>
              <a:rPr lang="en-US" altLang="zh-CN" sz="2400">
                <a:solidFill>
                  <a:srgbClr val="FF0000"/>
                </a:solidFill>
                <a:latin typeface="楷体" panose="02010609060101010101" charset="-122"/>
                <a:ea typeface="楷体" panose="02010609060101010101" charset="-122"/>
                <a:cs typeface="楷体" panose="02010609060101010101" charset="-122"/>
              </a:rPr>
              <a:t>A</a:t>
            </a:r>
            <a:r>
              <a:rPr lang="zh-CN" altLang="en-US" sz="2400">
                <a:solidFill>
                  <a:srgbClr val="FF0000"/>
                </a:solidFill>
                <a:latin typeface="楷体" panose="02010609060101010101" charset="-122"/>
                <a:ea typeface="楷体" panose="02010609060101010101" charset="-122"/>
                <a:cs typeface="楷体" panose="02010609060101010101" charset="-122"/>
              </a:rPr>
              <a:t>选项</a:t>
            </a:r>
            <a:r>
              <a:rPr lang="zh-CN" altLang="en-US" sz="2400">
                <a:latin typeface="楷体" panose="02010609060101010101" charset="-122"/>
                <a:ea typeface="楷体" panose="02010609060101010101" charset="-122"/>
                <a:cs typeface="楷体" panose="02010609060101010101" charset="-122"/>
              </a:rPr>
              <a:t>：王权严重依附于神权，说法错误。</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a:p>
            <a:r>
              <a:rPr lang="en-US" altLang="zh-CN" sz="2400">
                <a:solidFill>
                  <a:srgbClr val="FF0000"/>
                </a:solidFill>
                <a:latin typeface="楷体" panose="02010609060101010101" charset="-122"/>
                <a:ea typeface="楷体" panose="02010609060101010101" charset="-122"/>
                <a:cs typeface="楷体" panose="02010609060101010101" charset="-122"/>
              </a:rPr>
              <a:t>B</a:t>
            </a:r>
            <a:r>
              <a:rPr lang="zh-CN" altLang="en-US" sz="2400">
                <a:solidFill>
                  <a:srgbClr val="FF0000"/>
                </a:solidFill>
                <a:latin typeface="楷体" panose="02010609060101010101" charset="-122"/>
                <a:ea typeface="楷体" panose="02010609060101010101" charset="-122"/>
                <a:cs typeface="楷体" panose="02010609060101010101" charset="-122"/>
              </a:rPr>
              <a:t>选项</a:t>
            </a:r>
            <a:r>
              <a:rPr lang="zh-CN" altLang="en-US" sz="2400">
                <a:latin typeface="楷体" panose="02010609060101010101" charset="-122"/>
                <a:ea typeface="楷体" panose="02010609060101010101" charset="-122"/>
                <a:cs typeface="楷体" panose="02010609060101010101" charset="-122"/>
              </a:rPr>
              <a:t>：材料中没有体现</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血缘</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纽带。</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r>
              <a:rPr lang="en-US" altLang="zh-CN" sz="2400">
                <a:solidFill>
                  <a:srgbClr val="FF0000"/>
                </a:solidFill>
                <a:latin typeface="楷体" panose="02010609060101010101" charset="-122"/>
                <a:ea typeface="楷体" panose="02010609060101010101" charset="-122"/>
                <a:cs typeface="楷体" panose="02010609060101010101" charset="-122"/>
              </a:rPr>
              <a:t>C</a:t>
            </a:r>
            <a:r>
              <a:rPr lang="zh-CN" altLang="en-US" sz="2400">
                <a:solidFill>
                  <a:srgbClr val="FF0000"/>
                </a:solidFill>
                <a:latin typeface="楷体" panose="02010609060101010101" charset="-122"/>
                <a:ea typeface="楷体" panose="02010609060101010101" charset="-122"/>
                <a:cs typeface="楷体" panose="02010609060101010101" charset="-122"/>
              </a:rPr>
              <a:t>选项</a:t>
            </a:r>
            <a:r>
              <a:rPr lang="zh-CN" altLang="en-US" sz="2400">
                <a:latin typeface="楷体" panose="02010609060101010101" charset="-122"/>
                <a:ea typeface="楷体" panose="02010609060101010101" charset="-122"/>
                <a:cs typeface="楷体" panose="02010609060101010101" charset="-122"/>
              </a:rPr>
              <a:t>：君主专制制度正式形成于秦朝。</a:t>
            </a:r>
            <a:r>
              <a:rPr lang="en-US" altLang="zh-CN" sz="2400">
                <a:latin typeface="楷体" panose="02010609060101010101" charset="-122"/>
                <a:ea typeface="楷体" panose="02010609060101010101" charset="-122"/>
                <a:cs typeface="楷体" panose="02010609060101010101" charset="-122"/>
              </a:rPr>
              <a:t>C</a:t>
            </a:r>
            <a:r>
              <a:rPr lang="zh-CN" altLang="en-US" sz="2400">
                <a:latin typeface="楷体" panose="02010609060101010101" charset="-122"/>
                <a:ea typeface="楷体" panose="02010609060101010101" charset="-122"/>
                <a:cs typeface="楷体" panose="02010609060101010101" charset="-122"/>
              </a:rPr>
              <a:t>选项错误。</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0" name="文本框 99"/>
          <p:cNvSpPr txBox="1"/>
          <p:nvPr/>
        </p:nvSpPr>
        <p:spPr>
          <a:xfrm>
            <a:off x="180340" y="927100"/>
            <a:ext cx="12011660" cy="1568450"/>
          </a:xfrm>
          <a:prstGeom prst="rect">
            <a:avLst/>
          </a:prstGeom>
          <a:noFill/>
          <a:ln w="9525">
            <a:noFill/>
          </a:ln>
        </p:spPr>
        <p:txBody>
          <a:bodyPr wrap="square">
            <a:spAutoFit/>
          </a:bodyPr>
          <a:p>
            <a:pPr marL="269240" indent="-269240"/>
            <a:r>
              <a:rPr lang="en-US" sz="2400" b="0">
                <a:latin typeface="宋体" panose="02010600030101010101" pitchFamily="2" charset="-122"/>
              </a:rPr>
              <a:t>25.</a:t>
            </a:r>
            <a:r>
              <a:rPr lang="en-US" sz="2400" b="0">
                <a:solidFill>
                  <a:srgbClr val="C00000"/>
                </a:solidFill>
                <a:latin typeface="宋体" panose="02010600030101010101" pitchFamily="2" charset="-122"/>
              </a:rPr>
              <a:t>东汉</a:t>
            </a:r>
            <a:r>
              <a:rPr lang="en-US" sz="2400" b="0">
                <a:solidFill>
                  <a:schemeClr val="tx1"/>
                </a:solidFill>
                <a:latin typeface="宋体" panose="02010600030101010101" pitchFamily="2" charset="-122"/>
              </a:rPr>
              <a:t>时期，</a:t>
            </a:r>
            <a:r>
              <a:rPr lang="en-US" sz="2400" b="0">
                <a:solidFill>
                  <a:srgbClr val="C00000"/>
                </a:solidFill>
                <a:latin typeface="宋体" panose="02010600030101010101" pitchFamily="2" charset="-122"/>
              </a:rPr>
              <a:t>外戚利用皇帝幼弱，专擅朝政，宦官拥立幼主，操纵政权</a:t>
            </a:r>
            <a:r>
              <a:rPr lang="en-US" sz="2400" b="0">
                <a:solidFill>
                  <a:schemeClr val="tx1"/>
                </a:solidFill>
                <a:latin typeface="宋体" panose="02010600030101010101" pitchFamily="2" charset="-122"/>
              </a:rPr>
              <a:t>的现象时有发生</a:t>
            </a:r>
            <a:r>
              <a:rPr lang="en-US" sz="2400" b="0">
                <a:latin typeface="宋体" panose="02010600030101010101" pitchFamily="2" charset="-122"/>
              </a:rPr>
              <a:t>。</a:t>
            </a:r>
            <a:r>
              <a:rPr lang="en-US" sz="2400" b="0">
                <a:solidFill>
                  <a:srgbClr val="C00000"/>
                </a:solidFill>
                <a:latin typeface="宋体" panose="02010600030101010101" pitchFamily="2" charset="-122"/>
              </a:rPr>
              <a:t>东晋</a:t>
            </a:r>
            <a:r>
              <a:rPr lang="en-US" sz="2400" b="0">
                <a:latin typeface="宋体" panose="02010600030101010101" pitchFamily="2" charset="-122"/>
              </a:rPr>
              <a:t>时期的</a:t>
            </a:r>
            <a:r>
              <a:rPr lang="en-US" sz="2400" b="0">
                <a:solidFill>
                  <a:srgbClr val="C00000"/>
                </a:solidFill>
                <a:latin typeface="宋体" panose="02010600030101010101" pitchFamily="2" charset="-122"/>
              </a:rPr>
              <a:t>政治舞台上外戚、宦官的身影，就黯淡下去了</a:t>
            </a:r>
            <a:r>
              <a:rPr lang="en-US" sz="2400" b="0">
                <a:latin typeface="宋体" panose="02010600030101010101" pitchFamily="2" charset="-122"/>
              </a:rPr>
              <a:t>。这一现象折射出东晋</a:t>
            </a:r>
            <a:endParaRPr lang="en-US" sz="2400" b="0">
              <a:latin typeface="宋体" panose="02010600030101010101" pitchFamily="2" charset="-122"/>
            </a:endParaRPr>
          </a:p>
          <a:p>
            <a:pPr marL="269240" indent="-269240"/>
            <a:r>
              <a:rPr lang="en-US" sz="2400" b="0">
                <a:latin typeface="宋体" panose="02010600030101010101" pitchFamily="2" charset="-122"/>
              </a:rPr>
              <a:t>A.</a:t>
            </a:r>
            <a:r>
              <a:rPr lang="en-US" sz="2400" strike="sngStrike">
                <a:solidFill>
                  <a:schemeClr val="accent6">
                    <a:lumMod val="75000"/>
                  </a:schemeClr>
                </a:solidFill>
                <a:latin typeface="宋体" panose="02010600030101010101" pitchFamily="2" charset="-122"/>
                <a:sym typeface="+mn-ea"/>
              </a:rPr>
              <a:t>宗法观念</a:t>
            </a:r>
            <a:r>
              <a:rPr lang="en-US" sz="2400">
                <a:latin typeface="宋体" panose="02010600030101010101" pitchFamily="2" charset="-122"/>
                <a:sym typeface="+mn-ea"/>
              </a:rPr>
              <a:t>淡化</a:t>
            </a:r>
            <a:r>
              <a:rPr lang="en-US" sz="2400" b="0">
                <a:latin typeface="宋体" panose="02010600030101010101" pitchFamily="2" charset="-122"/>
              </a:rPr>
              <a:t>        </a:t>
            </a:r>
            <a:r>
              <a:rPr lang="en-US" sz="2400" b="0">
                <a:solidFill>
                  <a:srgbClr val="FF0000"/>
                </a:solidFill>
                <a:latin typeface="宋体" panose="02010600030101010101" pitchFamily="2" charset="-122"/>
              </a:rPr>
              <a:t>B.</a:t>
            </a:r>
            <a:r>
              <a:rPr lang="en-US" sz="2400">
                <a:solidFill>
                  <a:srgbClr val="FF0000"/>
                </a:solidFill>
                <a:latin typeface="宋体" panose="02010600030101010101" pitchFamily="2" charset="-122"/>
                <a:sym typeface="+mn-ea"/>
              </a:rPr>
              <a:t>君主集权削弱</a:t>
            </a:r>
            <a:endParaRPr lang="en-US" sz="2400" b="0">
              <a:latin typeface="宋体" panose="02010600030101010101" pitchFamily="2" charset="-122"/>
            </a:endParaRPr>
          </a:p>
          <a:p>
            <a:pPr marL="269240" indent="-269240"/>
            <a:r>
              <a:rPr lang="en-US" sz="2400" b="0">
                <a:latin typeface="宋体" panose="02010600030101010101" pitchFamily="2" charset="-122"/>
              </a:rPr>
              <a:t>C.</a:t>
            </a:r>
            <a:r>
              <a:rPr lang="en-US" sz="2400">
                <a:latin typeface="宋体" panose="02010600030101010101" pitchFamily="2" charset="-122"/>
                <a:sym typeface="+mn-ea"/>
              </a:rPr>
              <a:t>门阀士族</a:t>
            </a:r>
            <a:r>
              <a:rPr lang="en-US" sz="2400" strike="sngStrike">
                <a:solidFill>
                  <a:schemeClr val="accent6">
                    <a:lumMod val="75000"/>
                  </a:schemeClr>
                </a:solidFill>
                <a:latin typeface="宋体" panose="02010600030101010101" pitchFamily="2" charset="-122"/>
                <a:sym typeface="+mn-ea"/>
              </a:rPr>
              <a:t>衰落</a:t>
            </a:r>
            <a:r>
              <a:rPr lang="en-US" sz="2400" b="0">
                <a:latin typeface="宋体" panose="02010600030101010101" pitchFamily="2" charset="-122"/>
              </a:rPr>
              <a:t>        D.</a:t>
            </a:r>
            <a:r>
              <a:rPr lang="en-US" sz="2400" strike="sngStrike">
                <a:solidFill>
                  <a:schemeClr val="accent6">
                    <a:lumMod val="75000"/>
                  </a:schemeClr>
                </a:solidFill>
                <a:latin typeface="宋体" panose="02010600030101010101" pitchFamily="2" charset="-122"/>
                <a:sym typeface="+mn-ea"/>
              </a:rPr>
              <a:t>监察制度周密</a:t>
            </a:r>
            <a:endParaRPr lang="en-US" altLang="en-US" sz="2400" b="0" strike="sngStrike">
              <a:solidFill>
                <a:schemeClr val="accent6">
                  <a:lumMod val="75000"/>
                </a:schemeClr>
              </a:solidFill>
              <a:latin typeface="宋体" panose="02010600030101010101" pitchFamily="2" charset="-122"/>
              <a:ea typeface="宋体" panose="02010600030101010101" pitchFamily="2" charset="-122"/>
              <a:sym typeface="+mn-ea"/>
            </a:endParaRPr>
          </a:p>
        </p:txBody>
      </p:sp>
      <p:sp>
        <p:nvSpPr>
          <p:cNvPr id="2" name="文本框 1"/>
          <p:cNvSpPr txBox="1"/>
          <p:nvPr/>
        </p:nvSpPr>
        <p:spPr>
          <a:xfrm>
            <a:off x="-635" y="2969895"/>
            <a:ext cx="12096115" cy="2186940"/>
          </a:xfrm>
          <a:prstGeom prst="rect">
            <a:avLst/>
          </a:prstGeom>
          <a:noFill/>
        </p:spPr>
        <p:txBody>
          <a:bodyPr wrap="square" rtlCol="0" anchor="t">
            <a:no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本题立意考查中国古代的政治制度。</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外戚和宦官是依附于皇权的特殊群体，从材料可知，东汉时期外戚宦官专权严重，东晋沉寂，反映出东晋时期由于门阀政治的发展，君主集权削弱的社会背景。</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：宗法观念，强调父系血缘，外戚属于母系血缘，外戚宦官专权沉寂无法体现宗法观念淡化。</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：东晋是门阀士族发展的鼎盛时期。</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中国古代的监察体制不针对外戚和宦官，而且</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周密</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一词说法太过绝对。</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0" name="文本框 99"/>
          <p:cNvSpPr txBox="1"/>
          <p:nvPr/>
        </p:nvSpPr>
        <p:spPr>
          <a:xfrm>
            <a:off x="149860" y="634365"/>
            <a:ext cx="11945620" cy="1642745"/>
          </a:xfrm>
          <a:prstGeom prst="rect">
            <a:avLst/>
          </a:prstGeom>
          <a:noFill/>
          <a:ln w="9525">
            <a:noFill/>
          </a:ln>
        </p:spPr>
        <p:txBody>
          <a:bodyPr wrap="square">
            <a:noAutofit/>
          </a:bodyPr>
          <a:p>
            <a:pPr marL="269240" indent="-269240"/>
            <a:r>
              <a:rPr lang="en-US" sz="2400" b="0">
                <a:latin typeface="宋体" panose="02010600030101010101" pitchFamily="2" charset="-122"/>
              </a:rPr>
              <a:t>26.</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宋代</a:t>
            </a:r>
            <a:r>
              <a:rPr lang="zh-CN" altLang="en-US" sz="2400" b="0">
                <a:latin typeface="宋体" panose="02010600030101010101" pitchFamily="2" charset="-122"/>
                <a:ea typeface="宋体" panose="02010600030101010101" pitchFamily="2" charset="-122"/>
                <a:cs typeface="宋体" panose="02010600030101010101" pitchFamily="2" charset="-122"/>
              </a:rPr>
              <a:t>是中国第一个留下丰富皇帝肖像画的朝代，而且宋人</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marL="269240" indent="-269240"/>
            <a:r>
              <a:rPr lang="zh-CN" altLang="en-US" sz="2400" b="0">
                <a:latin typeface="宋体" panose="02010600030101010101" pitchFamily="2" charset="-122"/>
                <a:ea typeface="宋体" panose="02010600030101010101" pitchFamily="2" charset="-122"/>
                <a:cs typeface="宋体" panose="02010600030101010101" pitchFamily="2" charset="-122"/>
              </a:rPr>
              <a:t>特别</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强调肖像的真实性</a:t>
            </a:r>
            <a:r>
              <a:rPr lang="zh-CN" altLang="en-US" sz="2400" b="0">
                <a:latin typeface="宋体" panose="02010600030101010101" pitchFamily="2" charset="-122"/>
                <a:ea typeface="宋体" panose="02010600030101010101" pitchFamily="2" charset="-122"/>
                <a:cs typeface="宋体" panose="02010600030101010101" pitchFamily="2" charset="-122"/>
              </a:rPr>
              <a:t>，于是几乎所有</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皇帝都有自己的</a:t>
            </a:r>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证件照</a:t>
            </a:r>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269240" indent="-269240"/>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。这些御容画像被供奉于各地御容殿中</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如朕亲临</a:t>
            </a:r>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269240" indent="-269240"/>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供百姓瞻睹天颜</a:t>
            </a:r>
            <a:r>
              <a:rPr lang="zh-CN" altLang="en-US" sz="2400" b="0">
                <a:latin typeface="宋体" panose="02010600030101010101" pitchFamily="2" charset="-122"/>
                <a:ea typeface="宋体" panose="02010600030101010101" pitchFamily="2" charset="-122"/>
                <a:cs typeface="宋体" panose="02010600030101010101" pitchFamily="2" charset="-122"/>
              </a:rPr>
              <a:t>。这些御容画像</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marL="269240" indent="-269240"/>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A.</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兼具政治和情感的功能</a:t>
            </a:r>
            <a:endPar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cs typeface="宋体" panose="02010600030101010101" pitchFamily="2" charset="-122"/>
              </a:rPr>
              <a:t>B.</a:t>
            </a:r>
            <a:r>
              <a:rPr lang="zh-CN" altLang="en-US" sz="2400" b="0">
                <a:latin typeface="宋体" panose="02010600030101010101" pitchFamily="2" charset="-122"/>
                <a:ea typeface="宋体" panose="02010600030101010101" pitchFamily="2" charset="-122"/>
                <a:cs typeface="宋体" panose="02010600030101010101" pitchFamily="2" charset="-122"/>
              </a:rPr>
              <a:t>意在</a:t>
            </a:r>
            <a:r>
              <a:rPr lang="zh-CN" altLang="en-US" sz="2400" b="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展现皇帝风姿神采</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cs typeface="宋体" panose="02010600030101010101" pitchFamily="2" charset="-122"/>
              </a:rPr>
              <a:t>C.</a:t>
            </a:r>
            <a:r>
              <a:rPr lang="zh-CN" altLang="en-US" sz="2400" b="0">
                <a:latin typeface="宋体" panose="02010600030101010101" pitchFamily="2" charset="-122"/>
                <a:ea typeface="宋体" panose="02010600030101010101" pitchFamily="2" charset="-122"/>
                <a:cs typeface="宋体" panose="02010600030101010101" pitchFamily="2" charset="-122"/>
              </a:rPr>
              <a:t>营造了</a:t>
            </a:r>
            <a:r>
              <a:rPr lang="zh-CN" altLang="en-US" sz="2400" b="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神秘抽象</a:t>
            </a:r>
            <a:r>
              <a:rPr lang="zh-CN" altLang="en-US" sz="2400" b="0">
                <a:latin typeface="宋体" panose="02010600030101010101" pitchFamily="2" charset="-122"/>
                <a:ea typeface="宋体" panose="02010600030101010101" pitchFamily="2" charset="-122"/>
                <a:cs typeface="宋体" panose="02010600030101010101" pitchFamily="2" charset="-122"/>
              </a:rPr>
              <a:t>的帝威</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cs typeface="宋体" panose="02010600030101010101" pitchFamily="2" charset="-122"/>
              </a:rPr>
              <a:t>D.</a:t>
            </a:r>
            <a:r>
              <a:rPr lang="zh-CN" altLang="en-US" sz="2400" b="0">
                <a:latin typeface="宋体" panose="02010600030101010101" pitchFamily="2" charset="-122"/>
                <a:ea typeface="宋体" panose="02010600030101010101" pitchFamily="2" charset="-122"/>
                <a:cs typeface="宋体" panose="02010600030101010101" pitchFamily="2" charset="-122"/>
              </a:rPr>
              <a:t>凸显了</a:t>
            </a:r>
            <a:r>
              <a:rPr lang="zh-CN" altLang="en-US" sz="2400" b="0" strike="sngStrike">
                <a:solidFill>
                  <a:schemeClr val="accent6"/>
                </a:solidFill>
                <a:latin typeface="宋体" panose="02010600030101010101" pitchFamily="2" charset="-122"/>
                <a:ea typeface="宋体" panose="02010600030101010101" pitchFamily="2" charset="-122"/>
                <a:cs typeface="宋体" panose="02010600030101010101" pitchFamily="2" charset="-122"/>
              </a:rPr>
              <a:t>艺术世俗化</a:t>
            </a:r>
            <a:r>
              <a:rPr lang="zh-CN" altLang="en-US" sz="2400" b="0">
                <a:latin typeface="宋体" panose="02010600030101010101" pitchFamily="2" charset="-122"/>
                <a:ea typeface="宋体" panose="02010600030101010101" pitchFamily="2" charset="-122"/>
                <a:cs typeface="宋体" panose="02010600030101010101" pitchFamily="2" charset="-122"/>
              </a:rPr>
              <a:t>趋势</a:t>
            </a:r>
            <a:r>
              <a:rPr lang="en-US" sz="2400" b="0">
                <a:latin typeface="宋体" panose="02010600030101010101" pitchFamily="2" charset="-122"/>
                <a:ea typeface="宋体" panose="02010600030101010101" pitchFamily="2" charset="-122"/>
                <a:cs typeface="宋体" panose="02010600030101010101" pitchFamily="2" charset="-122"/>
              </a:rPr>
              <a:t> </a:t>
            </a:r>
            <a:endPar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150495" y="3739515"/>
            <a:ext cx="11588750" cy="304609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本题立意考查中国古代的皇权专制。</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从材料中的信息可以看出，宋代帝王肖像力求真实，一方面是为了贯彻皇权，宣扬皇威，另一方面是供人瞻仰，增加对皇帝的亲近感。因此具有政治和情感双重功能。</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：展现皇帝的风姿神采，不是绘制帝王肖像的真实意图。</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：材料可以看出帝王肖像力求还原真相，增添了帝王肖像的真实感而不是神秘感。</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：材料中的帝王肖像，体现出浓厚的政治性，不能反映艺术世俗化的趋势。</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pic>
        <p:nvPicPr>
          <p:cNvPr id="5" name="图片 4" descr="微信图片_20230420192617"/>
          <p:cNvPicPr>
            <a:picLocks noChangeAspect="1"/>
          </p:cNvPicPr>
          <p:nvPr>
            <p:custDataLst>
              <p:tags r:id="rId3"/>
            </p:custDataLst>
          </p:nvPr>
        </p:nvPicPr>
        <p:blipFill>
          <a:blip r:embed="rId4"/>
          <a:stretch>
            <a:fillRect/>
          </a:stretch>
        </p:blipFill>
        <p:spPr>
          <a:xfrm>
            <a:off x="9072245" y="926465"/>
            <a:ext cx="2778125" cy="27743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0" name="文本框 99"/>
          <p:cNvSpPr txBox="1"/>
          <p:nvPr/>
        </p:nvSpPr>
        <p:spPr>
          <a:xfrm>
            <a:off x="165735" y="927100"/>
            <a:ext cx="12192000" cy="1568450"/>
          </a:xfrm>
          <a:prstGeom prst="rect">
            <a:avLst/>
          </a:prstGeom>
          <a:noFill/>
          <a:ln w="9525">
            <a:noFill/>
          </a:ln>
        </p:spPr>
        <p:txBody>
          <a:bodyPr wrap="square">
            <a:spAutoFit/>
          </a:bodyPr>
          <a:p>
            <a:pPr marL="269240" indent="-269240"/>
            <a:r>
              <a:rPr lang="en-US" sz="2400" b="0">
                <a:latin typeface="宋体" panose="02010600030101010101" pitchFamily="2" charset="-122"/>
              </a:rPr>
              <a:t>27.</a:t>
            </a:r>
            <a:r>
              <a:rPr lang="en-US" sz="2400" b="0">
                <a:solidFill>
                  <a:srgbClr val="FF0000"/>
                </a:solidFill>
                <a:latin typeface="宋体" panose="02010600030101010101" pitchFamily="2" charset="-122"/>
              </a:rPr>
              <a:t>明清</a:t>
            </a:r>
            <a:r>
              <a:rPr lang="en-US" sz="2400" b="0">
                <a:latin typeface="宋体" panose="02010600030101010101" pitchFamily="2" charset="-122"/>
              </a:rPr>
              <a:t>时期，“富商巨贾，</a:t>
            </a:r>
            <a:r>
              <a:rPr lang="en-US" sz="2400" b="0">
                <a:solidFill>
                  <a:srgbClr val="FF0000"/>
                </a:solidFill>
                <a:latin typeface="宋体" panose="02010600030101010101" pitchFamily="2" charset="-122"/>
              </a:rPr>
              <a:t>挟其重资，多买田地</a:t>
            </a:r>
            <a:r>
              <a:rPr lang="en-US" sz="2400" b="0">
                <a:latin typeface="宋体" panose="02010600030101010101" pitchFamily="2" charset="-122"/>
              </a:rPr>
              <a:t>，或数十顷，或数百顷”的事例不胜枚举</a:t>
            </a:r>
            <a:r>
              <a:rPr lang="zh-CN" altLang="en-US" sz="2400" b="0">
                <a:latin typeface="宋体" panose="02010600030101010101" pitchFamily="2" charset="-122"/>
              </a:rPr>
              <a:t>。</a:t>
            </a:r>
            <a:r>
              <a:rPr lang="en-US" sz="2400" b="0">
                <a:latin typeface="宋体" panose="02010600030101010101" pitchFamily="2" charset="-122"/>
              </a:rPr>
              <a:t>与此同时，也出现了</a:t>
            </a:r>
            <a:r>
              <a:rPr lang="en-US" sz="2400" b="0">
                <a:solidFill>
                  <a:srgbClr val="FF0000"/>
                </a:solidFill>
                <a:latin typeface="宋体" panose="02010600030101010101" pitchFamily="2" charset="-122"/>
              </a:rPr>
              <a:t>典卖地产，投资工商业</a:t>
            </a:r>
            <a:r>
              <a:rPr lang="en-US" sz="2400" b="0">
                <a:latin typeface="宋体" panose="02010600030101010101" pitchFamily="2" charset="-122"/>
              </a:rPr>
              <a:t>的现象。这反映出明清时期</a:t>
            </a:r>
            <a:endParaRPr lang="en-US" sz="2400" b="0">
              <a:latin typeface="宋体" panose="02010600030101010101" pitchFamily="2" charset="-122"/>
            </a:endParaRPr>
          </a:p>
          <a:p>
            <a:pPr marL="269240" indent="-269240"/>
            <a:r>
              <a:rPr lang="en-US" sz="2400" b="0">
                <a:latin typeface="宋体" panose="02010600030101010101" pitchFamily="2" charset="-122"/>
              </a:rPr>
              <a:t>A</a:t>
            </a:r>
            <a:r>
              <a:rPr lang="en-US" sz="2400" b="0">
                <a:latin typeface="Times New Roman" panose="02020603050405020304" charset="0"/>
                <a:cs typeface="Times New Roman" panose="02020603050405020304" charset="0"/>
              </a:rPr>
              <a:t>. </a:t>
            </a:r>
            <a:r>
              <a:rPr lang="zh-CN" altLang="en-US" sz="2400" b="0" strike="sngStrike">
                <a:solidFill>
                  <a:schemeClr val="accent6">
                    <a:lumMod val="50000"/>
                  </a:schemeClr>
                </a:solidFill>
                <a:latin typeface="宋体" panose="02010600030101010101" pitchFamily="2" charset="-122"/>
                <a:ea typeface="宋体" panose="02010600030101010101" pitchFamily="2" charset="-122"/>
                <a:cs typeface="Times New Roman" panose="02020603050405020304" charset="0"/>
              </a:rPr>
              <a:t>社会群体流动</a:t>
            </a:r>
            <a:r>
              <a:rPr lang="zh-CN" altLang="en-US" sz="2400" b="0">
                <a:latin typeface="宋体" panose="02010600030101010101" pitchFamily="2" charset="-122"/>
                <a:ea typeface="宋体" panose="02010600030101010101" pitchFamily="2" charset="-122"/>
                <a:cs typeface="Times New Roman" panose="02020603050405020304" charset="0"/>
              </a:rPr>
              <a:t>加速</a:t>
            </a:r>
            <a:r>
              <a:rPr lang="en-US" sz="2400" b="0">
                <a:latin typeface="Times New Roman" panose="02020603050405020304" charset="0"/>
                <a:cs typeface="Times New Roman" panose="02020603050405020304" charset="0"/>
              </a:rPr>
              <a:t>                        </a:t>
            </a:r>
            <a:r>
              <a:rPr lang="en-US" sz="2400" b="0">
                <a:latin typeface="宋体" panose="02010600030101010101" pitchFamily="2" charset="-122"/>
              </a:rPr>
              <a:t>B.</a:t>
            </a:r>
            <a:r>
              <a:rPr lang="zh-CN" altLang="en-US" sz="2400" b="0">
                <a:latin typeface="宋体" panose="02010600030101010101" pitchFamily="2" charset="-122"/>
                <a:ea typeface="宋体" panose="02010600030101010101" pitchFamily="2" charset="-122"/>
              </a:rPr>
              <a:t>重农抑商政策的</a:t>
            </a:r>
            <a:r>
              <a:rPr lang="zh-CN" altLang="en-US" sz="2400" b="0" strike="sngStrike">
                <a:solidFill>
                  <a:schemeClr val="accent6">
                    <a:lumMod val="50000"/>
                  </a:schemeClr>
                </a:solidFill>
                <a:latin typeface="宋体" panose="02010600030101010101" pitchFamily="2" charset="-122"/>
                <a:ea typeface="宋体" panose="02010600030101010101" pitchFamily="2" charset="-122"/>
              </a:rPr>
              <a:t>松动</a:t>
            </a:r>
            <a:endParaRPr lang="en-US" sz="2400" b="0">
              <a:latin typeface="宋体" panose="02010600030101010101" pitchFamily="2" charset="-122"/>
            </a:endParaRPr>
          </a:p>
          <a:p>
            <a:pPr marL="269240" indent="-269240"/>
            <a:r>
              <a:rPr lang="en-US" sz="2400" b="0">
                <a:latin typeface="宋体" panose="02010600030101010101" pitchFamily="2" charset="-122"/>
              </a:rPr>
              <a:t>C.</a:t>
            </a:r>
            <a:r>
              <a:rPr lang="zh-CN" altLang="en-US" sz="2400" b="0">
                <a:latin typeface="宋体" panose="02010600030101010101" pitchFamily="2" charset="-122"/>
                <a:ea typeface="宋体" panose="02010600030101010101" pitchFamily="2" charset="-122"/>
              </a:rPr>
              <a:t>土地</a:t>
            </a:r>
            <a:r>
              <a:rPr lang="zh-CN" altLang="en-US" sz="2400" b="0" strike="sngStrike">
                <a:solidFill>
                  <a:schemeClr val="accent6">
                    <a:lumMod val="50000"/>
                  </a:schemeClr>
                </a:solidFill>
                <a:latin typeface="宋体" panose="02010600030101010101" pitchFamily="2" charset="-122"/>
                <a:ea typeface="宋体" panose="02010600030101010101" pitchFamily="2" charset="-122"/>
              </a:rPr>
              <a:t>经营方式</a:t>
            </a:r>
            <a:r>
              <a:rPr lang="zh-CN" altLang="en-US" sz="2400" b="0">
                <a:latin typeface="宋体" panose="02010600030101010101" pitchFamily="2" charset="-122"/>
                <a:ea typeface="宋体" panose="02010600030101010101" pitchFamily="2" charset="-122"/>
              </a:rPr>
              <a:t>转变</a:t>
            </a:r>
            <a:r>
              <a:rPr lang="en-US" sz="2400" b="0">
                <a:latin typeface="宋体" panose="02010600030101010101" pitchFamily="2" charset="-122"/>
              </a:rPr>
              <a:t>            </a:t>
            </a:r>
            <a:r>
              <a:rPr lang="en-US" sz="2400" b="0">
                <a:solidFill>
                  <a:srgbClr val="FF0000"/>
                </a:solidFill>
                <a:latin typeface="宋体" panose="02010600030101010101" pitchFamily="2" charset="-122"/>
              </a:rPr>
              <a:t>D.</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土地市场化趋势明显</a:t>
            </a:r>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165735" y="2865755"/>
            <a:ext cx="12026900" cy="2630805"/>
          </a:xfrm>
          <a:prstGeom prst="rect">
            <a:avLst/>
          </a:prstGeom>
          <a:noFill/>
        </p:spPr>
        <p:txBody>
          <a:bodyPr wrap="square" rtlCol="0" anchor="t">
            <a:no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chemeClr val="accent5">
                    <a:lumMod val="50000"/>
                  </a:schemeClr>
                </a:solidFill>
                <a:latin typeface="楷体" panose="02010609060101010101" charset="-122"/>
                <a:ea typeface="楷体" panose="02010609060101010101" charset="-122"/>
                <a:cs typeface="楷体" panose="02010609060101010101" charset="-122"/>
                <a:sym typeface="+mn-ea"/>
              </a:rPr>
              <a:t>本题立意考查明清的商品经济和资本流动。</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从材料中的信息可以看出，明清时期出现了大量商人买地和卖地投资工商业的现象。土地成为了一种商品在市场上流通交易频繁，体现了土地市场化趋势明显。</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：社会群体的流动是指社会阶层之间的流动。</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r>
              <a:rPr lang="zh-CN" altLang="en-US" sz="2400">
                <a:latin typeface="楷体" panose="02010609060101010101" charset="-122"/>
                <a:ea typeface="楷体" panose="02010609060101010101" charset="-122"/>
                <a:cs typeface="楷体" panose="02010609060101010101" charset="-122"/>
                <a:sym typeface="+mn-ea"/>
              </a:rPr>
              <a:t>。</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：明清时期，重农抑商政策没有松动。</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土地经营方式是指集体生产和个体农耕，明清时期土地经营是以租佃制下个体农耕经济为主，经营方式并未转变。</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5" name="文本框 4"/>
          <p:cNvSpPr txBox="1"/>
          <p:nvPr/>
        </p:nvSpPr>
        <p:spPr>
          <a:xfrm>
            <a:off x="105410" y="173355"/>
            <a:ext cx="8484870" cy="753110"/>
          </a:xfrm>
          <a:prstGeom prst="rect">
            <a:avLst/>
          </a:prstGeom>
          <a:noFill/>
          <a:ln w="9525">
            <a:noFill/>
          </a:ln>
        </p:spPr>
        <p:txBody>
          <a:bodyPr>
            <a:noAutofit/>
          </a:bodyPr>
          <a:p>
            <a:pPr indent="0"/>
            <a:r>
              <a:rPr lang="en-US" sz="2400" b="0">
                <a:latin typeface="宋体" panose="02010600030101010101" pitchFamily="2" charset="-122"/>
              </a:rPr>
              <a:t>28.</a:t>
            </a:r>
            <a:r>
              <a:rPr lang="zh-CN" altLang="en-US" sz="2400" b="0">
                <a:latin typeface="宋体" panose="02010600030101010101" pitchFamily="2" charset="-122"/>
                <a:ea typeface="宋体" panose="02010600030101010101" pitchFamily="2" charset="-122"/>
              </a:rPr>
              <a:t>下面是福利洋行在《北华捷报》刊登的宣传自己业务的广告。这可以用来说明当时中国</a:t>
            </a:r>
            <a:r>
              <a:rPr lang="en-US" sz="2400" b="0">
                <a:latin typeface="宋体" panose="02010600030101010101" pitchFamily="2" charset="-122"/>
              </a:rPr>
              <a:t> </a:t>
            </a:r>
            <a:endParaRPr lang="zh-CN" altLang="en-US" sz="2400" b="0">
              <a:ea typeface="宋体" panose="02010600030101010101" pitchFamily="2" charset="-122"/>
            </a:endParaRPr>
          </a:p>
        </p:txBody>
      </p:sp>
      <p:sp>
        <p:nvSpPr>
          <p:cNvPr id="7" name="文本框 6"/>
          <p:cNvSpPr txBox="1"/>
          <p:nvPr/>
        </p:nvSpPr>
        <p:spPr>
          <a:xfrm>
            <a:off x="0" y="4025900"/>
            <a:ext cx="11860530" cy="1122045"/>
          </a:xfrm>
          <a:prstGeom prst="rect">
            <a:avLst/>
          </a:prstGeom>
          <a:noFill/>
        </p:spPr>
        <p:txBody>
          <a:bodyPr wrap="square" rtlCol="0" anchor="t">
            <a:no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本题立意考查中国近代经济结构的变动。</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由广告的内容可知，</a:t>
            </a:r>
            <a:r>
              <a:rPr lang="en-US" altLang="zh-CN" sz="2400">
                <a:solidFill>
                  <a:srgbClr val="FF0000"/>
                </a:solidFill>
                <a:latin typeface="楷体" panose="02010609060101010101" charset="-122"/>
                <a:ea typeface="楷体" panose="02010609060101010101" charset="-122"/>
                <a:cs typeface="楷体" panose="02010609060101010101" charset="-122"/>
                <a:sym typeface="+mn-ea"/>
              </a:rPr>
              <a:t>1855</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年，列强对中国进行经济侵略，外来商品大量涌入中国，表明此时中国被卷入资本主义世界市场，成为列强的商品市场。</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a:t>
            </a:r>
            <a:r>
              <a:rPr lang="en-US" altLang="zh-CN" sz="2400">
                <a:latin typeface="楷体" panose="02010609060101010101" charset="-122"/>
                <a:ea typeface="楷体" panose="02010609060101010101" charset="-122"/>
                <a:cs typeface="楷体" panose="02010609060101010101" charset="-122"/>
                <a:sym typeface="+mn-ea"/>
              </a:rPr>
              <a:t>1842</a:t>
            </a:r>
            <a:r>
              <a:rPr lang="zh-CN" altLang="en-US" sz="2400">
                <a:latin typeface="楷体" panose="02010609060101010101" charset="-122"/>
                <a:ea typeface="楷体" panose="02010609060101010101" charset="-122"/>
                <a:cs typeface="楷体" panose="02010609060101010101" charset="-122"/>
                <a:sym typeface="+mn-ea"/>
              </a:rPr>
              <a:t>年中英《南京条约》破坏了中国的关税自主权。</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：材料中的现象属于</a:t>
            </a:r>
            <a:r>
              <a:rPr lang="en-US" altLang="zh-CN" sz="24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商品输出</a:t>
            </a:r>
            <a:r>
              <a:rPr lang="en-US" altLang="zh-CN" sz="24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而不是</a:t>
            </a:r>
            <a:r>
              <a:rPr lang="en-US" altLang="zh-CN" sz="24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资本输出</a:t>
            </a:r>
            <a:r>
              <a:rPr lang="en-US" altLang="zh-CN" sz="24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a:solidFill>
                  <a:schemeClr val="tx1"/>
                </a:solidFill>
                <a:latin typeface="楷体" panose="02010609060101010101" charset="-122"/>
                <a:ea typeface="楷体" panose="02010609060101010101" charset="-122"/>
                <a:cs typeface="楷体" panose="02010609060101010101" charset="-122"/>
                <a:sym typeface="+mn-ea"/>
              </a:rPr>
              <a:t>B</a:t>
            </a:r>
            <a:r>
              <a:rPr lang="zh-CN" altLang="en-US" sz="2400">
                <a:solidFill>
                  <a:schemeClr val="tx1"/>
                </a:solidFill>
                <a:latin typeface="楷体" panose="02010609060101010101" charset="-122"/>
                <a:ea typeface="楷体" panose="02010609060101010101" charset="-122"/>
                <a:cs typeface="楷体" panose="02010609060101010101" charset="-122"/>
                <a:sym typeface="+mn-ea"/>
              </a:rPr>
              <a:t>选项错误。</a:t>
            </a:r>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：中国民族工业产生于</a:t>
            </a:r>
            <a:r>
              <a:rPr lang="en-US" altLang="zh-CN" sz="2400">
                <a:latin typeface="楷体" panose="02010609060101010101" charset="-122"/>
                <a:ea typeface="楷体" panose="02010609060101010101" charset="-122"/>
                <a:cs typeface="楷体" panose="02010609060101010101" charset="-122"/>
                <a:sym typeface="+mn-ea"/>
              </a:rPr>
              <a:t>19</a:t>
            </a:r>
            <a:r>
              <a:rPr lang="zh-CN" altLang="en-US" sz="2400">
                <a:latin typeface="楷体" panose="02010609060101010101" charset="-122"/>
                <a:ea typeface="楷体" panose="02010609060101010101" charset="-122"/>
                <a:cs typeface="楷体" panose="02010609060101010101" charset="-122"/>
                <a:sym typeface="+mn-ea"/>
              </a:rPr>
              <a:t>世纪</a:t>
            </a:r>
            <a:r>
              <a:rPr lang="en-US" altLang="zh-CN" sz="2400">
                <a:latin typeface="楷体" panose="02010609060101010101" charset="-122"/>
                <a:ea typeface="楷体" panose="02010609060101010101" charset="-122"/>
                <a:cs typeface="楷体" panose="02010609060101010101" charset="-122"/>
                <a:sym typeface="+mn-ea"/>
              </a:rPr>
              <a:t>60</a:t>
            </a:r>
            <a:r>
              <a:rPr lang="zh-CN" altLang="en-US" sz="2400">
                <a:latin typeface="楷体" panose="02010609060101010101" charset="-122"/>
                <a:ea typeface="楷体" panose="02010609060101010101" charset="-122"/>
                <a:cs typeface="楷体" panose="02010609060101010101" charset="-122"/>
                <a:sym typeface="+mn-ea"/>
              </a:rPr>
              <a:t>年代。</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2" name="文本框 1"/>
          <p:cNvSpPr txBox="1"/>
          <p:nvPr/>
        </p:nvSpPr>
        <p:spPr>
          <a:xfrm>
            <a:off x="106045" y="1044575"/>
            <a:ext cx="12207240" cy="1938020"/>
          </a:xfrm>
          <a:prstGeom prst="rect">
            <a:avLst/>
          </a:prstGeom>
          <a:noFill/>
          <a:ln>
            <a:solidFill>
              <a:schemeClr val="tx1"/>
            </a:solidFill>
          </a:ln>
        </p:spPr>
        <p:txBody>
          <a:bodyPr wrap="square" rtlCol="0">
            <a:spAutoFit/>
          </a:bodyPr>
          <a:p>
            <a:r>
              <a:rPr lang="en-US" altLang="zh-CN"/>
              <a:t>  </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出售</a:t>
            </a:r>
            <a:endParaRPr lang="zh-CN" altLang="en-US">
              <a:latin typeface="宋体" panose="02010600030101010101" pitchFamily="2" charset="-122"/>
              <a:ea typeface="宋体" panose="02010600030101010101" pitchFamily="2" charset="-122"/>
              <a:cs typeface="宋体" panose="02010600030101010101" pitchFamily="2" charset="-122"/>
            </a:endParaRPr>
          </a:p>
          <a:p>
            <a:r>
              <a:rPr lang="en-US" altLang="zh-CN" sz="2000">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刚到货，在签署人的商店里有售</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en-US" altLang="zh-CN" sz="2000">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大量出售高品质</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加利福尼亚面粉</a:t>
            </a:r>
            <a:r>
              <a:rPr lang="zh-CN" altLang="en-US" sz="2000">
                <a:latin typeface="宋体" panose="02010600030101010101" pitchFamily="2" charset="-122"/>
                <a:ea typeface="宋体" panose="02010600030101010101" pitchFamily="2" charset="-122"/>
                <a:cs typeface="宋体" panose="02010600030101010101" pitchFamily="2" charset="-122"/>
              </a:rPr>
              <a:t>，每袋五十磅，极便家用，每袋四元。另有最高品质</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火腿和奶酪，高档饼干、咖喱粉、以及酱料，切条芒果酱，大小鞋、靴，大小灯罩和烟囱</a:t>
            </a:r>
            <a:r>
              <a:rPr lang="zh-CN" altLang="en-US" sz="2000">
                <a:latin typeface="宋体" panose="02010600030101010101" pitchFamily="2" charset="-122"/>
                <a:ea typeface="宋体" panose="02010600030101010101" pitchFamily="2" charset="-122"/>
                <a:cs typeface="宋体" panose="02010600030101010101" pitchFamily="2" charset="-122"/>
              </a:rPr>
              <a:t>，以及其他各式商品。</a:t>
            </a:r>
            <a:r>
              <a:rPr lang="en-US" altLang="zh-CN" sz="2000">
                <a:latin typeface="宋体" panose="02010600030101010101" pitchFamily="2" charset="-122"/>
                <a:ea typeface="宋体" panose="02010600030101010101" pitchFamily="2" charset="-122"/>
                <a:cs typeface="宋体" panose="02010600030101010101" pitchFamily="2" charset="-122"/>
              </a:rPr>
              <a:t>                                                                                                                                     </a:t>
            </a:r>
            <a:endParaRPr lang="en-US" altLang="zh-CN" sz="2000">
              <a:latin typeface="宋体" panose="02010600030101010101" pitchFamily="2" charset="-122"/>
              <a:ea typeface="宋体" panose="02010600030101010101" pitchFamily="2" charset="-122"/>
              <a:cs typeface="宋体" panose="02010600030101010101" pitchFamily="2" charset="-122"/>
            </a:endParaRPr>
          </a:p>
          <a:p>
            <a:r>
              <a:rPr lang="en-US" altLang="zh-CN" sz="2000">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福利洋行</a:t>
            </a:r>
            <a:r>
              <a:rPr lang="en-US" altLang="zh-CN" sz="2000">
                <a:latin typeface="宋体" panose="02010600030101010101" pitchFamily="2" charset="-122"/>
                <a:ea typeface="宋体" panose="02010600030101010101" pitchFamily="2" charset="-122"/>
                <a:cs typeface="宋体" panose="02010600030101010101" pitchFamily="2" charset="-122"/>
              </a:rPr>
              <a:t>                                                                                                         </a:t>
            </a:r>
            <a:endParaRPr lang="en-US" altLang="zh-CN" sz="2000">
              <a:latin typeface="宋体" panose="02010600030101010101" pitchFamily="2" charset="-122"/>
              <a:ea typeface="宋体" panose="02010600030101010101" pitchFamily="2" charset="-122"/>
              <a:cs typeface="宋体" panose="02010600030101010101" pitchFamily="2" charset="-122"/>
            </a:endParaRPr>
          </a:p>
          <a:p>
            <a:r>
              <a:rPr lang="en-US" altLang="zh-CN" sz="2000">
                <a:latin typeface="宋体" panose="02010600030101010101" pitchFamily="2" charset="-122"/>
                <a:ea typeface="宋体" panose="02010600030101010101" pitchFamily="2" charset="-122"/>
                <a:cs typeface="宋体" panose="02010600030101010101" pitchFamily="2" charset="-122"/>
              </a:rPr>
              <a:t>                                             </a:t>
            </a:r>
            <a:r>
              <a:rPr lang="zh-CN" altLang="en-US" sz="2000">
                <a:latin typeface="宋体" panose="02010600030101010101" pitchFamily="2" charset="-122"/>
                <a:ea typeface="宋体" panose="02010600030101010101" pitchFamily="2" charset="-122"/>
                <a:cs typeface="宋体" panose="02010600030101010101" pitchFamily="2" charset="-122"/>
              </a:rPr>
              <a:t>上海，</a:t>
            </a:r>
            <a:r>
              <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rPr>
              <a:t>一八五五年十月六日</a:t>
            </a:r>
            <a:endPar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106045" y="3044190"/>
            <a:ext cx="9978390" cy="829945"/>
          </a:xfrm>
          <a:prstGeom prst="rect">
            <a:avLst/>
          </a:prstGeom>
          <a:noFill/>
        </p:spPr>
        <p:txBody>
          <a:bodyPr wrap="square" rtlCol="0">
            <a:spAutoFit/>
          </a:bodyPr>
          <a:p>
            <a:r>
              <a:rPr lang="en-US" altLang="zh-CN" sz="2400">
                <a:latin typeface="宋体" panose="02010600030101010101" pitchFamily="2" charset="-122"/>
                <a:ea typeface="宋体" panose="02010600030101010101" pitchFamily="2" charset="-122"/>
                <a:cs typeface="宋体" panose="02010600030101010101" pitchFamily="2" charset="-122"/>
              </a:rPr>
              <a:t>A.</a:t>
            </a:r>
            <a:r>
              <a:rPr lang="zh-CN" altLang="en-US" sz="2400">
                <a:latin typeface="宋体" panose="02010600030101010101" pitchFamily="2" charset="-122"/>
                <a:ea typeface="宋体" panose="02010600030101010101" pitchFamily="2" charset="-122"/>
                <a:cs typeface="宋体" panose="02010600030101010101" pitchFamily="2" charset="-122"/>
              </a:rPr>
              <a:t>关税自主权</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开始</a:t>
            </a:r>
            <a:r>
              <a:rPr lang="zh-CN" altLang="en-US" sz="2400">
                <a:latin typeface="宋体" panose="02010600030101010101" pitchFamily="2" charset="-122"/>
                <a:ea typeface="宋体" panose="02010600030101010101" pitchFamily="2" charset="-122"/>
                <a:cs typeface="宋体" panose="02010600030101010101" pitchFamily="2" charset="-122"/>
              </a:rPr>
              <a:t>丧失</a:t>
            </a:r>
            <a:r>
              <a:rPr lang="en-US" altLang="zh-CN" sz="2400">
                <a:latin typeface="宋体" panose="02010600030101010101" pitchFamily="2" charset="-122"/>
                <a:ea typeface="宋体" panose="02010600030101010101" pitchFamily="2" charset="-122"/>
                <a:cs typeface="宋体" panose="02010600030101010101" pitchFamily="2" charset="-122"/>
              </a:rPr>
              <a:t>             B.</a:t>
            </a:r>
            <a:r>
              <a:rPr lang="zh-CN" altLang="en-US" sz="2400">
                <a:latin typeface="宋体" panose="02010600030101010101" pitchFamily="2" charset="-122"/>
                <a:ea typeface="宋体" panose="02010600030101010101" pitchFamily="2" charset="-122"/>
                <a:cs typeface="宋体" panose="02010600030101010101" pitchFamily="2" charset="-122"/>
              </a:rPr>
              <a:t>列强加紧</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资本输出</a:t>
            </a:r>
            <a:r>
              <a:rPr lang="en-US" altLang="zh-CN"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C.</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与世界联系日益加强</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D.</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民族工业</a:t>
            </a:r>
            <a:r>
              <a:rPr lang="zh-CN" altLang="en-US" sz="2400">
                <a:latin typeface="宋体" panose="02010600030101010101" pitchFamily="2" charset="-122"/>
                <a:ea typeface="宋体" panose="02010600030101010101" pitchFamily="2" charset="-122"/>
                <a:cs typeface="宋体" panose="02010600030101010101" pitchFamily="2" charset="-122"/>
              </a:rPr>
              <a:t>受到冲击</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5" name="文本框 104"/>
          <p:cNvSpPr txBox="1"/>
          <p:nvPr/>
        </p:nvSpPr>
        <p:spPr>
          <a:xfrm>
            <a:off x="180975" y="927100"/>
            <a:ext cx="12192000" cy="1938020"/>
          </a:xfrm>
          <a:prstGeom prst="rect">
            <a:avLst/>
          </a:prstGeom>
          <a:noFill/>
          <a:ln w="9525">
            <a:noFill/>
          </a:ln>
        </p:spPr>
        <p:txBody>
          <a:bodyPr wrap="square">
            <a:spAutoFit/>
          </a:bodyPr>
          <a:p>
            <a:pPr marL="269240" indent="-269240"/>
            <a:r>
              <a:rPr lang="en-US" sz="2400" b="0">
                <a:latin typeface="宋体" panose="02010600030101010101" pitchFamily="2" charset="-122"/>
              </a:rPr>
              <a:t>29. </a:t>
            </a:r>
            <a:r>
              <a:rPr lang="en-US" sz="2400" b="0">
                <a:solidFill>
                  <a:srgbClr val="FF0000"/>
                </a:solidFill>
                <a:latin typeface="宋体" panose="02010600030101010101" pitchFamily="2" charset="-122"/>
              </a:rPr>
              <a:t>张之洞素来支持康有为变法，曾资助康有为创办《强学报》</a:t>
            </a:r>
            <a:r>
              <a:rPr lang="zh-CN" altLang="en-US" sz="2400" b="0">
                <a:latin typeface="宋体" panose="02010600030101010101" pitchFamily="2" charset="-122"/>
              </a:rPr>
              <a:t>。</a:t>
            </a:r>
            <a:r>
              <a:rPr lang="en-US" sz="2400" b="0">
                <a:solidFill>
                  <a:srgbClr val="FF0000"/>
                </a:solidFill>
                <a:latin typeface="宋体" panose="02010600030101010101" pitchFamily="2" charset="-122"/>
              </a:rPr>
              <a:t>但当康有为在上海创办《强学报》创刊号上大书“孔子卒后二千三百七十三年”之时，立即引起了张之洞的强烈不满</a:t>
            </a:r>
            <a:r>
              <a:rPr lang="en-US" sz="2400" b="0">
                <a:latin typeface="宋体" panose="02010600030101010101" pitchFamily="2" charset="-122"/>
              </a:rPr>
              <a:t>。康、张二人的分歧，</a:t>
            </a:r>
            <a:r>
              <a:rPr lang="en-US" sz="2400" b="0">
                <a:solidFill>
                  <a:schemeClr val="tx1"/>
                </a:solidFill>
                <a:highlight>
                  <a:srgbClr val="FFFF00"/>
                </a:highlight>
                <a:latin typeface="宋体" panose="02010600030101010101" pitchFamily="2" charset="-122"/>
              </a:rPr>
              <a:t>本质上是</a:t>
            </a:r>
            <a:endParaRPr lang="en-US" sz="2400" b="0">
              <a:latin typeface="宋体" panose="02010600030101010101" pitchFamily="2" charset="-122"/>
            </a:endParaRPr>
          </a:p>
          <a:p>
            <a:pPr marL="269240" indent="-269240"/>
            <a:r>
              <a:rPr lang="zh-CN" altLang="en-US" sz="2400" b="0">
                <a:ea typeface="宋体" panose="02010600030101010101" pitchFamily="2" charset="-122"/>
              </a:rPr>
              <a:t>A.</a:t>
            </a:r>
            <a:r>
              <a:rPr lang="zh-CN" altLang="en-US" sz="2400" b="0" strike="sngStrike">
                <a:solidFill>
                  <a:schemeClr val="accent6">
                    <a:lumMod val="50000"/>
                  </a:schemeClr>
                </a:solidFill>
                <a:ea typeface="宋体" panose="02010600030101010101" pitchFamily="2" charset="-122"/>
              </a:rPr>
              <a:t>变法策略</a:t>
            </a:r>
            <a:r>
              <a:rPr lang="zh-CN" altLang="en-US" sz="2400" b="0">
                <a:ea typeface="宋体" panose="02010600030101010101" pitchFamily="2" charset="-122"/>
              </a:rPr>
              <a:t>的差别            </a:t>
            </a:r>
            <a:r>
              <a:rPr lang="en-US" altLang="zh-CN" sz="2400" b="0">
                <a:ea typeface="宋体" panose="02010600030101010101" pitchFamily="2" charset="-122"/>
              </a:rPr>
              <a:t> </a:t>
            </a:r>
            <a:r>
              <a:rPr lang="zh-CN" altLang="en-US" sz="2400" b="0">
                <a:ea typeface="宋体" panose="02010600030101010101" pitchFamily="2" charset="-122"/>
              </a:rPr>
              <a:t>B.宣传途径的</a:t>
            </a:r>
            <a:r>
              <a:rPr lang="zh-CN" altLang="en-US" sz="2400" b="0" strike="sngStrike">
                <a:solidFill>
                  <a:schemeClr val="accent6">
                    <a:lumMod val="50000"/>
                  </a:schemeClr>
                </a:solidFill>
                <a:ea typeface="宋体" panose="02010600030101010101" pitchFamily="2" charset="-122"/>
              </a:rPr>
              <a:t>不同</a:t>
            </a:r>
            <a:endParaRPr lang="zh-CN" altLang="en-US" sz="2400" b="0">
              <a:ea typeface="宋体" panose="02010600030101010101" pitchFamily="2" charset="-122"/>
            </a:endParaRPr>
          </a:p>
          <a:p>
            <a:pPr marL="269240" indent="-269240"/>
            <a:r>
              <a:rPr lang="zh-CN" altLang="en-US" sz="2400" b="0">
                <a:solidFill>
                  <a:srgbClr val="FF0000"/>
                </a:solidFill>
                <a:ea typeface="宋体" panose="02010600030101010101" pitchFamily="2" charset="-122"/>
              </a:rPr>
              <a:t>C.阶级立场的差异</a:t>
            </a:r>
            <a:r>
              <a:rPr lang="zh-CN" altLang="en-US" sz="2400" b="0">
                <a:ea typeface="宋体" panose="02010600030101010101" pitchFamily="2" charset="-122"/>
              </a:rPr>
              <a:t>             D.</a:t>
            </a:r>
            <a:r>
              <a:rPr lang="zh-CN" altLang="en-US" sz="2400" b="0" strike="sngStrike">
                <a:solidFill>
                  <a:schemeClr val="accent6">
                    <a:lumMod val="50000"/>
                  </a:schemeClr>
                </a:solidFill>
                <a:ea typeface="宋体" panose="02010600030101010101" pitchFamily="2" charset="-122"/>
              </a:rPr>
              <a:t>纪年方式的变化</a:t>
            </a:r>
            <a:endParaRPr lang="zh-CN" altLang="en-US" sz="2400" b="0" strike="sngStrike">
              <a:solidFill>
                <a:schemeClr val="accent6">
                  <a:lumMod val="50000"/>
                </a:schemeClr>
              </a:solidFill>
              <a:ea typeface="宋体" panose="02010600030101010101" pitchFamily="2" charset="-122"/>
            </a:endParaRPr>
          </a:p>
        </p:txBody>
      </p:sp>
      <p:sp>
        <p:nvSpPr>
          <p:cNvPr id="2" name="文本框 1"/>
          <p:cNvSpPr txBox="1"/>
          <p:nvPr/>
        </p:nvSpPr>
        <p:spPr>
          <a:xfrm>
            <a:off x="180975" y="3173730"/>
            <a:ext cx="11346815" cy="304609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本题立意考查中国近代思想解放潮流中的调和与矛盾。</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由题中张之洞支持康有为变法，但当康有为将纪年方式改用孔子诞辰纪年时却强烈反对。其背后的原因是张之洞是地主阶级，康有为属于民族资产阶级，二者的阶级立场差异所造成的。</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：变法策略的差别是表象而不是本质上的差异。</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：二者均主张用《强学报》作为宣传媒介，宣传途径并无不同。</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：纪年方式的差异是表象而不是本质。</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5" name="文本框 104"/>
          <p:cNvSpPr txBox="1"/>
          <p:nvPr/>
        </p:nvSpPr>
        <p:spPr>
          <a:xfrm>
            <a:off x="90805" y="927100"/>
            <a:ext cx="12192000" cy="2676525"/>
          </a:xfrm>
          <a:prstGeom prst="rect">
            <a:avLst/>
          </a:prstGeom>
          <a:noFill/>
          <a:ln w="9525">
            <a:noFill/>
          </a:ln>
        </p:spPr>
        <p:txBody>
          <a:bodyPr wrap="square">
            <a:spAutoFit/>
          </a:bodyPr>
          <a:p>
            <a:pPr marL="269240" indent="-269240"/>
            <a:r>
              <a:rPr lang="zh-CN" sz="2400" b="0">
                <a:ea typeface="宋体" panose="02010600030101010101" pitchFamily="2" charset="-122"/>
              </a:rPr>
              <a:t>30. 图</a:t>
            </a:r>
            <a:r>
              <a:rPr lang="en-US" altLang="zh-CN" sz="2400" b="0">
                <a:ea typeface="宋体" panose="02010600030101010101" pitchFamily="2" charset="-122"/>
              </a:rPr>
              <a:t>5</a:t>
            </a:r>
            <a:r>
              <a:rPr lang="zh-CN" altLang="en-US" sz="2400" b="0">
                <a:ea typeface="宋体" panose="02010600030101010101" pitchFamily="2" charset="-122"/>
              </a:rPr>
              <a:t>是某学者统计的</a:t>
            </a:r>
            <a:r>
              <a:rPr lang="zh-CN" altLang="en-US" sz="2400" b="0">
                <a:solidFill>
                  <a:srgbClr val="FF0000"/>
                </a:solidFill>
                <a:ea typeface="宋体" panose="02010600030101010101" pitchFamily="2" charset="-122"/>
              </a:rPr>
              <a:t>解放战争时期</a:t>
            </a:r>
            <a:r>
              <a:rPr lang="zh-CN" altLang="en-US" sz="2400" b="0">
                <a:ea typeface="宋体" panose="02010600030101010101" pitchFamily="2" charset="-122"/>
              </a:rPr>
              <a:t>联共（布）</a:t>
            </a:r>
            <a:endParaRPr lang="zh-CN" altLang="en-US" sz="2400" b="0">
              <a:ea typeface="宋体" panose="02010600030101010101" pitchFamily="2" charset="-122"/>
            </a:endParaRPr>
          </a:p>
          <a:p>
            <a:pPr marL="269240" indent="-269240"/>
            <a:r>
              <a:rPr lang="zh-CN" altLang="en-US" sz="2400" b="0">
                <a:ea typeface="宋体" panose="02010600030101010101" pitchFamily="2" charset="-122"/>
              </a:rPr>
              <a:t>中央政治局会议讨论的</a:t>
            </a:r>
            <a:r>
              <a:rPr lang="zh-CN" altLang="en-US" sz="2400" b="0">
                <a:solidFill>
                  <a:srgbClr val="FF0000"/>
                </a:solidFill>
                <a:ea typeface="宋体" panose="02010600030101010101" pitchFamily="2" charset="-122"/>
              </a:rPr>
              <a:t>涉及中国问题次数</a:t>
            </a:r>
            <a:r>
              <a:rPr lang="zh-CN" altLang="en-US" sz="2400" b="0">
                <a:ea typeface="宋体" panose="02010600030101010101" pitchFamily="2" charset="-122"/>
              </a:rPr>
              <a:t>。</a:t>
            </a:r>
            <a:endParaRPr lang="zh-CN" altLang="en-US" sz="2400" b="0">
              <a:ea typeface="宋体" panose="02010600030101010101" pitchFamily="2" charset="-122"/>
            </a:endParaRPr>
          </a:p>
          <a:p>
            <a:pPr marL="269240" indent="-269240"/>
            <a:r>
              <a:rPr lang="zh-CN" altLang="en-US" sz="2400" b="0">
                <a:ea typeface="宋体" panose="02010600030101010101" pitchFamily="2" charset="-122"/>
              </a:rPr>
              <a:t>这一变化说明</a:t>
            </a:r>
            <a:endParaRPr lang="zh-CN" altLang="en-US" sz="2400" b="0">
              <a:ea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rPr>
              <a:t>A.</a:t>
            </a:r>
            <a:r>
              <a:rPr lang="zh-CN" altLang="en-US" sz="2400" b="0">
                <a:latin typeface="宋体" panose="02010600030101010101" pitchFamily="2" charset="-122"/>
                <a:ea typeface="宋体" panose="02010600030101010101" pitchFamily="2" charset="-122"/>
              </a:rPr>
              <a:t>中共</a:t>
            </a:r>
            <a:r>
              <a:rPr lang="zh-CN" altLang="en-US" sz="2400" b="0" strike="sngStrike">
                <a:solidFill>
                  <a:schemeClr val="accent6">
                    <a:lumMod val="50000"/>
                  </a:schemeClr>
                </a:solidFill>
                <a:latin typeface="宋体" panose="02010600030101010101" pitchFamily="2" charset="-122"/>
                <a:ea typeface="宋体" panose="02010600030101010101" pitchFamily="2" charset="-122"/>
              </a:rPr>
              <a:t>统战策略</a:t>
            </a:r>
            <a:r>
              <a:rPr lang="zh-CN" altLang="en-US" sz="2400" b="0">
                <a:latin typeface="宋体" panose="02010600030101010101" pitchFamily="2" charset="-122"/>
                <a:ea typeface="宋体" panose="02010600030101010101" pitchFamily="2" charset="-122"/>
              </a:rPr>
              <a:t>成效显著</a:t>
            </a:r>
            <a:endParaRPr lang="zh-CN" altLang="en-US" sz="2400" b="0">
              <a:latin typeface="宋体" panose="02010600030101010101" pitchFamily="2" charset="-122"/>
              <a:ea typeface="宋体" panose="02010600030101010101" pitchFamily="2" charset="-122"/>
            </a:endParaRPr>
          </a:p>
          <a:p>
            <a:pPr marL="269240" indent="-269240"/>
            <a:r>
              <a:rPr lang="en-US" altLang="zh-CN" sz="2400" b="0">
                <a:solidFill>
                  <a:srgbClr val="FF0000"/>
                </a:solidFill>
                <a:latin typeface="宋体" panose="02010600030101010101" pitchFamily="2" charset="-122"/>
                <a:ea typeface="宋体" panose="02010600030101010101" pitchFamily="2" charset="-122"/>
              </a:rPr>
              <a:t>B.</a:t>
            </a:r>
            <a:r>
              <a:rPr lang="zh-CN" altLang="en-US" sz="2400" b="0">
                <a:solidFill>
                  <a:srgbClr val="FF0000"/>
                </a:solidFill>
                <a:latin typeface="宋体" panose="02010600030101010101" pitchFamily="2" charset="-122"/>
                <a:ea typeface="宋体" panose="02010600030101010101" pitchFamily="2" charset="-122"/>
              </a:rPr>
              <a:t>中国革命形势激剧变化</a:t>
            </a:r>
            <a:endParaRPr lang="zh-CN" altLang="en-US" sz="2400" b="0">
              <a:solidFill>
                <a:srgbClr val="FF0000"/>
              </a:solidFill>
              <a:latin typeface="宋体" panose="02010600030101010101" pitchFamily="2" charset="-122"/>
              <a:ea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rPr>
              <a:t>C.</a:t>
            </a:r>
            <a:r>
              <a:rPr lang="zh-CN" altLang="en-US" sz="2400" b="0">
                <a:latin typeface="宋体" panose="02010600030101010101" pitchFamily="2" charset="-122"/>
                <a:ea typeface="宋体" panose="02010600030101010101" pitchFamily="2" charset="-122"/>
              </a:rPr>
              <a:t>苏联</a:t>
            </a:r>
            <a:r>
              <a:rPr lang="zh-CN" altLang="en-US" sz="2400" b="0" strike="sngStrike">
                <a:solidFill>
                  <a:schemeClr val="accent6">
                    <a:lumMod val="50000"/>
                  </a:schemeClr>
                </a:solidFill>
                <a:latin typeface="宋体" panose="02010600030101010101" pitchFamily="2" charset="-122"/>
                <a:ea typeface="宋体" panose="02010600030101010101" pitchFamily="2" charset="-122"/>
              </a:rPr>
              <a:t>全球战略重心转移</a:t>
            </a:r>
            <a:endParaRPr lang="zh-CN" altLang="en-US" sz="2400" b="0">
              <a:latin typeface="宋体" panose="02010600030101010101" pitchFamily="2" charset="-122"/>
              <a:ea typeface="宋体" panose="02010600030101010101" pitchFamily="2" charset="-122"/>
            </a:endParaRPr>
          </a:p>
          <a:p>
            <a:pPr marL="269240" indent="-269240"/>
            <a:r>
              <a:rPr lang="en-US" altLang="zh-CN" sz="2400" b="0">
                <a:latin typeface="宋体" panose="02010600030101010101" pitchFamily="2" charset="-122"/>
                <a:ea typeface="宋体" panose="02010600030101010101" pitchFamily="2" charset="-122"/>
              </a:rPr>
              <a:t>D.</a:t>
            </a:r>
            <a:r>
              <a:rPr lang="zh-CN" altLang="en-US" sz="2400" b="0">
                <a:latin typeface="宋体" panose="02010600030101010101" pitchFamily="2" charset="-122"/>
                <a:ea typeface="宋体" panose="02010600030101010101" pitchFamily="2" charset="-122"/>
              </a:rPr>
              <a:t>美苏冷战</a:t>
            </a:r>
            <a:r>
              <a:rPr lang="zh-CN" altLang="en-US" sz="2400" b="0" strike="sngStrike">
                <a:solidFill>
                  <a:schemeClr val="accent6">
                    <a:lumMod val="50000"/>
                  </a:schemeClr>
                </a:solidFill>
                <a:latin typeface="宋体" panose="02010600030101010101" pitchFamily="2" charset="-122"/>
                <a:ea typeface="宋体" panose="02010600030101010101" pitchFamily="2" charset="-122"/>
              </a:rPr>
              <a:t>决定</a:t>
            </a:r>
            <a:r>
              <a:rPr lang="zh-CN" altLang="en-US" sz="2400" b="0">
                <a:latin typeface="宋体" panose="02010600030101010101" pitchFamily="2" charset="-122"/>
                <a:ea typeface="宋体" panose="02010600030101010101" pitchFamily="2" charset="-122"/>
              </a:rPr>
              <a:t>中国走向</a:t>
            </a:r>
            <a:endParaRPr lang="zh-CN" altLang="en-US" sz="2400" b="0">
              <a:latin typeface="宋体" panose="02010600030101010101" pitchFamily="2" charset="-122"/>
              <a:ea typeface="宋体" panose="02010600030101010101" pitchFamily="2" charset="-122"/>
            </a:endParaRPr>
          </a:p>
        </p:txBody>
      </p:sp>
      <p:pic>
        <p:nvPicPr>
          <p:cNvPr id="2" name="图片 1" descr="当地的"/>
          <p:cNvPicPr>
            <a:picLocks noChangeAspect="1"/>
          </p:cNvPicPr>
          <p:nvPr/>
        </p:nvPicPr>
        <p:blipFill>
          <a:blip r:embed="rId3"/>
          <a:stretch>
            <a:fillRect/>
          </a:stretch>
        </p:blipFill>
        <p:spPr>
          <a:xfrm>
            <a:off x="7035800" y="927100"/>
            <a:ext cx="5059680" cy="2501900"/>
          </a:xfrm>
          <a:prstGeom prst="rect">
            <a:avLst/>
          </a:prstGeom>
        </p:spPr>
      </p:pic>
      <p:sp>
        <p:nvSpPr>
          <p:cNvPr id="3" name="文本框 2"/>
          <p:cNvSpPr txBox="1"/>
          <p:nvPr/>
        </p:nvSpPr>
        <p:spPr>
          <a:xfrm>
            <a:off x="90805" y="3603625"/>
            <a:ext cx="12004675" cy="230695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sym typeface="+mn-ea"/>
              </a:rPr>
              <a:t>本题立意考查解放战争时期的国际关系。</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由表格中的数据变化可以看出，苏联在</a:t>
            </a:r>
            <a:r>
              <a:rPr lang="en-US" altLang="zh-CN" sz="2400">
                <a:solidFill>
                  <a:srgbClr val="FF0000"/>
                </a:solidFill>
                <a:latin typeface="楷体" panose="02010609060101010101" charset="-122"/>
                <a:ea typeface="楷体" panose="02010609060101010101" charset="-122"/>
                <a:cs typeface="楷体" panose="02010609060101010101" charset="-122"/>
                <a:sym typeface="+mn-ea"/>
              </a:rPr>
              <a:t>1949</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年讨论中国和中国共产党的次数明显增加，这是由于</a:t>
            </a:r>
            <a:r>
              <a:rPr lang="en-US" altLang="zh-CN" sz="2400">
                <a:solidFill>
                  <a:srgbClr val="FF0000"/>
                </a:solidFill>
                <a:latin typeface="楷体" panose="02010609060101010101" charset="-122"/>
                <a:ea typeface="楷体" panose="02010609060101010101" charset="-122"/>
                <a:cs typeface="楷体" panose="02010609060101010101" charset="-122"/>
                <a:sym typeface="+mn-ea"/>
              </a:rPr>
              <a:t>1949</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年，人民解放战争即将取得胜利，中国战场形势变化使苏联对中国的关注度增加。</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：此时苏联对中国关注度增加，并非缘于中共的统一战线政策。</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：美苏争霸和冷战一直是此时苏联全球战略的重心，此重心并未改变。</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：美苏冷战决定中国走向，说法错误。</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cxnSp>
        <p:nvCxnSpPr>
          <p:cNvPr id="4" name="直接箭头连接符 3"/>
          <p:cNvCxnSpPr/>
          <p:nvPr/>
        </p:nvCxnSpPr>
        <p:spPr>
          <a:xfrm flipV="1">
            <a:off x="7936230" y="2160905"/>
            <a:ext cx="2308860" cy="30480"/>
          </a:xfrm>
          <a:prstGeom prst="straightConnector1">
            <a:avLst/>
          </a:prstGeom>
          <a:ln>
            <a:solidFill>
              <a:srgbClr val="FF0000"/>
            </a:solidFill>
            <a:tailEnd type="arrow" w="med" len="med"/>
          </a:ln>
        </p:spPr>
        <p:style>
          <a:lnRef idx="1">
            <a:schemeClr val="accent2"/>
          </a:lnRef>
          <a:fillRef idx="0">
            <a:schemeClr val="accent2"/>
          </a:fillRef>
          <a:effectRef idx="0">
            <a:schemeClr val="accent2"/>
          </a:effectRef>
          <a:fontRef idx="minor">
            <a:schemeClr val="tx1"/>
          </a:fontRef>
        </p:style>
      </p:cxnSp>
      <p:cxnSp>
        <p:nvCxnSpPr>
          <p:cNvPr id="5" name="直接箭头连接符 4"/>
          <p:cNvCxnSpPr/>
          <p:nvPr/>
        </p:nvCxnSpPr>
        <p:spPr>
          <a:xfrm flipV="1">
            <a:off x="10290175" y="1285875"/>
            <a:ext cx="709295" cy="859790"/>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5" name="文本框 104"/>
          <p:cNvSpPr txBox="1"/>
          <p:nvPr/>
        </p:nvSpPr>
        <p:spPr>
          <a:xfrm>
            <a:off x="514350" y="824230"/>
            <a:ext cx="11581765" cy="1861820"/>
          </a:xfrm>
          <a:prstGeom prst="rect">
            <a:avLst/>
          </a:prstGeom>
          <a:noFill/>
          <a:ln w="9525">
            <a:noFill/>
          </a:ln>
        </p:spPr>
        <p:txBody>
          <a:bodyPr wrap="square">
            <a:noAutofit/>
          </a:bodyPr>
          <a:p>
            <a:pPr marL="269240" indent="-269240"/>
            <a:r>
              <a:rPr lang="en-US" sz="2400" b="0">
                <a:latin typeface="宋体" panose="02010600030101010101" pitchFamily="2" charset="-122"/>
              </a:rPr>
              <a:t>31</a:t>
            </a:r>
            <a:r>
              <a:rPr lang="en-US" sz="2400" b="0">
                <a:latin typeface="宋体" panose="02010600030101010101" pitchFamily="2" charset="-122"/>
                <a:ea typeface="宋体" panose="02010600030101010101" pitchFamily="2" charset="-122"/>
                <a:cs typeface="宋体" panose="02010600030101010101" pitchFamily="2" charset="-122"/>
              </a:rPr>
              <a:t>.</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下表是北京市三大产业从业人员、城镇登记失业人员表</a:t>
            </a:r>
            <a:r>
              <a:rPr lang="zh-CN" altLang="en-US" sz="2400" b="0">
                <a:latin typeface="宋体" panose="02010600030101010101" pitchFamily="2" charset="-122"/>
                <a:ea typeface="宋体" panose="02010600030101010101" pitchFamily="2" charset="-122"/>
                <a:cs typeface="宋体" panose="02010600030101010101" pitchFamily="2" charset="-122"/>
              </a:rPr>
              <a:t>（单位：万人），据此表可知，当时北京</a:t>
            </a:r>
            <a:r>
              <a:rPr lang="en-US" sz="2400" b="0">
                <a:latin typeface="宋体" panose="02010600030101010101" pitchFamily="2" charset="-122"/>
                <a:ea typeface="宋体" panose="02010600030101010101" pitchFamily="2" charset="-122"/>
                <a:cs typeface="宋体" panose="02010600030101010101" pitchFamily="2" charset="-122"/>
              </a:rPr>
              <a:t> </a:t>
            </a:r>
            <a:endPar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3" name="表格 2"/>
          <p:cNvGraphicFramePr/>
          <p:nvPr>
            <p:custDataLst>
              <p:tags r:id="rId3"/>
            </p:custDataLst>
          </p:nvPr>
        </p:nvGraphicFramePr>
        <p:xfrm>
          <a:off x="514350" y="1640205"/>
          <a:ext cx="11029950" cy="1824355"/>
        </p:xfrm>
        <a:graphic>
          <a:graphicData uri="http://schemas.openxmlformats.org/drawingml/2006/table">
            <a:tbl>
              <a:tblPr/>
              <a:tblGrid>
                <a:gridCol w="866140"/>
                <a:gridCol w="1256665"/>
                <a:gridCol w="1360170"/>
                <a:gridCol w="1346835"/>
                <a:gridCol w="1422400"/>
                <a:gridCol w="2207260"/>
                <a:gridCol w="2570480"/>
              </a:tblGrid>
              <a:tr h="332105">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年份</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从业人员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第一产业</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第二产业</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第三产业</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城镇登记失业人员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城镇登记失业率（％）</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p>
                      <a:pPr indent="0" algn="ctr">
                        <a:buNone/>
                      </a:pPr>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1978</a:t>
                      </a:r>
                      <a:endParaRPr lang="en-US"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444.1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125.9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177.9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140.3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1000">
                <a:tc>
                  <a:txBody>
                    <a:bodyPr/>
                    <a:p>
                      <a:pPr indent="0" algn="ctr">
                        <a:buNone/>
                      </a:pPr>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1980</a:t>
                      </a:r>
                      <a:endParaRPr lang="en-US"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484.2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118.0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207.3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158.9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8.67</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1.60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9730">
                <a:tc>
                  <a:txBody>
                    <a:bodyPr/>
                    <a:p>
                      <a:pPr indent="0" algn="ctr">
                        <a:buNone/>
                      </a:pPr>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1982</a:t>
                      </a:r>
                      <a:endParaRPr lang="en-US"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535.2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115.1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228.6</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191.5</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7.03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1.62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3855">
                <a:tc>
                  <a:txBody>
                    <a:bodyPr/>
                    <a:p>
                      <a:pPr indent="0" algn="ctr">
                        <a:buNone/>
                      </a:pPr>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1984</a:t>
                      </a:r>
                      <a:endParaRPr lang="en-US" altLang="en-US" sz="24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556.2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111.3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247.9</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197.0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2.03</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宋体" panose="02010600030101010101" pitchFamily="2" charset="-122"/>
                          <a:ea typeface="宋体" panose="02010600030101010101" pitchFamily="2" charset="-122"/>
                          <a:cs typeface="宋体" panose="02010600030101010101" pitchFamily="2" charset="-122"/>
                        </a:rPr>
                        <a:t>0.54</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28270" y="3464560"/>
            <a:ext cx="12448540" cy="479425"/>
          </a:xfrm>
          <a:prstGeom prst="rect">
            <a:avLst/>
          </a:prstGeom>
          <a:noFill/>
          <a:ln w="9525">
            <a:noFill/>
          </a:ln>
        </p:spPr>
        <p:txBody>
          <a:bodyPr>
            <a:noAutofit/>
          </a:bodyPr>
          <a:p>
            <a:pPr indent="0"/>
            <a:r>
              <a:rPr lang="en-US" sz="2400" b="0">
                <a:latin typeface="Calibri" panose="020F0502020204030204" charset="0"/>
                <a:ea typeface="宋体" panose="02010600030101010101" pitchFamily="2" charset="-122"/>
              </a:rPr>
              <a:t>A.</a:t>
            </a:r>
            <a:r>
              <a:rPr lang="zh-CN" altLang="en-US" sz="2400" b="0">
                <a:latin typeface="Calibri" panose="020F0502020204030204" charset="0"/>
                <a:ea typeface="宋体" panose="02010600030101010101" pitchFamily="2" charset="-122"/>
              </a:rPr>
              <a:t>农业改革</a:t>
            </a:r>
            <a:r>
              <a:rPr lang="zh-CN" altLang="en-US" sz="2400" b="0" strike="sngStrike">
                <a:solidFill>
                  <a:schemeClr val="accent6">
                    <a:lumMod val="50000"/>
                  </a:schemeClr>
                </a:solidFill>
                <a:latin typeface="Calibri" panose="020F0502020204030204" charset="0"/>
                <a:ea typeface="宋体" panose="02010600030101010101" pitchFamily="2" charset="-122"/>
              </a:rPr>
              <a:t>成效有限</a:t>
            </a:r>
            <a:r>
              <a:rPr lang="zh-CN" sz="2400" b="0">
                <a:latin typeface="Calibri" panose="020F0502020204030204" charset="0"/>
                <a:ea typeface="宋体" panose="02010600030101010101" pitchFamily="2" charset="-122"/>
              </a:rPr>
              <a:t> </a:t>
            </a:r>
            <a:r>
              <a:rPr lang="en-US" sz="2400" b="0">
                <a:solidFill>
                  <a:srgbClr val="FF0000"/>
                </a:solidFill>
                <a:latin typeface="Calibri" panose="020F0502020204030204" charset="0"/>
                <a:ea typeface="宋体" panose="02010600030101010101" pitchFamily="2" charset="-122"/>
              </a:rPr>
              <a:t>B.</a:t>
            </a:r>
            <a:r>
              <a:rPr lang="zh-CN" sz="2400" b="0">
                <a:solidFill>
                  <a:srgbClr val="FF0000"/>
                </a:solidFill>
                <a:latin typeface="Calibri" panose="020F0502020204030204" charset="0"/>
                <a:ea typeface="宋体" panose="02010600030101010101" pitchFamily="2" charset="-122"/>
              </a:rPr>
              <a:t>城市经济活力显著提高</a:t>
            </a:r>
            <a:r>
              <a:rPr lang="en-US" sz="2400" b="0">
                <a:latin typeface="Calibri" panose="020F0502020204030204" charset="0"/>
                <a:ea typeface="宋体" panose="02010600030101010101" pitchFamily="2" charset="-122"/>
              </a:rPr>
              <a:t>C.</a:t>
            </a:r>
            <a:r>
              <a:rPr lang="zh-CN" sz="2400" b="0">
                <a:latin typeface="Calibri" panose="020F0502020204030204" charset="0"/>
                <a:ea typeface="宋体" panose="02010600030101010101" pitchFamily="2" charset="-122"/>
              </a:rPr>
              <a:t>经济结构</a:t>
            </a:r>
            <a:r>
              <a:rPr lang="zh-CN" sz="2400" b="0" strike="sngStrike">
                <a:solidFill>
                  <a:schemeClr val="accent6">
                    <a:lumMod val="50000"/>
                  </a:schemeClr>
                </a:solidFill>
                <a:latin typeface="Calibri" panose="020F0502020204030204" charset="0"/>
                <a:ea typeface="宋体" panose="02010600030101010101" pitchFamily="2" charset="-122"/>
              </a:rPr>
              <a:t>畸形落后</a:t>
            </a:r>
            <a:r>
              <a:rPr lang="en-US" sz="2400" b="0">
                <a:latin typeface="Calibri" panose="020F0502020204030204" charset="0"/>
                <a:ea typeface="宋体" panose="02010600030101010101" pitchFamily="2" charset="-122"/>
              </a:rPr>
              <a:t>D.</a:t>
            </a:r>
            <a:r>
              <a:rPr lang="zh-CN" sz="2400" b="0" strike="sngStrike">
                <a:solidFill>
                  <a:schemeClr val="accent6">
                    <a:lumMod val="50000"/>
                  </a:schemeClr>
                </a:solidFill>
                <a:latin typeface="Calibri" panose="020F0502020204030204" charset="0"/>
                <a:ea typeface="宋体" panose="02010600030101010101" pitchFamily="2" charset="-122"/>
              </a:rPr>
              <a:t>市场经济体制改革</a:t>
            </a:r>
            <a:r>
              <a:rPr lang="zh-CN" sz="2400" b="0">
                <a:latin typeface="Calibri" panose="020F0502020204030204" charset="0"/>
                <a:ea typeface="宋体" panose="02010600030101010101" pitchFamily="2" charset="-122"/>
              </a:rPr>
              <a:t>深化</a:t>
            </a:r>
            <a:endParaRPr lang="zh-CN" altLang="en-US" sz="2400" b="0">
              <a:latin typeface="Calibri" panose="020F0502020204030204" charset="0"/>
              <a:ea typeface="宋体" panose="02010600030101010101" pitchFamily="2" charset="-122"/>
            </a:endParaRPr>
          </a:p>
        </p:txBody>
      </p:sp>
      <p:sp>
        <p:nvSpPr>
          <p:cNvPr id="2" name="文本框 1"/>
          <p:cNvSpPr txBox="1"/>
          <p:nvPr/>
        </p:nvSpPr>
        <p:spPr>
          <a:xfrm>
            <a:off x="152400" y="3943985"/>
            <a:ext cx="11753850" cy="304609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chemeClr val="accent5">
                    <a:lumMod val="50000"/>
                  </a:schemeClr>
                </a:solidFill>
                <a:latin typeface="楷体" panose="02010609060101010101" charset="-122"/>
                <a:ea typeface="楷体" panose="02010609060101010101" charset="-122"/>
                <a:cs typeface="楷体" panose="02010609060101010101" charset="-122"/>
                <a:sym typeface="+mn-ea"/>
              </a:rPr>
              <a:t>本题立意考查中国的城市经济体制改革。</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由表格数据变化可以看出，总就业人数增加，第一产业就业人员比重下降，二、三产业就业比重增加。这反映了</a:t>
            </a:r>
            <a:r>
              <a:rPr lang="en-US" altLang="zh-CN" sz="2400">
                <a:solidFill>
                  <a:srgbClr val="FF0000"/>
                </a:solidFill>
                <a:latin typeface="楷体" panose="02010609060101010101" charset="-122"/>
                <a:ea typeface="楷体" panose="02010609060101010101" charset="-122"/>
                <a:cs typeface="楷体" panose="02010609060101010101" charset="-122"/>
                <a:sym typeface="+mn-ea"/>
              </a:rPr>
              <a:t>1978</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年城市经济体制改革增加了城市活力和就业岗位，推动了二、三产业的发展。</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：农业就业人员比重下降，不能反映农业改革成效有限。</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：第一产业比重下降，二、三产业比重上升，不能说明中国的经济结构畸形落后。</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：市场经济体制改革的目标提出于</a:t>
            </a:r>
            <a:r>
              <a:rPr lang="en-US" altLang="zh-CN" sz="2400">
                <a:latin typeface="楷体" panose="02010609060101010101" charset="-122"/>
                <a:ea typeface="楷体" panose="02010609060101010101" charset="-122"/>
                <a:cs typeface="楷体" panose="02010609060101010101" charset="-122"/>
                <a:sym typeface="+mn-ea"/>
              </a:rPr>
              <a:t>1992</a:t>
            </a:r>
            <a:r>
              <a:rPr lang="zh-CN" altLang="en-US" sz="2400">
                <a:latin typeface="楷体" panose="02010609060101010101" charset="-122"/>
                <a:ea typeface="楷体" panose="02010609060101010101" charset="-122"/>
                <a:cs typeface="楷体" panose="02010609060101010101" charset="-122"/>
                <a:sym typeface="+mn-ea"/>
              </a:rPr>
              <a:t>年中共十四大。</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上箭头 4"/>
          <p:cNvSpPr/>
          <p:nvPr/>
        </p:nvSpPr>
        <p:spPr>
          <a:xfrm>
            <a:off x="2399030" y="2181860"/>
            <a:ext cx="226060" cy="1086485"/>
          </a:xfrm>
          <a:prstGeom prst="upArrow">
            <a:avLst/>
          </a:prstGeom>
          <a:gradFill>
            <a:gsLst>
              <a:gs pos="0">
                <a:srgbClr val="E30000"/>
              </a:gs>
              <a:gs pos="100000">
                <a:srgbClr val="760303"/>
              </a:gs>
            </a:gsLst>
            <a:lin scaled="0"/>
          </a:gra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上箭头 5"/>
          <p:cNvSpPr/>
          <p:nvPr>
            <p:custDataLst>
              <p:tags r:id="rId4"/>
            </p:custDataLst>
          </p:nvPr>
        </p:nvSpPr>
        <p:spPr>
          <a:xfrm>
            <a:off x="5076190" y="2181860"/>
            <a:ext cx="226060" cy="1086485"/>
          </a:xfrm>
          <a:prstGeom prst="upArrow">
            <a:avLst/>
          </a:prstGeom>
          <a:gradFill>
            <a:gsLst>
              <a:gs pos="0">
                <a:srgbClr val="E30000"/>
              </a:gs>
              <a:gs pos="100000">
                <a:srgbClr val="760303"/>
              </a:gs>
            </a:gsLst>
            <a:lin scaled="0"/>
          </a:gra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上箭头 6"/>
          <p:cNvSpPr/>
          <p:nvPr>
            <p:custDataLst>
              <p:tags r:id="rId5"/>
            </p:custDataLst>
          </p:nvPr>
        </p:nvSpPr>
        <p:spPr>
          <a:xfrm>
            <a:off x="6539865" y="2181860"/>
            <a:ext cx="226060" cy="1086485"/>
          </a:xfrm>
          <a:prstGeom prst="upArrow">
            <a:avLst/>
          </a:prstGeom>
          <a:gradFill>
            <a:gsLst>
              <a:gs pos="0">
                <a:srgbClr val="E30000"/>
              </a:gs>
              <a:gs pos="100000">
                <a:srgbClr val="760303"/>
              </a:gs>
            </a:gsLst>
            <a:lin scaled="0"/>
          </a:gra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上箭头 7"/>
          <p:cNvSpPr/>
          <p:nvPr>
            <p:custDataLst>
              <p:tags r:id="rId6"/>
            </p:custDataLst>
          </p:nvPr>
        </p:nvSpPr>
        <p:spPr>
          <a:xfrm rot="10800000">
            <a:off x="3806825" y="2186305"/>
            <a:ext cx="249555" cy="1080770"/>
          </a:xfrm>
          <a:prstGeom prst="upArrow">
            <a:avLst/>
          </a:prstGeom>
          <a:solidFill>
            <a:srgbClr val="FFC000"/>
          </a:soli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上箭头 8"/>
          <p:cNvSpPr/>
          <p:nvPr>
            <p:custDataLst>
              <p:tags r:id="rId7"/>
            </p:custDataLst>
          </p:nvPr>
        </p:nvSpPr>
        <p:spPr>
          <a:xfrm rot="10800000">
            <a:off x="8309610" y="2187575"/>
            <a:ext cx="249555" cy="1080770"/>
          </a:xfrm>
          <a:prstGeom prst="upArrow">
            <a:avLst/>
          </a:prstGeom>
          <a:solidFill>
            <a:srgbClr val="FFC000"/>
          </a:soli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上箭头 9"/>
          <p:cNvSpPr/>
          <p:nvPr>
            <p:custDataLst>
              <p:tags r:id="rId8"/>
            </p:custDataLst>
          </p:nvPr>
        </p:nvSpPr>
        <p:spPr>
          <a:xfrm rot="10800000">
            <a:off x="10680700" y="2181860"/>
            <a:ext cx="249555" cy="1080770"/>
          </a:xfrm>
          <a:prstGeom prst="upArrow">
            <a:avLst/>
          </a:prstGeom>
          <a:solidFill>
            <a:srgbClr val="FFC000"/>
          </a:solidFill>
          <a:ln>
            <a:gradFill>
              <a:gsLst>
                <a:gs pos="0">
                  <a:srgbClr val="E30000"/>
                </a:gs>
                <a:gs pos="100000">
                  <a:srgbClr val="76030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5" name="文本框 104"/>
          <p:cNvSpPr txBox="1"/>
          <p:nvPr/>
        </p:nvSpPr>
        <p:spPr>
          <a:xfrm>
            <a:off x="146050" y="926465"/>
            <a:ext cx="12046585" cy="1501775"/>
          </a:xfrm>
          <a:prstGeom prst="rect">
            <a:avLst/>
          </a:prstGeom>
          <a:noFill/>
          <a:ln w="9525">
            <a:noFill/>
          </a:ln>
        </p:spPr>
        <p:txBody>
          <a:bodyPr wrap="square">
            <a:noAutofit/>
          </a:bodyPr>
          <a:p>
            <a:pPr marL="269240" indent="-269240"/>
            <a:r>
              <a:rPr lang="en-US" sz="2400" b="0">
                <a:latin typeface="宋体" panose="02010600030101010101" pitchFamily="2" charset="-122"/>
              </a:rPr>
              <a:t>32. </a:t>
            </a:r>
            <a:r>
              <a:rPr lang="en-US" sz="2400" b="0">
                <a:solidFill>
                  <a:srgbClr val="FF0000"/>
                </a:solidFill>
                <a:latin typeface="宋体" panose="02010600030101010101" pitchFamily="2" charset="-122"/>
              </a:rPr>
              <a:t>公元前5世纪，雅典的演说词中更多地谈及希波战争</a:t>
            </a:r>
            <a:r>
              <a:rPr lang="en-US" sz="2400" b="0">
                <a:latin typeface="宋体" panose="02010600030101010101" pitchFamily="2" charset="-122"/>
              </a:rPr>
              <a:t>。雅典作家的笔下，</a:t>
            </a:r>
            <a:r>
              <a:rPr lang="en-US" sz="2400" b="0">
                <a:solidFill>
                  <a:srgbClr val="FF0000"/>
                </a:solidFill>
                <a:latin typeface="宋体" panose="02010600030101010101" pitchFamily="2" charset="-122"/>
              </a:rPr>
              <a:t>对于希波战争中雅典发挥巨大作用的萨拉米斯海战、马拉松战役被反复提及</a:t>
            </a:r>
            <a:r>
              <a:rPr lang="en-US" sz="2400" b="0">
                <a:latin typeface="宋体" panose="02010600030101010101" pitchFamily="2" charset="-122"/>
              </a:rPr>
              <a:t>，而对于战胜波斯起关键作用</a:t>
            </a:r>
            <a:r>
              <a:rPr lang="zh-CN" altLang="en-US" sz="2400" b="0">
                <a:latin typeface="宋体" panose="02010600030101010101" pitchFamily="2" charset="-122"/>
                <a:ea typeface="宋体" panose="02010600030101010101" pitchFamily="2" charset="-122"/>
              </a:rPr>
              <a:t>的</a:t>
            </a:r>
            <a:r>
              <a:rPr lang="zh-CN" altLang="en-US" sz="2400" b="0">
                <a:solidFill>
                  <a:srgbClr val="FF0000"/>
                </a:solidFill>
                <a:latin typeface="宋体" panose="02010600030101010101" pitchFamily="2" charset="-122"/>
                <a:ea typeface="宋体" panose="02010600030101010101" pitchFamily="2" charset="-122"/>
              </a:rPr>
              <a:t>其他战例</a:t>
            </a:r>
            <a:r>
              <a:rPr lang="en-US" sz="2400" b="0">
                <a:solidFill>
                  <a:srgbClr val="FF0000"/>
                </a:solidFill>
                <a:latin typeface="宋体" panose="02010600030101010101" pitchFamily="2" charset="-122"/>
              </a:rPr>
              <a:t>几乎只字未提</a:t>
            </a:r>
            <a:r>
              <a:rPr lang="en-US" sz="2400" b="0">
                <a:latin typeface="宋体" panose="02010600030101010101" pitchFamily="2" charset="-122"/>
              </a:rPr>
              <a:t>。这说明雅典</a:t>
            </a:r>
            <a:endParaRPr lang="en-US" sz="2400" b="0">
              <a:latin typeface="宋体" panose="02010600030101010101" pitchFamily="2" charset="-122"/>
            </a:endParaRPr>
          </a:p>
          <a:p>
            <a:pPr marL="269240" indent="-269240"/>
            <a:r>
              <a:rPr lang="zh-CN" altLang="en-US" sz="2400" b="0">
                <a:solidFill>
                  <a:srgbClr val="FF0000"/>
                </a:solidFill>
                <a:ea typeface="宋体" panose="02010600030101010101" pitchFamily="2" charset="-122"/>
              </a:rPr>
              <a:t>A.借助公共记忆塑造国家形象 </a:t>
            </a:r>
            <a:r>
              <a:rPr lang="zh-CN" altLang="en-US" sz="2400" b="0">
                <a:ea typeface="宋体" panose="02010600030101010101" pitchFamily="2" charset="-122"/>
              </a:rPr>
              <a:t>          B.</a:t>
            </a:r>
            <a:r>
              <a:rPr lang="zh-CN" altLang="en-US" sz="2400">
                <a:ea typeface="宋体" panose="02010600030101010101" pitchFamily="2" charset="-122"/>
                <a:sym typeface="+mn-ea"/>
              </a:rPr>
              <a:t>国家意志</a:t>
            </a:r>
            <a:r>
              <a:rPr lang="zh-CN" altLang="en-US" sz="2400" strike="sngStrike">
                <a:solidFill>
                  <a:schemeClr val="accent6">
                    <a:lumMod val="50000"/>
                  </a:schemeClr>
                </a:solidFill>
                <a:ea typeface="宋体" panose="02010600030101010101" pitchFamily="2" charset="-122"/>
                <a:sym typeface="+mn-ea"/>
              </a:rPr>
              <a:t>左右</a:t>
            </a:r>
            <a:r>
              <a:rPr lang="zh-CN" altLang="en-US" sz="2400">
                <a:ea typeface="宋体" panose="02010600030101010101" pitchFamily="2" charset="-122"/>
                <a:sym typeface="+mn-ea"/>
              </a:rPr>
              <a:t>历史记载</a:t>
            </a:r>
            <a:endParaRPr lang="zh-CN" altLang="en-US" sz="2400">
              <a:ea typeface="宋体" panose="02010600030101010101" pitchFamily="2" charset="-122"/>
              <a:sym typeface="+mn-ea"/>
            </a:endParaRPr>
          </a:p>
          <a:p>
            <a:pPr marL="269240" indent="-269240"/>
            <a:r>
              <a:rPr lang="zh-CN" altLang="en-US" sz="2400" b="0">
                <a:ea typeface="宋体" panose="02010600030101010101" pitchFamily="2" charset="-122"/>
              </a:rPr>
              <a:t>C.</a:t>
            </a:r>
            <a:r>
              <a:rPr lang="zh-CN" altLang="en-US" sz="2400" strike="sngStrike">
                <a:solidFill>
                  <a:schemeClr val="accent6">
                    <a:lumMod val="50000"/>
                  </a:schemeClr>
                </a:solidFill>
                <a:ea typeface="宋体" panose="02010600030101010101" pitchFamily="2" charset="-122"/>
                <a:sym typeface="+mn-ea"/>
              </a:rPr>
              <a:t>尚武好战之风</a:t>
            </a:r>
            <a:r>
              <a:rPr lang="zh-CN" altLang="en-US" sz="2400">
                <a:ea typeface="宋体" panose="02010600030101010101" pitchFamily="2" charset="-122"/>
                <a:sym typeface="+mn-ea"/>
              </a:rPr>
              <a:t>影响文学创作</a:t>
            </a:r>
            <a:r>
              <a:rPr lang="en-US" altLang="zh-CN" sz="2400">
                <a:ea typeface="宋体" panose="02010600030101010101" pitchFamily="2" charset="-122"/>
                <a:sym typeface="+mn-ea"/>
              </a:rPr>
              <a:t>           </a:t>
            </a:r>
            <a:r>
              <a:rPr lang="zh-CN" altLang="en-US" sz="2400" b="0">
                <a:ea typeface="宋体" panose="02010600030101010101" pitchFamily="2" charset="-122"/>
              </a:rPr>
              <a:t>D.文学作品蕴含</a:t>
            </a:r>
            <a:r>
              <a:rPr lang="zh-CN" altLang="en-US" sz="2400" b="0" strike="sngStrike">
                <a:solidFill>
                  <a:schemeClr val="accent6">
                    <a:lumMod val="50000"/>
                  </a:schemeClr>
                </a:solidFill>
                <a:ea typeface="宋体" panose="02010600030101010101" pitchFamily="2" charset="-122"/>
              </a:rPr>
              <a:t>人文精神</a:t>
            </a:r>
            <a:endParaRPr lang="zh-CN" altLang="en-US" sz="2400" b="0" strike="sngStrike">
              <a:solidFill>
                <a:schemeClr val="accent6">
                  <a:lumMod val="50000"/>
                </a:schemeClr>
              </a:solidFill>
              <a:ea typeface="宋体" panose="02010600030101010101" pitchFamily="2" charset="-122"/>
            </a:endParaRPr>
          </a:p>
        </p:txBody>
      </p:sp>
      <p:sp>
        <p:nvSpPr>
          <p:cNvPr id="2" name="文本框 1"/>
          <p:cNvSpPr txBox="1"/>
          <p:nvPr/>
        </p:nvSpPr>
        <p:spPr>
          <a:xfrm>
            <a:off x="-635" y="2970530"/>
            <a:ext cx="12096750" cy="2247265"/>
          </a:xfrm>
          <a:prstGeom prst="rect">
            <a:avLst/>
          </a:prstGeom>
          <a:noFill/>
        </p:spPr>
        <p:txBody>
          <a:bodyPr wrap="square" rtlCol="0" anchor="t">
            <a:no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本题立意考查希波战争和雅典城邦政治。</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根据题意，雅典有意大肆宣扬希波战争雅典参与并发挥巨大作用的经典战例而忽视其他战例，其目的是为了借助公共记忆塑造雅典城邦形象。</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：国家意志左右历史记载，</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左右</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二字说法错误。</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：尚武好战之风影响文学创作，并不能体现文学作品中特别强调对雅典参与的经典战例的书写。</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：人文精神指人的价值、理性、道德、尊严等，材料没有体现。</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6" name="文本框 5"/>
          <p:cNvSpPr txBox="1"/>
          <p:nvPr/>
        </p:nvSpPr>
        <p:spPr>
          <a:xfrm>
            <a:off x="0" y="927100"/>
            <a:ext cx="12192000" cy="1983740"/>
          </a:xfrm>
          <a:prstGeom prst="rect">
            <a:avLst/>
          </a:prstGeom>
          <a:noFill/>
        </p:spPr>
        <p:txBody>
          <a:bodyPr wrap="square" rtlCol="0" anchor="t">
            <a:noAutofit/>
          </a:bodyPr>
          <a:p>
            <a:r>
              <a:rPr lang="en-US" sz="2400">
                <a:latin typeface="宋体" panose="02010600030101010101" pitchFamily="2" charset="-122"/>
                <a:sym typeface="+mn-ea"/>
              </a:rPr>
              <a:t>33.</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卢梭</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认为，</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如果有了派系存在的话，那就必须增殖他们的数目并防止他们之间的不平等</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这种防范办法是使公意能够发扬光大而且人民也绝不会犯错误的唯一好方法</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。据此可知，在现实制度实践中，卢梭</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r>
              <a:rPr lang="en-US" altLang="zh-CN" sz="2400">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提倡</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sym typeface="+mn-ea"/>
              </a:rPr>
              <a:t>直接民主</a:t>
            </a:r>
            <a:r>
              <a:rPr lang="en-US" altLang="zh-CN"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sym typeface="+mn-ea"/>
              </a:rPr>
              <a:t> </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     B.</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sym typeface="+mn-ea"/>
              </a:rPr>
              <a:t>反对</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政党政治</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    C.</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主张</a:t>
            </a:r>
            <a:r>
              <a:rPr lang="zh-CN" altLang="en-US" sz="240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sym typeface="+mn-ea"/>
              </a:rPr>
              <a:t>财产平等</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D.</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支持分权制衡</a:t>
            </a:r>
            <a:r>
              <a:rPr lang="en-US" sz="2400">
                <a:solidFill>
                  <a:srgbClr val="FF0000"/>
                </a:solidFill>
                <a:latin typeface="宋体" panose="02010600030101010101" pitchFamily="2" charset="-122"/>
                <a:sym typeface="+mn-ea"/>
              </a:rPr>
              <a:t> </a:t>
            </a:r>
            <a:r>
              <a:rPr lang="en-US">
                <a:solidFill>
                  <a:srgbClr val="FF0000"/>
                </a:solidFill>
                <a:latin typeface="宋体" panose="02010600030101010101" pitchFamily="2" charset="-122"/>
                <a:sym typeface="+mn-ea"/>
              </a:rPr>
              <a:t> </a:t>
            </a:r>
            <a:r>
              <a:rPr lang="en-US">
                <a:latin typeface="宋体" panose="02010600030101010101" pitchFamily="2" charset="-122"/>
                <a:sym typeface="+mn-ea"/>
              </a:rPr>
              <a:t> </a:t>
            </a:r>
            <a:endParaRPr lang="en-US" altLang="en-US">
              <a:latin typeface="宋体" panose="02010600030101010101" pitchFamily="2" charset="-122"/>
              <a:sym typeface="+mn-ea"/>
            </a:endParaRPr>
          </a:p>
        </p:txBody>
      </p:sp>
      <p:sp>
        <p:nvSpPr>
          <p:cNvPr id="2" name="文本框 1"/>
          <p:cNvSpPr txBox="1"/>
          <p:nvPr/>
        </p:nvSpPr>
        <p:spPr>
          <a:xfrm>
            <a:off x="151130" y="2910840"/>
            <a:ext cx="8766810" cy="460375"/>
          </a:xfrm>
          <a:prstGeom prst="rect">
            <a:avLst/>
          </a:prstGeom>
          <a:noFill/>
        </p:spPr>
        <p:txBody>
          <a:bodyPr wrap="square" rtlCol="0" anchor="t">
            <a:spAutoFit/>
          </a:bodyPr>
          <a:p>
            <a:pPr marL="269240" indent="-269240"/>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nvSpPr>
        <p:spPr>
          <a:xfrm>
            <a:off x="0" y="2720975"/>
            <a:ext cx="11943715" cy="230695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本题立意考查西方启蒙思想。</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从材料中卢梭的话可知，卢梭主张增加政治派别，不使一家独大，尽量保持平等，使其相互牵制。</a:t>
            </a:r>
            <a:r>
              <a:rPr lang="zh-CN" altLang="en-US" sz="2400">
                <a:latin typeface="楷体" panose="02010609060101010101" charset="-122"/>
                <a:ea typeface="楷体" panose="02010609060101010101" charset="-122"/>
                <a:cs typeface="楷体" panose="02010609060101010101" charset="-122"/>
                <a:sym typeface="+mn-ea"/>
              </a:rPr>
              <a:t>据此可知，卢梭支持分权制衡。</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：提倡直接民主，材料没有体现。</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：据材料可知，卢梭支持政党政治。</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：主张财产平等，材料没有体现。</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6" name="文本框 105"/>
          <p:cNvSpPr txBox="1"/>
          <p:nvPr/>
        </p:nvSpPr>
        <p:spPr>
          <a:xfrm>
            <a:off x="635" y="927100"/>
            <a:ext cx="12191365" cy="1938020"/>
          </a:xfrm>
          <a:prstGeom prst="rect">
            <a:avLst/>
          </a:prstGeom>
          <a:noFill/>
          <a:ln w="9525">
            <a:noFill/>
          </a:ln>
        </p:spPr>
        <p:txBody>
          <a:bodyPr wrap="square">
            <a:spAutoFit/>
          </a:bodyPr>
          <a:p>
            <a:pPr marL="269240" indent="-269240"/>
            <a:r>
              <a:rPr lang="en-US" sz="2400" b="0">
                <a:latin typeface="宋体" panose="02010600030101010101" pitchFamily="2" charset="-122"/>
              </a:rPr>
              <a:t>34.</a:t>
            </a:r>
            <a:r>
              <a:rPr lang="en-US" sz="2400" b="0">
                <a:solidFill>
                  <a:srgbClr val="FF0000"/>
                </a:solidFill>
                <a:latin typeface="宋体" panose="02010600030101010101" pitchFamily="2" charset="-122"/>
              </a:rPr>
              <a:t>1931年</a:t>
            </a:r>
            <a:r>
              <a:rPr lang="en-US" sz="2400" b="0">
                <a:latin typeface="宋体" panose="02010600030101010101" pitchFamily="2" charset="-122"/>
              </a:rPr>
              <a:t>，苏联设立外宾商店，最初是为外国人提供服务的场所；后来外宾商店对苏联民众开放，</a:t>
            </a:r>
            <a:r>
              <a:rPr lang="en-US" sz="2400" b="0">
                <a:solidFill>
                  <a:srgbClr val="FF0000"/>
                </a:solidFill>
                <a:latin typeface="宋体" panose="02010600030101010101" pitchFamily="2" charset="-122"/>
              </a:rPr>
              <a:t>民众可以使用外汇或其他有价值的物品来换取他们生存所需的粮食和其他物品。1933年，外宾商店物品价值相当于当年苏联工业进口额的1/3</a:t>
            </a:r>
            <a:r>
              <a:rPr lang="en-US" sz="2400" b="0">
                <a:latin typeface="宋体" panose="02010600030101010101" pitchFamily="2" charset="-122"/>
              </a:rPr>
              <a:t>。这一做法意在</a:t>
            </a:r>
            <a:endParaRPr lang="en-US" sz="2400" b="0">
              <a:latin typeface="宋体" panose="02010600030101010101" pitchFamily="2" charset="-122"/>
            </a:endParaRPr>
          </a:p>
          <a:p>
            <a:pPr marL="269240" indent="-269240"/>
            <a:r>
              <a:rPr lang="en-US" altLang="en-US" sz="2400" b="0">
                <a:solidFill>
                  <a:schemeClr val="tx1"/>
                </a:solidFill>
                <a:latin typeface="宋体" panose="02010600030101010101" pitchFamily="2" charset="-122"/>
                <a:ea typeface="宋体" panose="02010600030101010101" pitchFamily="2" charset="-122"/>
                <a:cs typeface="宋体" panose="02010600030101010101" pitchFamily="2" charset="-122"/>
              </a:rPr>
              <a:t>A.</a:t>
            </a:r>
            <a:r>
              <a:rPr lang="zh-CN" altLang="en-US" sz="2400" b="0">
                <a:solidFill>
                  <a:schemeClr val="tx1"/>
                </a:solidFill>
                <a:latin typeface="宋体" panose="02010600030101010101" pitchFamily="2" charset="-122"/>
                <a:ea typeface="宋体" panose="02010600030101010101" pitchFamily="2" charset="-122"/>
                <a:cs typeface="宋体" panose="02010600030101010101" pitchFamily="2" charset="-122"/>
              </a:rPr>
              <a:t>缓解</a:t>
            </a:r>
            <a:r>
              <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经济大危机冲击</a:t>
            </a:r>
            <a:r>
              <a:rPr lang="en-US" altLang="zh-CN" sz="2400" b="0">
                <a:solidFill>
                  <a:schemeClr val="tx1"/>
                </a:solidFill>
                <a:latin typeface="宋体" panose="02010600030101010101" pitchFamily="2" charset="-122"/>
                <a:ea typeface="宋体" panose="02010600030101010101" pitchFamily="2" charset="-122"/>
                <a:cs typeface="宋体" panose="02010600030101010101" pitchFamily="2" charset="-122"/>
              </a:rPr>
              <a:t>       B.</a:t>
            </a:r>
            <a:r>
              <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弥补计划经济不足</a:t>
            </a:r>
            <a:endPar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endParaRPr>
          </a:p>
          <a:p>
            <a:pPr marL="269240" indent="-269240"/>
            <a:r>
              <a:rPr lang="en-US" altLang="zh-CN" sz="2400" b="0">
                <a:solidFill>
                  <a:srgbClr val="FF0000"/>
                </a:solidFill>
                <a:latin typeface="宋体" panose="02010600030101010101" pitchFamily="2" charset="-122"/>
                <a:ea typeface="宋体" panose="02010600030101010101" pitchFamily="2" charset="-122"/>
                <a:cs typeface="宋体" panose="02010600030101010101" pitchFamily="2" charset="-122"/>
              </a:rPr>
              <a:t>C.</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拓展工业化资本来源</a:t>
            </a:r>
            <a:r>
              <a:rPr lang="en-US" altLang="zh-CN" sz="2400" b="0">
                <a:solidFill>
                  <a:schemeClr val="tx1"/>
                </a:solidFill>
                <a:latin typeface="宋体" panose="02010600030101010101" pitchFamily="2" charset="-122"/>
                <a:ea typeface="宋体" panose="02010600030101010101" pitchFamily="2" charset="-122"/>
                <a:cs typeface="宋体" panose="02010600030101010101" pitchFamily="2" charset="-122"/>
              </a:rPr>
              <a:t>       D.</a:t>
            </a:r>
            <a:r>
              <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打破西方经济封锁</a:t>
            </a:r>
            <a:endPar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226695" y="2865120"/>
            <a:ext cx="11868785" cy="267652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本题立意考查苏联社会主义建设的探索。</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材料体现了苏联用外宾商店获得的收入用于进口机器设备和原料，结合苏联此时一五计划，优先发展重工业等史实可以得出，此举的目的是为了增加工业资本渠道。</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A</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a:t>
            </a:r>
            <a:r>
              <a:rPr lang="en-US" altLang="zh-CN" sz="2400">
                <a:latin typeface="楷体" panose="02010609060101010101" charset="-122"/>
                <a:ea typeface="楷体" panose="02010609060101010101" charset="-122"/>
                <a:cs typeface="楷体" panose="02010609060101010101" charset="-122"/>
                <a:sym typeface="+mn-ea"/>
              </a:rPr>
              <a:t>1929</a:t>
            </a:r>
            <a:r>
              <a:rPr lang="zh-CN" altLang="en-US" sz="2400">
                <a:latin typeface="楷体" panose="02010609060101010101" charset="-122"/>
                <a:ea typeface="楷体" panose="02010609060101010101" charset="-122"/>
                <a:cs typeface="楷体" panose="02010609060101010101" charset="-122"/>
                <a:sym typeface="+mn-ea"/>
              </a:rPr>
              <a:t>年到</a:t>
            </a:r>
            <a:r>
              <a:rPr lang="en-US" altLang="zh-CN" sz="2400">
                <a:latin typeface="楷体" panose="02010609060101010101" charset="-122"/>
                <a:ea typeface="楷体" panose="02010609060101010101" charset="-122"/>
                <a:cs typeface="楷体" panose="02010609060101010101" charset="-122"/>
                <a:sym typeface="+mn-ea"/>
              </a:rPr>
              <a:t>1933</a:t>
            </a:r>
            <a:r>
              <a:rPr lang="zh-CN" altLang="en-US" sz="2400">
                <a:latin typeface="楷体" panose="02010609060101010101" charset="-122"/>
                <a:ea typeface="楷体" panose="02010609060101010101" charset="-122"/>
                <a:cs typeface="楷体" panose="02010609060101010101" charset="-122"/>
                <a:sym typeface="+mn-ea"/>
              </a:rPr>
              <a:t>年大萧条没有波及苏联。</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：弥补计划经济不足，不是外宾商店设置的目的。</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：经济大危机期间，西方加大了对苏联经济联系和贸易往来，并未封锁苏联。</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6" name="文本框 105"/>
          <p:cNvSpPr txBox="1"/>
          <p:nvPr/>
        </p:nvSpPr>
        <p:spPr>
          <a:xfrm>
            <a:off x="48260" y="927100"/>
            <a:ext cx="12095480" cy="1938020"/>
          </a:xfrm>
          <a:prstGeom prst="rect">
            <a:avLst/>
          </a:prstGeom>
          <a:noFill/>
          <a:ln w="9525">
            <a:noFill/>
          </a:ln>
        </p:spPr>
        <p:txBody>
          <a:bodyPr wrap="square">
            <a:spAutoFit/>
          </a:bodyPr>
          <a:p>
            <a:pPr marL="269240" indent="-269240"/>
            <a:r>
              <a:rPr lang="en-US" sz="2400" b="0">
                <a:latin typeface="宋体" panose="02010600030101010101" pitchFamily="2" charset="-122"/>
              </a:rPr>
              <a:t>35.理性预期学派是</a:t>
            </a:r>
            <a:r>
              <a:rPr lang="en-US" sz="2400" b="0">
                <a:solidFill>
                  <a:srgbClr val="FF0000"/>
                </a:solidFill>
                <a:latin typeface="宋体" panose="02010600030101010101" pitchFamily="2" charset="-122"/>
              </a:rPr>
              <a:t>20世纪70年代</a:t>
            </a:r>
            <a:r>
              <a:rPr lang="en-US" sz="2400" b="0">
                <a:latin typeface="宋体" panose="02010600030101010101" pitchFamily="2" charset="-122"/>
              </a:rPr>
              <a:t>兴起的西方经济学流派，该学派认为</a:t>
            </a:r>
            <a:r>
              <a:rPr lang="en-US" sz="2400" b="0">
                <a:solidFill>
                  <a:srgbClr val="FF0000"/>
                </a:solidFill>
                <a:latin typeface="宋体" panose="02010600030101010101" pitchFamily="2" charset="-122"/>
              </a:rPr>
              <a:t>理性预期使得人们能够预料到政府政策的结果，并因此采取相应的对策，最终使政策失效</a:t>
            </a:r>
            <a:r>
              <a:rPr lang="zh-CN" altLang="en-US" sz="2400" b="0">
                <a:solidFill>
                  <a:srgbClr val="FF0000"/>
                </a:solidFill>
                <a:latin typeface="宋体" panose="02010600030101010101" pitchFamily="2" charset="-122"/>
              </a:rPr>
              <a:t>。</a:t>
            </a:r>
            <a:r>
              <a:rPr lang="en-US" sz="2400" b="0">
                <a:solidFill>
                  <a:srgbClr val="FF0000"/>
                </a:solidFill>
                <a:latin typeface="宋体" panose="02010600030101010101" pitchFamily="2" charset="-122"/>
              </a:rPr>
              <a:t>80年代</a:t>
            </a:r>
            <a:r>
              <a:rPr lang="en-US" sz="2400" b="0">
                <a:latin typeface="宋体" panose="02010600030101010101" pitchFamily="2" charset="-122"/>
              </a:rPr>
              <a:t>其主要思想已</a:t>
            </a:r>
            <a:r>
              <a:rPr lang="en-US" sz="2400" b="0">
                <a:solidFill>
                  <a:srgbClr val="FF0000"/>
                </a:solidFill>
                <a:latin typeface="宋体" panose="02010600030101010101" pitchFamily="2" charset="-122"/>
              </a:rPr>
              <a:t>被西方经济学界所普遍接受。</a:t>
            </a:r>
            <a:r>
              <a:rPr lang="en-US" sz="2400" b="0">
                <a:latin typeface="宋体" panose="02010600030101010101" pitchFamily="2" charset="-122"/>
              </a:rPr>
              <a:t>这是由于该学派</a:t>
            </a:r>
            <a:endParaRPr lang="en-US" sz="2400" b="0">
              <a:latin typeface="宋体" panose="02010600030101010101" pitchFamily="2" charset="-122"/>
            </a:endParaRPr>
          </a:p>
          <a:p>
            <a:pPr marL="269240" indent="-269240"/>
            <a:r>
              <a:rPr 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A.</a:t>
            </a:r>
            <a:r>
              <a:rPr lang="zh-CN" altLang="en-US" sz="2400" b="0">
                <a:solidFill>
                  <a:srgbClr val="FF0000"/>
                </a:solidFill>
                <a:latin typeface="宋体" panose="02010600030101010101" pitchFamily="2" charset="-122"/>
                <a:ea typeface="宋体" panose="02010600030101010101" pitchFamily="2" charset="-122"/>
                <a:cs typeface="宋体" panose="02010600030101010101" pitchFamily="2" charset="-122"/>
              </a:rPr>
              <a:t>顺应了经济自由化的潮流</a:t>
            </a:r>
            <a:r>
              <a:rPr lang="en-US" sz="2400" b="0">
                <a:latin typeface="宋体" panose="02010600030101010101" pitchFamily="2" charset="-122"/>
                <a:ea typeface="宋体" panose="02010600030101010101" pitchFamily="2" charset="-122"/>
                <a:cs typeface="宋体" panose="02010600030101010101" pitchFamily="2" charset="-122"/>
              </a:rPr>
              <a:t>         B.</a:t>
            </a:r>
            <a:r>
              <a:rPr 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解释了宏观调控的合理性</a:t>
            </a:r>
            <a:endParaRPr lang="en-US" sz="2400" b="0">
              <a:latin typeface="宋体" panose="02010600030101010101" pitchFamily="2" charset="-122"/>
              <a:ea typeface="宋体" panose="02010600030101010101" pitchFamily="2" charset="-122"/>
              <a:cs typeface="宋体" panose="02010600030101010101" pitchFamily="2" charset="-122"/>
            </a:endParaRPr>
          </a:p>
          <a:p>
            <a:pPr marL="269240" indent="-269240"/>
            <a:r>
              <a:rPr lang="en-US" sz="2400" b="0">
                <a:latin typeface="宋体" panose="02010600030101010101" pitchFamily="2" charset="-122"/>
                <a:ea typeface="宋体" panose="02010600030101010101" pitchFamily="2" charset="-122"/>
                <a:cs typeface="宋体" panose="02010600030101010101" pitchFamily="2" charset="-122"/>
              </a:rPr>
              <a:t>C.</a:t>
            </a:r>
            <a:r>
              <a:rPr lang="zh-CN" altLang="en-US" sz="2400" b="0">
                <a:latin typeface="宋体" panose="02010600030101010101" pitchFamily="2" charset="-122"/>
                <a:ea typeface="宋体" panose="02010600030101010101" pitchFamily="2" charset="-122"/>
                <a:cs typeface="宋体" panose="02010600030101010101" pitchFamily="2" charset="-122"/>
              </a:rPr>
              <a:t>揭示</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滞胀</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现象的</a:t>
            </a:r>
            <a:r>
              <a:rPr lang="zh-CN" altLang="en-US" sz="2400" b="0" strike="sngStrike">
                <a:solidFill>
                  <a:schemeClr val="accent6">
                    <a:lumMod val="50000"/>
                  </a:schemeClr>
                </a:solidFill>
                <a:latin typeface="宋体" panose="02010600030101010101" pitchFamily="2" charset="-122"/>
                <a:ea typeface="宋体" panose="02010600030101010101" pitchFamily="2" charset="-122"/>
                <a:cs typeface="宋体" panose="02010600030101010101" pitchFamily="2" charset="-122"/>
              </a:rPr>
              <a:t>根源</a:t>
            </a:r>
            <a:r>
              <a:rPr lang="en-US" sz="2400" b="0">
                <a:latin typeface="宋体" panose="02010600030101010101" pitchFamily="2" charset="-122"/>
                <a:ea typeface="宋体" panose="02010600030101010101" pitchFamily="2" charset="-122"/>
                <a:cs typeface="宋体" panose="02010600030101010101" pitchFamily="2" charset="-122"/>
              </a:rPr>
              <a:t> </a:t>
            </a:r>
            <a:r>
              <a:rPr lang="en-US" sz="2400" b="0">
                <a:latin typeface="宋体" panose="02010600030101010101" pitchFamily="2" charset="-122"/>
              </a:rPr>
              <a:t>        D.适应了</a:t>
            </a:r>
            <a:r>
              <a:rPr lang="en-US" sz="2400" b="0" strike="sngStrike">
                <a:latin typeface="宋体" panose="02010600030101010101" pitchFamily="2" charset="-122"/>
              </a:rPr>
              <a:t>企业国有化</a:t>
            </a:r>
            <a:r>
              <a:rPr lang="en-US" sz="2400" b="0">
                <a:latin typeface="宋体" panose="02010600030101010101" pitchFamily="2" charset="-122"/>
              </a:rPr>
              <a:t>的趋势</a:t>
            </a:r>
            <a:endParaRPr lang="zh-CN" altLang="en-US" sz="2400" b="0">
              <a:solidFill>
                <a:schemeClr val="accent6"/>
              </a:solidFill>
              <a:ea typeface="宋体" panose="02010600030101010101" pitchFamily="2" charset="-122"/>
            </a:endParaRPr>
          </a:p>
        </p:txBody>
      </p:sp>
      <p:sp>
        <p:nvSpPr>
          <p:cNvPr id="2" name="文本框 1"/>
          <p:cNvSpPr txBox="1"/>
          <p:nvPr/>
        </p:nvSpPr>
        <p:spPr>
          <a:xfrm>
            <a:off x="196215" y="3082290"/>
            <a:ext cx="11739245" cy="2676525"/>
          </a:xfrm>
          <a:prstGeom prst="rect">
            <a:avLst/>
          </a:prstGeom>
          <a:noFill/>
        </p:spPr>
        <p:txBody>
          <a:bodyPr wrap="square" rtlCol="0" anchor="t">
            <a:spAutoFit/>
          </a:bodyPr>
          <a:p>
            <a:pPr marL="269240" indent="-269240"/>
            <a:r>
              <a:rPr lang="zh-CN" altLang="en-US" sz="2400">
                <a:latin typeface="楷体" panose="02010609060101010101" charset="-122"/>
                <a:ea typeface="楷体" panose="02010609060101010101" charset="-122"/>
                <a:cs typeface="楷体" panose="02010609060101010101" charset="-122"/>
                <a:sym typeface="+mn-ea"/>
              </a:rPr>
              <a:t>【解析】</a:t>
            </a:r>
            <a:r>
              <a:rPr lang="zh-CN" altLang="en-US" sz="2400">
                <a:solidFill>
                  <a:srgbClr val="002060"/>
                </a:solidFill>
                <a:latin typeface="楷体" panose="02010609060101010101" charset="-122"/>
                <a:ea typeface="楷体" panose="02010609060101010101" charset="-122"/>
                <a:cs typeface="楷体" panose="02010609060101010101" charset="-122"/>
                <a:sym typeface="+mn-ea"/>
              </a:rPr>
              <a:t>本题立意考查二战后西方经济思想的演变</a:t>
            </a:r>
            <a:r>
              <a:rPr lang="zh-CN" altLang="en-US" sz="2400">
                <a:latin typeface="楷体" panose="02010609060101010101" charset="-122"/>
                <a:ea typeface="楷体" panose="02010609060101010101" charset="-122"/>
                <a:cs typeface="楷体" panose="02010609060101010101" charset="-122"/>
                <a:sym typeface="+mn-ea"/>
              </a:rPr>
              <a:t>。</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根据材料可以看出，理性预期可以让人们采取相应的对策，最终使得在政府政策失效。因此可以看出理性预期学派反对政府过度的干预经济，顺应了</a:t>
            </a:r>
            <a:r>
              <a:rPr lang="en-US" altLang="zh-CN" sz="2400">
                <a:solidFill>
                  <a:srgbClr val="FF0000"/>
                </a:solidFill>
                <a:latin typeface="楷体" panose="02010609060101010101" charset="-122"/>
                <a:ea typeface="楷体" panose="02010609060101010101" charset="-122"/>
                <a:cs typeface="楷体" panose="02010609060101010101" charset="-122"/>
                <a:sym typeface="+mn-ea"/>
              </a:rPr>
              <a:t>20</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世纪七八十年代的经济自由化潮流。</a:t>
            </a:r>
            <a:r>
              <a:rPr lang="en-US" altLang="zh-CN" sz="2400">
                <a:latin typeface="楷体" panose="02010609060101010101" charset="-122"/>
                <a:ea typeface="楷体" panose="02010609060101010101" charset="-122"/>
                <a:cs typeface="楷体" panose="02010609060101010101" charset="-122"/>
                <a:sym typeface="+mn-ea"/>
              </a:rPr>
              <a:t>A</a:t>
            </a:r>
            <a:r>
              <a:rPr lang="zh-CN" altLang="en-US" sz="2400">
                <a:latin typeface="楷体" panose="02010609060101010101" charset="-122"/>
                <a:ea typeface="楷体" panose="02010609060101010101" charset="-122"/>
                <a:cs typeface="楷体" panose="02010609060101010101" charset="-122"/>
                <a:sym typeface="+mn-ea"/>
              </a:rPr>
              <a:t>选项正确。</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：解释了宏观调控的合理性与题意的主张不符合。</a:t>
            </a:r>
            <a:r>
              <a:rPr lang="en-US" altLang="zh-CN" sz="2400">
                <a:latin typeface="楷体" panose="02010609060101010101" charset="-122"/>
                <a:ea typeface="楷体" panose="02010609060101010101" charset="-122"/>
                <a:cs typeface="楷体" panose="02010609060101010101" charset="-122"/>
                <a:sym typeface="+mn-ea"/>
              </a:rPr>
              <a:t>B</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C</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：这一主张不能揭示</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滞胀</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现象的根源。</a:t>
            </a:r>
            <a:r>
              <a:rPr lang="en-US" altLang="zh-CN" sz="2400">
                <a:latin typeface="楷体" panose="02010609060101010101" charset="-122"/>
                <a:ea typeface="楷体" panose="02010609060101010101" charset="-122"/>
                <a:cs typeface="楷体" panose="02010609060101010101" charset="-122"/>
                <a:sym typeface="+mn-ea"/>
              </a:rPr>
              <a:t>C</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a:p>
            <a:pPr marL="269240" indent="-269240"/>
            <a:r>
              <a:rPr lang="en-US" altLang="zh-CN" sz="2400">
                <a:solidFill>
                  <a:srgbClr val="FF0000"/>
                </a:solidFill>
                <a:latin typeface="楷体" panose="02010609060101010101" charset="-122"/>
                <a:ea typeface="楷体" panose="02010609060101010101" charset="-122"/>
                <a:cs typeface="楷体" panose="02010609060101010101" charset="-122"/>
                <a:sym typeface="+mn-ea"/>
              </a:rPr>
              <a:t>D</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选项</a:t>
            </a:r>
            <a:r>
              <a:rPr lang="zh-CN" altLang="en-US" sz="2400">
                <a:latin typeface="楷体" panose="02010609060101010101" charset="-122"/>
                <a:ea typeface="楷体" panose="02010609060101010101" charset="-122"/>
                <a:cs typeface="楷体" panose="02010609060101010101" charset="-122"/>
                <a:sym typeface="+mn-ea"/>
              </a:rPr>
              <a:t>：</a:t>
            </a:r>
            <a:r>
              <a:rPr lang="en-US" altLang="zh-CN" sz="2400">
                <a:latin typeface="楷体" panose="02010609060101010101" charset="-122"/>
                <a:ea typeface="楷体" panose="02010609060101010101" charset="-122"/>
                <a:cs typeface="楷体" panose="02010609060101010101" charset="-122"/>
                <a:sym typeface="+mn-ea"/>
              </a:rPr>
              <a:t>80</a:t>
            </a:r>
            <a:r>
              <a:rPr lang="zh-CN" altLang="en-US" sz="2400">
                <a:latin typeface="楷体" panose="02010609060101010101" charset="-122"/>
                <a:ea typeface="楷体" panose="02010609060101010101" charset="-122"/>
                <a:cs typeface="楷体" panose="02010609060101010101" charset="-122"/>
                <a:sym typeface="+mn-ea"/>
              </a:rPr>
              <a:t>年代以来，资本主义国家减少对经济的干预，很多国家掀起私有化浪潮。企业国有化，国家宏观调控，不是</a:t>
            </a:r>
            <a:r>
              <a:rPr lang="en-US" altLang="zh-CN" sz="2400">
                <a:latin typeface="楷体" panose="02010609060101010101" charset="-122"/>
                <a:ea typeface="楷体" panose="02010609060101010101" charset="-122"/>
                <a:cs typeface="楷体" panose="02010609060101010101" charset="-122"/>
                <a:sym typeface="+mn-ea"/>
              </a:rPr>
              <a:t>80</a:t>
            </a:r>
            <a:r>
              <a:rPr lang="zh-CN" altLang="en-US" sz="2400">
                <a:latin typeface="楷体" panose="02010609060101010101" charset="-122"/>
                <a:ea typeface="楷体" panose="02010609060101010101" charset="-122"/>
                <a:cs typeface="楷体" panose="02010609060101010101" charset="-122"/>
                <a:sym typeface="+mn-ea"/>
              </a:rPr>
              <a:t>年代的发展趋势。</a:t>
            </a:r>
            <a:r>
              <a:rPr lang="en-US" altLang="zh-CN" sz="2400">
                <a:latin typeface="楷体" panose="02010609060101010101" charset="-122"/>
                <a:ea typeface="楷体" panose="02010609060101010101" charset="-122"/>
                <a:cs typeface="楷体" panose="02010609060101010101" charset="-122"/>
                <a:sym typeface="+mn-ea"/>
              </a:rPr>
              <a:t>D</a:t>
            </a:r>
            <a:r>
              <a:rPr lang="zh-CN" altLang="en-US" sz="2400">
                <a:latin typeface="楷体" panose="02010609060101010101" charset="-122"/>
                <a:ea typeface="楷体" panose="02010609060101010101" charset="-122"/>
                <a:cs typeface="楷体" panose="02010609060101010101" charset="-122"/>
                <a:sym typeface="+mn-ea"/>
              </a:rPr>
              <a:t>选项错误。</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791210"/>
          </a:xfrm>
          <a:prstGeom prst="rect">
            <a:avLst/>
          </a:prstGeom>
          <a:noFill/>
          <a:ln w="9525">
            <a:noFill/>
          </a:ln>
        </p:spPr>
      </p:pic>
      <p:sp>
        <p:nvSpPr>
          <p:cNvPr id="106" name="文本框 105"/>
          <p:cNvSpPr txBox="1"/>
          <p:nvPr/>
        </p:nvSpPr>
        <p:spPr>
          <a:xfrm>
            <a:off x="48260" y="338455"/>
            <a:ext cx="12096115" cy="6062345"/>
          </a:xfrm>
          <a:prstGeom prst="rect">
            <a:avLst/>
          </a:prstGeom>
          <a:noFill/>
          <a:ln w="9525">
            <a:noFill/>
          </a:ln>
        </p:spPr>
        <p:txBody>
          <a:bodyPr wrap="square">
            <a:spAutoFit/>
          </a:bodyPr>
          <a:p>
            <a:pPr indent="0"/>
            <a:r>
              <a:rPr lang="en-US" sz="2400" b="0">
                <a:latin typeface="宋体" panose="02010600030101010101" pitchFamily="2" charset="-122"/>
              </a:rPr>
              <a:t>41. </a:t>
            </a:r>
            <a:r>
              <a:rPr lang="zh-CN" sz="2400" b="0">
                <a:ea typeface="宋体" panose="02010600030101010101" pitchFamily="2" charset="-122"/>
              </a:rPr>
              <a:t>阅读材料，完成下列要求。（25分）</a:t>
            </a:r>
            <a:endParaRPr lang="zh-CN" b="0">
              <a:ea typeface="黑体" panose="02010609060101010101" charset="-122"/>
            </a:endParaRPr>
          </a:p>
          <a:p>
            <a:pPr indent="0"/>
            <a:r>
              <a:rPr lang="zh-CN" sz="2000" b="0">
                <a:latin typeface="楷体" panose="02010609060101010101" charset="-122"/>
                <a:ea typeface="楷体" panose="02010609060101010101" charset="-122"/>
                <a:cs typeface="楷体" panose="02010609060101010101" charset="-122"/>
              </a:rPr>
              <a:t>材料一</a:t>
            </a:r>
            <a:r>
              <a:rPr lang="en-US"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城市化、工业化产生了前所未有的巨大粮食需求。①</a:t>
            </a:r>
            <a:r>
              <a:rPr lang="en-US" altLang="zh-CN" sz="2000" b="0">
                <a:solidFill>
                  <a:srgbClr val="FF0000"/>
                </a:solidFill>
                <a:latin typeface="楷体" panose="02010609060101010101" charset="-122"/>
                <a:ea typeface="楷体" panose="02010609060101010101" charset="-122"/>
                <a:cs typeface="楷体" panose="02010609060101010101" charset="-122"/>
              </a:rPr>
              <a:t>19</a:t>
            </a:r>
            <a:r>
              <a:rPr lang="zh-CN" altLang="en-US" sz="2000" b="0">
                <a:solidFill>
                  <a:srgbClr val="FF0000"/>
                </a:solidFill>
                <a:latin typeface="楷体" panose="02010609060101010101" charset="-122"/>
                <a:ea typeface="楷体" panose="02010609060101010101" charset="-122"/>
                <a:cs typeface="楷体" panose="02010609060101010101" charset="-122"/>
              </a:rPr>
              <a:t>世纪开始，英国从世界大规模购买便宜粮食，逐渐形成了以英国为中心的国际粮食体系。②粮食的出口方为沙俄和广大殖民地</a:t>
            </a:r>
            <a:r>
              <a:rPr lang="zh-CN" altLang="en-US" sz="2000" b="0">
                <a:latin typeface="楷体" panose="02010609060101010101" charset="-122"/>
                <a:ea typeface="楷体" panose="02010609060101010101" charset="-122"/>
                <a:cs typeface="楷体" panose="02010609060101010101" charset="-122"/>
              </a:rPr>
              <a:t>，</a:t>
            </a:r>
            <a:r>
              <a:rPr lang="zh-CN" altLang="en-US" sz="2000" b="0">
                <a:solidFill>
                  <a:srgbClr val="FF0000"/>
                </a:solidFill>
                <a:latin typeface="楷体" panose="02010609060101010101" charset="-122"/>
                <a:ea typeface="楷体" panose="02010609060101010101" charset="-122"/>
                <a:cs typeface="楷体" panose="02010609060101010101" charset="-122"/>
              </a:rPr>
              <a:t>③工业国成为粮食消费国</a:t>
            </a:r>
            <a:r>
              <a:rPr lang="zh-CN" altLang="en-US" sz="2000" b="0">
                <a:latin typeface="楷体" panose="02010609060101010101" charset="-122"/>
                <a:ea typeface="楷体" panose="02010609060101010101" charset="-122"/>
                <a:cs typeface="楷体" panose="02010609060101010101" charset="-122"/>
              </a:rPr>
              <a:t>。</a:t>
            </a:r>
            <a:r>
              <a:rPr lang="en-US" altLang="zh-CN" sz="2000" b="0">
                <a:solidFill>
                  <a:srgbClr val="C00000"/>
                </a:solidFill>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这个局面被</a:t>
            </a:r>
            <a:r>
              <a:rPr lang="en-US" altLang="zh-CN" sz="2000" b="0">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一战</a:t>
            </a:r>
            <a:r>
              <a:rPr lang="en-US" altLang="zh-CN" sz="2000" b="0">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打破，</a:t>
            </a:r>
            <a:r>
              <a:rPr lang="zh-CN" altLang="en-US" sz="2000" b="0">
                <a:solidFill>
                  <a:srgbClr val="FF0000"/>
                </a:solidFill>
                <a:latin typeface="楷体" panose="02010609060101010101" charset="-122"/>
                <a:ea typeface="楷体" panose="02010609060101010101" charset="-122"/>
                <a:cs typeface="楷体" panose="02010609060101010101" charset="-122"/>
              </a:rPr>
              <a:t>①接替沙俄的是美国</a:t>
            </a:r>
            <a:r>
              <a:rPr lang="zh-CN" altLang="en-US" sz="2000" b="0">
                <a:latin typeface="楷体" panose="02010609060101010101" charset="-122"/>
                <a:ea typeface="楷体" panose="02010609060101010101" charset="-122"/>
                <a:cs typeface="楷体" panose="02010609060101010101" charset="-122"/>
              </a:rPr>
              <a:t>。</a:t>
            </a:r>
            <a:r>
              <a:rPr lang="zh-CN" altLang="en-US" sz="2000" b="0">
                <a:solidFill>
                  <a:srgbClr val="FF0000"/>
                </a:solidFill>
                <a:latin typeface="楷体" panose="02010609060101010101" charset="-122"/>
                <a:ea typeface="楷体" panose="02010609060101010101" charset="-122"/>
                <a:cs typeface="楷体" panose="02010609060101010101" charset="-122"/>
              </a:rPr>
              <a:t>②美国利用优越的资源尤其是政府干预，建立了一种全新的国际粮食体系。</a:t>
            </a:r>
            <a:r>
              <a:rPr lang="zh-CN" altLang="en-US" sz="2000" b="0">
                <a:latin typeface="楷体" panose="02010609060101010101" charset="-122"/>
                <a:ea typeface="楷体" panose="02010609060101010101" charset="-122"/>
                <a:cs typeface="楷体" panose="02010609060101010101" charset="-122"/>
              </a:rPr>
              <a:t>少数国家对农业进行补贴，部分国家和地区大量生产粮食，体系中其他地方则吸收这样的粮食。</a:t>
            </a:r>
            <a:r>
              <a:rPr lang="zh-CN" altLang="en-US" sz="2000" b="0">
                <a:solidFill>
                  <a:srgbClr val="FF0000"/>
                </a:solidFill>
                <a:latin typeface="楷体" panose="02010609060101010101" charset="-122"/>
                <a:ea typeface="楷体" panose="02010609060101010101" charset="-122"/>
                <a:cs typeface="楷体" panose="02010609060101010101" charset="-122"/>
              </a:rPr>
              <a:t>③第三世界国家逐渐变成世界粮食最大进口方</a:t>
            </a:r>
            <a:r>
              <a:rPr lang="zh-CN" altLang="en-US" sz="2000" b="0">
                <a:latin typeface="楷体" panose="02010609060101010101" charset="-122"/>
                <a:ea typeface="楷体" panose="02010609060101010101" charset="-122"/>
                <a:cs typeface="楷体" panose="02010609060101010101" charset="-122"/>
              </a:rPr>
              <a:t>。</a:t>
            </a:r>
            <a:endParaRPr lang="zh-CN" altLang="en-US" sz="2000" b="0">
              <a:latin typeface="楷体" panose="02010609060101010101" charset="-122"/>
              <a:ea typeface="楷体" panose="02010609060101010101" charset="-122"/>
              <a:cs typeface="楷体" panose="02010609060101010101" charset="-122"/>
            </a:endParaRPr>
          </a:p>
          <a:p>
            <a:pPr indent="0"/>
            <a:r>
              <a:rPr lang="zh-CN" altLang="en-US" sz="2000" b="0">
                <a:latin typeface="楷体" panose="02010609060101010101" charset="-122"/>
                <a:ea typeface="楷体" panose="02010609060101010101" charset="-122"/>
                <a:cs typeface="楷体" panose="02010609060101010101" charset="-122"/>
              </a:rPr>
              <a:t> </a:t>
            </a:r>
            <a:r>
              <a:rPr lang="en-US" altLang="zh-CN"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二战后，第三世界国家纷纷开展工业化。</a:t>
            </a:r>
            <a:r>
              <a:rPr lang="zh-CN" altLang="en-US" sz="2000" b="0">
                <a:highlight>
                  <a:srgbClr val="FFFF00"/>
                </a:highlight>
                <a:latin typeface="楷体" panose="02010609060101010101" charset="-122"/>
                <a:ea typeface="楷体" panose="02010609060101010101" charset="-122"/>
                <a:cs typeface="楷体" panose="02010609060101010101" charset="-122"/>
              </a:rPr>
              <a:t>①</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但大部分国家，往往就用国际市场来解决问题</a:t>
            </a:r>
            <a:r>
              <a:rPr lang="zh-CN" altLang="en-US" sz="2000" b="0">
                <a:latin typeface="楷体" panose="02010609060101010101" charset="-122"/>
                <a:ea typeface="楷体" panose="02010609060101010101" charset="-122"/>
                <a:cs typeface="楷体" panose="02010609060101010101" charset="-122"/>
              </a:rPr>
              <a:t>，大量进口看似价格低廉的美国粮食。这当然是一种看起来成本很低的工业化方案。但廉价的国际粮食</a:t>
            </a:r>
            <a:r>
              <a:rPr lang="zh-CN" altLang="en-US" sz="2000">
                <a:latin typeface="楷体" panose="02010609060101010101" charset="-122"/>
                <a:ea typeface="楷体" panose="02010609060101010101" charset="-122"/>
                <a:cs typeface="楷体" panose="02010609060101010101" charset="-122"/>
                <a:sym typeface="+mn-ea"/>
              </a:rPr>
              <a:t>也</a:t>
            </a:r>
            <a:r>
              <a:rPr lang="zh-CN" altLang="en-US" sz="2000" b="0">
                <a:latin typeface="楷体" panose="02010609060101010101" charset="-122"/>
                <a:ea typeface="楷体" panose="02010609060101010101" charset="-122"/>
                <a:cs typeface="楷体" panose="02010609060101010101" charset="-122"/>
              </a:rPr>
              <a:t>往往有毁灭性的影响，①</a:t>
            </a:r>
            <a:r>
              <a:rPr lang="zh-CN" altLang="en-US" sz="2000" b="0" u="sng">
                <a:gradFill>
                  <a:gsLst>
                    <a:gs pos="0">
                      <a:srgbClr val="7B32B2"/>
                    </a:gs>
                    <a:gs pos="100000">
                      <a:srgbClr val="401A5D"/>
                    </a:gs>
                  </a:gsLst>
                  <a:lin scaled="0"/>
                </a:gradFill>
                <a:latin typeface="楷体" panose="02010609060101010101" charset="-122"/>
                <a:ea typeface="楷体" panose="02010609060101010101" charset="-122"/>
                <a:cs typeface="楷体" panose="02010609060101010101" charset="-122"/>
              </a:rPr>
              <a:t>不利于培育自己的粮食生产，第三世界国家逐渐受制于国际粮食市场</a:t>
            </a:r>
            <a:r>
              <a:rPr lang="zh-CN" altLang="en-US" sz="2000" b="0" u="sng">
                <a:solidFill>
                  <a:srgbClr val="7030A0"/>
                </a:solidFill>
                <a:latin typeface="楷体" panose="02010609060101010101" charset="-122"/>
                <a:ea typeface="楷体" panose="02010609060101010101" charset="-122"/>
                <a:cs typeface="楷体" panose="02010609060101010101" charset="-122"/>
              </a:rPr>
              <a:t>。②在世界局势更加不稳，全球气候变化加剧，粮食体系运作不好的时候，常陷饥荒阴影之中。</a:t>
            </a:r>
            <a:endParaRPr lang="zh-CN" altLang="en-US" sz="2000" b="0">
              <a:latin typeface="楷体" panose="02010609060101010101" charset="-122"/>
              <a:ea typeface="楷体" panose="02010609060101010101" charset="-122"/>
              <a:cs typeface="楷体" panose="02010609060101010101" charset="-122"/>
            </a:endParaRPr>
          </a:p>
          <a:p>
            <a:pPr indent="0"/>
            <a:r>
              <a:rPr lang="en-US" altLang="zh-CN"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摘编自许准《粮仓或粮荒</a:t>
            </a:r>
            <a:r>
              <a:rPr lang="en-US" altLang="zh-CN" sz="2000" b="0">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走出两百年来的国际粮食体系》</a:t>
            </a:r>
            <a:endParaRPr lang="zh-CN" altLang="en-US" sz="2000" b="0">
              <a:latin typeface="楷体" panose="02010609060101010101" charset="-122"/>
              <a:ea typeface="楷体" panose="02010609060101010101" charset="-122"/>
              <a:cs typeface="楷体" panose="02010609060101010101" charset="-122"/>
            </a:endParaRPr>
          </a:p>
          <a:p>
            <a:pPr indent="0"/>
            <a:r>
              <a:rPr lang="zh-CN" altLang="en-US" sz="2000" b="0">
                <a:latin typeface="楷体" panose="02010609060101010101" charset="-122"/>
                <a:ea typeface="楷体" panose="02010609060101010101" charset="-122"/>
                <a:cs typeface="楷体" panose="02010609060101010101" charset="-122"/>
              </a:rPr>
              <a:t>材料二</a:t>
            </a:r>
            <a:r>
              <a:rPr lang="en-US" altLang="zh-CN"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新中国成立</a:t>
            </a:r>
            <a:r>
              <a:rPr lang="en-US" altLang="zh-CN" sz="2000" b="0">
                <a:latin typeface="楷体" panose="02010609060101010101" charset="-122"/>
                <a:ea typeface="楷体" panose="02010609060101010101" charset="-122"/>
                <a:cs typeface="楷体" panose="02010609060101010101" charset="-122"/>
              </a:rPr>
              <a:t>70</a:t>
            </a:r>
            <a:r>
              <a:rPr lang="zh-CN" altLang="en-US" sz="2000" b="0">
                <a:latin typeface="楷体" panose="02010609060101010101" charset="-122"/>
                <a:ea typeface="楷体" panose="02010609060101010101" charset="-122"/>
                <a:cs typeface="楷体" panose="02010609060101010101" charset="-122"/>
              </a:rPr>
              <a:t>年来，</a:t>
            </a:r>
            <a:r>
              <a:rPr lang="zh-CN" altLang="en-US" sz="2000" b="0">
                <a:highlight>
                  <a:srgbClr val="FFFF00"/>
                </a:highlight>
                <a:latin typeface="楷体" panose="02010609060101010101" charset="-122"/>
                <a:ea typeface="楷体" panose="02010609060101010101" charset="-122"/>
                <a:cs typeface="楷体" panose="02010609060101010101" charset="-122"/>
              </a:rPr>
              <a:t>②</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从建国初期的土地改革、农业合作化运动到改革开放后的家庭联产承包责任制的确立以及延续至今的粮食流通体制的深度改革，对调动农民种粮积极性，解放农村生产力起了极大推动作用。</a:t>
            </a:r>
            <a:r>
              <a:rPr lang="zh-CN" altLang="en-US" sz="2000" b="0">
                <a:latin typeface="楷体" panose="02010609060101010101" charset="-122"/>
                <a:ea typeface="楷体" panose="02010609060101010101" charset="-122"/>
                <a:cs typeface="楷体" panose="02010609060101010101" charset="-122"/>
              </a:rPr>
              <a:t>目前，</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③中国用不到世界</a:t>
            </a:r>
            <a:r>
              <a:rPr lang="en-US" altLang="zh-CN" sz="2000" b="0">
                <a:solidFill>
                  <a:schemeClr val="tx1"/>
                </a:solidFill>
                <a:highlight>
                  <a:srgbClr val="FFFF00"/>
                </a:highlight>
                <a:latin typeface="楷体" panose="02010609060101010101" charset="-122"/>
                <a:ea typeface="楷体" panose="02010609060101010101" charset="-122"/>
                <a:cs typeface="楷体" panose="02010609060101010101" charset="-122"/>
              </a:rPr>
              <a:t>1/10</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的耕地，生产世界</a:t>
            </a:r>
            <a:r>
              <a:rPr lang="en-US" altLang="zh-CN" sz="2000" b="0">
                <a:solidFill>
                  <a:schemeClr val="tx1"/>
                </a:solidFill>
                <a:highlight>
                  <a:srgbClr val="FFFF00"/>
                </a:highlight>
                <a:latin typeface="楷体" panose="02010609060101010101" charset="-122"/>
                <a:ea typeface="楷体" panose="02010609060101010101" charset="-122"/>
                <a:cs typeface="楷体" panose="02010609060101010101" charset="-122"/>
              </a:rPr>
              <a:t>1/4</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的粮食，养活世界</a:t>
            </a:r>
            <a:r>
              <a:rPr lang="en-US" altLang="zh-CN" sz="2000" b="0">
                <a:solidFill>
                  <a:schemeClr val="tx1"/>
                </a:solidFill>
                <a:highlight>
                  <a:srgbClr val="FFFF00"/>
                </a:highlight>
                <a:latin typeface="楷体" panose="02010609060101010101" charset="-122"/>
                <a:ea typeface="楷体" panose="02010609060101010101" charset="-122"/>
                <a:cs typeface="楷体" panose="02010609060101010101" charset="-122"/>
              </a:rPr>
              <a:t>1/5</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的人口，成就举世瞩目</a:t>
            </a:r>
            <a:r>
              <a:rPr lang="zh-CN" altLang="en-US" sz="2000" b="0">
                <a:latin typeface="楷体" panose="02010609060101010101" charset="-122"/>
                <a:ea typeface="楷体" panose="02010609060101010101" charset="-122"/>
                <a:cs typeface="楷体" panose="02010609060101010101" charset="-122"/>
              </a:rPr>
              <a:t>。进入</a:t>
            </a:r>
            <a:r>
              <a:rPr lang="en-US" altLang="zh-CN" sz="2000" b="0">
                <a:latin typeface="楷体" panose="02010609060101010101" charset="-122"/>
                <a:ea typeface="楷体" panose="02010609060101010101" charset="-122"/>
                <a:cs typeface="楷体" panose="02010609060101010101" charset="-122"/>
              </a:rPr>
              <a:t>21</a:t>
            </a:r>
            <a:r>
              <a:rPr lang="zh-CN" altLang="en-US" sz="2000" b="0">
                <a:latin typeface="楷体" panose="02010609060101010101" charset="-122"/>
                <a:ea typeface="楷体" panose="02010609060101010101" charset="-122"/>
                <a:cs typeface="楷体" panose="02010609060101010101" charset="-122"/>
              </a:rPr>
              <a:t>世纪，随着城市化进程快速推进，中国粮食安全问题不断凸显。</a:t>
            </a:r>
            <a:r>
              <a:rPr lang="zh-CN" altLang="en-US" sz="2000" b="0">
                <a:highlight>
                  <a:srgbClr val="FFFF00"/>
                </a:highlight>
                <a:latin typeface="楷体" panose="02010609060101010101" charset="-122"/>
                <a:ea typeface="楷体" panose="02010609060101010101" charset="-122"/>
                <a:cs typeface="楷体" panose="02010609060101010101" charset="-122"/>
              </a:rPr>
              <a:t>④</a:t>
            </a:r>
            <a:r>
              <a:rPr lang="en-US" altLang="zh-CN" sz="2000" b="0">
                <a:solidFill>
                  <a:schemeClr val="tx1"/>
                </a:solidFill>
                <a:highlight>
                  <a:srgbClr val="FFFF00"/>
                </a:highlight>
                <a:latin typeface="楷体" panose="02010609060101010101" charset="-122"/>
                <a:ea typeface="楷体" panose="02010609060101010101" charset="-122"/>
                <a:cs typeface="楷体" panose="02010609060101010101" charset="-122"/>
              </a:rPr>
              <a:t>2015</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年，《中华人民共和国国家安全法》明确将粮食安全提升到了国家安全战略层面。</a:t>
            </a:r>
            <a:endParaRPr lang="zh-CN" altLang="en-US" sz="2000" b="0">
              <a:latin typeface="楷体" panose="02010609060101010101" charset="-122"/>
              <a:ea typeface="楷体" panose="02010609060101010101" charset="-122"/>
              <a:cs typeface="楷体" panose="02010609060101010101" charset="-122"/>
            </a:endParaRPr>
          </a:p>
          <a:p>
            <a:pPr indent="0"/>
            <a:r>
              <a:rPr lang="en-US" altLang="zh-CN"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——摘编自王刚，钱龙《新中国成立70年来的粮食安全战略：演变路径和内在逻辑》</a:t>
            </a:r>
            <a:endParaRPr lang="zh-CN" altLang="en-US" sz="2000" b="0">
              <a:latin typeface="楷体" panose="02010609060101010101" charset="-122"/>
              <a:ea typeface="楷体" panose="02010609060101010101" charset="-122"/>
              <a:cs typeface="楷体" panose="02010609060101010101" charset="-122"/>
            </a:endParaRPr>
          </a:p>
          <a:p>
            <a:pPr indent="0"/>
            <a:r>
              <a:rPr lang="en-US" altLang="zh-CN" sz="2000" b="0">
                <a:latin typeface="楷体" panose="02010609060101010101" charset="-122"/>
                <a:ea typeface="楷体" panose="02010609060101010101" charset="-122"/>
                <a:cs typeface="楷体" panose="02010609060101010101" charset="-122"/>
              </a:rPr>
              <a:t>         </a:t>
            </a:r>
            <a:endParaRPr lang="zh-CN" altLang="en-US" sz="2000" b="0">
              <a:latin typeface="楷体" panose="02010609060101010101" charset="-122"/>
              <a:ea typeface="楷体" panose="02010609060101010101" charset="-122"/>
              <a:cs typeface="楷体" panose="02010609060101010101" charset="-122"/>
            </a:endParaRPr>
          </a:p>
          <a:p>
            <a:pPr indent="0"/>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578850" y="0"/>
            <a:ext cx="3516630" cy="655955"/>
          </a:xfrm>
          <a:prstGeom prst="rect">
            <a:avLst/>
          </a:prstGeom>
          <a:noFill/>
          <a:ln w="9525">
            <a:noFill/>
          </a:ln>
        </p:spPr>
      </p:pic>
      <p:sp>
        <p:nvSpPr>
          <p:cNvPr id="106" name="文本框 105"/>
          <p:cNvSpPr txBox="1"/>
          <p:nvPr/>
        </p:nvSpPr>
        <p:spPr>
          <a:xfrm>
            <a:off x="48260" y="655955"/>
            <a:ext cx="12095480" cy="2239010"/>
          </a:xfrm>
          <a:prstGeom prst="rect">
            <a:avLst/>
          </a:prstGeom>
          <a:noFill/>
          <a:ln w="9525">
            <a:noFill/>
          </a:ln>
        </p:spPr>
        <p:txBody>
          <a:bodyPr wrap="square">
            <a:noAutofit/>
          </a:bodyPr>
          <a:p>
            <a:pPr indent="266700"/>
            <a:endParaRPr lang="zh-CN" altLang="en-US" sz="2000" b="0">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48260" y="655955"/>
            <a:ext cx="12143105" cy="1503045"/>
          </a:xfrm>
          <a:prstGeom prst="rect">
            <a:avLst/>
          </a:prstGeom>
          <a:noFill/>
          <a:ln w="9525">
            <a:noFill/>
          </a:ln>
        </p:spPr>
        <p:txBody>
          <a:bodyPr wrap="square">
            <a:noAutofit/>
          </a:bodyPr>
          <a:p>
            <a:pPr indent="266700"/>
            <a:r>
              <a:rPr lang="zh-CN" altLang="en-US" sz="2000" b="0">
                <a:ea typeface="宋体" panose="02010600030101010101" pitchFamily="2" charset="-122"/>
              </a:rPr>
              <a:t>（</a:t>
            </a:r>
            <a:r>
              <a:rPr lang="en-US" altLang="zh-CN" sz="2000" b="0">
                <a:ea typeface="宋体" panose="02010600030101010101" pitchFamily="2" charset="-122"/>
              </a:rPr>
              <a:t>1</a:t>
            </a:r>
            <a:r>
              <a:rPr lang="zh-CN" altLang="en-US" sz="2000" b="0">
                <a:ea typeface="宋体" panose="02010600030101010101" pitchFamily="2" charset="-122"/>
              </a:rPr>
              <a:t>）根据材料一并结合所学知识，概述</a:t>
            </a:r>
            <a:r>
              <a:rPr lang="zh-CN" altLang="en-US" sz="2000" b="0">
                <a:solidFill>
                  <a:srgbClr val="FF0000"/>
                </a:solidFill>
                <a:ea typeface="宋体" panose="02010600030101010101" pitchFamily="2" charset="-122"/>
              </a:rPr>
              <a:t>两百年来国际粮食体系发展的阶段性特征</a:t>
            </a:r>
            <a:r>
              <a:rPr lang="zh-CN" altLang="en-US" sz="2000" b="0">
                <a:ea typeface="宋体" panose="02010600030101010101" pitchFamily="2" charset="-122"/>
              </a:rPr>
              <a:t>。（</a:t>
            </a:r>
            <a:r>
              <a:rPr lang="en-US" altLang="zh-CN" sz="2000" b="0">
                <a:ea typeface="宋体" panose="02010600030101010101" pitchFamily="2" charset="-122"/>
              </a:rPr>
              <a:t>8</a:t>
            </a:r>
            <a:r>
              <a:rPr lang="zh-CN" altLang="en-US" sz="2000" b="0">
                <a:ea typeface="宋体" panose="02010600030101010101" pitchFamily="2" charset="-122"/>
              </a:rPr>
              <a:t>分）</a:t>
            </a:r>
            <a:endParaRPr lang="zh-CN" altLang="en-US" sz="2000" b="0">
              <a:ea typeface="宋体" panose="02010600030101010101" pitchFamily="2" charset="-122"/>
            </a:endParaRPr>
          </a:p>
          <a:p>
            <a:pPr indent="266700"/>
            <a:r>
              <a:rPr lang="zh-CN" altLang="en-US" sz="2000" b="0">
                <a:ea typeface="宋体" panose="02010600030101010101" pitchFamily="2" charset="-122"/>
              </a:rPr>
              <a:t>（</a:t>
            </a:r>
            <a:r>
              <a:rPr lang="en-US" altLang="zh-CN" sz="2000" b="0">
                <a:ea typeface="宋体" panose="02010600030101010101" pitchFamily="2" charset="-122"/>
              </a:rPr>
              <a:t>2</a:t>
            </a:r>
            <a:r>
              <a:rPr lang="zh-CN" altLang="en-US" sz="2000" b="0">
                <a:ea typeface="宋体" panose="02010600030101010101" pitchFamily="2" charset="-122"/>
              </a:rPr>
              <a:t>）根据材料一、二并结合所学知识，指出</a:t>
            </a:r>
            <a:r>
              <a:rPr lang="zh-CN" altLang="en-US" sz="2000" b="0">
                <a:solidFill>
                  <a:srgbClr val="FF0000"/>
                </a:solidFill>
                <a:ea typeface="宋体" panose="02010600030101010101" pitchFamily="2" charset="-122"/>
              </a:rPr>
              <a:t>与大部分第三世界国家相比，新中国解决粮食问题的路径特点</a:t>
            </a:r>
            <a:r>
              <a:rPr lang="zh-CN" altLang="en-US" sz="2000" b="0">
                <a:ea typeface="宋体" panose="02010600030101010101" pitchFamily="2" charset="-122"/>
              </a:rPr>
              <a:t>，并说明</a:t>
            </a:r>
            <a:r>
              <a:rPr lang="zh-CN" altLang="en-US" sz="2000" b="0">
                <a:solidFill>
                  <a:srgbClr val="FF0000"/>
                </a:solidFill>
                <a:ea typeface="宋体" panose="02010600030101010101" pitchFamily="2" charset="-122"/>
              </a:rPr>
              <a:t>二者路径差异带来的不同影响</a:t>
            </a:r>
            <a:r>
              <a:rPr lang="zh-CN" altLang="en-US" sz="2000" b="0">
                <a:ea typeface="宋体" panose="02010600030101010101" pitchFamily="2" charset="-122"/>
              </a:rPr>
              <a:t>。（</a:t>
            </a:r>
            <a:r>
              <a:rPr lang="en-US" altLang="zh-CN" sz="2000" b="0">
                <a:ea typeface="宋体" panose="02010600030101010101" pitchFamily="2" charset="-122"/>
              </a:rPr>
              <a:t>12</a:t>
            </a:r>
            <a:r>
              <a:rPr lang="zh-CN" altLang="en-US" sz="2000" b="0">
                <a:ea typeface="宋体" panose="02010600030101010101" pitchFamily="2" charset="-122"/>
              </a:rPr>
              <a:t>分）</a:t>
            </a:r>
            <a:endParaRPr lang="zh-CN" altLang="en-US" sz="2000" b="0">
              <a:ea typeface="宋体" panose="02010600030101010101" pitchFamily="2" charset="-122"/>
            </a:endParaRPr>
          </a:p>
          <a:p>
            <a:pPr indent="266700"/>
            <a:r>
              <a:rPr lang="zh-CN" altLang="en-US" sz="2000" b="0">
                <a:ea typeface="宋体" panose="02010600030101010101" pitchFamily="2" charset="-122"/>
              </a:rPr>
              <a:t>（</a:t>
            </a:r>
            <a:r>
              <a:rPr lang="en-US" altLang="zh-CN" sz="2000" b="0">
                <a:ea typeface="宋体" panose="02010600030101010101" pitchFamily="2" charset="-122"/>
              </a:rPr>
              <a:t>3</a:t>
            </a:r>
            <a:r>
              <a:rPr lang="zh-CN" altLang="en-US" sz="2000" b="0">
                <a:ea typeface="宋体" panose="02010600030101010101" pitchFamily="2" charset="-122"/>
              </a:rPr>
              <a:t>）根据材料并结合所学知识，谈谈你</a:t>
            </a:r>
            <a:r>
              <a:rPr lang="zh-CN" altLang="en-US" sz="2000" b="0">
                <a:solidFill>
                  <a:srgbClr val="FF0000"/>
                </a:solidFill>
                <a:ea typeface="宋体" panose="02010600030101010101" pitchFamily="2" charset="-122"/>
              </a:rPr>
              <a:t>对粮食安全战略的认识</a:t>
            </a:r>
            <a:r>
              <a:rPr lang="zh-CN" altLang="en-US" sz="2000" b="0">
                <a:ea typeface="宋体" panose="02010600030101010101" pitchFamily="2" charset="-122"/>
              </a:rPr>
              <a:t>。（</a:t>
            </a:r>
            <a:r>
              <a:rPr lang="en-US" altLang="zh-CN" sz="2000" b="0">
                <a:ea typeface="宋体" panose="02010600030101010101" pitchFamily="2" charset="-122"/>
              </a:rPr>
              <a:t>5</a:t>
            </a:r>
            <a:r>
              <a:rPr lang="zh-CN" altLang="en-US" sz="2000" b="0">
                <a:ea typeface="宋体" panose="02010600030101010101" pitchFamily="2" charset="-122"/>
              </a:rPr>
              <a:t>分）</a:t>
            </a:r>
            <a:endParaRPr lang="zh-CN" altLang="en-US" sz="2000" b="0">
              <a:ea typeface="宋体" panose="02010600030101010101" pitchFamily="2" charset="-122"/>
            </a:endParaRPr>
          </a:p>
        </p:txBody>
      </p:sp>
      <p:sp>
        <p:nvSpPr>
          <p:cNvPr id="100" name="文本框 99"/>
          <p:cNvSpPr txBox="1"/>
          <p:nvPr/>
        </p:nvSpPr>
        <p:spPr>
          <a:xfrm>
            <a:off x="97155" y="2004060"/>
            <a:ext cx="12094845" cy="2553335"/>
          </a:xfrm>
          <a:prstGeom prst="rect">
            <a:avLst/>
          </a:prstGeom>
          <a:noFill/>
          <a:ln w="9525">
            <a:noFill/>
          </a:ln>
        </p:spPr>
        <p:txBody>
          <a:bodyPr wrap="square">
            <a:spAutoFit/>
          </a:bodyPr>
          <a:p>
            <a:pPr indent="304800"/>
            <a:r>
              <a:rPr lang="zh-CN" sz="2000" b="0">
                <a:ea typeface="宋体" panose="02010600030101010101" pitchFamily="2" charset="-122"/>
              </a:rPr>
              <a:t>（1）特征：19世纪：以英国为中心；沙俄和广大殖民地生产，工业国消费。</a:t>
            </a:r>
            <a:endParaRPr lang="zh-CN" sz="2000" b="0">
              <a:ea typeface="宋体" panose="02010600030101010101" pitchFamily="2" charset="-122"/>
            </a:endParaRPr>
          </a:p>
          <a:p>
            <a:pPr indent="304800"/>
            <a:r>
              <a:rPr lang="zh-CN" sz="2000" b="0">
                <a:ea typeface="宋体" panose="02010600030101010101" pitchFamily="2" charset="-122"/>
              </a:rPr>
              <a:t> </a:t>
            </a:r>
            <a:r>
              <a:rPr lang="en-US" altLang="zh-CN" sz="2000" b="0">
                <a:ea typeface="宋体" panose="02010600030101010101" pitchFamily="2" charset="-122"/>
              </a:rPr>
              <a:t>                      </a:t>
            </a:r>
            <a:r>
              <a:rPr lang="zh-CN" sz="2000" b="0">
                <a:ea typeface="宋体" panose="02010600030101010101" pitchFamily="2" charset="-122"/>
              </a:rPr>
              <a:t>20世纪：以美国为中心；发达国家生产，第三世界消费。（8分）（2）特点：党和政府主导</a:t>
            </a:r>
            <a:r>
              <a:rPr lang="zh-CN" sz="2000" b="0">
                <a:solidFill>
                  <a:srgbClr val="FF0000"/>
                </a:solidFill>
                <a:ea typeface="宋体" panose="02010600030101010101" pitchFamily="2" charset="-122"/>
              </a:rPr>
              <a:t>（政治）</a:t>
            </a:r>
            <a:r>
              <a:rPr lang="zh-CN" sz="2000" b="0">
                <a:ea typeface="宋体" panose="02010600030101010101" pitchFamily="2" charset="-122"/>
              </a:rPr>
              <a:t>；独立自主和利用海外市场相结合</a:t>
            </a:r>
            <a:r>
              <a:rPr lang="zh-CN" sz="2000" b="0">
                <a:solidFill>
                  <a:srgbClr val="FF0000"/>
                </a:solidFill>
                <a:ea typeface="宋体" panose="02010600030101010101" pitchFamily="2" charset="-122"/>
              </a:rPr>
              <a:t>（途径）</a:t>
            </a:r>
            <a:r>
              <a:rPr lang="zh-CN" sz="2000" b="0">
                <a:ea typeface="宋体" panose="02010600030101010101" pitchFamily="2" charset="-122"/>
              </a:rPr>
              <a:t>；发展农业科技</a:t>
            </a:r>
            <a:r>
              <a:rPr lang="zh-CN" sz="2000" b="0">
                <a:solidFill>
                  <a:srgbClr val="FF0000"/>
                </a:solidFill>
                <a:ea typeface="宋体" panose="02010600030101010101" pitchFamily="2" charset="-122"/>
              </a:rPr>
              <a:t>（科技）</a:t>
            </a:r>
            <a:r>
              <a:rPr lang="zh-CN" sz="2000" b="0">
                <a:ea typeface="宋体" panose="02010600030101010101" pitchFamily="2" charset="-122"/>
              </a:rPr>
              <a:t>；着力生产关系调整</a:t>
            </a:r>
            <a:r>
              <a:rPr lang="zh-CN" sz="2000" b="0">
                <a:solidFill>
                  <a:srgbClr val="FF0000"/>
                </a:solidFill>
                <a:ea typeface="宋体" panose="02010600030101010101" pitchFamily="2" charset="-122"/>
              </a:rPr>
              <a:t>（经济）</a:t>
            </a:r>
            <a:r>
              <a:rPr lang="zh-CN" sz="2000" b="0">
                <a:ea typeface="宋体" panose="02010600030101010101" pitchFamily="2" charset="-122"/>
              </a:rPr>
              <a:t>。（6分）。</a:t>
            </a:r>
            <a:endParaRPr lang="zh-CN" sz="2000" b="0">
              <a:ea typeface="宋体" panose="02010600030101010101" pitchFamily="2" charset="-122"/>
            </a:endParaRPr>
          </a:p>
          <a:p>
            <a:pPr indent="304800"/>
            <a:r>
              <a:rPr lang="zh-CN" sz="2000" b="0">
                <a:ea typeface="宋体" panose="02010600030101010101" pitchFamily="2" charset="-122"/>
              </a:rPr>
              <a:t>不同影响：中国：实现粮食自足；助推国力提升；保障国家安全。</a:t>
            </a:r>
            <a:r>
              <a:rPr lang="en-US" sz="2000" b="0">
                <a:latin typeface="宋体" panose="02010600030101010101" pitchFamily="2" charset="-122"/>
                <a:ea typeface="宋体" panose="02010600030101010101" pitchFamily="2" charset="-122"/>
                <a:cs typeface="Times New Roman" panose="02020603050405020304" charset="0"/>
              </a:rPr>
              <a:t>            </a:t>
            </a:r>
            <a:r>
              <a:rPr lang="zh-CN" sz="2000" b="0">
                <a:ea typeface="宋体" panose="02010600030101010101" pitchFamily="2" charset="-122"/>
              </a:rPr>
              <a:t>其他：常陷饥荒困境；工业发展受挫；被迫依附西方。（6分）（3）认识：以我为主，立足国内，保护耕地；科技支撑，提高产能；坚持开放，适度进口；要构建公平合理粮食贸易新秩序等。（5分）</a:t>
            </a:r>
            <a:endParaRPr lang="zh-CN" altLang="en-US" sz="2000" b="0">
              <a:ea typeface="宋体" panose="02010600030101010101" pitchFamily="2" charset="-122"/>
            </a:endParaRPr>
          </a:p>
        </p:txBody>
      </p:sp>
      <p:sp>
        <p:nvSpPr>
          <p:cNvPr id="3" name="文本框 2"/>
          <p:cNvSpPr txBox="1"/>
          <p:nvPr/>
        </p:nvSpPr>
        <p:spPr>
          <a:xfrm>
            <a:off x="0" y="4620260"/>
            <a:ext cx="12041505" cy="1630045"/>
          </a:xfrm>
          <a:prstGeom prst="rect">
            <a:avLst/>
          </a:prstGeom>
          <a:noFill/>
        </p:spPr>
        <p:txBody>
          <a:bodyPr wrap="square" rtlCol="0">
            <a:spAutoFit/>
          </a:bodyPr>
          <a:p>
            <a:r>
              <a:rPr lang="zh-CN" altLang="en-US" sz="2000">
                <a:latin typeface="楷体" panose="02010609060101010101" charset="-122"/>
                <a:ea typeface="楷体" panose="02010609060101010101" charset="-122"/>
              </a:rPr>
              <a:t>【解析】</a:t>
            </a:r>
            <a:r>
              <a:rPr lang="zh-CN" altLang="en-US" sz="2000">
                <a:solidFill>
                  <a:srgbClr val="002060"/>
                </a:solidFill>
                <a:latin typeface="楷体" panose="02010609060101010101" charset="-122"/>
                <a:ea typeface="楷体" panose="02010609060101010101" charset="-122"/>
              </a:rPr>
              <a:t>本题立意考查食物生产和社会生活</a:t>
            </a:r>
            <a:r>
              <a:rPr lang="en-US" altLang="zh-CN" sz="2000">
                <a:solidFill>
                  <a:srgbClr val="002060"/>
                </a:solidFill>
                <a:latin typeface="楷体" panose="02010609060101010101" charset="-122"/>
                <a:ea typeface="楷体" panose="02010609060101010101" charset="-122"/>
              </a:rPr>
              <a:t>——</a:t>
            </a:r>
            <a:r>
              <a:rPr lang="zh-CN" altLang="en-US" sz="2000">
                <a:solidFill>
                  <a:srgbClr val="002060"/>
                </a:solidFill>
                <a:latin typeface="楷体" panose="02010609060101010101" charset="-122"/>
                <a:ea typeface="楷体" panose="02010609060101010101" charset="-122"/>
              </a:rPr>
              <a:t>粮食安全。</a:t>
            </a:r>
            <a:r>
              <a:rPr lang="zh-CN" altLang="en-US" sz="2000">
                <a:solidFill>
                  <a:schemeClr val="tx1"/>
                </a:solidFill>
                <a:latin typeface="楷体" panose="02010609060101010101" charset="-122"/>
                <a:ea typeface="楷体" panose="02010609060101010101" charset="-122"/>
              </a:rPr>
              <a:t>第一问分析近百年来粮食体系发展的阶段性特征，首先要通过材料分析出粮食安全发展的两个大的阶段，然后再根据材料的信息进行提炼总结。</a:t>
            </a:r>
            <a:r>
              <a:rPr lang="zh-CN" altLang="en-US" sz="2000">
                <a:latin typeface="楷体" panose="02010609060101010101" charset="-122"/>
                <a:ea typeface="楷体" panose="02010609060101010101" charset="-122"/>
              </a:rPr>
              <a:t>第二问。通过材料一第二段以及材料二对比可以看出中国在政治、经济、科技上解决粮食问题的不同路径，带来的影响影响直接从材料概括总结即可。第三问谈认识可以从粮食安全的地位、措施和影响等不同角度谈对粮食安全战略的认识。</a:t>
            </a:r>
            <a:endParaRPr lang="zh-CN" altLang="en-US" sz="2000">
              <a:latin typeface="楷体" panose="02010609060101010101" charset="-122"/>
              <a:ea typeface="楷体" panose="0201060906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927100"/>
          </a:xfrm>
          <a:prstGeom prst="rect">
            <a:avLst/>
          </a:prstGeom>
          <a:noFill/>
          <a:ln w="9525">
            <a:noFill/>
          </a:ln>
        </p:spPr>
      </p:pic>
      <p:sp>
        <p:nvSpPr>
          <p:cNvPr id="106" name="文本框 105"/>
          <p:cNvSpPr txBox="1"/>
          <p:nvPr/>
        </p:nvSpPr>
        <p:spPr>
          <a:xfrm>
            <a:off x="118745" y="127635"/>
            <a:ext cx="11976735" cy="1259840"/>
          </a:xfrm>
          <a:prstGeom prst="rect">
            <a:avLst/>
          </a:prstGeom>
          <a:noFill/>
          <a:ln w="9525">
            <a:noFill/>
          </a:ln>
        </p:spPr>
        <p:txBody>
          <a:bodyPr wrap="square">
            <a:noAutofit/>
          </a:bodyPr>
          <a:p>
            <a:pPr indent="0"/>
            <a:r>
              <a:rPr lang="en-US" sz="2400" b="0">
                <a:latin typeface="宋体" panose="02010600030101010101" pitchFamily="2" charset="-122"/>
              </a:rPr>
              <a:t>4</a:t>
            </a:r>
            <a:r>
              <a:rPr lang="zh-CN" sz="2400" b="0">
                <a:ea typeface="宋体" panose="02010600030101010101" pitchFamily="2" charset="-122"/>
              </a:rPr>
              <a:t>2. 阅读材料，完成下列要求。（</a:t>
            </a:r>
            <a:r>
              <a:rPr lang="en-US" altLang="zh-CN" sz="2400" b="0">
                <a:ea typeface="宋体" panose="02010600030101010101" pitchFamily="2" charset="-122"/>
              </a:rPr>
              <a:t>12</a:t>
            </a:r>
            <a:r>
              <a:rPr lang="zh-CN" altLang="en-US" sz="2400" b="0">
                <a:ea typeface="宋体" panose="02010600030101010101" pitchFamily="2" charset="-122"/>
              </a:rPr>
              <a:t>分</a:t>
            </a:r>
            <a:r>
              <a:rPr lang="zh-CN" sz="2400" b="0">
                <a:ea typeface="宋体" panose="02010600030101010101" pitchFamily="2" charset="-122"/>
              </a:rPr>
              <a:t>）</a:t>
            </a:r>
            <a:endParaRPr lang="zh-CN" sz="2400" b="0">
              <a:ea typeface="宋体" panose="02010600030101010101" pitchFamily="2" charset="-122"/>
            </a:endParaRPr>
          </a:p>
          <a:p>
            <a:pPr indent="0" algn="ctr"/>
            <a:r>
              <a:rPr lang="zh-CN" sz="2400" b="1">
                <a:solidFill>
                  <a:schemeClr val="tx1"/>
                </a:solidFill>
                <a:ea typeface="宋体" panose="02010600030101010101" pitchFamily="2" charset="-122"/>
              </a:rPr>
              <a:t>历史上的</a:t>
            </a:r>
            <a:r>
              <a:rPr lang="en-US" altLang="zh-CN" sz="2400" b="1">
                <a:solidFill>
                  <a:schemeClr val="tx1"/>
                </a:solidFill>
                <a:ea typeface="宋体" panose="02010600030101010101" pitchFamily="2" charset="-122"/>
              </a:rPr>
              <a:t>“</a:t>
            </a:r>
            <a:r>
              <a:rPr lang="zh-CN" altLang="en-US" sz="2400" b="1">
                <a:solidFill>
                  <a:schemeClr val="tx1"/>
                </a:solidFill>
                <a:ea typeface="宋体" panose="02010600030101010101" pitchFamily="2" charset="-122"/>
              </a:rPr>
              <a:t>中国</a:t>
            </a:r>
            <a:r>
              <a:rPr lang="en-US" altLang="zh-CN" sz="2400" b="1">
                <a:solidFill>
                  <a:schemeClr val="tx1"/>
                </a:solidFill>
                <a:ea typeface="宋体" panose="02010600030101010101" pitchFamily="2" charset="-122"/>
              </a:rPr>
              <a:t>”</a:t>
            </a:r>
            <a:endParaRPr lang="zh-CN" sz="2400" b="1">
              <a:solidFill>
                <a:schemeClr val="tx1"/>
              </a:solidFill>
              <a:ea typeface="宋体" panose="02010600030101010101" pitchFamily="2" charset="-122"/>
            </a:endParaRPr>
          </a:p>
          <a:p>
            <a:pPr indent="0"/>
            <a:endParaRPr lang="zh-CN" altLang="en-US" sz="2400" b="1">
              <a:solidFill>
                <a:schemeClr val="tx1"/>
              </a:solidFill>
              <a:highlight>
                <a:srgbClr val="FF00FF"/>
              </a:highlight>
              <a:ea typeface="宋体" panose="02010600030101010101" pitchFamily="2" charset="-122"/>
            </a:endParaRPr>
          </a:p>
        </p:txBody>
      </p:sp>
      <p:graphicFrame>
        <p:nvGraphicFramePr>
          <p:cNvPr id="3" name="表格 2"/>
          <p:cNvGraphicFramePr/>
          <p:nvPr>
            <p:custDataLst>
              <p:tags r:id="rId3"/>
            </p:custDataLst>
          </p:nvPr>
        </p:nvGraphicFramePr>
        <p:xfrm>
          <a:off x="206375" y="927100"/>
          <a:ext cx="11661775" cy="3448050"/>
        </p:xfrm>
        <a:graphic>
          <a:graphicData uri="http://schemas.openxmlformats.org/drawingml/2006/table">
            <a:tbl>
              <a:tblPr/>
              <a:tblGrid>
                <a:gridCol w="979805"/>
                <a:gridCol w="10681970"/>
              </a:tblGrid>
              <a:tr h="628650">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先秦</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楷体" panose="02010609060101010101" charset="-122"/>
                          <a:ea typeface="楷体" panose="02010609060101010101" charset="-122"/>
                          <a:cs typeface="楷体" panose="02010609060101010101" charset="-122"/>
                        </a:rPr>
                        <a:t>“唯王初迁，宅于成周（洛阳）....宅兹中国，自之乂（</a:t>
                      </a: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yì：</a:t>
                      </a:r>
                      <a:r>
                        <a:rPr lang="en-US" sz="2000" b="0">
                          <a:solidFill>
                            <a:schemeClr val="tx1"/>
                          </a:solidFill>
                          <a:latin typeface="楷体" panose="02010609060101010101" charset="-122"/>
                          <a:ea typeface="楷体" panose="02010609060101010101" charset="-122"/>
                          <a:cs typeface="楷体" panose="02010609060101010101" charset="-122"/>
                        </a:rPr>
                        <a:t>治理）民”</a:t>
                      </a:r>
                      <a:r>
                        <a:rPr lang="en-US" sz="2000" b="0">
                          <a:solidFill>
                            <a:srgbClr val="000000"/>
                          </a:solidFill>
                          <a:latin typeface="楷体" panose="02010609060101010101" charset="-122"/>
                          <a:ea typeface="楷体" panose="02010609060101010101" charset="-122"/>
                          <a:cs typeface="楷体" panose="02010609060101010101" charset="-122"/>
                        </a:rPr>
                        <a:t>。</a:t>
                      </a:r>
                      <a:r>
                        <a:rPr lang="zh-CN" altLang="en-US" sz="2000">
                          <a:solidFill>
                            <a:srgbClr val="FF0000"/>
                          </a:solidFill>
                          <a:latin typeface="楷体" panose="02010609060101010101" charset="-122"/>
                          <a:ea typeface="楷体" panose="02010609060101010101" charset="-122"/>
                          <a:cs typeface="楷体" panose="02010609060101010101" charset="-122"/>
                          <a:sym typeface="+mn-ea"/>
                        </a:rPr>
                        <a:t>（地域的中国）</a:t>
                      </a:r>
                      <a:r>
                        <a:rPr lang="en-US" sz="2000" b="0">
                          <a:solidFill>
                            <a:srgbClr val="000000"/>
                          </a:solidFill>
                          <a:latin typeface="楷体" panose="02010609060101010101" charset="-122"/>
                          <a:ea typeface="楷体" panose="02010609060101010101" charset="-122"/>
                          <a:cs typeface="楷体" panose="02010609060101010101" charset="-122"/>
                        </a:rPr>
                        <a:t> </a:t>
                      </a:r>
                      <a:endParaRPr lang="en-US" sz="2000" b="0">
                        <a:solidFill>
                          <a:srgbClr val="000000"/>
                        </a:solidFill>
                        <a:latin typeface="楷体" panose="02010609060101010101" charset="-122"/>
                        <a:ea typeface="楷体" panose="02010609060101010101" charset="-122"/>
                        <a:cs typeface="楷体" panose="02010609060101010101" charset="-122"/>
                      </a:endParaRPr>
                    </a:p>
                    <a:p>
                      <a:pPr indent="0">
                        <a:buNone/>
                      </a:pPr>
                      <a:r>
                        <a:rPr lang="en-US"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000000"/>
                          </a:solidFill>
                          <a:latin typeface="楷体" panose="02010609060101010101" charset="-122"/>
                          <a:ea typeface="楷体" panose="02010609060101010101" charset="-122"/>
                          <a:cs typeface="楷体" panose="02010609060101010101" charset="-122"/>
                        </a:rPr>
                        <a:t>西周《何尊》</a:t>
                      </a:r>
                      <a:endParaRPr lang="en-US" sz="2000" b="0">
                        <a:solidFill>
                          <a:srgbClr val="000000"/>
                        </a:solidFill>
                        <a:latin typeface="楷体" panose="02010609060101010101" charset="-122"/>
                        <a:ea typeface="楷体" panose="02010609060101010101" charset="-122"/>
                        <a:cs typeface="楷体" panose="02010609060101010101" charset="-122"/>
                      </a:endParaRPr>
                    </a:p>
                    <a:p>
                      <a:pPr indent="0">
                        <a:buNone/>
                      </a:pPr>
                      <a:r>
                        <a:rPr lang="en-US" sz="2000" b="0">
                          <a:solidFill>
                            <a:srgbClr val="000000"/>
                          </a:solidFill>
                          <a:latin typeface="楷体" panose="02010609060101010101" charset="-122"/>
                          <a:ea typeface="楷体" panose="02010609060101010101" charset="-122"/>
                          <a:cs typeface="楷体" panose="02010609060101010101" charset="-122"/>
                        </a:rPr>
                        <a:t>中国者......贤圣之所教也，仁义之所施也，诗书礼乐之所用也，异敏技能之所试也，远方之所观赴也，蛮夷之所义行也。</a:t>
                      </a:r>
                      <a:r>
                        <a:rPr lang="zh-CN" altLang="en-US" sz="2000" b="0">
                          <a:solidFill>
                            <a:srgbClr val="FF0000"/>
                          </a:solidFill>
                          <a:latin typeface="楷体" panose="02010609060101010101" charset="-122"/>
                          <a:ea typeface="楷体" panose="02010609060101010101" charset="-122"/>
                          <a:cs typeface="楷体" panose="02010609060101010101" charset="-122"/>
                        </a:rPr>
                        <a:t>（文化的中国）</a:t>
                      </a:r>
                      <a:r>
                        <a:rPr lang="en-US"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000000"/>
                          </a:solidFill>
                          <a:latin typeface="楷体" panose="02010609060101010101" charset="-122"/>
                          <a:ea typeface="楷体" panose="02010609060101010101" charset="-122"/>
                          <a:cs typeface="楷体" panose="02010609060101010101" charset="-122"/>
                        </a:rPr>
                        <a:t>《史记》</a:t>
                      </a:r>
                      <a:endParaRPr lang="zh-CN"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9600">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魏晋南北朝</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时朝廷遣使诣</a:t>
                      </a:r>
                      <a:r>
                        <a:rPr lang="en-US" sz="2000" b="0" u="sng">
                          <a:solidFill>
                            <a:srgbClr val="000000"/>
                          </a:solidFill>
                          <a:latin typeface="楷体" panose="02010609060101010101" charset="-122"/>
                          <a:ea typeface="楷体" panose="02010609060101010101" charset="-122"/>
                          <a:cs typeface="楷体" panose="02010609060101010101" charset="-122"/>
                        </a:rPr>
                        <a:t>(慕容)儁</a:t>
                      </a:r>
                      <a:r>
                        <a:rPr lang="en-US" sz="2000" b="0">
                          <a:solidFill>
                            <a:srgbClr val="000000"/>
                          </a:solidFill>
                          <a:latin typeface="楷体" panose="02010609060101010101" charset="-122"/>
                          <a:ea typeface="楷体" panose="02010609060101010101" charset="-122"/>
                          <a:cs typeface="楷体" panose="02010609060101010101" charset="-122"/>
                        </a:rPr>
                        <a:t>,儁谓使者曰：“汝还白汝天子，我承人之乏，为中国所推，已为帝矣。”</a:t>
                      </a:r>
                      <a:endParaRPr lang="en-US" sz="2000" b="0">
                        <a:solidFill>
                          <a:srgbClr val="000000"/>
                        </a:solidFill>
                        <a:latin typeface="楷体" panose="02010609060101010101" charset="-122"/>
                        <a:ea typeface="楷体" panose="02010609060101010101" charset="-122"/>
                        <a:cs typeface="楷体" panose="02010609060101010101" charset="-122"/>
                      </a:endParaRPr>
                    </a:p>
                    <a:p>
                      <a:pPr indent="0">
                        <a:buNone/>
                      </a:pPr>
                      <a:r>
                        <a:rPr lang="en-US"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FF0000"/>
                          </a:solidFill>
                          <a:latin typeface="楷体" panose="02010609060101010101" charset="-122"/>
                          <a:ea typeface="楷体" panose="02010609060101010101" charset="-122"/>
                          <a:cs typeface="楷体" panose="02010609060101010101" charset="-122"/>
                        </a:rPr>
                        <a:t>（政治的中国）</a:t>
                      </a:r>
                      <a:r>
                        <a:rPr lang="en-US" sz="2000" b="0">
                          <a:solidFill>
                            <a:srgbClr val="000000"/>
                          </a:solidFill>
                          <a:latin typeface="楷体" panose="02010609060101010101" charset="-122"/>
                          <a:ea typeface="楷体" panose="02010609060101010101" charset="-122"/>
                          <a:cs typeface="楷体" panose="02010609060101010101" charset="-122"/>
                        </a:rPr>
                        <a:t>                           ——《晋书》</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7030">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唐朝</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所以为中国者，以礼仪也。所谓夷狄者，无礼仪也。岂系于地哉？</a:t>
                      </a:r>
                      <a:r>
                        <a:rPr lang="zh-CN" altLang="en-US" sz="2000" b="0">
                          <a:solidFill>
                            <a:srgbClr val="FF0000"/>
                          </a:solidFill>
                          <a:latin typeface="楷体" panose="02010609060101010101" charset="-122"/>
                          <a:ea typeface="楷体" panose="02010609060101010101" charset="-122"/>
                          <a:cs typeface="楷体" panose="02010609060101010101" charset="-122"/>
                        </a:rPr>
                        <a:t>（地域和文化的中国）</a:t>
                      </a:r>
                      <a:endParaRPr lang="zh-CN" altLang="en-US" sz="2000" b="0">
                        <a:solidFill>
                          <a:srgbClr val="000000"/>
                        </a:solidFill>
                        <a:latin typeface="楷体" panose="02010609060101010101" charset="-122"/>
                        <a:ea typeface="楷体" panose="02010609060101010101" charset="-122"/>
                        <a:cs typeface="楷体" panose="02010609060101010101" charset="-122"/>
                      </a:endParaRPr>
                    </a:p>
                    <a:p>
                      <a:pPr indent="0">
                        <a:buNone/>
                      </a:pPr>
                      <a:r>
                        <a:rPr lang="zh-CN" altLang="en-US" sz="2000" b="0">
                          <a:solidFill>
                            <a:srgbClr val="000000"/>
                          </a:solidFill>
                          <a:latin typeface="楷体" panose="02010609060101010101" charset="-122"/>
                          <a:ea typeface="楷体" panose="02010609060101010101" charset="-122"/>
                          <a:cs typeface="楷体" panose="02010609060101010101" charset="-122"/>
                        </a:rPr>
                        <a:t> </a:t>
                      </a:r>
                      <a:r>
                        <a:rPr lang="en-US" altLang="zh-CN" sz="2000" b="0">
                          <a:solidFill>
                            <a:srgbClr val="000000"/>
                          </a:solidFill>
                          <a:latin typeface="楷体" panose="02010609060101010101" charset="-122"/>
                          <a:ea typeface="楷体" panose="02010609060101010101" charset="-122"/>
                          <a:cs typeface="楷体" panose="02010609060101010101" charset="-122"/>
                        </a:rPr>
                        <a:t>                                        </a:t>
                      </a:r>
                      <a:r>
                        <a:rPr lang="en-US"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000000"/>
                          </a:solidFill>
                          <a:latin typeface="楷体" panose="02010609060101010101" charset="-122"/>
                          <a:ea typeface="楷体" panose="02010609060101010101" charset="-122"/>
                          <a:cs typeface="楷体" panose="02010609060101010101" charset="-122"/>
                        </a:rPr>
                        <a:t>《</a:t>
                      </a:r>
                      <a:r>
                        <a:rPr lang="en-US" sz="2000" b="0">
                          <a:solidFill>
                            <a:srgbClr val="000000"/>
                          </a:solidFill>
                          <a:latin typeface="楷体" panose="02010609060101010101" charset="-122"/>
                          <a:ea typeface="楷体" panose="02010609060101010101" charset="-122"/>
                          <a:cs typeface="楷体" panose="02010609060101010101" charset="-122"/>
                        </a:rPr>
                        <a:t>东晋元魏正闰论》</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3880">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元朝</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诸下海使、臣及舶商，辄以中国生口、宝货、戎器、马匹遗诸外番者，从廉访司察之。</a:t>
                      </a:r>
                      <a:endParaRPr lang="en-US" sz="2000" b="0">
                        <a:solidFill>
                          <a:srgbClr val="000000"/>
                        </a:solidFill>
                        <a:latin typeface="楷体" panose="02010609060101010101" charset="-122"/>
                        <a:ea typeface="楷体" panose="02010609060101010101" charset="-122"/>
                        <a:cs typeface="楷体" panose="02010609060101010101" charset="-122"/>
                      </a:endParaRPr>
                    </a:p>
                    <a:p>
                      <a:pPr indent="0">
                        <a:buNone/>
                      </a:pPr>
                      <a:r>
                        <a:rPr lang="en-US"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FF0000"/>
                          </a:solidFill>
                          <a:latin typeface="楷体" panose="02010609060101010101" charset="-122"/>
                          <a:ea typeface="楷体" panose="02010609060101010101" charset="-122"/>
                          <a:cs typeface="楷体" panose="02010609060101010101" charset="-122"/>
                        </a:rPr>
                        <a:t>（民族的中国）</a:t>
                      </a:r>
                      <a:r>
                        <a:rPr lang="en-US" sz="2000" b="0">
                          <a:solidFill>
                            <a:srgbClr val="FF0000"/>
                          </a:solidFill>
                          <a:latin typeface="楷体" panose="02010609060101010101" charset="-122"/>
                          <a:ea typeface="楷体" panose="02010609060101010101" charset="-122"/>
                          <a:cs typeface="楷体" panose="02010609060101010101" charset="-122"/>
                        </a:rPr>
                        <a:t> </a:t>
                      </a:r>
                      <a:r>
                        <a:rPr lang="en-US" sz="2000" b="0">
                          <a:solidFill>
                            <a:srgbClr val="000000"/>
                          </a:solidFill>
                          <a:latin typeface="楷体" panose="02010609060101010101" charset="-122"/>
                          <a:ea typeface="楷体" panose="02010609060101010101" charset="-122"/>
                          <a:cs typeface="楷体" panose="02010609060101010101" charset="-122"/>
                        </a:rPr>
                        <a:t>                            ——《元史》</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00050">
                <a:tc>
                  <a:txBody>
                    <a:bodyPr/>
                    <a:p>
                      <a:pPr indent="0">
                        <a:buNone/>
                      </a:pPr>
                      <a:r>
                        <a:rPr lang="en-US" sz="2000" b="0">
                          <a:solidFill>
                            <a:srgbClr val="000000"/>
                          </a:solidFill>
                          <a:latin typeface="楷体" panose="02010609060101010101" charset="-122"/>
                          <a:ea typeface="楷体" panose="02010609060101010101" charset="-122"/>
                          <a:cs typeface="楷体" panose="02010609060101010101" charset="-122"/>
                        </a:rPr>
                        <a:t>清朝</a:t>
                      </a:r>
                      <a:endParaRPr lang="en-US"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solidFill>
                            <a:srgbClr val="000000"/>
                          </a:solidFill>
                          <a:latin typeface="楷体" panose="02010609060101010101" charset="-122"/>
                          <a:ea typeface="楷体" panose="02010609060101010101" charset="-122"/>
                          <a:cs typeface="楷体" panose="02010609060101010101" charset="-122"/>
                        </a:rPr>
                        <a:t>中国之一统始于秦，塞外之一统始于元，而极盛于我朝。</a:t>
                      </a:r>
                      <a:r>
                        <a:rPr lang="zh-CN" altLang="en-US" sz="2000" b="0">
                          <a:solidFill>
                            <a:srgbClr val="FF0000"/>
                          </a:solidFill>
                          <a:latin typeface="楷体" panose="02010609060101010101" charset="-122"/>
                          <a:ea typeface="楷体" panose="02010609060101010101" charset="-122"/>
                          <a:cs typeface="楷体" panose="02010609060101010101" charset="-122"/>
                        </a:rPr>
                        <a:t>（统一多民族的中国）</a:t>
                      </a:r>
                      <a:r>
                        <a:rPr lang="en-US" altLang="zh-CN" sz="2000" b="0">
                          <a:solidFill>
                            <a:srgbClr val="000000"/>
                          </a:solidFill>
                          <a:latin typeface="楷体" panose="02010609060101010101" charset="-122"/>
                          <a:ea typeface="楷体" panose="02010609060101010101" charset="-122"/>
                          <a:cs typeface="楷体" panose="02010609060101010101" charset="-122"/>
                        </a:rPr>
                        <a:t>   ——</a:t>
                      </a:r>
                      <a:r>
                        <a:rPr lang="zh-CN" altLang="en-US" sz="2000" b="0">
                          <a:solidFill>
                            <a:srgbClr val="000000"/>
                          </a:solidFill>
                          <a:latin typeface="楷体" panose="02010609060101010101" charset="-122"/>
                          <a:ea typeface="楷体" panose="02010609060101010101" charset="-122"/>
                          <a:cs typeface="楷体" panose="02010609060101010101" charset="-122"/>
                        </a:rPr>
                        <a:t>雍正</a:t>
                      </a:r>
                      <a:endParaRPr lang="zh-CN" altLang="en-US" sz="20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0" y="4164330"/>
            <a:ext cx="11649075" cy="1114425"/>
          </a:xfrm>
          <a:prstGeom prst="rect">
            <a:avLst/>
          </a:prstGeom>
          <a:noFill/>
        </p:spPr>
        <p:txBody>
          <a:bodyPr wrap="square" rtlCol="0">
            <a:noAutofit/>
          </a:bodyPr>
          <a:p>
            <a:pPr indent="1866900"/>
            <a:r>
              <a:rPr lang="en-US" altLang="zh-CN">
                <a:solidFill>
                  <a:srgbClr val="000000"/>
                </a:solidFill>
                <a:latin typeface="楷体" panose="02010609060101010101" charset="-122"/>
                <a:ea typeface="楷体" panose="02010609060101010101" charset="-122"/>
                <a:cs typeface="楷体" panose="02010609060101010101" charset="-122"/>
                <a:sym typeface="+mn-ea"/>
              </a:rPr>
              <a:t>           </a:t>
            </a:r>
            <a:endParaRPr lang="en-US" altLang="zh-CN" sz="2000">
              <a:solidFill>
                <a:srgbClr val="000000"/>
              </a:solidFill>
              <a:latin typeface="楷体" panose="02010609060101010101" charset="-122"/>
              <a:ea typeface="楷体" panose="02010609060101010101" charset="-122"/>
              <a:cs typeface="楷体" panose="02010609060101010101" charset="-122"/>
              <a:sym typeface="+mn-ea"/>
            </a:endParaRPr>
          </a:p>
          <a:p>
            <a:pPr indent="1866900"/>
            <a:r>
              <a:rPr lang="en-US" altLang="zh-CN">
                <a:solidFill>
                  <a:srgbClr val="000000"/>
                </a:solidFill>
                <a:latin typeface="楷体" panose="02010609060101010101" charset="-122"/>
                <a:ea typeface="楷体" panose="02010609060101010101" charset="-122"/>
                <a:cs typeface="楷体" panose="02010609060101010101" charset="-122"/>
                <a:sym typeface="+mn-ea"/>
              </a:rPr>
              <a:t>                       </a:t>
            </a:r>
            <a:r>
              <a:rPr lang="zh-CN" sz="2000">
                <a:solidFill>
                  <a:srgbClr val="000000"/>
                </a:solidFill>
                <a:latin typeface="楷体" panose="02010609060101010101" charset="-122"/>
                <a:ea typeface="楷体" panose="02010609060101010101" charset="-122"/>
                <a:cs typeface="楷体" panose="02010609060101010101" charset="-122"/>
                <a:sym typeface="+mn-ea"/>
              </a:rPr>
              <a:t>——摘编自葛兆光《宅兹中国：重建有关“中国”的历史论述》</a:t>
            </a:r>
            <a:endParaRPr lang="zh-CN" altLang="en-US" sz="2000">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7" name="文本框 6"/>
          <p:cNvSpPr txBox="1"/>
          <p:nvPr/>
        </p:nvSpPr>
        <p:spPr>
          <a:xfrm>
            <a:off x="205105" y="4803140"/>
            <a:ext cx="11663045" cy="568960"/>
          </a:xfrm>
          <a:prstGeom prst="rect">
            <a:avLst/>
          </a:prstGeom>
          <a:noFill/>
        </p:spPr>
        <p:txBody>
          <a:bodyPr wrap="square" rtlCol="0">
            <a:noAutofit/>
          </a:bodyPr>
          <a:p>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古代</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中国</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的内涵</a:t>
            </a:r>
            <a:r>
              <a:rPr lang="zh-CN" altLang="en-US" sz="2400">
                <a:latin typeface="宋体" panose="02010600030101010101" pitchFamily="2" charset="-122"/>
                <a:ea typeface="宋体" panose="02010600030101010101" pitchFamily="2" charset="-122"/>
                <a:cs typeface="宋体" panose="02010600030101010101" pitchFamily="2" charset="-122"/>
              </a:rPr>
              <a:t>随历史的发展而</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不断丰富</a:t>
            </a:r>
            <a:r>
              <a:rPr lang="zh-CN" altLang="en-US" sz="2400">
                <a:latin typeface="宋体" panose="02010600030101010101" pitchFamily="2" charset="-122"/>
                <a:ea typeface="宋体" panose="02010600030101010101" pitchFamily="2" charset="-122"/>
                <a:cs typeface="宋体" panose="02010600030101010101" pitchFamily="2" charset="-122"/>
              </a:rPr>
              <a:t>。依据材料并结合所学知识，</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提炼一个古代</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中国</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的内涵，并予以阐释</a:t>
            </a:r>
            <a:r>
              <a:rPr lang="zh-CN" altLang="en-US" sz="2400">
                <a:latin typeface="宋体" panose="02010600030101010101" pitchFamily="2" charset="-122"/>
                <a:ea typeface="宋体" panose="02010600030101010101" pitchFamily="2" charset="-122"/>
                <a:cs typeface="宋体" panose="02010600030101010101" pitchFamily="2" charset="-122"/>
              </a:rPr>
              <a:t>。（要求：</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史论结合，表述清晰，逻辑严密</a:t>
            </a:r>
            <a:r>
              <a:rPr lang="zh-CN" altLang="en-US" sz="2400">
                <a:latin typeface="宋体" panose="02010600030101010101" pitchFamily="2" charset="-122"/>
                <a:ea typeface="宋体" panose="02010600030101010101" pitchFamily="2" charset="-122"/>
                <a:cs typeface="宋体" panose="02010600030101010101" pitchFamily="2" charset="-122"/>
              </a:rPr>
              <a:t>）</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308610" y="5535930"/>
            <a:ext cx="11662410" cy="1322070"/>
          </a:xfrm>
          <a:prstGeom prst="rect">
            <a:avLst/>
          </a:prstGeom>
          <a:noFill/>
        </p:spPr>
        <p:txBody>
          <a:bodyPr wrap="square" rtlCol="0" anchor="t">
            <a:spAutoFit/>
          </a:bodyPr>
          <a:p>
            <a:r>
              <a:rPr lang="zh-CN" altLang="en-US" sz="2000">
                <a:latin typeface="楷体" panose="02010609060101010101" charset="-122"/>
                <a:ea typeface="楷体" panose="02010609060101010101" charset="-122"/>
                <a:sym typeface="+mn-ea"/>
              </a:rPr>
              <a:t>【解析】</a:t>
            </a:r>
            <a:r>
              <a:rPr lang="zh-CN" altLang="en-US" sz="2000">
                <a:solidFill>
                  <a:srgbClr val="002060"/>
                </a:solidFill>
                <a:latin typeface="楷体" panose="02010609060101010101" charset="-122"/>
                <a:ea typeface="楷体" panose="02010609060101010101" charset="-122"/>
                <a:sym typeface="+mn-ea"/>
              </a:rPr>
              <a:t>本题立意考查统一多民族国家。</a:t>
            </a:r>
            <a:r>
              <a:rPr lang="zh-CN" altLang="en-US" sz="2000">
                <a:latin typeface="楷体" panose="02010609060101010101" charset="-122"/>
                <a:ea typeface="楷体" panose="02010609060101010101" charset="-122"/>
                <a:sym typeface="+mn-ea"/>
              </a:rPr>
              <a:t>从材料的文言文分析可以看出，古代中国内涵广泛，包括地域（地域之中）、文化（文明之邦）、政治（华夏正统）、民族（民族共同体）等多种不同的内涵。首先要提炼出一种内涵，再结合中国古代史，按时序选取相关的史实对这一内涵进行阐述。阐述时要密切围绕提炼的内涵阐述，不能偏离主题。</a:t>
            </a:r>
            <a:endParaRPr lang="zh-CN" altLang="en-US" sz="2000">
              <a:latin typeface="楷体" panose="02010609060101010101" charset="-122"/>
              <a:ea typeface="楷体" panose="02010609060101010101"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35" y="110490"/>
            <a:ext cx="12192635" cy="5262245"/>
          </a:xfrm>
          <a:prstGeom prst="rect">
            <a:avLst/>
          </a:prstGeom>
          <a:noFill/>
          <a:ln w="9525">
            <a:noFill/>
          </a:ln>
        </p:spPr>
        <p:txBody>
          <a:bodyPr wrap="square">
            <a:spAutoFit/>
          </a:bodyPr>
          <a:p>
            <a:pPr indent="304800"/>
            <a:r>
              <a:rPr lang="zh-CN" sz="2400" b="0">
                <a:ea typeface="宋体" panose="02010600030101010101" pitchFamily="2" charset="-122"/>
              </a:rPr>
              <a:t>【示例】</a:t>
            </a:r>
            <a:r>
              <a:rPr lang="zh-CN" sz="2400" b="0">
                <a:solidFill>
                  <a:srgbClr val="FF0000"/>
                </a:solidFill>
                <a:ea typeface="宋体" panose="02010600030101010101" pitchFamily="2" charset="-122"/>
              </a:rPr>
              <a:t>内涵：文明之邦</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3</a:t>
            </a:r>
            <a:r>
              <a:rPr lang="zh-CN" sz="2400" b="0">
                <a:ea typeface="宋体" panose="02010600030101010101" pitchFamily="2" charset="-122"/>
              </a:rPr>
              <a:t>分）阐释：</a:t>
            </a:r>
            <a:r>
              <a:rPr lang="zh-CN" sz="2400" b="0">
                <a:solidFill>
                  <a:srgbClr val="FF0000"/>
                </a:solidFill>
                <a:ea typeface="宋体" panose="02010600030101010101" pitchFamily="2" charset="-122"/>
              </a:rPr>
              <a:t>西周建立后</a:t>
            </a:r>
            <a:r>
              <a:rPr lang="zh-CN" sz="2400" b="0">
                <a:ea typeface="宋体" panose="02010600030101010101" pitchFamily="2" charset="-122"/>
              </a:rPr>
              <a:t>，实行</a:t>
            </a:r>
            <a:r>
              <a:rPr lang="zh-CN" sz="2400" b="0" u="sng">
                <a:solidFill>
                  <a:schemeClr val="tx1"/>
                </a:solidFill>
                <a:ea typeface="宋体" panose="02010600030101010101" pitchFamily="2" charset="-122"/>
              </a:rPr>
              <a:t>礼乐制</a:t>
            </a:r>
            <a:r>
              <a:rPr lang="zh-CN" sz="2400" b="0" u="sng">
                <a:ea typeface="宋体" panose="02010600030101010101" pitchFamily="2" charset="-122"/>
              </a:rPr>
              <a:t>，礼乐文化通过封邦建国不断扩散，文化认同感增强</a:t>
            </a:r>
            <a:r>
              <a:rPr lang="zh-CN" sz="2400" b="0">
                <a:ea typeface="宋体" panose="02010600030101010101" pitchFamily="2" charset="-122"/>
              </a:rPr>
              <a:t>。</a:t>
            </a:r>
            <a:r>
              <a:rPr lang="en-US" altLang="zh-CN" sz="2400" b="0">
                <a:solidFill>
                  <a:srgbClr val="FF0000"/>
                </a:solidFill>
                <a:ea typeface="宋体" panose="02010600030101010101" pitchFamily="2" charset="-122"/>
              </a:rPr>
              <a:t>//</a:t>
            </a:r>
            <a:r>
              <a:rPr lang="zh-CN" sz="2400" b="0">
                <a:solidFill>
                  <a:srgbClr val="FF0000"/>
                </a:solidFill>
                <a:ea typeface="宋体" panose="02010600030101010101" pitchFamily="2" charset="-122"/>
              </a:rPr>
              <a:t>春秋战国</a:t>
            </a:r>
            <a:r>
              <a:rPr lang="zh-CN" sz="2400" b="0">
                <a:ea typeface="宋体" panose="02010600030101010101" pitchFamily="2" charset="-122"/>
              </a:rPr>
              <a:t>时期，</a:t>
            </a:r>
            <a:r>
              <a:rPr lang="en-US" sz="2400" b="0" u="sng">
                <a:latin typeface="Times New Roman" panose="02020603050405020304" charset="0"/>
                <a:ea typeface="宋体" panose="02010600030101010101" pitchFamily="2" charset="-122"/>
              </a:rPr>
              <a:t> “</a:t>
            </a:r>
            <a:r>
              <a:rPr lang="zh-CN" sz="2400" b="0" u="sng">
                <a:ea typeface="宋体" panose="02010600030101010101" pitchFamily="2" charset="-122"/>
              </a:rPr>
              <a:t>中国</a:t>
            </a:r>
            <a:r>
              <a:rPr lang="en-US" sz="2400" b="0" u="sng">
                <a:latin typeface="Times New Roman" panose="02020603050405020304" charset="0"/>
                <a:ea typeface="宋体" panose="02010600030101010101" pitchFamily="2" charset="-122"/>
              </a:rPr>
              <a:t>”</a:t>
            </a:r>
            <a:r>
              <a:rPr lang="zh-CN" sz="2400" b="0" u="sng">
                <a:ea typeface="宋体" panose="02010600030101010101" pitchFamily="2" charset="-122"/>
              </a:rPr>
              <a:t>的礼仪与</a:t>
            </a:r>
            <a:r>
              <a:rPr lang="en-US" sz="2400" b="0" u="sng">
                <a:latin typeface="Times New Roman" panose="02020603050405020304" charset="0"/>
                <a:ea typeface="宋体" panose="02010600030101010101" pitchFamily="2" charset="-122"/>
              </a:rPr>
              <a:t> “</a:t>
            </a:r>
            <a:r>
              <a:rPr lang="zh-CN" sz="2400" b="0" u="sng">
                <a:ea typeface="宋体" panose="02010600030101010101" pitchFamily="2" charset="-122"/>
              </a:rPr>
              <a:t>蛮夷</a:t>
            </a:r>
            <a:r>
              <a:rPr lang="en-US" sz="2400" b="0" u="sng">
                <a:latin typeface="Times New Roman" panose="02020603050405020304" charset="0"/>
                <a:ea typeface="宋体" panose="02010600030101010101" pitchFamily="2" charset="-122"/>
              </a:rPr>
              <a:t>”</a:t>
            </a:r>
            <a:r>
              <a:rPr lang="zh-CN" sz="2400" b="0" u="sng">
                <a:ea typeface="宋体" panose="02010600030101010101" pitchFamily="2" charset="-122"/>
              </a:rPr>
              <a:t>的野蛮形成对比。汉代以来，汉文化的影响力进一步扩大</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魏晋南北朝时期</a:t>
            </a:r>
            <a:r>
              <a:rPr lang="zh-CN" sz="2400" b="0">
                <a:ea typeface="宋体" panose="02010600030101010101" pitchFamily="2" charset="-122"/>
              </a:rPr>
              <a:t>，</a:t>
            </a:r>
            <a:r>
              <a:rPr lang="zh-CN" sz="2400" b="0" u="sng">
                <a:ea typeface="宋体" panose="02010600030101010101" pitchFamily="2" charset="-122"/>
              </a:rPr>
              <a:t>先进的中原文化影响着少数民族政权</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隋唐时期</a:t>
            </a:r>
            <a:r>
              <a:rPr lang="zh-CN" sz="2400" b="0">
                <a:ea typeface="宋体" panose="02010600030101010101" pitchFamily="2" charset="-122"/>
              </a:rPr>
              <a:t>，中外交流频繁，</a:t>
            </a:r>
            <a:r>
              <a:rPr lang="zh-CN" sz="2400" b="0" u="sng">
                <a:ea typeface="宋体" panose="02010600030101010101" pitchFamily="2" charset="-122"/>
              </a:rPr>
              <a:t>华夏文化辐射周边，形成中华文化圈</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9</a:t>
            </a:r>
            <a:r>
              <a:rPr lang="zh-CN" sz="2400" b="0">
                <a:ea typeface="宋体" panose="02010600030101010101" pitchFamily="2" charset="-122"/>
              </a:rPr>
              <a:t>分）</a:t>
            </a:r>
            <a:endParaRPr lang="zh-CN" sz="2400" b="0">
              <a:ea typeface="宋体" panose="02010600030101010101" pitchFamily="2" charset="-122"/>
            </a:endParaRPr>
          </a:p>
          <a:p>
            <a:pPr indent="304800"/>
            <a:r>
              <a:rPr lang="zh-CN" sz="2400" b="0">
                <a:solidFill>
                  <a:srgbClr val="FF0000"/>
                </a:solidFill>
                <a:ea typeface="宋体" panose="02010600030101010101" pitchFamily="2" charset="-122"/>
              </a:rPr>
              <a:t>内涵：华夏正统</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3</a:t>
            </a:r>
            <a:r>
              <a:rPr lang="zh-CN" sz="2400" b="0">
                <a:ea typeface="宋体" panose="02010600030101010101" pitchFamily="2" charset="-122"/>
              </a:rPr>
              <a:t>分）阐释：从</a:t>
            </a:r>
            <a:r>
              <a:rPr lang="zh-CN" sz="2400" b="0">
                <a:solidFill>
                  <a:srgbClr val="FF0000"/>
                </a:solidFill>
                <a:ea typeface="宋体" panose="02010600030101010101" pitchFamily="2" charset="-122"/>
              </a:rPr>
              <a:t>西周到秦汉</a:t>
            </a:r>
            <a:r>
              <a:rPr lang="zh-CN" sz="2400" b="0">
                <a:ea typeface="宋体" panose="02010600030101010101" pitchFamily="2" charset="-122"/>
              </a:rPr>
              <a:t>，汉民族共同体逐渐形成，</a:t>
            </a:r>
            <a:r>
              <a:rPr lang="zh-CN" sz="2400" b="0" u="sng">
                <a:solidFill>
                  <a:schemeClr val="tx1"/>
                </a:solidFill>
                <a:ea typeface="宋体" panose="02010600030101010101" pitchFamily="2" charset="-122"/>
              </a:rPr>
              <a:t>确立了以华夏为中心的政权正统意识</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魏晋南北朝时期</a:t>
            </a:r>
            <a:r>
              <a:rPr lang="zh-CN" sz="2400" b="0">
                <a:ea typeface="宋体" panose="02010600030101010101" pitchFamily="2" charset="-122"/>
              </a:rPr>
              <a:t>，内迁的少数民族主动认同中原地区的历史文化，</a:t>
            </a:r>
            <a:r>
              <a:rPr lang="zh-CN" sz="2400" b="0" u="sng">
                <a:ea typeface="宋体" panose="02010600030101010101" pitchFamily="2" charset="-122"/>
              </a:rPr>
              <a:t>华夏正统观念得到巩固</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辽宋夏金时期</a:t>
            </a:r>
            <a:r>
              <a:rPr lang="zh-CN" sz="2400" b="0">
                <a:ea typeface="宋体" panose="02010600030101010101" pitchFamily="2" charset="-122"/>
              </a:rPr>
              <a:t>，</a:t>
            </a:r>
            <a:r>
              <a:rPr lang="zh-CN" sz="2400" b="0" u="sng">
                <a:ea typeface="宋体" panose="02010600030101010101" pitchFamily="2" charset="-122"/>
              </a:rPr>
              <a:t>少数民族政权纷纷以华夏正统自居，为元明清大中国的形成奠定坚实基础</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9</a:t>
            </a:r>
            <a:r>
              <a:rPr lang="zh-CN" sz="2400" b="0">
                <a:ea typeface="宋体" panose="02010600030101010101" pitchFamily="2" charset="-122"/>
              </a:rPr>
              <a:t>分）</a:t>
            </a:r>
            <a:endParaRPr lang="zh-CN" sz="2400" b="0">
              <a:ea typeface="宋体" panose="02010600030101010101" pitchFamily="2" charset="-122"/>
            </a:endParaRPr>
          </a:p>
          <a:p>
            <a:pPr indent="304800"/>
            <a:r>
              <a:rPr lang="zh-CN" sz="2400" b="0">
                <a:solidFill>
                  <a:srgbClr val="FF0000"/>
                </a:solidFill>
                <a:ea typeface="宋体" panose="02010600030101010101" pitchFamily="2" charset="-122"/>
              </a:rPr>
              <a:t>内涵：民族共同体</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3</a:t>
            </a:r>
            <a:r>
              <a:rPr lang="zh-CN" sz="2400" b="0">
                <a:ea typeface="宋体" panose="02010600030101010101" pitchFamily="2" charset="-122"/>
              </a:rPr>
              <a:t>分）阐释：</a:t>
            </a:r>
            <a:r>
              <a:rPr lang="en-US" sz="2400" b="0">
                <a:latin typeface="Times New Roman" panose="02020603050405020304" charset="0"/>
                <a:ea typeface="宋体" panose="02010600030101010101" pitchFamily="2" charset="-122"/>
              </a:rPr>
              <a:t> </a:t>
            </a:r>
            <a:r>
              <a:rPr lang="zh-CN" sz="2400" b="0">
                <a:solidFill>
                  <a:srgbClr val="FF0000"/>
                </a:solidFill>
                <a:ea typeface="宋体" panose="02010600030101010101" pitchFamily="2" charset="-122"/>
              </a:rPr>
              <a:t>先秦</a:t>
            </a:r>
            <a:r>
              <a:rPr lang="zh-CN" sz="2400" b="0">
                <a:ea typeface="宋体" panose="02010600030101010101" pitchFamily="2" charset="-122"/>
              </a:rPr>
              <a:t>时期，汉民族在</a:t>
            </a:r>
            <a:r>
              <a:rPr lang="zh-CN" sz="2400" b="0">
                <a:latin typeface="Times New Roman" panose="02020603050405020304" charset="0"/>
                <a:ea typeface="宋体" panose="02010600030101010101" pitchFamily="2" charset="-122"/>
              </a:rPr>
              <a:t>与</a:t>
            </a:r>
            <a:r>
              <a:rPr lang="zh-CN" sz="2400" b="0">
                <a:ea typeface="宋体" panose="02010600030101010101" pitchFamily="2" charset="-122"/>
              </a:rPr>
              <a:t>蛮夷戎狄的交融中，</a:t>
            </a:r>
            <a:r>
              <a:rPr lang="zh-CN" sz="2400" b="0" u="sng">
                <a:ea typeface="宋体" panose="02010600030101010101" pitchFamily="2" charset="-122"/>
              </a:rPr>
              <a:t>逐渐形成华夏民族</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秦汉时期</a:t>
            </a:r>
            <a:r>
              <a:rPr lang="zh-CN" sz="2400" b="0">
                <a:ea typeface="宋体" panose="02010600030101010101" pitchFamily="2" charset="-122"/>
              </a:rPr>
              <a:t>，</a:t>
            </a:r>
            <a:r>
              <a:rPr lang="zh-CN" sz="2400" b="0" u="sng">
                <a:ea typeface="宋体" panose="02010600030101010101" pitchFamily="2" charset="-122"/>
              </a:rPr>
              <a:t>以汉民族为中心的统一多民族国家形成并巩固</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魏晋、隋唐时期</a:t>
            </a:r>
            <a:r>
              <a:rPr lang="zh-CN" sz="2400" b="0">
                <a:ea typeface="宋体" panose="02010600030101010101" pitchFamily="2" charset="-122"/>
              </a:rPr>
              <a:t>，随着民族交融的加强，</a:t>
            </a:r>
            <a:r>
              <a:rPr lang="zh-CN" sz="2400" b="0" u="sng">
                <a:ea typeface="宋体" panose="02010600030101010101" pitchFamily="2" charset="-122"/>
              </a:rPr>
              <a:t>统一多民族国家进一步拓展</a:t>
            </a:r>
            <a:r>
              <a:rPr lang="zh-CN" sz="2400" b="0">
                <a:ea typeface="宋体" panose="02010600030101010101" pitchFamily="2" charset="-122"/>
              </a:rPr>
              <a:t>。</a:t>
            </a:r>
            <a:r>
              <a:rPr lang="en-US" altLang="zh-CN" sz="2400">
                <a:solidFill>
                  <a:srgbClr val="FF0000"/>
                </a:solidFill>
                <a:ea typeface="宋体" panose="02010600030101010101" pitchFamily="2" charset="-122"/>
                <a:sym typeface="+mn-ea"/>
              </a:rPr>
              <a:t>//</a:t>
            </a:r>
            <a:r>
              <a:rPr lang="zh-CN" sz="2400" b="0">
                <a:solidFill>
                  <a:srgbClr val="FF0000"/>
                </a:solidFill>
                <a:ea typeface="宋体" panose="02010600030101010101" pitchFamily="2" charset="-122"/>
              </a:rPr>
              <a:t>宋元以后</a:t>
            </a:r>
            <a:r>
              <a:rPr lang="zh-CN" sz="2400" b="0">
                <a:ea typeface="宋体" panose="02010600030101010101" pitchFamily="2" charset="-122"/>
              </a:rPr>
              <a:t>，在民族政权并立与互动的过程中，</a:t>
            </a:r>
            <a:r>
              <a:rPr lang="zh-CN" sz="2400" b="0" u="sng">
                <a:ea typeface="宋体" panose="02010600030101010101" pitchFamily="2" charset="-122"/>
              </a:rPr>
              <a:t>形成了囊括中原塞外庞大的民族共同体</a:t>
            </a:r>
            <a:r>
              <a:rPr lang="zh-CN" sz="2400" b="0">
                <a:ea typeface="宋体" panose="02010600030101010101" pitchFamily="2" charset="-122"/>
              </a:rPr>
              <a:t>。（</a:t>
            </a:r>
            <a:r>
              <a:rPr lang="en-US" sz="2400" b="0">
                <a:latin typeface="Times New Roman" panose="02020603050405020304" charset="0"/>
                <a:ea typeface="宋体" panose="02010600030101010101" pitchFamily="2" charset="-122"/>
              </a:rPr>
              <a:t>9</a:t>
            </a:r>
            <a:r>
              <a:rPr lang="zh-CN" sz="2400" b="0">
                <a:ea typeface="宋体" panose="02010600030101010101" pitchFamily="2" charset="-122"/>
              </a:rPr>
              <a:t>分）</a:t>
            </a:r>
            <a:endParaRPr lang="zh-CN" altLang="en-US" sz="2400" b="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805180"/>
          </a:xfrm>
          <a:prstGeom prst="rect">
            <a:avLst/>
          </a:prstGeom>
          <a:noFill/>
          <a:ln w="9525">
            <a:noFill/>
          </a:ln>
        </p:spPr>
      </p:pic>
      <p:sp>
        <p:nvSpPr>
          <p:cNvPr id="106" name="文本框 105"/>
          <p:cNvSpPr txBox="1"/>
          <p:nvPr/>
        </p:nvSpPr>
        <p:spPr>
          <a:xfrm>
            <a:off x="106045" y="396875"/>
            <a:ext cx="12085955" cy="3945890"/>
          </a:xfrm>
          <a:prstGeom prst="rect">
            <a:avLst/>
          </a:prstGeom>
          <a:noFill/>
          <a:ln w="9525">
            <a:noFill/>
          </a:ln>
        </p:spPr>
        <p:txBody>
          <a:bodyPr wrap="square">
            <a:noAutofit/>
          </a:bodyPr>
          <a:p>
            <a:pPr indent="0"/>
            <a:r>
              <a:rPr lang="en-US" sz="2400" b="0">
                <a:latin typeface="宋体" panose="02010600030101010101" pitchFamily="2" charset="-122"/>
              </a:rPr>
              <a:t>45. </a:t>
            </a:r>
            <a:r>
              <a:rPr lang="zh-CN" sz="2400" b="0">
                <a:ea typeface="宋体" panose="02010600030101010101" pitchFamily="2" charset="-122"/>
              </a:rPr>
              <a:t>【历史-—选修1：历史上重大改革回眸】</a:t>
            </a:r>
            <a:r>
              <a:rPr lang="en-US" sz="2400" b="0">
                <a:latin typeface="Times New Roman" panose="02020603050405020304" charset="0"/>
              </a:rPr>
              <a:t>(15</a:t>
            </a:r>
            <a:r>
              <a:rPr lang="zh-CN" sz="2400" b="0">
                <a:ea typeface="宋体" panose="02010600030101010101" pitchFamily="2" charset="-122"/>
              </a:rPr>
              <a:t>分</a:t>
            </a:r>
            <a:r>
              <a:rPr lang="en-US" sz="2400" b="0">
                <a:latin typeface="Times New Roman" panose="02020603050405020304" charset="0"/>
              </a:rPr>
              <a:t>)</a:t>
            </a:r>
            <a:endParaRPr lang="zh-CN" b="0">
              <a:ea typeface="黑体" panose="02010609060101010101" charset="-122"/>
            </a:endParaRPr>
          </a:p>
          <a:p>
            <a:pPr indent="0"/>
            <a:r>
              <a:rPr lang="zh-CN" sz="2000" b="0">
                <a:latin typeface="楷体" panose="02010609060101010101" charset="-122"/>
                <a:ea typeface="楷体" panose="02010609060101010101" charset="-122"/>
                <a:cs typeface="楷体" panose="02010609060101010101" charset="-122"/>
              </a:rPr>
              <a:t>材料</a:t>
            </a:r>
            <a:r>
              <a:rPr lang="en-US" sz="2000" b="0">
                <a:latin typeface="楷体" panose="02010609060101010101" charset="-122"/>
                <a:ea typeface="楷体" panose="02010609060101010101" charset="-122"/>
                <a:cs typeface="楷体" panose="02010609060101010101" charset="-122"/>
              </a:rPr>
              <a:t>  19</a:t>
            </a:r>
            <a:r>
              <a:rPr lang="zh-CN" altLang="en-US" sz="2000" b="0">
                <a:latin typeface="楷体" panose="02010609060101010101" charset="-122"/>
                <a:ea typeface="楷体" panose="02010609060101010101" charset="-122"/>
                <a:cs typeface="楷体" panose="02010609060101010101" charset="-122"/>
              </a:rPr>
              <a:t>世纪末</a:t>
            </a:r>
            <a:r>
              <a:rPr lang="en-US" altLang="zh-CN" sz="2000" b="0">
                <a:latin typeface="楷体" panose="02010609060101010101" charset="-122"/>
                <a:ea typeface="楷体" panose="02010609060101010101" charset="-122"/>
                <a:cs typeface="楷体" panose="02010609060101010101" charset="-122"/>
              </a:rPr>
              <a:t>20</a:t>
            </a:r>
            <a:r>
              <a:rPr lang="zh-CN" altLang="en-US" sz="2000" b="0">
                <a:latin typeface="楷体" panose="02010609060101010101" charset="-122"/>
                <a:ea typeface="楷体" panose="02010609060101010101" charset="-122"/>
                <a:cs typeface="楷体" panose="02010609060101010101" charset="-122"/>
              </a:rPr>
              <a:t>世纪初，俄国城市基础设施建设取得巨大成就。在</a:t>
            </a:r>
            <a:r>
              <a:rPr lang="zh-CN" altLang="en-US" sz="2000" b="0">
                <a:solidFill>
                  <a:srgbClr val="FF0000"/>
                </a:solidFill>
                <a:latin typeface="楷体" panose="02010609060101010101" charset="-122"/>
                <a:ea typeface="楷体" panose="02010609060101010101" charset="-122"/>
                <a:cs typeface="楷体" panose="02010609060101010101" charset="-122"/>
              </a:rPr>
              <a:t>③交通和通信</a:t>
            </a:r>
            <a:r>
              <a:rPr lang="zh-CN" altLang="en-US" sz="2000" b="0">
                <a:latin typeface="楷体" panose="02010609060101010101" charset="-122"/>
                <a:ea typeface="楷体" panose="02010609060101010101" charset="-122"/>
                <a:cs typeface="楷体" panose="02010609060101010101" charset="-122"/>
              </a:rPr>
              <a:t>等与城市工商业发展密切相关的领域中，</a:t>
            </a:r>
            <a:r>
              <a:rPr lang="zh-CN" altLang="en-US" sz="2000" b="0">
                <a:solidFill>
                  <a:srgbClr val="FF0000"/>
                </a:solidFill>
                <a:latin typeface="楷体" panose="02010609060101010101" charset="-122"/>
                <a:ea typeface="楷体" panose="02010609060101010101" charset="-122"/>
                <a:cs typeface="楷体" panose="02010609060101010101" charset="-122"/>
              </a:rPr>
              <a:t>②大部分俄国城市自治机关</a:t>
            </a:r>
            <a:r>
              <a:rPr lang="zh-CN" altLang="en-US" sz="2000" b="0">
                <a:latin typeface="楷体" panose="02010609060101010101" charset="-122"/>
                <a:ea typeface="楷体" panose="02010609060101010101" charset="-122"/>
                <a:cs typeface="楷体" panose="02010609060101010101" charset="-122"/>
              </a:rPr>
              <a:t>能顺应社会发展潮流，制定完整规划并付诸实施，基本上能满足</a:t>
            </a:r>
            <a:r>
              <a:rPr lang="zh-CN" altLang="en-US" sz="2000" b="0">
                <a:solidFill>
                  <a:srgbClr val="FF0000"/>
                </a:solidFill>
                <a:latin typeface="楷体" panose="02010609060101010101" charset="-122"/>
                <a:ea typeface="楷体" panose="02010609060101010101" charset="-122"/>
                <a:cs typeface="楷体" panose="02010609060101010101" charset="-122"/>
              </a:rPr>
              <a:t>①城市工商业发展需求</a:t>
            </a:r>
            <a:r>
              <a:rPr lang="zh-CN" altLang="en-US" sz="2000" b="0">
                <a:latin typeface="楷体" panose="02010609060101010101" charset="-122"/>
                <a:ea typeface="楷体" panose="02010609060101010101" charset="-122"/>
                <a:cs typeface="楷体" panose="02010609060101010101" charset="-122"/>
              </a:rPr>
              <a:t>。</a:t>
            </a:r>
            <a:r>
              <a:rPr lang="zh-CN" altLang="en-US" sz="2000" b="0">
                <a:highlight>
                  <a:srgbClr val="FFFF00"/>
                </a:highlight>
                <a:latin typeface="楷体" panose="02010609060101010101" charset="-122"/>
                <a:ea typeface="楷体" panose="02010609060101010101" charset="-122"/>
                <a:cs typeface="楷体" panose="02010609060101010101" charset="-122"/>
              </a:rPr>
              <a:t>①</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建筑、给排水和文化教育等直接关系城市居民日常工作和生活领域也能做出积极合理的安排，一定程度上满足城市居民的要求</a:t>
            </a:r>
            <a:r>
              <a:rPr lang="zh-CN" altLang="en-US" sz="2000" b="0">
                <a:latin typeface="楷体" panose="02010609060101010101" charset="-122"/>
                <a:ea typeface="楷体" panose="02010609060101010101" charset="-122"/>
                <a:cs typeface="楷体" panose="02010609060101010101" charset="-122"/>
              </a:rPr>
              <a:t>。</a:t>
            </a:r>
            <a:r>
              <a:rPr lang="zh-CN" altLang="en-US" sz="2000" b="0">
                <a:highlight>
                  <a:srgbClr val="FFFF00"/>
                </a:highlight>
                <a:latin typeface="楷体" panose="02010609060101010101" charset="-122"/>
                <a:ea typeface="楷体" panose="02010609060101010101" charset="-122"/>
                <a:cs typeface="楷体" panose="02010609060101010101" charset="-122"/>
              </a:rPr>
              <a:t>②但与西欧国家相比具有一定的滞后性。因权限和各部门掣肘，取得的成就有限。即便如此</a:t>
            </a:r>
            <a:r>
              <a:rPr lang="zh-CN" altLang="en-US" sz="2000" b="0">
                <a:latin typeface="楷体" panose="02010609060101010101" charset="-122"/>
                <a:ea typeface="楷体" panose="02010609060101010101" charset="-122"/>
                <a:cs typeface="楷体" panose="02010609060101010101" charset="-122"/>
              </a:rPr>
              <a:t>，</a:t>
            </a:r>
            <a:r>
              <a:rPr lang="en-US" altLang="zh-CN" sz="2000" b="0">
                <a:latin typeface="楷体" panose="02010609060101010101" charset="-122"/>
                <a:ea typeface="楷体" panose="02010609060101010101" charset="-122"/>
                <a:cs typeface="楷体" panose="02010609060101010101" charset="-122"/>
              </a:rPr>
              <a:t>19</a:t>
            </a:r>
            <a:r>
              <a:rPr lang="zh-CN" altLang="en-US" sz="2000" b="0">
                <a:latin typeface="楷体" panose="02010609060101010101" charset="-122"/>
                <a:ea typeface="楷体" panose="02010609060101010101" charset="-122"/>
                <a:cs typeface="楷体" panose="02010609060101010101" charset="-122"/>
              </a:rPr>
              <a:t>世纪末</a:t>
            </a:r>
            <a:r>
              <a:rPr lang="en-US" altLang="zh-CN" sz="2000" b="0">
                <a:latin typeface="楷体" panose="02010609060101010101" charset="-122"/>
                <a:ea typeface="楷体" panose="02010609060101010101" charset="-122"/>
                <a:cs typeface="楷体" panose="02010609060101010101" charset="-122"/>
              </a:rPr>
              <a:t>20</a:t>
            </a:r>
            <a:r>
              <a:rPr lang="zh-CN" altLang="en-US" sz="2000" b="0">
                <a:latin typeface="楷体" panose="02010609060101010101" charset="-122"/>
                <a:ea typeface="楷体" panose="02010609060101010101" charset="-122"/>
                <a:cs typeface="楷体" panose="02010609060101010101" charset="-122"/>
              </a:rPr>
              <a:t>世纪初俄国城市基础设施建设领域所取得的成就是</a:t>
            </a:r>
            <a:r>
              <a:rPr lang="zh-CN" altLang="en-US" sz="2000" b="0" u="sng">
                <a:solidFill>
                  <a:srgbClr val="FF0000"/>
                </a:solidFill>
                <a:latin typeface="楷体" panose="02010609060101010101" charset="-122"/>
                <a:ea typeface="楷体" panose="02010609060101010101" charset="-122"/>
                <a:cs typeface="楷体" panose="02010609060101010101" charset="-122"/>
              </a:rPr>
              <a:t>政治、经济和文化</a:t>
            </a:r>
            <a:r>
              <a:rPr lang="zh-CN" altLang="en-US" sz="2000" b="0">
                <a:latin typeface="楷体" panose="02010609060101010101" charset="-122"/>
                <a:ea typeface="楷体" panose="02010609060101010101" charset="-122"/>
                <a:cs typeface="楷体" panose="02010609060101010101" charset="-122"/>
              </a:rPr>
              <a:t>等领域深刻变革的体现。</a:t>
            </a:r>
            <a:endParaRPr lang="zh-CN" altLang="en-US" sz="2000" b="0">
              <a:latin typeface="楷体" panose="02010609060101010101" charset="-122"/>
              <a:ea typeface="楷体" panose="02010609060101010101" charset="-122"/>
              <a:cs typeface="楷体" panose="02010609060101010101" charset="-122"/>
            </a:endParaRPr>
          </a:p>
          <a:p>
            <a:pPr indent="0"/>
            <a:r>
              <a:rPr lang="en-US" altLang="zh-CN" sz="2000" b="0">
                <a:latin typeface="楷体" panose="02010609060101010101" charset="-122"/>
                <a:ea typeface="楷体" panose="02010609060101010101" charset="-122"/>
                <a:cs typeface="楷体" panose="02010609060101010101" charset="-122"/>
              </a:rPr>
              <a:t>                              ——</a:t>
            </a:r>
            <a:r>
              <a:rPr lang="zh-CN" altLang="en-US" sz="2000" b="0">
                <a:latin typeface="楷体" panose="02010609060101010101" charset="-122"/>
                <a:ea typeface="楷体" panose="02010609060101010101" charset="-122"/>
                <a:cs typeface="楷体" panose="02010609060101010101" charset="-122"/>
              </a:rPr>
              <a:t>摘编自张广翔《</a:t>
            </a:r>
            <a:r>
              <a:rPr lang="en-US" altLang="zh-CN" sz="2000" b="0">
                <a:latin typeface="楷体" panose="02010609060101010101" charset="-122"/>
                <a:ea typeface="楷体" panose="02010609060101010101" charset="-122"/>
                <a:cs typeface="楷体" panose="02010609060101010101" charset="-122"/>
              </a:rPr>
              <a:t>19</a:t>
            </a:r>
            <a:r>
              <a:rPr lang="zh-CN" altLang="en-US" sz="2000" b="0">
                <a:latin typeface="楷体" panose="02010609060101010101" charset="-122"/>
                <a:ea typeface="楷体" panose="02010609060101010101" charset="-122"/>
                <a:cs typeface="楷体" panose="02010609060101010101" charset="-122"/>
              </a:rPr>
              <a:t>世纪末</a:t>
            </a:r>
            <a:r>
              <a:rPr lang="en-US" altLang="zh-CN" sz="2000" b="0">
                <a:latin typeface="楷体" panose="02010609060101010101" charset="-122"/>
                <a:ea typeface="楷体" panose="02010609060101010101" charset="-122"/>
                <a:cs typeface="楷体" panose="02010609060101010101" charset="-122"/>
              </a:rPr>
              <a:t>20</a:t>
            </a:r>
            <a:r>
              <a:rPr lang="zh-CN" altLang="en-US" sz="2000" b="0">
                <a:latin typeface="楷体" panose="02010609060101010101" charset="-122"/>
                <a:ea typeface="楷体" panose="02010609060101010101" charset="-122"/>
                <a:cs typeface="楷体" panose="02010609060101010101" charset="-122"/>
              </a:rPr>
              <a:t>世纪初俄国城市基础设施建设》</a:t>
            </a:r>
            <a:endParaRPr lang="zh-CN" b="0">
              <a:ea typeface="宋体" panose="02010600030101010101" pitchFamily="2" charset="-122"/>
            </a:endParaRPr>
          </a:p>
          <a:p>
            <a:pPr indent="0"/>
            <a:r>
              <a:rPr lang="zh-CN" sz="2000" b="0">
                <a:solidFill>
                  <a:schemeClr val="tx1"/>
                </a:solidFill>
                <a:ea typeface="宋体" panose="02010600030101010101" pitchFamily="2" charset="-122"/>
              </a:rPr>
              <a:t>（1）根据材料并结合所学知识，概括</a:t>
            </a:r>
            <a:r>
              <a:rPr lang="en-US" altLang="zh-CN" sz="2000" b="0">
                <a:solidFill>
                  <a:srgbClr val="FF0000"/>
                </a:solidFill>
                <a:ea typeface="宋体" panose="02010600030101010101" pitchFamily="2" charset="-122"/>
              </a:rPr>
              <a:t>19</a:t>
            </a:r>
            <a:r>
              <a:rPr lang="zh-CN" altLang="en-US" sz="2000" b="0">
                <a:solidFill>
                  <a:srgbClr val="FF0000"/>
                </a:solidFill>
                <a:ea typeface="宋体" panose="02010600030101010101" pitchFamily="2" charset="-122"/>
              </a:rPr>
              <a:t>世纪末</a:t>
            </a:r>
            <a:r>
              <a:rPr lang="en-US" altLang="zh-CN" sz="2000" b="0">
                <a:solidFill>
                  <a:srgbClr val="FF0000"/>
                </a:solidFill>
                <a:ea typeface="宋体" panose="02010600030101010101" pitchFamily="2" charset="-122"/>
              </a:rPr>
              <a:t>20</a:t>
            </a:r>
            <a:r>
              <a:rPr lang="zh-CN" altLang="en-US" sz="2000" b="0">
                <a:solidFill>
                  <a:srgbClr val="FF0000"/>
                </a:solidFill>
                <a:ea typeface="宋体" panose="02010600030101010101" pitchFamily="2" charset="-122"/>
              </a:rPr>
              <a:t>世纪初俄国城市建设取得巨大成就的原因</a:t>
            </a:r>
            <a:r>
              <a:rPr lang="zh-CN" sz="2000" b="0">
                <a:solidFill>
                  <a:schemeClr val="tx1"/>
                </a:solidFill>
                <a:ea typeface="宋体" panose="02010600030101010101" pitchFamily="2" charset="-122"/>
              </a:rPr>
              <a:t>。（</a:t>
            </a:r>
            <a:r>
              <a:rPr lang="en-US" sz="2000" b="0">
                <a:solidFill>
                  <a:schemeClr val="tx1"/>
                </a:solidFill>
                <a:latin typeface="宋体" panose="02010600030101010101" pitchFamily="2" charset="-122"/>
              </a:rPr>
              <a:t>6</a:t>
            </a:r>
            <a:r>
              <a:rPr lang="zh-CN" sz="2000" b="0">
                <a:solidFill>
                  <a:schemeClr val="tx1"/>
                </a:solidFill>
                <a:ea typeface="宋体" panose="02010600030101010101" pitchFamily="2" charset="-122"/>
              </a:rPr>
              <a:t>分）（2）根据材料并结合所学知识，简析</a:t>
            </a:r>
            <a:r>
              <a:rPr lang="zh-CN" sz="2000" b="0">
                <a:solidFill>
                  <a:srgbClr val="FF0000"/>
                </a:solidFill>
                <a:ea typeface="宋体" panose="02010600030101010101" pitchFamily="2" charset="-122"/>
              </a:rPr>
              <a:t>俄国城市基础设施建设的影响</a:t>
            </a:r>
            <a:r>
              <a:rPr lang="zh-CN" sz="2000" b="0">
                <a:solidFill>
                  <a:schemeClr val="tx1"/>
                </a:solidFill>
                <a:ea typeface="宋体" panose="02010600030101010101" pitchFamily="2" charset="-122"/>
              </a:rPr>
              <a:t>。（9分）</a:t>
            </a:r>
            <a:endParaRPr lang="zh-CN" sz="2000" b="0">
              <a:solidFill>
                <a:schemeClr val="tx1"/>
              </a:solidFill>
              <a:ea typeface="宋体" panose="02010600030101010101" pitchFamily="2" charset="-122"/>
            </a:endParaRPr>
          </a:p>
          <a:p>
            <a:pPr indent="0"/>
            <a:r>
              <a:rPr lang="zh-CN" altLang="en-US" sz="2000" b="0">
                <a:solidFill>
                  <a:schemeClr val="tx1"/>
                </a:solidFill>
                <a:latin typeface="楷体" panose="02010609060101010101" charset="-122"/>
                <a:ea typeface="宋体" panose="02010600030101010101" pitchFamily="2" charset="-122"/>
              </a:rPr>
              <a:t>（1）原因：</a:t>
            </a:r>
            <a:r>
              <a:rPr lang="zh-CN" altLang="en-US" sz="2000" b="0">
                <a:solidFill>
                  <a:srgbClr val="FF0000"/>
                </a:solidFill>
                <a:latin typeface="楷体" panose="02010609060101010101" charset="-122"/>
                <a:ea typeface="宋体" panose="02010600030101010101" pitchFamily="2" charset="-122"/>
              </a:rPr>
              <a:t>（政治）</a:t>
            </a:r>
            <a:r>
              <a:rPr lang="zh-CN" altLang="en-US" sz="2000" b="0">
                <a:solidFill>
                  <a:schemeClr val="tx1"/>
                </a:solidFill>
                <a:latin typeface="楷体" panose="02010609060101010101" charset="-122"/>
                <a:ea typeface="宋体" panose="02010600030101010101" pitchFamily="2" charset="-122"/>
              </a:rPr>
              <a:t>农奴制改革后，工商业发展；</a:t>
            </a:r>
            <a:r>
              <a:rPr lang="zh-CN" altLang="en-US" sz="2000" b="0">
                <a:solidFill>
                  <a:srgbClr val="FF0000"/>
                </a:solidFill>
                <a:latin typeface="楷体" panose="02010609060101010101" charset="-122"/>
                <a:ea typeface="宋体" panose="02010600030101010101" pitchFamily="2" charset="-122"/>
              </a:rPr>
              <a:t>（经济、科技）</a:t>
            </a:r>
            <a:r>
              <a:rPr lang="zh-CN" altLang="en-US" sz="2000" b="0">
                <a:solidFill>
                  <a:schemeClr val="tx1"/>
                </a:solidFill>
                <a:latin typeface="楷体" panose="02010609060101010101" charset="-122"/>
                <a:ea typeface="宋体" panose="02010600030101010101" pitchFamily="2" charset="-122"/>
              </a:rPr>
              <a:t>第二次工业革命，交通科技进步；</a:t>
            </a:r>
            <a:r>
              <a:rPr lang="zh-CN" altLang="en-US" sz="2000" b="0">
                <a:solidFill>
                  <a:srgbClr val="FF0000"/>
                </a:solidFill>
                <a:latin typeface="楷体" panose="02010609060101010101" charset="-122"/>
                <a:ea typeface="宋体" panose="02010600030101010101" pitchFamily="2" charset="-122"/>
              </a:rPr>
              <a:t>（直接）</a:t>
            </a:r>
            <a:r>
              <a:rPr lang="zh-CN" altLang="en-US" sz="2000" b="0">
                <a:solidFill>
                  <a:schemeClr val="tx1"/>
                </a:solidFill>
                <a:latin typeface="楷体" panose="02010609060101010101" charset="-122"/>
                <a:ea typeface="宋体" panose="02010600030101010101" pitchFamily="2" charset="-122"/>
              </a:rPr>
              <a:t>城市自治机构的作用。（6分）</a:t>
            </a:r>
            <a:endParaRPr lang="zh-CN" altLang="en-US" sz="2000" b="0">
              <a:solidFill>
                <a:schemeClr val="tx1"/>
              </a:solidFill>
              <a:latin typeface="楷体" panose="02010609060101010101" charset="-122"/>
              <a:ea typeface="宋体" panose="02010600030101010101" pitchFamily="2" charset="-122"/>
            </a:endParaRPr>
          </a:p>
          <a:p>
            <a:pPr indent="0"/>
            <a:r>
              <a:rPr lang="zh-CN" altLang="en-US" sz="2000" b="0">
                <a:solidFill>
                  <a:schemeClr val="tx1"/>
                </a:solidFill>
                <a:latin typeface="楷体" panose="02010609060101010101" charset="-122"/>
                <a:ea typeface="宋体" panose="02010600030101010101" pitchFamily="2" charset="-122"/>
              </a:rPr>
              <a:t>（2）影响：</a:t>
            </a:r>
            <a:r>
              <a:rPr lang="zh-CN" altLang="en-US" sz="2000" b="0">
                <a:solidFill>
                  <a:srgbClr val="FF0000"/>
                </a:solidFill>
                <a:latin typeface="楷体" panose="02010609060101010101" charset="-122"/>
                <a:ea typeface="宋体" panose="02010600030101010101" pitchFamily="2" charset="-122"/>
              </a:rPr>
              <a:t>（社会生活）</a:t>
            </a:r>
            <a:r>
              <a:rPr lang="zh-CN" altLang="en-US" sz="2000" b="0">
                <a:solidFill>
                  <a:schemeClr val="tx1"/>
                </a:solidFill>
                <a:latin typeface="楷体" panose="02010609060101010101" charset="-122"/>
                <a:ea typeface="宋体" panose="02010600030101010101" pitchFamily="2" charset="-122"/>
              </a:rPr>
              <a:t>改善了城市生活环境；</a:t>
            </a:r>
            <a:r>
              <a:rPr lang="zh-CN" altLang="en-US" sz="2000" b="0">
                <a:solidFill>
                  <a:srgbClr val="FF0000"/>
                </a:solidFill>
                <a:latin typeface="楷体" panose="02010609060101010101" charset="-122"/>
                <a:ea typeface="宋体" panose="02010600030101010101" pitchFamily="2" charset="-122"/>
              </a:rPr>
              <a:t>（政治）</a:t>
            </a:r>
            <a:r>
              <a:rPr lang="zh-CN" altLang="en-US" sz="2000" b="0">
                <a:solidFill>
                  <a:schemeClr val="tx1"/>
                </a:solidFill>
                <a:latin typeface="楷体" panose="02010609060101010101" charset="-122"/>
                <a:ea typeface="宋体" panose="02010600030101010101" pitchFamily="2" charset="-122"/>
              </a:rPr>
              <a:t>提高了城市治理水平；</a:t>
            </a:r>
            <a:r>
              <a:rPr lang="zh-CN" altLang="en-US" sz="2000" b="0">
                <a:solidFill>
                  <a:srgbClr val="FF0000"/>
                </a:solidFill>
                <a:latin typeface="楷体" panose="02010609060101010101" charset="-122"/>
                <a:ea typeface="宋体" panose="02010600030101010101" pitchFamily="2" charset="-122"/>
              </a:rPr>
              <a:t>（经济）</a:t>
            </a:r>
            <a:r>
              <a:rPr lang="zh-CN" altLang="en-US" sz="2000" b="0">
                <a:solidFill>
                  <a:schemeClr val="tx1"/>
                </a:solidFill>
                <a:latin typeface="楷体" panose="02010609060101010101" charset="-122"/>
                <a:ea typeface="宋体" panose="02010600030101010101" pitchFamily="2" charset="-122"/>
              </a:rPr>
              <a:t>推动了俄国的现代化；</a:t>
            </a:r>
            <a:r>
              <a:rPr lang="zh-CN" altLang="en-US" sz="2000" b="0">
                <a:solidFill>
                  <a:srgbClr val="FF0000"/>
                </a:solidFill>
                <a:latin typeface="楷体" panose="02010609060101010101" charset="-122"/>
                <a:ea typeface="宋体" panose="02010600030101010101" pitchFamily="2" charset="-122"/>
              </a:rPr>
              <a:t>（自身）</a:t>
            </a:r>
            <a:r>
              <a:rPr lang="zh-CN" altLang="en-US" sz="2000" b="0">
                <a:solidFill>
                  <a:schemeClr val="tx1"/>
                </a:solidFill>
                <a:latin typeface="楷体" panose="02010609060101010101" charset="-122"/>
                <a:ea typeface="宋体" panose="02010600030101010101" pitchFamily="2" charset="-122"/>
              </a:rPr>
              <a:t>为俄国城市规划提供经验；</a:t>
            </a:r>
            <a:r>
              <a:rPr lang="zh-CN" altLang="en-US" sz="2000" b="0">
                <a:solidFill>
                  <a:srgbClr val="FF0000"/>
                </a:solidFill>
                <a:latin typeface="楷体" panose="02010609060101010101" charset="-122"/>
                <a:ea typeface="宋体" panose="02010600030101010101" pitchFamily="2" charset="-122"/>
              </a:rPr>
              <a:t>（局限）</a:t>
            </a:r>
            <a:r>
              <a:rPr lang="zh-CN" altLang="en-US" sz="2000" b="0">
                <a:solidFill>
                  <a:schemeClr val="tx1"/>
                </a:solidFill>
                <a:latin typeface="楷体" panose="02010609060101010101" charset="-122"/>
                <a:ea typeface="宋体" panose="02010600030101010101" pitchFamily="2" charset="-122"/>
              </a:rPr>
              <a:t>受制于社会环境，成效有限。（9分）</a:t>
            </a:r>
            <a:endParaRPr lang="zh-CN" altLang="en-US" sz="2000" b="0">
              <a:solidFill>
                <a:schemeClr val="tx1"/>
              </a:solidFill>
              <a:latin typeface="楷体" panose="02010609060101010101" charset="-122"/>
              <a:ea typeface="宋体" panose="02010600030101010101" pitchFamily="2" charset="-122"/>
            </a:endParaRPr>
          </a:p>
        </p:txBody>
      </p:sp>
      <p:sp>
        <p:nvSpPr>
          <p:cNvPr id="2" name="文本框 1"/>
          <p:cNvSpPr txBox="1"/>
          <p:nvPr/>
        </p:nvSpPr>
        <p:spPr>
          <a:xfrm>
            <a:off x="347345" y="4883150"/>
            <a:ext cx="11181080" cy="1503680"/>
          </a:xfrm>
          <a:prstGeom prst="rect">
            <a:avLst/>
          </a:prstGeom>
          <a:noFill/>
        </p:spPr>
        <p:txBody>
          <a:bodyPr wrap="square" rtlCol="0" anchor="t">
            <a:noAutofit/>
          </a:bodyPr>
          <a:p>
            <a:r>
              <a:rPr lang="zh-CN" altLang="en-US" sz="2000">
                <a:latin typeface="楷体" panose="02010609060101010101" charset="-122"/>
                <a:ea typeface="楷体" panose="02010609060101010101" charset="-122"/>
                <a:sym typeface="+mn-ea"/>
              </a:rPr>
              <a:t>【解析】</a:t>
            </a:r>
            <a:r>
              <a:rPr lang="zh-CN" altLang="en-US" sz="2000">
                <a:solidFill>
                  <a:srgbClr val="FF0000"/>
                </a:solidFill>
                <a:latin typeface="楷体" panose="02010609060101010101" charset="-122"/>
                <a:ea typeface="楷体" panose="02010609060101010101" charset="-122"/>
                <a:sym typeface="+mn-ea"/>
              </a:rPr>
              <a:t>本题立意考查俄国的城市改革。</a:t>
            </a:r>
            <a:r>
              <a:rPr lang="zh-CN" altLang="en-US" sz="2000">
                <a:latin typeface="楷体" panose="02010609060101010101" charset="-122"/>
                <a:ea typeface="楷体" panose="02010609060101010101" charset="-122"/>
                <a:sym typeface="+mn-ea"/>
              </a:rPr>
              <a:t>第一问，</a:t>
            </a:r>
            <a:r>
              <a:rPr lang="en-US" altLang="zh-CN" sz="2000">
                <a:latin typeface="楷体" panose="02010609060101010101" charset="-122"/>
                <a:ea typeface="楷体" panose="02010609060101010101" charset="-122"/>
                <a:sym typeface="+mn-ea"/>
              </a:rPr>
              <a:t>19</a:t>
            </a:r>
            <a:r>
              <a:rPr lang="zh-CN" altLang="en-US" sz="2000">
                <a:latin typeface="楷体" panose="02010609060101010101" charset="-122"/>
                <a:ea typeface="楷体" panose="02010609060101010101" charset="-122"/>
                <a:sym typeface="+mn-ea"/>
              </a:rPr>
              <a:t>世纪末</a:t>
            </a:r>
            <a:r>
              <a:rPr lang="en-US" altLang="zh-CN" sz="2000">
                <a:latin typeface="楷体" panose="02010609060101010101" charset="-122"/>
                <a:ea typeface="楷体" panose="02010609060101010101" charset="-122"/>
                <a:sym typeface="+mn-ea"/>
              </a:rPr>
              <a:t>20</a:t>
            </a:r>
            <a:r>
              <a:rPr lang="zh-CN" altLang="en-US" sz="2000">
                <a:latin typeface="楷体" panose="02010609060101010101" charset="-122"/>
                <a:ea typeface="楷体" panose="02010609060101010101" charset="-122"/>
                <a:sym typeface="+mn-ea"/>
              </a:rPr>
              <a:t>世纪初俄国城市建设取得巨大成就的原因，根据材料并结合所学知识，从政治、经济、科技、直接原因等多角度分析即可。第二问，简析俄国基础设置建设的影响，从对政治、经济、社会、自身、局限性等角度全面分析。回答时，充分发掘和利用材料信息，回答角度全面，答题术语规范是关键。</a:t>
            </a:r>
            <a:endParaRPr lang="zh-CN" altLang="en-US" sz="2000">
              <a:latin typeface="楷体" panose="02010609060101010101" charset="-122"/>
              <a:ea typeface="楷体" panose="02010609060101010101"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656590"/>
          </a:xfrm>
          <a:prstGeom prst="rect">
            <a:avLst/>
          </a:prstGeom>
          <a:noFill/>
          <a:ln w="9525">
            <a:noFill/>
          </a:ln>
        </p:spPr>
      </p:pic>
      <p:sp>
        <p:nvSpPr>
          <p:cNvPr id="106" name="文本框 105"/>
          <p:cNvSpPr txBox="1"/>
          <p:nvPr/>
        </p:nvSpPr>
        <p:spPr>
          <a:xfrm>
            <a:off x="635" y="173990"/>
            <a:ext cx="12191365" cy="5077460"/>
          </a:xfrm>
          <a:prstGeom prst="rect">
            <a:avLst/>
          </a:prstGeom>
          <a:noFill/>
          <a:ln w="9525">
            <a:noFill/>
          </a:ln>
        </p:spPr>
        <p:txBody>
          <a:bodyPr wrap="square">
            <a:spAutoFit/>
          </a:bodyPr>
          <a:p>
            <a:pPr indent="0"/>
            <a:r>
              <a:rPr lang="zh-CN" sz="2400" b="0">
                <a:latin typeface="楷体" panose="02010609060101010101" charset="-122"/>
                <a:ea typeface="楷体" panose="02010609060101010101" charset="-122"/>
                <a:cs typeface="楷体" panose="02010609060101010101" charset="-122"/>
              </a:rPr>
              <a:t>46.</a:t>
            </a:r>
            <a:r>
              <a:rPr lang="zh-CN" sz="2000" b="0">
                <a:latin typeface="宋体" panose="02010600030101010101" pitchFamily="2" charset="-122"/>
                <a:ea typeface="宋体" panose="02010600030101010101" pitchFamily="2" charset="-122"/>
                <a:cs typeface="宋体" panose="02010600030101010101" pitchFamily="2" charset="-122"/>
              </a:rPr>
              <a:t>【历史——选修3：20世纪的战争与和平】</a:t>
            </a:r>
            <a:r>
              <a:rPr lang="zh-CN" sz="2000" b="0">
                <a:latin typeface="楷体" panose="02010609060101010101" charset="-122"/>
                <a:ea typeface="楷体" panose="02010609060101010101" charset="-122"/>
                <a:cs typeface="楷体" panose="02010609060101010101" charset="-122"/>
              </a:rPr>
              <a:t>（1</a:t>
            </a:r>
            <a:r>
              <a:rPr lang="en-US" sz="2000" b="0">
                <a:latin typeface="楷体" panose="02010609060101010101" charset="-122"/>
                <a:ea typeface="楷体" panose="02010609060101010101" charset="-122"/>
                <a:cs typeface="楷体" panose="02010609060101010101" charset="-122"/>
              </a:rPr>
              <a:t>5</a:t>
            </a:r>
            <a:r>
              <a:rPr lang="zh-CN" sz="2000" b="0">
                <a:latin typeface="楷体" panose="02010609060101010101" charset="-122"/>
                <a:ea typeface="楷体" panose="02010609060101010101" charset="-122"/>
                <a:cs typeface="楷体" panose="02010609060101010101" charset="-122"/>
              </a:rPr>
              <a:t>分）</a:t>
            </a:r>
            <a:endParaRPr lang="zh-CN" b="0">
              <a:latin typeface="楷体" panose="02010609060101010101" charset="-122"/>
              <a:ea typeface="楷体" panose="02010609060101010101" charset="-122"/>
              <a:cs typeface="楷体" panose="02010609060101010101" charset="-122"/>
            </a:endParaRPr>
          </a:p>
          <a:p>
            <a:pPr indent="0" fontAlgn="auto"/>
            <a:r>
              <a:rPr lang="zh-CN" altLang="en-US" sz="2000" b="0">
                <a:solidFill>
                  <a:schemeClr val="tx1"/>
                </a:solidFill>
                <a:latin typeface="楷体" panose="02010609060101010101" charset="-122"/>
                <a:ea typeface="楷体" panose="02010609060101010101" charset="-122"/>
                <a:cs typeface="楷体" panose="02010609060101010101" charset="-122"/>
              </a:rPr>
              <a:t>材料 1969年，美国政府实行以战略收缩为特点的“尼克松主义”，在美国从波斯湾地区抽身的情况下，伊朗实际上成为美国在波斯湾地区的代言人。</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①苏联并不愿意看到伊朗在波斯湾地区扮演“警察”的角色，1965年后，苏联不断地向印度提供军事援助。</a:t>
            </a:r>
            <a:r>
              <a:rPr lang="zh-CN" altLang="en-US" sz="2000" b="0">
                <a:solidFill>
                  <a:schemeClr val="tx1"/>
                </a:solidFill>
                <a:latin typeface="楷体" panose="02010609060101010101" charset="-122"/>
                <a:ea typeface="楷体" panose="02010609060101010101" charset="-122"/>
                <a:cs typeface="楷体" panose="02010609060101010101" charset="-122"/>
              </a:rPr>
              <a:t>在这种情况下，</a:t>
            </a:r>
            <a:r>
              <a:rPr lang="zh-CN" altLang="en-US" sz="2000" b="0">
                <a:solidFill>
                  <a:srgbClr val="FF0000"/>
                </a:solidFill>
                <a:latin typeface="楷体" panose="02010609060101010101" charset="-122"/>
                <a:ea typeface="楷体" panose="02010609060101010101" charset="-122"/>
                <a:cs typeface="楷体" panose="02010609060101010101" charset="-122"/>
              </a:rPr>
              <a:t>①伊朗急需在外交上有所突破，一方面压制国内反巴列维势力</a:t>
            </a:r>
            <a:r>
              <a:rPr lang="zh-CN" altLang="en-US" sz="2000" b="0">
                <a:solidFill>
                  <a:schemeClr val="tx1"/>
                </a:solidFill>
                <a:latin typeface="楷体" panose="02010609060101010101" charset="-122"/>
                <a:ea typeface="楷体" panose="02010609060101010101" charset="-122"/>
                <a:cs typeface="楷体" panose="02010609060101010101" charset="-122"/>
              </a:rPr>
              <a:t>，另一方面要在国际上寻找一个可以抗衡苏联扩张的伙伴。</a:t>
            </a:r>
            <a:r>
              <a:rPr lang="zh-CN" altLang="en-US" sz="2000" b="0">
                <a:solidFill>
                  <a:srgbClr val="FF0000"/>
                </a:solidFill>
                <a:latin typeface="楷体" panose="02010609060101010101" charset="-122"/>
                <a:ea typeface="楷体" panose="02010609060101010101" charset="-122"/>
                <a:cs typeface="楷体" panose="02010609060101010101" charset="-122"/>
              </a:rPr>
              <a:t>②中国坚决反对苏联的霸权主义，这使得中伊两国在安全问题上有共同的利益</a:t>
            </a:r>
            <a:r>
              <a:rPr lang="zh-CN" altLang="en-US" sz="2000" b="0">
                <a:solidFill>
                  <a:schemeClr val="tx1"/>
                </a:solidFill>
                <a:latin typeface="楷体" panose="02010609060101010101" charset="-122"/>
                <a:ea typeface="楷体" panose="02010609060101010101" charset="-122"/>
                <a:cs typeface="楷体" panose="02010609060101010101" charset="-122"/>
              </a:rPr>
              <a:t>，但由于</a:t>
            </a:r>
            <a:r>
              <a:rPr lang="zh-CN" altLang="en-US" sz="2000" b="0">
                <a:solidFill>
                  <a:srgbClr val="FF0000"/>
                </a:solidFill>
                <a:latin typeface="楷体" panose="02010609060101010101" charset="-122"/>
                <a:ea typeface="楷体" panose="02010609060101010101" charset="-122"/>
                <a:cs typeface="楷体" panose="02010609060101010101" charset="-122"/>
              </a:rPr>
              <a:t>③顾及美国的态度</a:t>
            </a:r>
            <a:r>
              <a:rPr lang="zh-CN" altLang="en-US" sz="2000" b="0">
                <a:solidFill>
                  <a:schemeClr val="tx1"/>
                </a:solidFill>
                <a:latin typeface="楷体" panose="02010609060101010101" charset="-122"/>
                <a:ea typeface="楷体" panose="02010609060101010101" charset="-122"/>
                <a:cs typeface="楷体" panose="02010609060101010101" charset="-122"/>
              </a:rPr>
              <a:t>，伊朗政府官员在表述与中国建交问题时十分谨慎。1971年，伊朗国王巴列维指出：“</a:t>
            </a:r>
            <a:r>
              <a:rPr lang="zh-CN" altLang="en-US" sz="2000" b="0">
                <a:solidFill>
                  <a:schemeClr val="tx1"/>
                </a:solidFill>
                <a:highlight>
                  <a:srgbClr val="FFFF00"/>
                </a:highlight>
                <a:latin typeface="楷体" panose="02010609060101010101" charset="-122"/>
                <a:ea typeface="楷体" panose="02010609060101010101" charset="-122"/>
                <a:cs typeface="楷体" panose="02010609060101010101" charset="-122"/>
              </a:rPr>
              <a:t>②当我们考虑真正的世界和平时，我们就不能对中华人民共和国视而不见。</a:t>
            </a:r>
            <a:r>
              <a:rPr lang="zh-CN" altLang="en-US" sz="2000" b="0">
                <a:solidFill>
                  <a:schemeClr val="tx1"/>
                </a:solidFill>
                <a:latin typeface="楷体" panose="02010609060101010101" charset="-122"/>
                <a:ea typeface="楷体" panose="02010609060101010101" charset="-122"/>
                <a:cs typeface="楷体" panose="02010609060101010101" charset="-122"/>
              </a:rPr>
              <a:t>”1971年8月17日，中伊双方发表建交公报。伊朗承认“中国人民共和国政府是中国唯一的合法政府”，中伊两国正式建交。</a:t>
            </a:r>
            <a:endParaRPr lang="zh-CN" altLang="en-US" sz="2000" b="0">
              <a:solidFill>
                <a:schemeClr val="tx1"/>
              </a:solidFill>
              <a:latin typeface="楷体" panose="02010609060101010101" charset="-122"/>
              <a:ea typeface="楷体" panose="02010609060101010101" charset="-122"/>
              <a:cs typeface="楷体" panose="02010609060101010101" charset="-122"/>
            </a:endParaRPr>
          </a:p>
          <a:p>
            <a:pPr indent="0" fontAlgn="auto"/>
            <a:r>
              <a:rPr lang="en-US" altLang="zh-CN" sz="2000" b="0">
                <a:solidFill>
                  <a:schemeClr val="tx1"/>
                </a:solidFill>
                <a:latin typeface="楷体" panose="02010609060101010101" charset="-122"/>
                <a:ea typeface="楷体" panose="02010609060101010101" charset="-122"/>
                <a:cs typeface="楷体" panose="02010609060101010101" charset="-122"/>
              </a:rPr>
              <a:t>                </a:t>
            </a:r>
            <a:r>
              <a:rPr lang="zh-CN" altLang="en-US" sz="2000" b="0">
                <a:solidFill>
                  <a:schemeClr val="tx1"/>
                </a:solidFill>
                <a:latin typeface="楷体" panose="02010609060101010101" charset="-122"/>
                <a:ea typeface="楷体" panose="02010609060101010101" charset="-122"/>
                <a:cs typeface="楷体" panose="02010609060101010101" charset="-122"/>
              </a:rPr>
              <a:t>——摘编自李潜虞《反霸统一战线视域下中国与伊朗关系的演变（1971——1991）》</a:t>
            </a:r>
            <a:endParaRPr lang="zh-CN" altLang="en-US" sz="2000" b="0">
              <a:solidFill>
                <a:schemeClr val="tx1"/>
              </a:solidFill>
              <a:latin typeface="楷体" panose="02010609060101010101" charset="-122"/>
              <a:ea typeface="楷体" panose="02010609060101010101" charset="-122"/>
              <a:cs typeface="楷体" panose="02010609060101010101" charset="-122"/>
            </a:endParaRPr>
          </a:p>
          <a:p>
            <a:pPr indent="0" fontAlgn="auto"/>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（1）根据材料并结合所学知识，分析</a:t>
            </a:r>
            <a:r>
              <a:rPr lang="zh-CN" altLang="en-US" sz="2000" b="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中国与伊朗建立外交关系的条件</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2000" b="0">
                <a:solidFill>
                  <a:schemeClr val="tx1"/>
                </a:solidFill>
                <a:latin typeface="宋体" panose="02010600030101010101" pitchFamily="2" charset="-122"/>
                <a:ea typeface="宋体" panose="02010600030101010101" pitchFamily="2" charset="-122"/>
                <a:cs typeface="宋体" panose="02010600030101010101" pitchFamily="2" charset="-122"/>
              </a:rPr>
              <a:t>8</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分）</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fontAlgn="auto"/>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（2）根据材料并结合所学知识，分析</a:t>
            </a:r>
            <a:r>
              <a:rPr lang="zh-CN" altLang="en-US" sz="2000" b="0">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中国与伊朗建立外交关系的影响</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2000" b="0">
                <a:solidFill>
                  <a:schemeClr val="tx1"/>
                </a:solidFill>
                <a:latin typeface="宋体" panose="02010600030101010101" pitchFamily="2" charset="-122"/>
                <a:ea typeface="宋体" panose="02010600030101010101" pitchFamily="2" charset="-122"/>
                <a:cs typeface="宋体" panose="02010600030101010101" pitchFamily="2" charset="-122"/>
              </a:rPr>
              <a:t>7</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分）</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fontAlgn="auto"/>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（1）条件：</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（中）</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中苏关系恶化；</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（美）</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中美关系正常化；</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（中与伊）</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中国与伊朗在反对霸权主义上有共同的利益；</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（伊）</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伊朗应对国内危机的需要。（8分）</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fontAlgn="auto"/>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（2）影响：</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（对世界）</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冲击了两极格局；</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（对世界）</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有利于抵制苏联霸权主义，壮大世界和平力量；</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（对伊朗）</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扩大了伊朗的国际市场；</a:t>
            </a:r>
            <a:r>
              <a:rPr lang="zh-CN" altLang="en-US" sz="2000" b="0">
                <a:solidFill>
                  <a:srgbClr val="FF0000"/>
                </a:solidFill>
                <a:latin typeface="宋体" panose="02010600030101010101" pitchFamily="2" charset="-122"/>
                <a:ea typeface="宋体" panose="02010600030101010101" pitchFamily="2" charset="-122"/>
                <a:cs typeface="宋体" panose="02010600030101010101" pitchFamily="2" charset="-122"/>
              </a:rPr>
              <a:t>（对中国）</a:t>
            </a:r>
            <a:r>
              <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rPr>
              <a:t>为中国社会主义建设创造良好的国际环境。（7分）</a:t>
            </a:r>
            <a:endParaRPr lang="zh-CN"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452120" y="5251450"/>
            <a:ext cx="11527790" cy="1014730"/>
          </a:xfrm>
          <a:prstGeom prst="rect">
            <a:avLst/>
          </a:prstGeom>
          <a:noFill/>
        </p:spPr>
        <p:txBody>
          <a:bodyPr wrap="square" rtlCol="0" anchor="t">
            <a:spAutoFit/>
          </a:bodyPr>
          <a:p>
            <a:r>
              <a:rPr lang="zh-CN" altLang="en-US" sz="2000">
                <a:latin typeface="楷体" panose="02010609060101010101" charset="-122"/>
                <a:ea typeface="楷体" panose="02010609060101010101" charset="-122"/>
                <a:sym typeface="+mn-ea"/>
              </a:rPr>
              <a:t>【解析】</a:t>
            </a:r>
            <a:r>
              <a:rPr lang="zh-CN" altLang="en-US" sz="2000">
                <a:solidFill>
                  <a:srgbClr val="002060"/>
                </a:solidFill>
                <a:latin typeface="楷体" panose="02010609060101010101" charset="-122"/>
                <a:ea typeface="楷体" panose="02010609060101010101" charset="-122"/>
                <a:sym typeface="+mn-ea"/>
              </a:rPr>
              <a:t>本题立意考查</a:t>
            </a:r>
            <a:r>
              <a:rPr lang="en-US" altLang="zh-CN" sz="2000">
                <a:solidFill>
                  <a:srgbClr val="002060"/>
                </a:solidFill>
                <a:latin typeface="楷体" panose="02010609060101010101" charset="-122"/>
                <a:ea typeface="楷体" panose="02010609060101010101" charset="-122"/>
                <a:sym typeface="+mn-ea"/>
              </a:rPr>
              <a:t>20</a:t>
            </a:r>
            <a:r>
              <a:rPr lang="zh-CN" altLang="en-US" sz="2000">
                <a:solidFill>
                  <a:srgbClr val="002060"/>
                </a:solidFill>
                <a:latin typeface="楷体" panose="02010609060101010101" charset="-122"/>
                <a:ea typeface="楷体" panose="02010609060101010101" charset="-122"/>
                <a:sym typeface="+mn-ea"/>
              </a:rPr>
              <a:t>世纪</a:t>
            </a:r>
            <a:r>
              <a:rPr lang="en-US" altLang="zh-CN" sz="2000">
                <a:solidFill>
                  <a:srgbClr val="002060"/>
                </a:solidFill>
                <a:latin typeface="楷体" panose="02010609060101010101" charset="-122"/>
                <a:ea typeface="楷体" panose="02010609060101010101" charset="-122"/>
                <a:sym typeface="+mn-ea"/>
              </a:rPr>
              <a:t>70</a:t>
            </a:r>
            <a:r>
              <a:rPr lang="zh-CN" altLang="en-US" sz="2000">
                <a:solidFill>
                  <a:srgbClr val="002060"/>
                </a:solidFill>
                <a:latin typeface="楷体" panose="02010609060101010101" charset="-122"/>
                <a:ea typeface="楷体" panose="02010609060101010101" charset="-122"/>
                <a:sym typeface="+mn-ea"/>
              </a:rPr>
              <a:t>年代美苏冷战和中国外交的突破。</a:t>
            </a:r>
            <a:r>
              <a:rPr lang="zh-CN" altLang="en-US" sz="2000">
                <a:latin typeface="楷体" panose="02010609060101010101" charset="-122"/>
                <a:ea typeface="楷体" panose="02010609060101010101" charset="-122"/>
                <a:sym typeface="+mn-ea"/>
              </a:rPr>
              <a:t>第一问中、伊建交的条件。从材料中提到的不同主体中、苏、美、伊等角度进行分析。第二问包括对苏联的影响、对中国的影响、对世界的影响。</a:t>
            </a:r>
            <a:endParaRPr lang="en-US" altLang="zh-CN" sz="2000">
              <a:latin typeface="楷体" panose="02010609060101010101" charset="-122"/>
              <a:ea typeface="楷体" panose="02010609060101010101"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2"/>
          <p:cNvPicPr>
            <a:picLocks noChangeAspect="1"/>
          </p:cNvPicPr>
          <p:nvPr>
            <p:custDataLst>
              <p:tags r:id="rId1"/>
            </p:custDataLst>
          </p:nvPr>
        </p:nvPicPr>
        <p:blipFill>
          <a:blip r:embed="rId2"/>
          <a:stretch>
            <a:fillRect/>
          </a:stretch>
        </p:blipFill>
        <p:spPr>
          <a:xfrm>
            <a:off x="8759190" y="0"/>
            <a:ext cx="3336290" cy="655320"/>
          </a:xfrm>
          <a:prstGeom prst="rect">
            <a:avLst/>
          </a:prstGeom>
          <a:noFill/>
          <a:ln w="9525">
            <a:noFill/>
          </a:ln>
        </p:spPr>
      </p:pic>
      <p:sp>
        <p:nvSpPr>
          <p:cNvPr id="106" name="文本框 105"/>
          <p:cNvSpPr txBox="1"/>
          <p:nvPr/>
        </p:nvSpPr>
        <p:spPr>
          <a:xfrm>
            <a:off x="0" y="203200"/>
            <a:ext cx="12095480" cy="2891155"/>
          </a:xfrm>
          <a:prstGeom prst="rect">
            <a:avLst/>
          </a:prstGeom>
          <a:noFill/>
          <a:ln w="9525">
            <a:noFill/>
          </a:ln>
        </p:spPr>
        <p:txBody>
          <a:bodyPr wrap="square">
            <a:noAutofit/>
          </a:bodyPr>
          <a:p>
            <a:pPr indent="0"/>
            <a:r>
              <a:rPr lang="en-US" sz="2000" b="0">
                <a:latin typeface="宋体" panose="02010600030101010101" pitchFamily="2" charset="-122"/>
              </a:rPr>
              <a:t>47</a:t>
            </a:r>
            <a:r>
              <a:rPr lang="zh-CN" sz="2000" b="0">
                <a:ea typeface="宋体" panose="02010600030101010101" pitchFamily="2" charset="-122"/>
              </a:rPr>
              <a:t>.【历史——选修4：中外历史人物评说】（1</a:t>
            </a:r>
            <a:r>
              <a:rPr lang="en-US" sz="2000" b="0">
                <a:latin typeface="宋体" panose="02010600030101010101" pitchFamily="2" charset="-122"/>
              </a:rPr>
              <a:t>5</a:t>
            </a:r>
            <a:r>
              <a:rPr lang="zh-CN" sz="2000" b="0">
                <a:ea typeface="宋体" panose="02010600030101010101" pitchFamily="2" charset="-122"/>
              </a:rPr>
              <a:t>分）</a:t>
            </a:r>
            <a:endParaRPr lang="zh-CN" sz="1600" b="0">
              <a:ea typeface="黑体" panose="02010609060101010101" charset="-122"/>
            </a:endParaRPr>
          </a:p>
          <a:p>
            <a:pPr indent="0"/>
            <a:r>
              <a:rPr lang="zh-CN" sz="2000" b="0">
                <a:latin typeface="楷体" panose="02010609060101010101" charset="-122"/>
                <a:ea typeface="楷体" panose="02010609060101010101" charset="-122"/>
                <a:cs typeface="楷体" panose="02010609060101010101" charset="-122"/>
              </a:rPr>
              <a:t>材料  陈垣（1880——1971），字援庵，中国杰出的历史学家，宗教史学家，教育家。他在1943年叙述自己的治学经历时说道：</a:t>
            </a:r>
            <a:r>
              <a:rPr lang="zh-CN" sz="2000" b="0">
                <a:solidFill>
                  <a:srgbClr val="FF0000"/>
                </a:solidFill>
                <a:latin typeface="楷体" panose="02010609060101010101" charset="-122"/>
                <a:ea typeface="楷体" panose="02010609060101010101" charset="-122"/>
                <a:cs typeface="楷体" panose="02010609060101010101" charset="-122"/>
              </a:rPr>
              <a:t>①“</a:t>
            </a:r>
            <a:r>
              <a:rPr lang="zh-CN" sz="2000" b="0">
                <a:gradFill>
                  <a:gsLst>
                    <a:gs pos="0">
                      <a:srgbClr val="7B32B2"/>
                    </a:gs>
                    <a:gs pos="100000">
                      <a:srgbClr val="401A5D"/>
                    </a:gs>
                  </a:gsLst>
                  <a:lin scaled="0"/>
                </a:gradFill>
                <a:latin typeface="楷体" panose="02010609060101010101" charset="-122"/>
                <a:ea typeface="楷体" panose="02010609060101010101" charset="-122"/>
                <a:cs typeface="楷体" panose="02010609060101010101" charset="-122"/>
              </a:rPr>
              <a:t>①</a:t>
            </a:r>
            <a:r>
              <a:rPr lang="zh-CN" sz="2000" b="0" u="sng">
                <a:solidFill>
                  <a:srgbClr val="FF0000"/>
                </a:solidFill>
                <a:latin typeface="楷体" panose="02010609060101010101" charset="-122"/>
                <a:ea typeface="楷体" panose="02010609060101010101" charset="-122"/>
                <a:cs typeface="楷体" panose="02010609060101010101" charset="-122"/>
              </a:rPr>
              <a:t>至于史学，此间风气亦变，从前专重考证，服膺嘉定钱氏；事变后颇重实用，推尊昆山顾氏</a:t>
            </a:r>
            <a:r>
              <a:rPr lang="zh-CN" sz="2000" b="0">
                <a:solidFill>
                  <a:srgbClr val="FF0000"/>
                </a:solidFill>
                <a:latin typeface="楷体" panose="02010609060101010101" charset="-122"/>
                <a:ea typeface="楷体" panose="02010609060101010101" charset="-122"/>
                <a:cs typeface="楷体" panose="02010609060101010101" charset="-122"/>
              </a:rPr>
              <a:t>；</a:t>
            </a:r>
            <a:r>
              <a:rPr lang="zh-CN" sz="2000" b="0">
                <a:solidFill>
                  <a:srgbClr val="002060"/>
                </a:solidFill>
                <a:latin typeface="楷体" panose="02010609060101010101" charset="-122"/>
                <a:ea typeface="楷体" panose="02010609060101010101" charset="-122"/>
                <a:cs typeface="楷体" panose="02010609060101010101" charset="-122"/>
              </a:rPr>
              <a:t>②</a:t>
            </a:r>
            <a:r>
              <a:rPr lang="zh-CN" sz="2000" b="0" u="sng">
                <a:solidFill>
                  <a:srgbClr val="FF0000"/>
                </a:solidFill>
                <a:latin typeface="楷体" panose="02010609060101010101" charset="-122"/>
                <a:ea typeface="楷体" panose="02010609060101010101" charset="-122"/>
                <a:cs typeface="楷体" panose="02010609060101010101" charset="-122"/>
              </a:rPr>
              <a:t>近又进一步，颇提倡有意义之史学</a:t>
            </a:r>
            <a:r>
              <a:rPr lang="zh-CN" sz="2000" b="0">
                <a:solidFill>
                  <a:srgbClr val="FF0000"/>
                </a:solidFill>
                <a:latin typeface="楷体" panose="02010609060101010101" charset="-122"/>
                <a:ea typeface="楷体" panose="02010609060101010101" charset="-122"/>
                <a:cs typeface="楷体" panose="02010609060101010101" charset="-122"/>
              </a:rPr>
              <a:t>”</a:t>
            </a:r>
            <a:r>
              <a:rPr lang="zh-CN" sz="2000" b="0">
                <a:latin typeface="楷体" panose="02010609060101010101" charset="-122"/>
                <a:ea typeface="楷体" panose="02010609060101010101" charset="-122"/>
                <a:cs typeface="楷体" panose="02010609060101010101" charset="-122"/>
              </a:rPr>
              <a:t>。他在“中国史学名著评论”的备课札记中写道“或问：‘现在中国史应如何做法’。答曰：‘</a:t>
            </a:r>
            <a:r>
              <a:rPr lang="zh-CN" sz="2000" b="0">
                <a:solidFill>
                  <a:srgbClr val="FF0000"/>
                </a:solidFill>
                <a:latin typeface="楷体" panose="02010609060101010101" charset="-122"/>
                <a:ea typeface="楷体" panose="02010609060101010101" charset="-122"/>
                <a:cs typeface="楷体" panose="02010609060101010101" charset="-122"/>
              </a:rPr>
              <a:t>②一方面要发挥本民族伟大之精神</a:t>
            </a:r>
            <a:r>
              <a:rPr lang="zh-CN" sz="2000" b="0">
                <a:latin typeface="楷体" panose="02010609060101010101" charset="-122"/>
                <a:ea typeface="楷体" panose="02010609060101010101" charset="-122"/>
                <a:cs typeface="楷体" panose="02010609060101010101" charset="-122"/>
              </a:rPr>
              <a:t>，</a:t>
            </a:r>
            <a:r>
              <a:rPr lang="zh-CN" sz="2000" b="0">
                <a:solidFill>
                  <a:srgbClr val="FF0000"/>
                </a:solidFill>
                <a:latin typeface="楷体" panose="02010609060101010101" charset="-122"/>
                <a:ea typeface="楷体" panose="02010609060101010101" charset="-122"/>
                <a:cs typeface="楷体" panose="02010609060101010101" charset="-122"/>
              </a:rPr>
              <a:t>③</a:t>
            </a:r>
            <a:r>
              <a:rPr lang="zh-CN" sz="2000" b="0">
                <a:solidFill>
                  <a:srgbClr val="002060"/>
                </a:solidFill>
                <a:latin typeface="楷体" panose="02010609060101010101" charset="-122"/>
                <a:ea typeface="楷体" panose="02010609060101010101" charset="-122"/>
                <a:cs typeface="楷体" panose="02010609060101010101" charset="-122"/>
              </a:rPr>
              <a:t>③</a:t>
            </a:r>
            <a:r>
              <a:rPr lang="zh-CN" sz="2000" b="0" u="sng">
                <a:solidFill>
                  <a:srgbClr val="FF0000"/>
                </a:solidFill>
                <a:latin typeface="楷体" panose="02010609060101010101" charset="-122"/>
                <a:ea typeface="楷体" panose="02010609060101010101" charset="-122"/>
                <a:cs typeface="楷体" panose="02010609060101010101" charset="-122"/>
              </a:rPr>
              <a:t>一方面要指摘历朝政治之缺点；处处说明社会进化之原理，及国民与国家之关系</a:t>
            </a:r>
            <a:r>
              <a:rPr lang="zh-CN" sz="2000" b="0">
                <a:solidFill>
                  <a:srgbClr val="FF0000"/>
                </a:solidFill>
                <a:latin typeface="楷体" panose="02010609060101010101" charset="-122"/>
                <a:ea typeface="楷体" panose="02010609060101010101" charset="-122"/>
                <a:cs typeface="楷体" panose="02010609060101010101" charset="-122"/>
              </a:rPr>
              <a:t>’</a:t>
            </a:r>
            <a:r>
              <a:rPr lang="zh-CN" sz="2000" b="0">
                <a:latin typeface="楷体" panose="02010609060101010101" charset="-122"/>
                <a:ea typeface="楷体" panose="02010609060101010101" charset="-122"/>
                <a:cs typeface="楷体" panose="02010609060101010101" charset="-122"/>
              </a:rPr>
              <a:t>；</a:t>
            </a:r>
            <a:r>
              <a:rPr lang="zh-CN" sz="2000" b="0">
                <a:solidFill>
                  <a:srgbClr val="FF0000"/>
                </a:solidFill>
                <a:latin typeface="楷体" panose="02010609060101010101" charset="-122"/>
                <a:ea typeface="楷体" panose="02010609060101010101" charset="-122"/>
                <a:cs typeface="楷体" panose="02010609060101010101" charset="-122"/>
              </a:rPr>
              <a:t>④</a:t>
            </a:r>
            <a:r>
              <a:rPr lang="zh-CN" sz="2000" b="0">
                <a:solidFill>
                  <a:srgbClr val="002060"/>
                </a:solidFill>
                <a:latin typeface="楷体" panose="02010609060101010101" charset="-122"/>
                <a:ea typeface="楷体" panose="02010609060101010101" charset="-122"/>
                <a:cs typeface="楷体" panose="02010609060101010101" charset="-122"/>
              </a:rPr>
              <a:t>④</a:t>
            </a:r>
            <a:r>
              <a:rPr lang="zh-CN" sz="2000" b="0" u="sng">
                <a:solidFill>
                  <a:srgbClr val="FF0000"/>
                </a:solidFill>
                <a:latin typeface="楷体" panose="02010609060101010101" charset="-122"/>
                <a:ea typeface="楷体" panose="02010609060101010101" charset="-122"/>
                <a:cs typeface="楷体" panose="02010609060101010101" charset="-122"/>
              </a:rPr>
              <a:t>目的在造就现代式的国家，与各国享平等之幸福。此现代本国史之做法</a:t>
            </a:r>
            <a:r>
              <a:rPr lang="zh-CN" sz="2000" b="0">
                <a:latin typeface="楷体" panose="02010609060101010101" charset="-122"/>
                <a:ea typeface="楷体" panose="02010609060101010101" charset="-122"/>
                <a:cs typeface="楷体" panose="02010609060101010101" charset="-122"/>
              </a:rPr>
              <a:t>’”。</a:t>
            </a:r>
            <a:endParaRPr lang="zh-CN" sz="2000" b="0">
              <a:latin typeface="楷体" panose="02010609060101010101" charset="-122"/>
              <a:ea typeface="楷体" panose="02010609060101010101" charset="-122"/>
              <a:cs typeface="楷体" panose="02010609060101010101" charset="-122"/>
            </a:endParaRPr>
          </a:p>
          <a:p>
            <a:pPr indent="0"/>
            <a:r>
              <a:rPr lang="en-US" altLang="zh-CN" sz="2000" b="0">
                <a:latin typeface="楷体" panose="02010609060101010101" charset="-122"/>
                <a:ea typeface="楷体" panose="02010609060101010101" charset="-122"/>
                <a:cs typeface="楷体" panose="02010609060101010101" charset="-122"/>
              </a:rPr>
              <a:t>                            </a:t>
            </a:r>
            <a:r>
              <a:rPr lang="zh-CN" sz="2000" b="0">
                <a:latin typeface="楷体" panose="02010609060101010101" charset="-122"/>
                <a:ea typeface="楷体" panose="02010609060101010101" charset="-122"/>
                <a:cs typeface="楷体" panose="02010609060101010101" charset="-122"/>
              </a:rPr>
              <a:t>——摘编自毛瑞方：《陈垣“提倡有意义之史学”新证》</a:t>
            </a:r>
            <a:endParaRPr lang="zh-CN" sz="2000" b="0">
              <a:latin typeface="楷体" panose="02010609060101010101" charset="-122"/>
              <a:ea typeface="楷体" panose="02010609060101010101" charset="-122"/>
              <a:cs typeface="楷体" panose="02010609060101010101" charset="-122"/>
            </a:endParaRPr>
          </a:p>
          <a:p>
            <a:pPr indent="0"/>
            <a:r>
              <a:rPr lang="zh-CN" sz="2000" b="0">
                <a:ea typeface="宋体" panose="02010600030101010101" pitchFamily="2" charset="-122"/>
              </a:rPr>
              <a:t>（1）根据材料并结合所学知识，概括</a:t>
            </a:r>
            <a:r>
              <a:rPr lang="zh-CN" sz="2000" b="0">
                <a:solidFill>
                  <a:srgbClr val="FF0000"/>
                </a:solidFill>
                <a:ea typeface="宋体" panose="02010600030101010101" pitchFamily="2" charset="-122"/>
              </a:rPr>
              <a:t>陈垣的历史观</a:t>
            </a:r>
            <a:r>
              <a:rPr lang="zh-CN" sz="2000" b="0">
                <a:ea typeface="宋体" panose="02010600030101010101" pitchFamily="2" charset="-122"/>
              </a:rPr>
              <a:t>。（8分）</a:t>
            </a:r>
            <a:endParaRPr lang="zh-CN" sz="2000" b="0">
              <a:ea typeface="宋体" panose="02010600030101010101" pitchFamily="2" charset="-122"/>
            </a:endParaRPr>
          </a:p>
          <a:p>
            <a:pPr indent="0"/>
            <a:r>
              <a:rPr lang="zh-CN" sz="2000" b="0">
                <a:ea typeface="宋体" panose="02010600030101010101" pitchFamily="2" charset="-122"/>
              </a:rPr>
              <a:t>（2）根据材料并结合所学知识，分析</a:t>
            </a:r>
            <a:r>
              <a:rPr lang="zh-CN" sz="2000" b="0">
                <a:solidFill>
                  <a:srgbClr val="FF0000"/>
                </a:solidFill>
                <a:ea typeface="宋体" panose="02010600030101010101" pitchFamily="2" charset="-122"/>
              </a:rPr>
              <a:t>陈垣历史观形成的条件</a:t>
            </a:r>
            <a:r>
              <a:rPr lang="zh-CN" sz="2000" b="0">
                <a:ea typeface="宋体" panose="02010600030101010101" pitchFamily="2" charset="-122"/>
              </a:rPr>
              <a:t>。（7分）</a:t>
            </a:r>
            <a:endParaRPr lang="zh-CN" sz="2000" b="0">
              <a:ea typeface="宋体" panose="02010600030101010101" pitchFamily="2" charset="-122"/>
            </a:endParaRPr>
          </a:p>
          <a:p>
            <a:pPr indent="0"/>
            <a:r>
              <a:rPr lang="zh-CN" sz="2000" b="0">
                <a:ea typeface="宋体" panose="02010600030101010101" pitchFamily="2" charset="-122"/>
              </a:rPr>
              <a:t>（1）历史观：与时俱进，具有创新意识；继承传统，弘扬民族精神；鉴古知今，服务社会发展；开阔视野，融入世界潮流。（8分）</a:t>
            </a:r>
            <a:endParaRPr lang="zh-CN" sz="2000" b="0">
              <a:ea typeface="宋体" panose="02010600030101010101" pitchFamily="2" charset="-122"/>
            </a:endParaRPr>
          </a:p>
          <a:p>
            <a:pPr indent="0"/>
            <a:r>
              <a:rPr lang="zh-CN" sz="2000" b="0">
                <a:ea typeface="宋体" panose="02010600030101010101" pitchFamily="2" charset="-122"/>
              </a:rPr>
              <a:t>（2）条件：史学传统的延续；民族危机的刺激；明清学风的熏染；西学东渐的影响。（7分）  </a:t>
            </a:r>
            <a:endParaRPr lang="zh-CN" sz="2000" b="0">
              <a:ea typeface="宋体" panose="02010600030101010101" pitchFamily="2" charset="-122"/>
            </a:endParaRPr>
          </a:p>
          <a:p>
            <a:pPr indent="0"/>
            <a:endParaRPr lang="zh-CN" sz="2000" b="0">
              <a:ea typeface="宋体" panose="02010600030101010101" pitchFamily="2" charset="-122"/>
            </a:endParaRPr>
          </a:p>
          <a:p>
            <a:pPr indent="0"/>
            <a:endParaRPr lang="zh-CN" altLang="en-US" sz="2000" b="0">
              <a:ea typeface="宋体" panose="02010600030101010101" pitchFamily="2" charset="-122"/>
            </a:endParaRPr>
          </a:p>
        </p:txBody>
      </p:sp>
      <p:sp>
        <p:nvSpPr>
          <p:cNvPr id="2" name="文本框 1"/>
          <p:cNvSpPr txBox="1"/>
          <p:nvPr/>
        </p:nvSpPr>
        <p:spPr>
          <a:xfrm>
            <a:off x="271780" y="4412615"/>
            <a:ext cx="11151235" cy="1014730"/>
          </a:xfrm>
          <a:prstGeom prst="rect">
            <a:avLst/>
          </a:prstGeom>
          <a:noFill/>
        </p:spPr>
        <p:txBody>
          <a:bodyPr wrap="square" rtlCol="0" anchor="t">
            <a:spAutoFit/>
          </a:bodyPr>
          <a:p>
            <a:r>
              <a:rPr lang="zh-CN" altLang="en-US" sz="2000">
                <a:latin typeface="楷体" panose="02010609060101010101" charset="-122"/>
                <a:ea typeface="楷体" panose="02010609060101010101" charset="-122"/>
                <a:sym typeface="+mn-ea"/>
              </a:rPr>
              <a:t>【解析】</a:t>
            </a:r>
            <a:r>
              <a:rPr lang="zh-CN" altLang="en-US" sz="2000">
                <a:gradFill>
                  <a:gsLst>
                    <a:gs pos="0">
                      <a:srgbClr val="012D86"/>
                    </a:gs>
                    <a:gs pos="100000">
                      <a:srgbClr val="0E2557"/>
                    </a:gs>
                  </a:gsLst>
                  <a:lin scaled="0"/>
                </a:gradFill>
                <a:latin typeface="楷体" panose="02010609060101010101" charset="-122"/>
                <a:ea typeface="楷体" panose="02010609060101010101" charset="-122"/>
                <a:sym typeface="+mn-ea"/>
              </a:rPr>
              <a:t>本题立意考查</a:t>
            </a:r>
            <a:r>
              <a:rPr lang="zh-CN" sz="2000">
                <a:gradFill>
                  <a:gsLst>
                    <a:gs pos="0">
                      <a:srgbClr val="012D86"/>
                    </a:gs>
                    <a:gs pos="100000">
                      <a:srgbClr val="0E2557"/>
                    </a:gs>
                  </a:gsLst>
                  <a:lin scaled="0"/>
                </a:gradFill>
                <a:latin typeface="楷体" panose="02010609060101010101" charset="-122"/>
                <a:ea typeface="楷体" panose="02010609060101010101" charset="-122"/>
                <a:sym typeface="+mn-ea"/>
              </a:rPr>
              <a:t>史学理论和史学研究方法</a:t>
            </a:r>
            <a:r>
              <a:rPr lang="zh-CN" altLang="en-US" sz="2000">
                <a:latin typeface="楷体" panose="02010609060101010101" charset="-122"/>
                <a:ea typeface="楷体" panose="02010609060101010101" charset="-122"/>
                <a:sym typeface="+mn-ea"/>
              </a:rPr>
              <a:t>。第一问陈垣的历史观，根据材料进行逐句概括。第二问陈垣历史观形成的条件，根据陈垣历史观的表现和当时的时代背景从历史原因，现实原因，外部原因等多角度对应分析。</a:t>
            </a:r>
            <a:endParaRPr lang="en-US" altLang="zh-CN" sz="2000">
              <a:latin typeface="楷体" panose="02010609060101010101" charset="-122"/>
              <a:ea typeface="楷体" panose="02010609060101010101" charset="-122"/>
              <a:sym typeface="+mn-ea"/>
            </a:endParaRPr>
          </a:p>
        </p:txBody>
      </p:sp>
    </p:spTree>
  </p:cSld>
  <p:clrMapOvr>
    <a:masterClrMapping/>
  </p:clrMapOvr>
</p:sld>
</file>

<file path=ppt/tags/tag1.xml><?xml version="1.0" encoding="utf-8"?>
<p:tagLst xmlns:p="http://schemas.openxmlformats.org/presentationml/2006/main">
  <p:tag name="KSO_WM_UNIT_PLACING_PICTURE_USER_VIEWPORT" val="{&quot;height&quot;:6525,&quot;width&quot;:28500}"/>
</p:tagLst>
</file>

<file path=ppt/tags/tag2.xml><?xml version="1.0" encoding="utf-8"?>
<p:tagLst xmlns:p="http://schemas.openxmlformats.org/presentationml/2006/main">
  <p:tag name="KSO_WM_UNIT_TABLE_BEAUTIFY" val="smartTable{54ac7c74-e8f5-4cf5-8d0d-a3a5266f74eb}"/>
  <p:tag name="TABLE_ENDDRAG_ORIGIN_RECT" val="916*186"/>
  <p:tag name="TABLE_ENDDRAG_RECT" val="35*73*916*186"/>
</p:tagLst>
</file>

<file path=ppt/tags/tag3.xml><?xml version="1.0" encoding="utf-8"?>
<p:tagLst xmlns:p="http://schemas.openxmlformats.org/presentationml/2006/main">
  <p:tag name="KSO_WM_UNIT_PLACING_PICTURE_USER_VIEWPORT" val="{&quot;height&quot;:6525,&quot;width&quot;:28500}"/>
</p:tagLst>
</file>

<file path=ppt/tags/tag4.xml><?xml version="1.0" encoding="utf-8"?>
<p:tagLst xmlns:p="http://schemas.openxmlformats.org/presentationml/2006/main">
  <p:tag name="KSO_WM_UNIT_PLACING_PICTURE_USER_VIEWPORT" val="{&quot;height&quot;:6525,&quot;width&quot;:28500}"/>
</p:tagLst>
</file>

<file path=ppt/tags/tag5.xml><?xml version="1.0" encoding="utf-8"?>
<p:tagLst xmlns:p="http://schemas.openxmlformats.org/presentationml/2006/main">
  <p:tag name="KSO_WM_UNIT_PLACING_PICTURE_USER_VIEWPORT" val="{&quot;height&quot;:10800,&quot;width&quot;:9610}"/>
  <p:tag name="KSO_WM_BEAUTIFY_FLAG" val=""/>
</p:tagLst>
</file>

<file path=ppt/tags/tag6.xml><?xml version="1.0" encoding="utf-8"?>
<p:tagLst xmlns:p="http://schemas.openxmlformats.org/presentationml/2006/main">
  <p:tag name="KSO_WM_UNIT_PLACING_PICTURE_USER_VIEWPORT" val="{&quot;height&quot;:6525,&quot;width&quot;:28500}"/>
</p:tagLst>
</file>

<file path=ppt/tags/tag7.xml><?xml version="1.0" encoding="utf-8"?>
<p:tagLst xmlns:p="http://schemas.openxmlformats.org/presentationml/2006/main">
  <p:tag name="KSO_WM_UNIT_PLACING_PICTURE_USER_VIEWPORT" val="{&quot;height&quot;:6525,&quot;width&quot;:28500}"/>
</p:tagLst>
</file>

<file path=ppt/tags/tag8.xml><?xml version="1.0" encoding="utf-8"?>
<p:tagLst xmlns:p="http://schemas.openxmlformats.org/presentationml/2006/main">
  <p:tag name="KSO_WM_UNIT_PLACING_PICTURE_USER_VIEWPORT" val="{&quot;height&quot;:6525,&quot;width&quot;:28500}"/>
</p:tagLst>
</file>

<file path=ppt/tags/tag9.xml><?xml version="1.0" encoding="utf-8"?>
<p:tagLst xmlns:p="http://schemas.openxmlformats.org/presentationml/2006/main">
  <p:tag name="KSO_WM_UNIT_PLACING_PICTURE_USER_VIEWPORT" val="{&quot;height&quot;:6525,&quot;width&quot;:28500}"/>
</p:tagLst>
</file>

<file path=ppt/tags/tag10.xml><?xml version="1.0" encoding="utf-8"?>
<p:tagLst xmlns:p="http://schemas.openxmlformats.org/presentationml/2006/main">
  <p:tag name="KSO_WM_UNIT_PLACING_PICTURE_USER_VIEWPORT" val="{&quot;height&quot;:6525,&quot;width&quot;:28500}"/>
</p:tagLst>
</file>

<file path=ppt/tags/tag11.xml><?xml version="1.0" encoding="utf-8"?>
<p:tagLst xmlns:p="http://schemas.openxmlformats.org/presentationml/2006/main">
  <p:tag name="KSO_WM_UNIT_TABLE_BEAUTIFY" val="smartTable{075cd75f-8390-4e79-9b30-4a2d56b8e99a}"/>
  <p:tag name="TABLE_ENDDRAG_ORIGIN_RECT" val="868*179"/>
  <p:tag name="TABLE_ENDDRAG_RECT" val="40*129*868*179"/>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UNIT_PLACING_PICTURE_USER_VIEWPORT" val="{&quot;height&quot;:6525,&quot;width&quot;:28500}"/>
</p:tagLst>
</file>

<file path=ppt/tags/tag18.xml><?xml version="1.0" encoding="utf-8"?>
<p:tagLst xmlns:p="http://schemas.openxmlformats.org/presentationml/2006/main">
  <p:tag name="KSO_WM_UNIT_PLACING_PICTURE_USER_VIEWPORT" val="{&quot;height&quot;:6525,&quot;width&quot;:28500}"/>
</p:tagLst>
</file>

<file path=ppt/tags/tag19.xml><?xml version="1.0" encoding="utf-8"?>
<p:tagLst xmlns:p="http://schemas.openxmlformats.org/presentationml/2006/main">
  <p:tag name="KSO_WM_UNIT_PLACING_PICTURE_USER_VIEWPORT" val="{&quot;height&quot;:6525,&quot;width&quot;:28500}"/>
</p:tagLst>
</file>

<file path=ppt/tags/tag20.xml><?xml version="1.0" encoding="utf-8"?>
<p:tagLst xmlns:p="http://schemas.openxmlformats.org/presentationml/2006/main">
  <p:tag name="KSO_WM_UNIT_PLACING_PICTURE_USER_VIEWPORT" val="{&quot;height&quot;:6525,&quot;width&quot;:28500}"/>
</p:tagLst>
</file>

<file path=ppt/tags/tag21.xml><?xml version="1.0" encoding="utf-8"?>
<p:tagLst xmlns:p="http://schemas.openxmlformats.org/presentationml/2006/main">
  <p:tag name="KSO_WM_UNIT_PLACING_PICTURE_USER_VIEWPORT" val="{&quot;height&quot;:6525,&quot;width&quot;:28500}"/>
</p:tagLst>
</file>

<file path=ppt/tags/tag22.xml><?xml version="1.0" encoding="utf-8"?>
<p:tagLst xmlns:p="http://schemas.openxmlformats.org/presentationml/2006/main">
  <p:tag name="KSO_WM_UNIT_PLACING_PICTURE_USER_VIEWPORT" val="{&quot;height&quot;:6525,&quot;width&quot;:28500}"/>
</p:tagLst>
</file>

<file path=ppt/tags/tag23.xml><?xml version="1.0" encoding="utf-8"?>
<p:tagLst xmlns:p="http://schemas.openxmlformats.org/presentationml/2006/main">
  <p:tag name="KSO_WM_UNIT_PLACING_PICTURE_USER_VIEWPORT" val="{&quot;height&quot;:6525,&quot;width&quot;:28500}"/>
</p:tagLst>
</file>

<file path=ppt/tags/tag24.xml><?xml version="1.0" encoding="utf-8"?>
<p:tagLst xmlns:p="http://schemas.openxmlformats.org/presentationml/2006/main">
  <p:tag name="KSO_WM_UNIT_TABLE_BEAUTIFY" val="smartTable{97458959-aa9a-4d4a-af54-abe99a40a77c}"/>
  <p:tag name="TABLE_ENDDRAG_ORIGIN_RECT" val="788*251"/>
  <p:tag name="TABLE_ENDDRAG_RECT" val="28*73*788*251"/>
</p:tagLst>
</file>

<file path=ppt/tags/tag25.xml><?xml version="1.0" encoding="utf-8"?>
<p:tagLst xmlns:p="http://schemas.openxmlformats.org/presentationml/2006/main">
  <p:tag name="KSO_WM_UNIT_PLACING_PICTURE_USER_VIEWPORT" val="{&quot;height&quot;:6525,&quot;width&quot;:28500}"/>
</p:tagLst>
</file>

<file path=ppt/tags/tag26.xml><?xml version="1.0" encoding="utf-8"?>
<p:tagLst xmlns:p="http://schemas.openxmlformats.org/presentationml/2006/main">
  <p:tag name="KSO_WM_UNIT_PLACING_PICTURE_USER_VIEWPORT" val="{&quot;height&quot;:6525,&quot;width&quot;:28500}"/>
</p:tagLst>
</file>

<file path=ppt/tags/tag27.xml><?xml version="1.0" encoding="utf-8"?>
<p:tagLst xmlns:p="http://schemas.openxmlformats.org/presentationml/2006/main">
  <p:tag name="KSO_WM_UNIT_PLACING_PICTURE_USER_VIEWPORT" val="{&quot;height&quot;:6525,&quot;width&quot;:28500}"/>
</p:tagLst>
</file>

<file path=ppt/tags/tag28.xml><?xml version="1.0" encoding="utf-8"?>
<p:tagLst xmlns:p="http://schemas.openxmlformats.org/presentationml/2006/main">
  <p:tag name="COMMONDATA" val="eyJoZGlkIjoiOTE2ZmVhNzdlNjZjYWZkN2VlYTU1M2VmNjMxZjUwZjEifQ=="/>
  <p:tag name="KSO_WPP_MARK_KEY" val="5a9b8af0-ef0a-40bf-8f57-e659deda2eb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9761</Words>
  <Application>WPS 演示</Application>
  <PresentationFormat>宽屏</PresentationFormat>
  <Paragraphs>313</Paragraphs>
  <Slides>20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宋体</vt:lpstr>
      <vt:lpstr>Wingdings</vt:lpstr>
      <vt:lpstr>楷体</vt:lpstr>
      <vt:lpstr>Times New Roman</vt:lpstr>
      <vt:lpstr>Calibri</vt:lpstr>
      <vt:lpstr>微软雅黑</vt:lpstr>
      <vt:lpstr>Arial Unicode MS</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LJ</dc:creator>
  <cp:lastModifiedBy>绵中实验白老师</cp:lastModifiedBy>
  <cp:revision>37</cp:revision>
  <dcterms:created xsi:type="dcterms:W3CDTF">2022-12-31T06:43:00Z</dcterms:created>
  <dcterms:modified xsi:type="dcterms:W3CDTF">2023-04-23T03:01:39Z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B08CBC42385847ADBAE7E17962A09AEC</vt:lpwstr>
  </property>
  <property fmtid="{D5CDD505-2E9C-101B-9397-08002B2CF9AE}" pid="3" name="KSOProductBuildVer">
    <vt:lpwstr>2052-11.1.0.14036</vt:lpwstr>
  </property>
</Properties>
</file>