
<file path=[Content_Types].xml><?xml version="1.0" encoding="utf-8"?>
<Types xmlns="http://schemas.openxmlformats.org/package/2006/content-types">
  <Default Extension="rels" ContentType="application/vnd.openxmlformats-package.relationships+xml"/>
  <Default Extension="xml" ContentType="application/xml"/>
  <Override PartName="/docProps/core.xml" ContentType="application/vnd.openxmlformats-package.core-properties+xml"/>
  <Default Extension="jpeg" ContentType="image/jpeg"/>
  <Default Extension="png" ContentType="image/png"/>
  <Override PartName="/ppt/presentation.xml" ContentType="application/vnd.openxmlformats-officedocument.presentationml.presentation.main+xml"/>
  <Override PartName="/ppt/slideMasters/slideMaster.xml" ContentType="application/vnd.openxmlformats-officedocument.presentationml.slideMaster+xml"/>
  <Override PartName="/ppt/slideLayouts/slideLayout.xml" ContentType="application/vnd.openxmlformats-officedocument.presentationml.slideLayout+xml"/>
  <Override PartName="/ppt/theme/theme.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&#65279;<?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p="http://schemas.openxmlformats.org/presentationml/2006/main" xmlns:a="http://schemas.openxmlformats.org/drawingml/2006/main" xmlns:r="http://schemas.openxmlformats.org/officeDocument/2006/relationships">
  <p:sldMasterIdLst>
    <p:sldMasterId id="2147483648" r:id="rId1"/>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5334488" cy="10475976"/>
  <p:notesSz cx="6858000" cy="9144000"/>
</p:presentation>
</file>

<file path=ppt/presProps.xml><?xml version="1.0" encoding="utf-8"?>
<p:presentationPr xmlns:p="http://schemas.openxmlformats.org/presentationml/2006/main" xmlns:a="http://schemas.openxmlformats.org/drawingml/2006/main" xmlns:r="http://schemas.openxmlformats.org/officeDocument/2006/relationships">
</p:presentationPr>
</file>

<file path=ppt/tableStyles.xml><?xml version="1.0" encoding="utf-8"?>
<a:tblStyleLst xmlns:a="http://schemas.openxmlformats.org/drawingml/2006/main" def="{5C22544A-7EE6-4342-B048-85BDC9FD1C3A}">
</a:tblStyleLst>
</file>

<file path=ppt/_rels/presentation.xml.rels>&#65279;<?xml version="1.0" encoding="UTF-8" standalone="yes"?>
<Relationships xmlns="http://schemas.openxmlformats.org/package/2006/relationships"><Relationship Id="rId1" Type="http://schemas.openxmlformats.org/officeDocument/2006/relationships/slideMaster" Target="slideMasters/slideMaster.xml"/><Relationship Id="rId2" Type="http://schemas.openxmlformats.org/officeDocument/2006/relationships/theme" Target="theme/theme.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s>
</file>

<file path=ppt/slideLayouts/_rels/slideLayout.xml.rels>&#65279;<?xml version="1.0" encoding="UTF-8" standalone="yes"?>
<Relationships xmlns="http://schemas.openxmlformats.org/package/2006/relationships"><Relationship Id="rId1" Type="http://schemas.openxmlformats.org/officeDocument/2006/relationships/slideMaster" Target="../slideMasters/slideMaster.xml"/></Relationships>
</file>

<file path=ppt/slideLayouts/slideLayout.xml><?xml version="1.0" encoding="utf-8"?>
<p:sldLayout xmlns:p="http://schemas.openxmlformats.org/presentationml/2006/main" xmlns:a="http://schemas.openxmlformats.org/drawingml/2006/main" xmlns:r="http://schemas.openxmlformats.org/officeDocument/2006/relationships">
  <p:cSld>
    <p:spTree>
      <p:nvGrpSpPr>
        <p:cNvPr id="1" name=""/>
        <p:cNvGrpSpPr/>
        <p:nvPr/>
      </p:nvGrpSpPr>
      <p:grpSpPr/>
    </p:spTree>
  </p:cSld>
  <p:clrMapOvr>
    <a:masterClrMapping/>
  </p:clrMapOvr>
</p:sldLayout>
</file>

<file path=ppt/slideMasters/_rels/slideMaster.xml.rels>&#65279;<?xml version="1.0" encoding="UTF-8" standalone="yes"?>
<Relationships xmlns="http://schemas.openxmlformats.org/package/2006/relationships"><Relationship Id="rId1" Type="http://schemas.openxmlformats.org/officeDocument/2006/relationships/slideLayout" Target="../slideLayouts/slideLayout.xml"/><Relationship Id="rId2" Type="http://schemas.openxmlformats.org/officeDocument/2006/relationships/theme" Target="../theme/theme.xml"/></Relationships>
</file>

<file path=ppt/slideMasters/slideMaster.xml><?xml version="1.0" encoding="utf-8"?>
<p:sldMaster xmlns:p="http://schemas.openxmlformats.org/presentationml/2006/main" xmlns:a="http://schemas.openxmlformats.org/drawingml/2006/main" xmlns:r="http://schemas.openxmlformats.org/officeDocument/2006/relationships">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&#65279;<?xml version="1.0" encoding="UTF-8" standalone="yes"?>
<Relationships xmlns="http://schemas.openxmlformats.org/package/2006/relationships"><Relationship Id="rPictId0" Type="http://schemas.openxmlformats.org/officeDocument/2006/relationships/image" Target="../media/image1.jpeg"/><Relationship Id="rPictId1" Type="http://schemas.openxmlformats.org/officeDocument/2006/relationships/image" Target="../media/image2.jpeg"/><Relationship Id="rPictId2" Type="http://schemas.openxmlformats.org/officeDocument/2006/relationships/image" Target="../media/image3.jpeg"/><Relationship Id="rPictId3" Type="http://schemas.openxmlformats.org/officeDocument/2006/relationships/image" Target="../media/image4.jpeg"/><Relationship Id="rPictId4" Type="http://schemas.openxmlformats.org/officeDocument/2006/relationships/image" Target="../media/image5.jpeg"/><Relationship Id="rPictId5" Type="http://schemas.openxmlformats.org/officeDocument/2006/relationships/image" Target="../media/image6.jpeg"/><Relationship Id="rPictId6" Type="http://schemas.openxmlformats.org/officeDocument/2006/relationships/image" Target="../media/image7.jpeg"/><Relationship Id="rPictId7" Type="http://schemas.openxmlformats.org/officeDocument/2006/relationships/image" Target="../media/image8.jpeg"/><Relationship Id="rPictId8" Type="http://schemas.openxmlformats.org/officeDocument/2006/relationships/image" Target="../media/image9.jpeg"/><Relationship Id="rId1" Type="http://schemas.openxmlformats.org/officeDocument/2006/relationships/slideLayout" Target="../slideLayouts/slideLayout.xml"/><Relationship Id="rLinkId0" Type="http://schemas.openxmlformats.org/officeDocument/2006/relationships/hyperlink" Target="mailto:HUASLY@163.COM" TargetMode="External"/><Relationship Id="rLinkId1" Type="http://schemas.openxmlformats.org/officeDocument/2006/relationships/hyperlink" Target="mailto:XJLO319@163.COM" TargetMode="External"/><Relationship Id="rLinkId2" Type="http://schemas.openxmlformats.org/officeDocument/2006/relationships/hyperlink" Target="mailto:HUASLY@163.COM" TargetMode="External"/><Relationship Id="rLinkId3" Type="http://schemas.openxmlformats.org/officeDocument/2006/relationships/hyperlink" Target="mailto:XJLO319@163.COM" TargetMode="External"/></Relationships>
</file>

<file path=ppt/slides/_rels/slide2.xml.rels>&#65279;<?xml version="1.0" encoding="UTF-8" standalone="yes"?>
<Relationships xmlns="http://schemas.openxmlformats.org/package/2006/relationships"><Relationship Id="rPictId0" Type="http://schemas.openxmlformats.org/officeDocument/2006/relationships/image" Target="../media/image10.jpeg"/><Relationship Id="rPictId1" Type="http://schemas.openxmlformats.org/officeDocument/2006/relationships/image" Target="../media/image11.jpeg"/><Relationship Id="rPictId2" Type="http://schemas.openxmlformats.org/officeDocument/2006/relationships/image" Target="../media/image12.jpeg"/><Relationship Id="rId1" Type="http://schemas.openxmlformats.org/officeDocument/2006/relationships/slideLayout" Target="../slideLayouts/slideLayout.xml"/></Relationships>
</file>

<file path=ppt/slides/_rels/slide3.xml.rels>&#65279;<?xml version="1.0" encoding="UTF-8" standalone="yes"?>
<Relationships xmlns="http://schemas.openxmlformats.org/package/2006/relationships"><Relationship Id="rPictId0" Type="http://schemas.openxmlformats.org/officeDocument/2006/relationships/image" Target="../media/image13.jpeg"/><Relationship Id="rPictId1" Type="http://schemas.openxmlformats.org/officeDocument/2006/relationships/image" Target="../media/image14.jpeg"/><Relationship Id="rPictId2" Type="http://schemas.openxmlformats.org/officeDocument/2006/relationships/image" Target="../media/image15.jpeg"/><Relationship Id="rId1" Type="http://schemas.openxmlformats.org/officeDocument/2006/relationships/slideLayout" Target="../slideLayouts/slideLayout.xml"/></Relationships>
</file>

<file path=ppt/slides/_rels/slide4.xml.rels>&#65279;<?xml version="1.0" encoding="UTF-8" standalone="yes"?>
<Relationships xmlns="http://schemas.openxmlformats.org/package/2006/relationships"><Relationship Id="rPictId0" Type="http://schemas.openxmlformats.org/officeDocument/2006/relationships/image" Target="../media/image16.jpeg"/><Relationship Id="rPictId1" Type="http://schemas.openxmlformats.org/officeDocument/2006/relationships/image" Target="../media/image17.jpeg"/><Relationship Id="rPictId2" Type="http://schemas.openxmlformats.org/officeDocument/2006/relationships/image" Target="../media/image18.jpeg"/><Relationship Id="rPictId3" Type="http://schemas.openxmlformats.org/officeDocument/2006/relationships/image" Target="../media/image19.jpeg"/><Relationship Id="rId1" Type="http://schemas.openxmlformats.org/officeDocument/2006/relationships/slideLayout" Target="../slideLayouts/slideLayout.xml"/></Relationships>
</file>

<file path=ppt/slides/_rels/slide5.xml.rels>&#65279;<?xml version="1.0" encoding="UTF-8" standalone="yes"?>
<Relationships xmlns="http://schemas.openxmlformats.org/package/2006/relationships"><Relationship Id="rPictId0" Type="http://schemas.openxmlformats.org/officeDocument/2006/relationships/image" Target="../media/image20.jpeg"/><Relationship Id="rPictId1" Type="http://schemas.openxmlformats.org/officeDocument/2006/relationships/image" Target="../media/image21.jpeg"/><Relationship Id="rId1" Type="http://schemas.openxmlformats.org/officeDocument/2006/relationships/slideLayout" Target="../slideLayouts/slideLayout.xml"/></Relationships>
</file>

<file path=ppt/slides/_rels/slide6.xml.rels>&#65279;<?xml version="1.0" encoding="UTF-8" standalone="yes"?>
<Relationships xmlns="http://schemas.openxmlformats.org/package/2006/relationships"><Relationship Id="rPictId0" Type="http://schemas.openxmlformats.org/officeDocument/2006/relationships/image" Target="../media/image22.jpeg"/><Relationship Id="rPictId1" Type="http://schemas.openxmlformats.org/officeDocument/2006/relationships/image" Target="../media/image23.jpeg"/><Relationship Id="rPictId2" Type="http://schemas.openxmlformats.org/officeDocument/2006/relationships/image" Target="../media/image24.jpeg"/><Relationship Id="rPictId3" Type="http://schemas.openxmlformats.org/officeDocument/2006/relationships/image" Target="../media/image25.jpeg"/><Relationship Id="rPictId4" Type="http://schemas.openxmlformats.org/officeDocument/2006/relationships/image" Target="../media/image26.jpeg"/><Relationship Id="rPictId5" Type="http://schemas.openxmlformats.org/officeDocument/2006/relationships/image" Target="../media/image27.jpeg"/><Relationship Id="rId1" Type="http://schemas.openxmlformats.org/officeDocument/2006/relationships/slideLayout" Target="../slideLayouts/slideLayout.xml"/></Relationships>
</file>

<file path=ppt/slides/_rels/slide7.xml.rels>&#65279;<?xml version="1.0" encoding="UTF-8" standalone="yes"?>
<Relationships xmlns="http://schemas.openxmlformats.org/package/2006/relationships"><Relationship Id="rPictId0" Type="http://schemas.openxmlformats.org/officeDocument/2006/relationships/image" Target="../media/image28.jpeg"/><Relationship Id="rPictId1" Type="http://schemas.openxmlformats.org/officeDocument/2006/relationships/image" Target="../media/image29.jpeg"/><Relationship Id="rPictId2" Type="http://schemas.openxmlformats.org/officeDocument/2006/relationships/image" Target="../media/image30.jpeg"/><Relationship Id="rPictId3" Type="http://schemas.openxmlformats.org/officeDocument/2006/relationships/image" Target="../media/image31.jpeg"/><Relationship Id="rPictId4" Type="http://schemas.openxmlformats.org/officeDocument/2006/relationships/image" Target="../media/image32.jpeg"/><Relationship Id="rPictId5" Type="http://schemas.openxmlformats.org/officeDocument/2006/relationships/image" Target="../media/image33.jpeg"/><Relationship Id="rPictId6" Type="http://schemas.openxmlformats.org/officeDocument/2006/relationships/image" Target="../media/image34.jpeg"/><Relationship Id="rPictId7" Type="http://schemas.openxmlformats.org/officeDocument/2006/relationships/image" Target="../media/image35.jpeg"/><Relationship Id="rId1" Type="http://schemas.openxmlformats.org/officeDocument/2006/relationships/slideLayout" Target="../slideLayouts/slideLayout.xml"/></Relationships>
</file>

<file path=ppt/slides/_rels/slide8.xml.rels>&#65279;<?xml version="1.0" encoding="UTF-8" standalone="yes"?>
<Relationships xmlns="http://schemas.openxmlformats.org/package/2006/relationships"><Relationship Id="rPictId0" Type="http://schemas.openxmlformats.org/officeDocument/2006/relationships/image" Target="../media/image36.jpeg"/><Relationship Id="rPictId1" Type="http://schemas.openxmlformats.org/officeDocument/2006/relationships/image" Target="../media/image37.jpeg"/><Relationship Id="rPictId2" Type="http://schemas.openxmlformats.org/officeDocument/2006/relationships/image" Target="../media/image38.jpeg"/><Relationship Id="rPictId3" Type="http://schemas.openxmlformats.org/officeDocument/2006/relationships/image" Target="../media/image39.jpeg"/><Relationship Id="rId1" Type="http://schemas.openxmlformats.org/officeDocument/2006/relationships/slideLayout" Target="../slideLayouts/slideLayout.xml"/></Relationships>
</file>

<file path=ppt/slides/_rels/slide9.xml.rels>&#65279;<?xml version="1.0" encoding="UTF-8" standalone="yes"?>
<Relationships xmlns="http://schemas.openxmlformats.org/package/2006/relationships"><Relationship Id="rPictId0" Type="http://schemas.openxmlformats.org/officeDocument/2006/relationships/image" Target="../media/image40.jpeg"/><Relationship Id="rPictId1" Type="http://schemas.openxmlformats.org/officeDocument/2006/relationships/image" Target="../media/image41.jpeg"/><Relationship Id="rPictId2" Type="http://schemas.openxmlformats.org/officeDocument/2006/relationships/image" Target="../media/image42.jpeg"/><Relationship Id="rPictId3" Type="http://schemas.openxmlformats.org/officeDocument/2006/relationships/image" Target="../media/image43.jpeg"/><Relationship Id="rId1" Type="http://schemas.openxmlformats.org/officeDocument/2006/relationships/slideLayout" Target="../slideLayouts/slideLayout.xml"/></Relationships>
</file>

<file path=ppt/slides/_rels/slide10.xml.rels>&#65279;<?xml version="1.0" encoding="UTF-8" standalone="yes"?>
<Relationships xmlns="http://schemas.openxmlformats.org/package/2006/relationships"><Relationship Id="rPictId0" Type="http://schemas.openxmlformats.org/officeDocument/2006/relationships/image" Target="../media/image44.jpeg"/><Relationship Id="rPictId1" Type="http://schemas.openxmlformats.org/officeDocument/2006/relationships/image" Target="../media/image45.jpeg"/><Relationship Id="rPictId2" Type="http://schemas.openxmlformats.org/officeDocument/2006/relationships/image" Target="../media/image46.jpeg"/><Relationship Id="rPictId3" Type="http://schemas.openxmlformats.org/officeDocument/2006/relationships/image" Target="../media/image47.jpeg"/><Relationship Id="rPictId4" Type="http://schemas.openxmlformats.org/officeDocument/2006/relationships/image" Target="../media/image48.jpeg"/><Relationship Id="rId1" Type="http://schemas.openxmlformats.org/officeDocument/2006/relationships/slideLayout" Target="../slideLayouts/slideLayout.xml"/></Relationships>
</file>

<file path=ppt/slides/_rels/slide11.xml.rels>&#65279;<?xml version="1.0" encoding="UTF-8" standalone="yes"?>
<Relationships xmlns="http://schemas.openxmlformats.org/package/2006/relationships"><Relationship Id="rPictId0" Type="http://schemas.openxmlformats.org/officeDocument/2006/relationships/image" Target="../media/image49.jpeg"/><Relationship Id="rPictId1" Type="http://schemas.openxmlformats.org/officeDocument/2006/relationships/image" Target="../media/image50.jpeg"/><Relationship Id="rPictId2" Type="http://schemas.openxmlformats.org/officeDocument/2006/relationships/image" Target="../media/image51.jpeg"/><Relationship Id="rPictId3" Type="http://schemas.openxmlformats.org/officeDocument/2006/relationships/image" Target="../media/image52.jpeg"/><Relationship Id="rPictId4" Type="http://schemas.openxmlformats.org/officeDocument/2006/relationships/image" Target="../media/image53.jpeg"/><Relationship Id="rPictId5" Type="http://schemas.openxmlformats.org/officeDocument/2006/relationships/image" Target="../media/image54.jpeg"/><Relationship Id="rPictId6" Type="http://schemas.openxmlformats.org/officeDocument/2006/relationships/image" Target="../media/image55.jpeg"/><Relationship Id="rId1" Type="http://schemas.openxmlformats.org/officeDocument/2006/relationships/slideLayout" Target="../slideLayouts/slideLayout.xml"/></Relationships>
</file>

<file path=ppt/slides/_rels/slide12.xml.rels>&#65279;<?xml version="1.0" encoding="UTF-8" standalone="yes"?>
<Relationships xmlns="http://schemas.openxmlformats.org/package/2006/relationships"><Relationship Id="rPictId0" Type="http://schemas.openxmlformats.org/officeDocument/2006/relationships/image" Target="../media/image56.jpeg"/><Relationship Id="rPictId1" Type="http://schemas.openxmlformats.org/officeDocument/2006/relationships/image" Target="../media/image57.jpeg"/><Relationship Id="rPictId2" Type="http://schemas.openxmlformats.org/officeDocument/2006/relationships/image" Target="../media/image58.jpeg"/><Relationship Id="rPictId3" Type="http://schemas.openxmlformats.org/officeDocument/2006/relationships/image" Target="../media/image59.jpeg"/><Relationship Id="rPictId4" Type="http://schemas.openxmlformats.org/officeDocument/2006/relationships/image" Target="../media/image60.jpeg"/><Relationship Id="rPictId5" Type="http://schemas.openxmlformats.org/officeDocument/2006/relationships/image" Target="../media/image61.jpeg"/><Relationship Id="rId1" Type="http://schemas.openxmlformats.org/officeDocument/2006/relationships/slideLayout" Target="../slideLayouts/slideLayout.xml"/></Relationships>
</file>

<file path=ppt/slides/_rels/slide13.xml.rels>&#65279;<?xml version="1.0" encoding="UTF-8" standalone="yes"?>
<Relationships xmlns="http://schemas.openxmlformats.org/package/2006/relationships"><Relationship Id="rPictId0" Type="http://schemas.openxmlformats.org/officeDocument/2006/relationships/image" Target="../media/image62.jpeg"/><Relationship Id="rPictId1" Type="http://schemas.openxmlformats.org/officeDocument/2006/relationships/image" Target="../media/image63.jpeg"/><Relationship Id="rPictId2" Type="http://schemas.openxmlformats.org/officeDocument/2006/relationships/image" Target="../media/image64.jpeg"/><Relationship Id="rPictId3" Type="http://schemas.openxmlformats.org/officeDocument/2006/relationships/image" Target="../media/image65.jpeg"/><Relationship Id="rPictId4" Type="http://schemas.openxmlformats.org/officeDocument/2006/relationships/image" Target="../media/image66.jpeg"/><Relationship Id="rPictId5" Type="http://schemas.openxmlformats.org/officeDocument/2006/relationships/image" Target="../media/image67.jpeg"/><Relationship Id="rPictId6" Type="http://schemas.openxmlformats.org/officeDocument/2006/relationships/image" Target="../media/image68.jpeg"/><Relationship Id="rId1" Type="http://schemas.openxmlformats.org/officeDocument/2006/relationships/slideLayout" Target="../slideLayouts/slideLayout.xml"/></Relationships>
</file>

<file path=ppt/slides/_rels/slide14.xml.rels>&#65279;<?xml version="1.0" encoding="UTF-8" standalone="yes"?>
<Relationships xmlns="http://schemas.openxmlformats.org/package/2006/relationships"><Relationship Id="rPictId0" Type="http://schemas.openxmlformats.org/officeDocument/2006/relationships/image" Target="../media/image69.jpeg"/><Relationship Id="rPictId1" Type="http://schemas.openxmlformats.org/officeDocument/2006/relationships/image" Target="../media/image70.jpeg"/><Relationship Id="rPictId2" Type="http://schemas.openxmlformats.org/officeDocument/2006/relationships/image" Target="../media/image71.jpeg"/><Relationship Id="rPictId3" Type="http://schemas.openxmlformats.org/officeDocument/2006/relationships/image" Target="../media/image72.jpeg"/><Relationship Id="rId1" Type="http://schemas.openxmlformats.org/officeDocument/2006/relationships/slideLayout" Target="../slideLayouts/slideLayout.xml"/></Relationships>
</file>

<file path=ppt/slides/_rels/slide15.xml.rels>&#65279;<?xml version="1.0" encoding="UTF-8" standalone="yes"?>
<Relationships xmlns="http://schemas.openxmlformats.org/package/2006/relationships"><Relationship Id="rPictId0" Type="http://schemas.openxmlformats.org/officeDocument/2006/relationships/image" Target="../media/image73.jpeg"/><Relationship Id="rPictId1" Type="http://schemas.openxmlformats.org/officeDocument/2006/relationships/image" Target="../media/image74.jpeg"/><Relationship Id="rPictId2" Type="http://schemas.openxmlformats.org/officeDocument/2006/relationships/image" Target="../media/image75.jpeg"/><Relationship Id="rPictId3" Type="http://schemas.openxmlformats.org/officeDocument/2006/relationships/image" Target="../media/image76.jpeg"/><Relationship Id="rPictId4" Type="http://schemas.openxmlformats.org/officeDocument/2006/relationships/image" Target="../media/image77.jpeg"/><Relationship Id="rPictId5" Type="http://schemas.openxmlformats.org/officeDocument/2006/relationships/image" Target="../media/image78.jpeg"/><Relationship Id="rPictId6" Type="http://schemas.openxmlformats.org/officeDocument/2006/relationships/image" Target="../media/image79.jpeg"/><Relationship Id="rPictId7" Type="http://schemas.openxmlformats.org/officeDocument/2006/relationships/image" Target="../media/image80.jpeg"/><Relationship Id="rPictId8" Type="http://schemas.openxmlformats.org/officeDocument/2006/relationships/image" Target="../media/image81.jpeg"/><Relationship Id="rPictId9" Type="http://schemas.openxmlformats.org/officeDocument/2006/relationships/image" Target="../media/image82.jpeg"/><Relationship Id="rPictId10" Type="http://schemas.openxmlformats.org/officeDocument/2006/relationships/image" Target="../media/image83.jpeg"/><Relationship Id="rPictId11" Type="http://schemas.openxmlformats.org/officeDocument/2006/relationships/image" Target="../media/image84.jpeg"/><Relationship Id="rPictId12" Type="http://schemas.openxmlformats.org/officeDocument/2006/relationships/image" Target="../media/image85.jpeg"/><Relationship Id="rPictId13" Type="http://schemas.openxmlformats.org/officeDocument/2006/relationships/image" Target="../media/image86.jpeg"/><Relationship Id="rPictId14" Type="http://schemas.openxmlformats.org/officeDocument/2006/relationships/image" Target="../media/image87.jpeg"/><Relationship Id="rPictId15" Type="http://schemas.openxmlformats.org/officeDocument/2006/relationships/image" Target="../media/image88.jpeg"/><Relationship Id="rPictId16" Type="http://schemas.openxmlformats.org/officeDocument/2006/relationships/image" Target="../media/image89.jpeg"/><Relationship Id="rPictId17" Type="http://schemas.openxmlformats.org/officeDocument/2006/relationships/image" Target="../media/image90.jpeg"/><Relationship Id="rPictId18" Type="http://schemas.openxmlformats.org/officeDocument/2006/relationships/image" Target="../media/image91.jpeg"/><Relationship Id="rPictId19" Type="http://schemas.openxmlformats.org/officeDocument/2006/relationships/image" Target="../media/image92.jpeg"/><Relationship Id="rPictId20" Type="http://schemas.openxmlformats.org/officeDocument/2006/relationships/image" Target="../media/image93.jpeg"/><Relationship Id="rPictId21" Type="http://schemas.openxmlformats.org/officeDocument/2006/relationships/image" Target="../media/image94.jpeg"/><Relationship Id="rPictId22" Type="http://schemas.openxmlformats.org/officeDocument/2006/relationships/image" Target="../media/image95.jpeg"/><Relationship Id="rPictId23" Type="http://schemas.openxmlformats.org/officeDocument/2006/relationships/image" Target="../media/image96.jpeg"/><Relationship Id="rPictId24" Type="http://schemas.openxmlformats.org/officeDocument/2006/relationships/image" Target="../media/image97.jpeg"/><Relationship Id="rPictId25" Type="http://schemas.openxmlformats.org/officeDocument/2006/relationships/image" Target="../media/image98.jpeg"/><Relationship Id="rPictId26" Type="http://schemas.openxmlformats.org/officeDocument/2006/relationships/image" Target="../media/image99.jpeg"/><Relationship Id="rPictId27" Type="http://schemas.openxmlformats.org/officeDocument/2006/relationships/image" Target="../media/image100.jpeg"/><Relationship Id="rPictId28" Type="http://schemas.openxmlformats.org/officeDocument/2006/relationships/image" Target="../media/image101.jpeg"/><Relationship Id="rPictId29" Type="http://schemas.openxmlformats.org/officeDocument/2006/relationships/image" Target="../media/image102.jpeg"/><Relationship Id="rPictId30" Type="http://schemas.openxmlformats.org/officeDocument/2006/relationships/image" Target="../media/image103.jpeg"/><Relationship Id="rPictId31" Type="http://schemas.openxmlformats.org/officeDocument/2006/relationships/image" Target="../media/image104.jpeg"/><Relationship Id="rPictId32" Type="http://schemas.openxmlformats.org/officeDocument/2006/relationships/image" Target="../media/image105.jpeg"/><Relationship Id="rPictId33" Type="http://schemas.openxmlformats.org/officeDocument/2006/relationships/image" Target="../media/image106.jpeg"/><Relationship Id="rPictId34" Type="http://schemas.openxmlformats.org/officeDocument/2006/relationships/image" Target="../media/image107.jpeg"/><Relationship Id="rPictId35" Type="http://schemas.openxmlformats.org/officeDocument/2006/relationships/image" Target="../media/image108.jpeg"/><Relationship Id="rPictId36" Type="http://schemas.openxmlformats.org/officeDocument/2006/relationships/image" Target="../media/image109.jpeg"/><Relationship Id="rPictId37" Type="http://schemas.openxmlformats.org/officeDocument/2006/relationships/image" Target="../media/image110.jpeg"/><Relationship Id="rPictId38" Type="http://schemas.openxmlformats.org/officeDocument/2006/relationships/image" Target="../media/image111.jpeg"/><Relationship Id="rPictId39" Type="http://schemas.openxmlformats.org/officeDocument/2006/relationships/image" Target="../media/image112.jpeg"/><Relationship Id="rPictId40" Type="http://schemas.openxmlformats.org/officeDocument/2006/relationships/image" Target="../media/image113.jpeg"/><Relationship Id="rPictId41" Type="http://schemas.openxmlformats.org/officeDocument/2006/relationships/image" Target="../media/image114.jpeg"/><Relationship Id="rPictId42" Type="http://schemas.openxmlformats.org/officeDocument/2006/relationships/image" Target="../media/image115.jpeg"/><Relationship Id="rPictId43" Type="http://schemas.openxmlformats.org/officeDocument/2006/relationships/image" Target="../media/image116.jpeg"/><Relationship Id="rPictId44" Type="http://schemas.openxmlformats.org/officeDocument/2006/relationships/image" Target="../media/image117.jpeg"/><Relationship Id="rPictId45" Type="http://schemas.openxmlformats.org/officeDocument/2006/relationships/image" Target="../media/image118.jpeg"/><Relationship Id="rId1" Type="http://schemas.openxmlformats.org/officeDocument/2006/relationships/slideLayout" Target="../slideLayouts/slideLayout.xml"/></Relationships>
</file>

<file path=ppt/slides/_rels/slide16.xml.rels>&#65279;<?xml version="1.0" encoding="UTF-8" standalone="yes"?>
<Relationships xmlns="http://schemas.openxmlformats.org/package/2006/relationships"><Relationship Id="rPictId0" Type="http://schemas.openxmlformats.org/officeDocument/2006/relationships/image" Target="../media/image119.jpeg"/><Relationship Id="rPictId1" Type="http://schemas.openxmlformats.org/officeDocument/2006/relationships/image" Target="../media/image120.jpeg"/><Relationship Id="rPictId2" Type="http://schemas.openxmlformats.org/officeDocument/2006/relationships/image" Target="../media/image121.jpeg"/><Relationship Id="rPictId3" Type="http://schemas.openxmlformats.org/officeDocument/2006/relationships/image" Target="../media/image122.jpeg"/><Relationship Id="rId1" Type="http://schemas.openxmlformats.org/officeDocument/2006/relationships/slideLayout" Target="../slideLayouts/slideLayout.xml"/></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5376672" y="502920"/>
            <a:ext cx="1313688" cy="2538984"/>
          </a:xfrm>
          <a:prstGeom prst="rect">
            <a:avLst/>
          </a:prstGeom>
        </p:spPr>
      </p:pic>
      <p:pic>
        <p:nvPicPr>
          <p:cNvPr id="3" name=""/>
          <p:cNvPicPr>
            <a:picLocks noChangeAspect="1"/>
          </p:cNvPicPr>
          <p:nvPr/>
        </p:nvPicPr>
        <p:blipFill>
          <a:blip r:embed="rPictId1"/>
          <a:stretch>
            <a:fillRect/>
          </a:stretch>
        </p:blipFill>
        <p:spPr>
          <a:xfrm>
            <a:off x="1514856" y="326136"/>
            <a:ext cx="3837432" cy="2959608"/>
          </a:xfrm>
          <a:prstGeom prst="rect">
            <a:avLst/>
          </a:prstGeom>
        </p:spPr>
      </p:pic>
      <p:pic>
        <p:nvPicPr>
          <p:cNvPr id="4" name=""/>
          <p:cNvPicPr>
            <a:picLocks noChangeAspect="1"/>
          </p:cNvPicPr>
          <p:nvPr/>
        </p:nvPicPr>
        <p:blipFill>
          <a:blip r:embed="rPictId2"/>
          <a:stretch>
            <a:fillRect/>
          </a:stretch>
        </p:blipFill>
        <p:spPr>
          <a:xfrm>
            <a:off x="10881360" y="4620768"/>
            <a:ext cx="1816608" cy="1200912"/>
          </a:xfrm>
          <a:prstGeom prst="rect">
            <a:avLst/>
          </a:prstGeom>
        </p:spPr>
      </p:pic>
      <p:pic>
        <p:nvPicPr>
          <p:cNvPr id="5" name=""/>
          <p:cNvPicPr>
            <a:picLocks noChangeAspect="1"/>
          </p:cNvPicPr>
          <p:nvPr/>
        </p:nvPicPr>
        <p:blipFill>
          <a:blip r:embed="rPictId3"/>
          <a:stretch>
            <a:fillRect/>
          </a:stretch>
        </p:blipFill>
        <p:spPr>
          <a:xfrm>
            <a:off x="4291584" y="5824728"/>
            <a:ext cx="8406384" cy="3602736"/>
          </a:xfrm>
          <a:prstGeom prst="rect">
            <a:avLst/>
          </a:prstGeom>
        </p:spPr>
      </p:pic>
      <p:pic>
        <p:nvPicPr>
          <p:cNvPr id="6" name=""/>
          <p:cNvPicPr>
            <a:picLocks noChangeAspect="1"/>
          </p:cNvPicPr>
          <p:nvPr/>
        </p:nvPicPr>
        <p:blipFill>
          <a:blip r:embed="rPictId4"/>
          <a:stretch>
            <a:fillRect/>
          </a:stretch>
        </p:blipFill>
        <p:spPr>
          <a:xfrm>
            <a:off x="10881360" y="3304032"/>
            <a:ext cx="1816608" cy="1216152"/>
          </a:xfrm>
          <a:prstGeom prst="rect">
            <a:avLst/>
          </a:prstGeom>
        </p:spPr>
      </p:pic>
      <p:pic>
        <p:nvPicPr>
          <p:cNvPr id="7" name=""/>
          <p:cNvPicPr>
            <a:picLocks noChangeAspect="1"/>
          </p:cNvPicPr>
          <p:nvPr/>
        </p:nvPicPr>
        <p:blipFill>
          <a:blip r:embed="rPictId5"/>
          <a:stretch>
            <a:fillRect/>
          </a:stretch>
        </p:blipFill>
        <p:spPr>
          <a:xfrm>
            <a:off x="12911328" y="1365504"/>
            <a:ext cx="1563624" cy="1459992"/>
          </a:xfrm>
          <a:prstGeom prst="rect">
            <a:avLst/>
          </a:prstGeom>
        </p:spPr>
      </p:pic>
      <p:pic>
        <p:nvPicPr>
          <p:cNvPr id="8" name=""/>
          <p:cNvPicPr>
            <a:picLocks noChangeAspect="1"/>
          </p:cNvPicPr>
          <p:nvPr/>
        </p:nvPicPr>
        <p:blipFill>
          <a:blip r:embed="rPictId6"/>
          <a:stretch>
            <a:fillRect/>
          </a:stretch>
        </p:blipFill>
        <p:spPr>
          <a:xfrm>
            <a:off x="12697968" y="3285744"/>
            <a:ext cx="2636520" cy="5199888"/>
          </a:xfrm>
          <a:prstGeom prst="rect">
            <a:avLst/>
          </a:prstGeom>
        </p:spPr>
      </p:pic>
      <p:pic>
        <p:nvPicPr>
          <p:cNvPr id="9" name=""/>
          <p:cNvPicPr>
            <a:picLocks noChangeAspect="1"/>
          </p:cNvPicPr>
          <p:nvPr/>
        </p:nvPicPr>
        <p:blipFill>
          <a:blip r:embed="rPictId7"/>
          <a:stretch>
            <a:fillRect/>
          </a:stretch>
        </p:blipFill>
        <p:spPr>
          <a:xfrm>
            <a:off x="1106424" y="545592"/>
            <a:ext cx="649224" cy="1088136"/>
          </a:xfrm>
          <a:prstGeom prst="rect">
            <a:avLst/>
          </a:prstGeom>
        </p:spPr>
      </p:pic>
      <p:pic>
        <p:nvPicPr>
          <p:cNvPr id="10" name=""/>
          <p:cNvPicPr>
            <a:picLocks noChangeAspect="1"/>
          </p:cNvPicPr>
          <p:nvPr/>
        </p:nvPicPr>
        <p:blipFill>
          <a:blip r:embed="rPictId8"/>
          <a:stretch>
            <a:fillRect/>
          </a:stretch>
        </p:blipFill>
        <p:spPr>
          <a:xfrm>
            <a:off x="8982456" y="3304032"/>
            <a:ext cx="1816608" cy="2520696"/>
          </a:xfrm>
          <a:prstGeom prst="rect">
            <a:avLst/>
          </a:prstGeom>
        </p:spPr>
      </p:pic>
      <p:sp>
        <p:nvSpPr>
          <p:cNvPr id="11" name=""/>
          <p:cNvSpPr/>
          <p:nvPr/>
        </p:nvSpPr>
        <p:spPr>
          <a:xfrm>
            <a:off x="8424672" y="630936"/>
            <a:ext cx="3130296" cy="338328"/>
          </a:xfrm>
          <a:prstGeom prst="rect">
            <a:avLst/>
          </a:prstGeom>
          <a:solidFill>
            <a:srgbClr val="FFFFFF"/>
          </a:solidFill>
        </p:spPr>
        <p:txBody>
          <a:bodyPr lIns="0" tIns="0" rIns="0" bIns="0">
            <a:noAutofit/>
          </a:bodyPr>
          <a:p>
            <a:pPr algn="ctr" indent="0"/>
            <a:r>
              <a:rPr lang="zh-CN" sz="1400">
                <a:solidFill>
                  <a:srgbClr val="19277D"/>
                </a:solidFill>
                <a:latin typeface="MingLiU"/>
                <a:ea typeface="MingLiU"/>
              </a:rPr>
              <a:t>人</a:t>
            </a:r>
            <a:r>
              <a:rPr lang="en-US" sz="1400">
                <a:solidFill>
                  <a:srgbClr val="19277D"/>
                </a:solidFill>
                <a:latin typeface="MingLiU"/>
              </a:rPr>
              <a:t>K •</a:t>
            </a:r>
            <a:r>
              <a:rPr lang="zh-TW" i="1" sz="1300">
                <a:solidFill>
                  <a:srgbClr val="19277D"/>
                </a:solidFill>
                <a:latin typeface="MingLiU"/>
                <a:ea typeface="MingLiU"/>
              </a:rPr>
              <a:t>高效</a:t>
            </a:r>
            <a:r>
              <a:rPr lang="en-US" i="1" sz="1300">
                <a:solidFill>
                  <a:srgbClr val="19277D"/>
                </a:solidFill>
                <a:latin typeface="MingLiU"/>
              </a:rPr>
              <a:t>•</a:t>
            </a:r>
            <a:r>
              <a:rPr lang="zh-TW" i="1" sz="1300">
                <a:solidFill>
                  <a:srgbClr val="19277D"/>
                </a:solidFill>
                <a:latin typeface="MingLiU"/>
                <a:ea typeface="MingLiU"/>
              </a:rPr>
              <a:t>誠信</a:t>
            </a:r>
            <a:r>
              <a:rPr lang="en-US" i="1" sz="1300">
                <a:solidFill>
                  <a:srgbClr val="19277D"/>
                </a:solidFill>
                <a:latin typeface="MingLiU"/>
              </a:rPr>
              <a:t>•</a:t>
            </a:r>
            <a:r>
              <a:rPr lang="zh-TW" i="1" sz="1300">
                <a:solidFill>
                  <a:srgbClr val="19277D"/>
                </a:solidFill>
                <a:latin typeface="MingLiU"/>
                <a:ea typeface="MingLiU"/>
              </a:rPr>
              <a:t>卓越</a:t>
            </a:r>
          </a:p>
          <a:p>
            <a:pPr algn="r" indent="0"/>
            <a:r>
              <a:rPr lang="en-US" b="1" sz="850">
                <a:solidFill>
                  <a:srgbClr val="19277D"/>
                </a:solidFill>
                <a:latin typeface="Arial"/>
              </a:rPr>
              <a:t>HUMANISM. HIGH EFFICIENCY. SINCERITY. EXCELLENCE</a:t>
            </a:r>
          </a:p>
        </p:txBody>
      </p:sp>
      <p:sp>
        <p:nvSpPr>
          <p:cNvPr id="12" name=""/>
          <p:cNvSpPr/>
          <p:nvPr/>
        </p:nvSpPr>
        <p:spPr>
          <a:xfrm>
            <a:off x="2993136" y="4288536"/>
            <a:ext cx="1978152" cy="643128"/>
          </a:xfrm>
          <a:prstGeom prst="rect">
            <a:avLst/>
          </a:prstGeom>
          <a:solidFill>
            <a:srgbClr val="FFFFFF"/>
          </a:solidFill>
        </p:spPr>
        <p:txBody>
          <a:bodyPr lIns="0" tIns="0" rIns="0" bIns="0">
            <a:noAutofit/>
          </a:bodyPr>
          <a:p>
            <a:pPr algn="just" indent="0">
              <a:lnSpc>
                <a:spcPts val="1128"/>
              </a:lnSpc>
            </a:pPr>
            <a:r>
              <a:rPr lang="zh-TW" sz="1400">
                <a:latin typeface="MingLiU"/>
                <a:ea typeface="MingLiU"/>
              </a:rPr>
              <a:t>熱處理設備專業制造商 </a:t>
            </a:r>
            <a:r>
              <a:rPr lang="en-US" b="1" sz="800">
                <a:latin typeface="Times New Roman"/>
              </a:rPr>
              <a:t>PROFESSIONAL INUSTRIAL HEAT TREATMENT EQUIPMENT BUILOERS </a:t>
            </a:r>
            <a:r>
              <a:rPr lang="en-US" sz="1100">
                <a:latin typeface="Arial"/>
              </a:rPr>
              <a:t>WWW. H </a:t>
            </a:r>
            <a:r>
              <a:rPr lang="en-US" sz="1100">
                <a:latin typeface="Arial"/>
              </a:rPr>
              <a:t>UASLY.COM</a:t>
            </a:r>
          </a:p>
        </p:txBody>
      </p:sp>
      <p:sp>
        <p:nvSpPr>
          <p:cNvPr id="13" name=""/>
          <p:cNvSpPr/>
          <p:nvPr/>
        </p:nvSpPr>
        <p:spPr>
          <a:xfrm>
            <a:off x="4322064" y="8272272"/>
            <a:ext cx="237744" cy="237744"/>
          </a:xfrm>
          <a:prstGeom prst="rect">
            <a:avLst/>
          </a:prstGeom>
          <a:solidFill>
            <a:srgbClr val="090505"/>
          </a:solidFill>
        </p:spPr>
        <p:txBody>
          <a:bodyPr lIns="0" tIns="0" rIns="0" bIns="0" wrap="none">
            <a:noAutofit/>
          </a:bodyPr>
          <a:p>
            <a:pPr indent="0"/>
            <a:r>
              <a:rPr lang="en-US" sz="3600">
                <a:solidFill>
                  <a:srgbClr val="FFFFFF"/>
                </a:solidFill>
                <a:latin typeface="Arial"/>
              </a:rPr>
              <a:t>□</a:t>
            </a:r>
          </a:p>
        </p:txBody>
      </p:sp>
      <p:sp>
        <p:nvSpPr>
          <p:cNvPr id="14" name=""/>
          <p:cNvSpPr/>
          <p:nvPr/>
        </p:nvSpPr>
        <p:spPr>
          <a:xfrm>
            <a:off x="5175504" y="8272272"/>
            <a:ext cx="234696" cy="237744"/>
          </a:xfrm>
          <a:prstGeom prst="rect">
            <a:avLst/>
          </a:prstGeom>
          <a:solidFill>
            <a:srgbClr val="090605"/>
          </a:solidFill>
        </p:spPr>
        <p:txBody>
          <a:bodyPr lIns="0" tIns="0" rIns="0" bIns="0" wrap="none">
            <a:noAutofit/>
          </a:bodyPr>
          <a:p>
            <a:pPr indent="0"/>
            <a:r>
              <a:rPr lang="en-US" sz="3600">
                <a:solidFill>
                  <a:srgbClr val="FFFFFF"/>
                </a:solidFill>
                <a:latin typeface="Arial"/>
              </a:rPr>
              <a:t>□</a:t>
            </a:r>
          </a:p>
        </p:txBody>
      </p:sp>
      <p:sp>
        <p:nvSpPr>
          <p:cNvPr id="15" name=""/>
          <p:cNvSpPr/>
          <p:nvPr/>
        </p:nvSpPr>
        <p:spPr>
          <a:xfrm>
            <a:off x="4322064" y="9125712"/>
            <a:ext cx="234696" cy="234696"/>
          </a:xfrm>
          <a:prstGeom prst="rect">
            <a:avLst/>
          </a:prstGeom>
          <a:solidFill>
            <a:srgbClr val="090605"/>
          </a:solidFill>
        </p:spPr>
        <p:txBody>
          <a:bodyPr lIns="0" tIns="0" rIns="0" bIns="0" wrap="none">
            <a:noAutofit/>
          </a:bodyPr>
          <a:p>
            <a:pPr indent="0"/>
            <a:r>
              <a:rPr lang="zh-CN" sz="1700">
                <a:solidFill>
                  <a:srgbClr val="FFFFFF"/>
                </a:solidFill>
                <a:latin typeface="MingLiU"/>
                <a:ea typeface="MingLiU"/>
              </a:rPr>
              <a:t>口</a:t>
            </a:r>
          </a:p>
        </p:txBody>
      </p:sp>
      <p:sp>
        <p:nvSpPr>
          <p:cNvPr id="16" name=""/>
          <p:cNvSpPr/>
          <p:nvPr/>
        </p:nvSpPr>
        <p:spPr>
          <a:xfrm>
            <a:off x="1313688" y="6550152"/>
            <a:ext cx="2002536" cy="1341120"/>
          </a:xfrm>
          <a:prstGeom prst="rect">
            <a:avLst/>
          </a:prstGeom>
          <a:solidFill>
            <a:srgbClr val="FFFFFF"/>
          </a:solidFill>
        </p:spPr>
        <p:txBody>
          <a:bodyPr lIns="0" tIns="0" rIns="0" bIns="0">
            <a:noAutofit/>
          </a:bodyPr>
          <a:p>
            <a:pPr indent="0">
              <a:lnSpc>
                <a:spcPts val="1196"/>
              </a:lnSpc>
            </a:pPr>
            <a:r>
              <a:rPr lang="zh-TW" sz="800">
                <a:latin typeface="MingLiU"/>
                <a:ea typeface="MingLiU"/>
              </a:rPr>
              <a:t>浙江省長興縣虹星橋工業園經西南路</a:t>
            </a:r>
            <a:r>
              <a:rPr lang="en-US" sz="700">
                <a:latin typeface="Arial"/>
              </a:rPr>
              <a:t>1</a:t>
            </a:r>
            <a:r>
              <a:rPr lang="zh-TW" sz="800">
                <a:latin typeface="MingLiU"/>
                <a:ea typeface="MingLiU"/>
              </a:rPr>
              <a:t>號</a:t>
            </a:r>
          </a:p>
          <a:p>
            <a:pPr indent="0">
              <a:lnSpc>
                <a:spcPts val="1196"/>
              </a:lnSpc>
              <a:spcAft>
                <a:spcPts val="210"/>
              </a:spcAft>
            </a:pPr>
            <a:r>
              <a:rPr lang="zh-TW" sz="700">
                <a:latin typeface="Arial"/>
                <a:ea typeface="Arial"/>
              </a:rPr>
              <a:t>+86 572 6090988 6902988 +86 572 6903308 </a:t>
            </a:r>
            <a:r>
              <a:rPr lang="en-US" sz="700">
                <a:latin typeface="Arial"/>
                <a:hlinkClick r:id="rLinkId0"/>
              </a:rPr>
              <a:t>HUASLY@163.COM</a:t>
            </a:r>
            <a:r>
              <a:rPr lang="en-US" sz="700">
                <a:latin typeface="Arial"/>
              </a:rPr>
              <a:t> //WWW. </a:t>
            </a:r>
            <a:r>
              <a:rPr lang="en-US" sz="700">
                <a:latin typeface="Arial"/>
              </a:rPr>
              <a:t>HUASLY.COM</a:t>
            </a:r>
            <a:r>
              <a:rPr lang="en-US" sz="700">
                <a:latin typeface="Arial"/>
              </a:rPr>
              <a:t> </a:t>
            </a:r>
            <a:r>
              <a:rPr lang="zh-TW" sz="800">
                <a:latin typeface="MingLiU"/>
                <a:ea typeface="MingLiU"/>
              </a:rPr>
              <a:t>浙江省杭州市機場路</a:t>
            </a:r>
            <a:r>
              <a:rPr lang="zh-TW" sz="700">
                <a:latin typeface="Arial"/>
                <a:ea typeface="Arial"/>
              </a:rPr>
              <a:t>163</a:t>
            </a:r>
            <a:r>
              <a:rPr lang="zh-TW" sz="800">
                <a:latin typeface="MingLiU"/>
                <a:ea typeface="MingLiU"/>
              </a:rPr>
              <a:t>號</a:t>
            </a:r>
          </a:p>
          <a:p>
            <a:pPr indent="0">
              <a:lnSpc>
                <a:spcPct val="150000"/>
              </a:lnSpc>
            </a:pPr>
            <a:r>
              <a:rPr lang="zh-TW" sz="700">
                <a:latin typeface="Arial"/>
                <a:ea typeface="Arial"/>
              </a:rPr>
              <a:t>+86 571 86460948 86467780 +86 571 86460325 </a:t>
            </a:r>
            <a:r>
              <a:rPr lang="en-US" sz="700">
                <a:latin typeface="Arial"/>
                <a:hlinkClick r:id="rLinkId1"/>
              </a:rPr>
              <a:t>XJLO319@163.COM</a:t>
            </a:r>
          </a:p>
        </p:txBody>
      </p:sp>
      <p:sp>
        <p:nvSpPr>
          <p:cNvPr id="17" name=""/>
          <p:cNvSpPr/>
          <p:nvPr/>
        </p:nvSpPr>
        <p:spPr>
          <a:xfrm>
            <a:off x="771144" y="6260592"/>
            <a:ext cx="1447800" cy="234696"/>
          </a:xfrm>
          <a:prstGeom prst="rect">
            <a:avLst/>
          </a:prstGeom>
          <a:solidFill>
            <a:srgbClr val="FFFFFF"/>
          </a:solidFill>
        </p:spPr>
        <p:txBody>
          <a:bodyPr lIns="0" tIns="0" rIns="0" bIns="0">
            <a:noAutofit/>
          </a:bodyPr>
          <a:p>
            <a:pPr indent="0"/>
            <a:r>
              <a:rPr lang="zh-TW" sz="1100">
                <a:solidFill>
                  <a:srgbClr val="19277D"/>
                </a:solidFill>
                <a:latin typeface="MingLiU"/>
                <a:ea typeface="MingLiU"/>
              </a:rPr>
              <a:t>浙江息疆譚肓</a:t>
            </a:r>
            <a:r>
              <a:rPr lang="en-US" b="1" sz="1300">
                <a:solidFill>
                  <a:srgbClr val="19277D"/>
                </a:solidFill>
                <a:latin typeface="Times New Roman"/>
              </a:rPr>
              <a:t>IE</a:t>
            </a:r>
            <a:r>
              <a:rPr lang="zh-TW" sz="1100">
                <a:solidFill>
                  <a:srgbClr val="19277D"/>
                </a:solidFill>
                <a:latin typeface="MingLiU"/>
                <a:ea typeface="MingLiU"/>
              </a:rPr>
              <a:t>公司</a:t>
            </a:r>
          </a:p>
          <a:p>
            <a:pPr indent="0"/>
            <a:r>
              <a:rPr lang="en-US" b="1" sz="400">
                <a:solidFill>
                  <a:srgbClr val="19277D"/>
                </a:solidFill>
                <a:latin typeface="Arial"/>
              </a:rPr>
              <a:t>ZHEJIANG HUASHUN FURNACE INDUSTRY CO., LTD.</a:t>
            </a:r>
          </a:p>
        </p:txBody>
      </p:sp>
      <p:sp>
        <p:nvSpPr>
          <p:cNvPr id="19" name=""/>
          <p:cNvSpPr/>
          <p:nvPr/>
        </p:nvSpPr>
        <p:spPr>
          <a:xfrm>
            <a:off x="8476488" y="9000744"/>
            <a:ext cx="3870960" cy="533400"/>
          </a:xfrm>
          <a:prstGeom prst="rect">
            <a:avLst/>
          </a:prstGeom>
          <a:solidFill>
            <a:srgbClr val="FFFFFF"/>
          </a:solidFill>
        </p:spPr>
        <p:txBody>
          <a:bodyPr lIns="0" tIns="0" rIns="0" bIns="0">
            <a:noAutofit/>
          </a:bodyPr>
          <a:p>
            <a:pPr algn="r" indent="0"/>
            <a:r>
              <a:rPr lang="zh-TW" sz="2800">
                <a:solidFill>
                  <a:srgbClr val="19277D"/>
                </a:solidFill>
                <a:latin typeface="MingLiU"/>
                <a:ea typeface="MingLiU"/>
              </a:rPr>
              <a:t>浙江華順膻業有眼公司</a:t>
            </a:r>
          </a:p>
          <a:p>
            <a:pPr indent="0"/>
            <a:r>
              <a:rPr lang="en-US" b="1" sz="1100">
                <a:solidFill>
                  <a:srgbClr val="19277D"/>
                </a:solidFill>
                <a:latin typeface="Arial"/>
              </a:rPr>
              <a:t>ZHEJIANG HUASHUN FURNACE INDUSTRY CO” LTD.</a:t>
            </a:r>
          </a:p>
        </p:txBody>
      </p:sp>
      <p:sp>
        <p:nvSpPr>
          <p:cNvPr id="20" name=""/>
          <p:cNvSpPr/>
          <p:nvPr/>
        </p:nvSpPr>
        <p:spPr>
          <a:xfrm>
            <a:off x="771144" y="9573768"/>
            <a:ext cx="4773168" cy="457200"/>
          </a:xfrm>
          <a:prstGeom prst="rect">
            <a:avLst/>
          </a:prstGeom>
          <a:solidFill>
            <a:srgbClr val="FFFFFF"/>
          </a:solidFill>
        </p:spPr>
        <p:txBody>
          <a:bodyPr lIns="0" tIns="0" rIns="0" bIns="0">
            <a:noAutofit/>
          </a:bodyPr>
          <a:p>
            <a:pPr indent="0">
              <a:lnSpc>
                <a:spcPts val="660"/>
              </a:lnSpc>
            </a:pPr>
            <a:r>
              <a:rPr lang="zh-TW" sz="500">
                <a:latin typeface="MingLiU"/>
                <a:ea typeface="MingLiU"/>
              </a:rPr>
              <a:t>版权所有，翻录必究</a:t>
            </a:r>
          </a:p>
          <a:p>
            <a:pPr indent="0">
              <a:lnSpc>
                <a:spcPts val="600"/>
              </a:lnSpc>
            </a:pPr>
            <a:r>
              <a:rPr lang="zh-TW" sz="450">
                <a:latin typeface="MingLiU"/>
                <a:ea typeface="MingLiU"/>
              </a:rPr>
              <a:t>公司聲明：産品的技術數據是由所釆用的測試標準測得的平均值，會在一定範圍内波動.敢數據不代表產品的質置保證數據。本公司保留規格配備變更或停用之權利。 </a:t>
            </a:r>
            <a:r>
              <a:rPr lang="en-US" sz="500">
                <a:latin typeface="Arial"/>
              </a:rPr>
              <a:t>All rights reserved.not allowed to copy</a:t>
            </a:r>
          </a:p>
          <a:p>
            <a:pPr indent="0">
              <a:lnSpc>
                <a:spcPct val="126000"/>
              </a:lnSpc>
            </a:pPr>
            <a:r>
              <a:rPr lang="en-US" sz="500">
                <a:latin typeface="Arial"/>
              </a:rPr>
              <a:t>The company declares</a:t>
            </a:r>
            <a:r>
              <a:rPr lang="en-US" sz="600">
                <a:latin typeface="SimSun"/>
              </a:rPr>
              <a:t>：</a:t>
            </a:r>
            <a:r>
              <a:rPr lang="en-US" sz="500">
                <a:latin typeface="Arial"/>
              </a:rPr>
              <a:t> the technology data of the products is the average value that get from testing according to the testing standard and will fluctuate within a certain range. The data does not represent the quality assurance data of the products Our company keeps the rights to alter or stop the specification allocation.</a:t>
            </a:r>
          </a:p>
        </p:txBody>
      </p:sp>
      <p:sp>
        <p:nvSpPr>
          <p:cNvPr id="21" name=""/>
          <p:cNvSpPr/>
          <p:nvPr/>
        </p:nvSpPr>
        <p:spPr>
          <a:xfrm>
            <a:off x="771144" y="7985760"/>
            <a:ext cx="3413760" cy="1520952"/>
          </a:xfrm>
          <a:prstGeom prst="rect">
            <a:avLst/>
          </a:prstGeom>
          <a:solidFill>
            <a:srgbClr val="FFFFFF"/>
          </a:solidFill>
        </p:spPr>
        <p:txBody>
          <a:bodyPr lIns="0" tIns="0" rIns="0" bIns="0">
            <a:noAutofit/>
          </a:bodyPr>
          <a:p>
            <a:pPr marL="894656" indent="-939800">
              <a:lnSpc>
                <a:spcPts val="1200"/>
              </a:lnSpc>
              <a:spcAft>
                <a:spcPts val="210"/>
              </a:spcAft>
            </a:pPr>
            <a:r>
              <a:rPr lang="en-US" sz="700">
                <a:latin typeface="Arial"/>
              </a:rPr>
              <a:t>Huzhou Address</a:t>
            </a:r>
            <a:r>
              <a:rPr lang="en-US" sz="850">
                <a:latin typeface="SimSun"/>
              </a:rPr>
              <a:t>：</a:t>
            </a:r>
            <a:r>
              <a:rPr lang="en-US" sz="700">
                <a:latin typeface="Arial"/>
              </a:rPr>
              <a:t> No.1 Jingxinan Road Hongxing Bridge Industrial Park Changxing Zhejiang</a:t>
            </a:r>
          </a:p>
          <a:p>
            <a:pPr indent="0">
              <a:lnSpc>
                <a:spcPct val="150000"/>
              </a:lnSpc>
            </a:pPr>
            <a:r>
              <a:rPr lang="en-US" sz="700">
                <a:latin typeface="Arial"/>
              </a:rPr>
              <a:t>TEL</a:t>
            </a:r>
            <a:r>
              <a:rPr lang="en-US" sz="850">
                <a:latin typeface="SimSun"/>
              </a:rPr>
              <a:t>：</a:t>
            </a:r>
            <a:r>
              <a:rPr lang="en-US" sz="700">
                <a:latin typeface="Arial"/>
              </a:rPr>
              <a:t> +86 572 6090988 6902988</a:t>
            </a:r>
          </a:p>
          <a:p>
            <a:pPr indent="0">
              <a:lnSpc>
                <a:spcPct val="150000"/>
              </a:lnSpc>
            </a:pPr>
            <a:r>
              <a:rPr lang="en-US" sz="700">
                <a:latin typeface="Arial"/>
              </a:rPr>
              <a:t>FAX</a:t>
            </a:r>
            <a:r>
              <a:rPr lang="en-US" sz="850">
                <a:latin typeface="SimSun"/>
              </a:rPr>
              <a:t>：</a:t>
            </a:r>
            <a:r>
              <a:rPr lang="en-US" sz="700">
                <a:latin typeface="Arial"/>
              </a:rPr>
              <a:t> +86 572 6903308</a:t>
            </a:r>
          </a:p>
          <a:p>
            <a:pPr indent="0">
              <a:lnSpc>
                <a:spcPct val="150000"/>
              </a:lnSpc>
            </a:pPr>
            <a:r>
              <a:rPr lang="en-US" sz="700">
                <a:latin typeface="Arial"/>
              </a:rPr>
              <a:t>E-mail</a:t>
            </a:r>
            <a:r>
              <a:rPr lang="en-US" sz="850">
                <a:latin typeface="SimSun"/>
              </a:rPr>
              <a:t>：</a:t>
            </a:r>
            <a:r>
              <a:rPr lang="en-US" sz="700">
                <a:latin typeface="Arial"/>
              </a:rPr>
              <a:t> </a:t>
            </a:r>
            <a:r>
              <a:rPr lang="en-US" sz="700">
                <a:latin typeface="Arial"/>
                <a:hlinkClick r:id="rLinkId2"/>
              </a:rPr>
              <a:t>HUASLY@163.COM</a:t>
            </a:r>
          </a:p>
          <a:p>
            <a:pPr indent="0">
              <a:lnSpc>
                <a:spcPct val="150000"/>
              </a:lnSpc>
            </a:pPr>
            <a:r>
              <a:rPr lang="en-US" sz="700">
                <a:latin typeface="Arial"/>
              </a:rPr>
              <a:t>Http</a:t>
            </a:r>
            <a:r>
              <a:rPr lang="en-US" sz="850">
                <a:latin typeface="SimSun"/>
              </a:rPr>
              <a:t>：</a:t>
            </a:r>
            <a:r>
              <a:rPr lang="en-US" sz="700">
                <a:latin typeface="Arial"/>
              </a:rPr>
              <a:t> </a:t>
            </a:r>
            <a:r>
              <a:rPr lang="en-US" sz="700">
                <a:latin typeface="Arial"/>
              </a:rPr>
              <a:t>//WWW.HUASLY.COM</a:t>
            </a:r>
          </a:p>
          <a:p>
            <a:pPr indent="0">
              <a:lnSpc>
                <a:spcPct val="150000"/>
              </a:lnSpc>
            </a:pPr>
            <a:r>
              <a:rPr lang="en-US" sz="700">
                <a:latin typeface="Arial"/>
              </a:rPr>
              <a:t>Hangzhou Address</a:t>
            </a:r>
            <a:r>
              <a:rPr lang="en-US" sz="850">
                <a:latin typeface="SimSun"/>
              </a:rPr>
              <a:t>：</a:t>
            </a:r>
            <a:r>
              <a:rPr lang="en-US" sz="700">
                <a:latin typeface="Arial"/>
              </a:rPr>
              <a:t> No. 163 Airport Road, Hangzhou, Zhejiang Province</a:t>
            </a:r>
          </a:p>
          <a:p>
            <a:pPr indent="0">
              <a:lnSpc>
                <a:spcPct val="150000"/>
              </a:lnSpc>
            </a:pPr>
            <a:r>
              <a:rPr lang="en-US" sz="700">
                <a:latin typeface="Arial"/>
              </a:rPr>
              <a:t>TEL</a:t>
            </a:r>
            <a:r>
              <a:rPr lang="en-US" sz="850">
                <a:latin typeface="SimSun"/>
              </a:rPr>
              <a:t>：</a:t>
            </a:r>
            <a:r>
              <a:rPr lang="en-US" sz="700">
                <a:latin typeface="Arial"/>
              </a:rPr>
              <a:t> +86 571 86460948 86467780</a:t>
            </a:r>
          </a:p>
          <a:p>
            <a:pPr indent="0">
              <a:lnSpc>
                <a:spcPct val="150000"/>
              </a:lnSpc>
            </a:pPr>
            <a:r>
              <a:rPr lang="en-US" sz="700">
                <a:latin typeface="Arial"/>
              </a:rPr>
              <a:t>FAX</a:t>
            </a:r>
            <a:r>
              <a:rPr lang="en-US" sz="850">
                <a:latin typeface="SimSun"/>
              </a:rPr>
              <a:t>：</a:t>
            </a:r>
            <a:r>
              <a:rPr lang="en-US" sz="700">
                <a:latin typeface="Arial"/>
              </a:rPr>
              <a:t> +86 571 86460325</a:t>
            </a:r>
          </a:p>
          <a:p>
            <a:pPr indent="0">
              <a:lnSpc>
                <a:spcPct val="150000"/>
              </a:lnSpc>
            </a:pPr>
            <a:r>
              <a:rPr lang="en-US" sz="700">
                <a:latin typeface="Arial"/>
              </a:rPr>
              <a:t>E-mail</a:t>
            </a:r>
            <a:r>
              <a:rPr lang="en-US" sz="850">
                <a:latin typeface="SimSun"/>
              </a:rPr>
              <a:t>：</a:t>
            </a:r>
            <a:r>
              <a:rPr lang="en-US" sz="700">
                <a:latin typeface="Arial"/>
              </a:rPr>
              <a:t> </a:t>
            </a:r>
            <a:r>
              <a:rPr lang="en-US" sz="700">
                <a:latin typeface="Arial"/>
                <a:hlinkClick r:id="rLinkId3"/>
              </a:rPr>
              <a:t>XJLO319@163.COM</a:t>
            </a:r>
          </a:p>
        </p:txBody>
      </p:sp>
      <p:graphicFrame>
        <p:nvGraphicFramePr>
          <p:cNvPr id="22" name=""/>
          <p:cNvGraphicFramePr>
            <a:graphicFrameLocks noGrp="1"/>
          </p:cNvGraphicFramePr>
          <p:nvPr/>
        </p:nvGraphicFramePr>
        <p:xfrm>
          <a:off x="771144" y="6568440"/>
          <a:ext cx="545592" cy="1365504"/>
        </p:xfrm>
        <a:graphic>
          <a:graphicData uri="http://schemas.openxmlformats.org/drawingml/2006/table">
            <a:tbl>
              <a:tblPr/>
              <a:tblGrid>
                <a:gridCol w="228600"/>
                <a:gridCol w="316992"/>
              </a:tblGrid>
              <a:tr h="124968">
                <a:tc gridSpan="2">
                  <a:txBody>
                    <a:bodyPr lIns="0" tIns="0" rIns="0" bIns="0">
                      <a:noAutofit/>
                    </a:bodyPr>
                    <a:p>
                      <a:pPr algn="just" indent="0"/>
                      <a:r>
                        <a:rPr lang="zh-TW" sz="800">
                          <a:latin typeface="MingLiU"/>
                          <a:ea typeface="MingLiU"/>
                        </a:rPr>
                        <a:t>湖州地址：</a:t>
                      </a:r>
                    </a:p>
                  </a:txBody>
                  <a:tcPr marL="0" marR="0" marT="0" marB="0"/>
                </a:tc>
                <a:tc hMerge="1">
                  <a:txBody>
                    <a:bodyPr lIns="0" tIns="0" rIns="0" bIns="0">
                      <a:noAutofit/>
                    </a:bodyPr>
                    <a:p>
                      <a:endParaRPr sz="600"/>
                    </a:p>
                  </a:txBody>
                  <a:tcPr marL="0" marR="0" marT="0" marB="0"/>
                </a:tc>
              </a:tr>
              <a:tr h="149352">
                <a:tc>
                  <a:txBody>
                    <a:bodyPr lIns="0" tIns="0" rIns="0" bIns="0">
                      <a:noAutofit/>
                    </a:bodyPr>
                    <a:p>
                      <a:pPr indent="0"/>
                      <a:r>
                        <a:rPr lang="zh-TW" sz="800">
                          <a:latin typeface="MingLiU"/>
                          <a:ea typeface="MingLiU"/>
                        </a:rPr>
                        <a:t>電</a:t>
                      </a:r>
                    </a:p>
                  </a:txBody>
                  <a:tcPr marL="0" marR="0" marT="0" marB="0"/>
                </a:tc>
                <a:tc>
                  <a:txBody>
                    <a:bodyPr lIns="0" tIns="0" rIns="0" bIns="0">
                      <a:noAutofit/>
                    </a:bodyPr>
                    <a:p>
                      <a:pPr algn="r" indent="0"/>
                      <a:r>
                        <a:rPr lang="zh-TW" sz="800">
                          <a:latin typeface="MingLiU"/>
                          <a:ea typeface="MingLiU"/>
                        </a:rPr>
                        <a:t>話：</a:t>
                      </a:r>
                    </a:p>
                  </a:txBody>
                  <a:tcPr marL="0" marR="0" marT="0" marB="0"/>
                </a:tc>
              </a:tr>
              <a:tr h="152400">
                <a:tc>
                  <a:txBody>
                    <a:bodyPr lIns="0" tIns="0" rIns="0" bIns="0">
                      <a:noAutofit/>
                    </a:bodyPr>
                    <a:p>
                      <a:pPr indent="0"/>
                      <a:r>
                        <a:rPr lang="zh-TW" sz="800">
                          <a:latin typeface="MingLiU"/>
                          <a:ea typeface="MingLiU"/>
                        </a:rPr>
                        <a:t>傳</a:t>
                      </a:r>
                    </a:p>
                  </a:txBody>
                  <a:tcPr marL="0" marR="0" marT="0" marB="0" anchor="b"/>
                </a:tc>
                <a:tc>
                  <a:txBody>
                    <a:bodyPr lIns="0" tIns="0" rIns="0" bIns="0">
                      <a:noAutofit/>
                    </a:bodyPr>
                    <a:p>
                      <a:pPr algn="r" indent="0"/>
                      <a:r>
                        <a:rPr lang="zh-TW" sz="800">
                          <a:latin typeface="MingLiU"/>
                          <a:ea typeface="MingLiU"/>
                        </a:rPr>
                        <a:t>真：</a:t>
                      </a:r>
                    </a:p>
                  </a:txBody>
                  <a:tcPr marL="0" marR="0" marT="0" marB="0" anchor="b"/>
                </a:tc>
              </a:tr>
              <a:tr h="152400">
                <a:tc>
                  <a:txBody>
                    <a:bodyPr lIns="0" tIns="0" rIns="0" bIns="0">
                      <a:noAutofit/>
                    </a:bodyPr>
                    <a:p>
                      <a:pPr indent="0"/>
                      <a:r>
                        <a:rPr lang="zh-TW" sz="800">
                          <a:latin typeface="MingLiU"/>
                          <a:ea typeface="MingLiU"/>
                        </a:rPr>
                        <a:t>郵</a:t>
                      </a:r>
                    </a:p>
                  </a:txBody>
                  <a:tcPr marL="0" marR="0" marT="0" marB="0"/>
                </a:tc>
                <a:tc>
                  <a:txBody>
                    <a:bodyPr lIns="0" tIns="0" rIns="0" bIns="0">
                      <a:noAutofit/>
                    </a:bodyPr>
                    <a:p>
                      <a:pPr algn="r" indent="0"/>
                      <a:r>
                        <a:rPr lang="zh-TW" sz="800">
                          <a:latin typeface="MingLiU"/>
                          <a:ea typeface="MingLiU"/>
                        </a:rPr>
                        <a:t>箱：</a:t>
                      </a:r>
                    </a:p>
                  </a:txBody>
                  <a:tcPr marL="0" marR="0" marT="0" marB="0"/>
                </a:tc>
              </a:tr>
              <a:tr h="152400">
                <a:tc>
                  <a:txBody>
                    <a:bodyPr lIns="0" tIns="0" rIns="0" bIns="0">
                      <a:noAutofit/>
                    </a:bodyPr>
                    <a:p>
                      <a:pPr indent="0"/>
                      <a:r>
                        <a:rPr lang="zh-TW" sz="800">
                          <a:latin typeface="MingLiU"/>
                          <a:ea typeface="MingLiU"/>
                        </a:rPr>
                        <a:t>網</a:t>
                      </a:r>
                    </a:p>
                  </a:txBody>
                  <a:tcPr marL="0" marR="0" marT="0" marB="0"/>
                </a:tc>
                <a:tc>
                  <a:txBody>
                    <a:bodyPr lIns="0" tIns="0" rIns="0" bIns="0">
                      <a:noAutofit/>
                    </a:bodyPr>
                    <a:p>
                      <a:pPr algn="r" indent="0"/>
                      <a:r>
                        <a:rPr lang="zh-TW" sz="800">
                          <a:latin typeface="MingLiU"/>
                          <a:ea typeface="MingLiU"/>
                        </a:rPr>
                        <a:t>址：</a:t>
                      </a:r>
                    </a:p>
                  </a:txBody>
                  <a:tcPr marL="0" marR="0" marT="0" marB="0"/>
                </a:tc>
              </a:tr>
              <a:tr h="152400">
                <a:tc gridSpan="2">
                  <a:txBody>
                    <a:bodyPr lIns="0" tIns="0" rIns="0" bIns="0">
                      <a:noAutofit/>
                    </a:bodyPr>
                    <a:p>
                      <a:pPr algn="just" indent="0"/>
                      <a:r>
                        <a:rPr lang="zh-TW" sz="800">
                          <a:latin typeface="MingLiU"/>
                          <a:ea typeface="MingLiU"/>
                        </a:rPr>
                        <a:t>杭州地址：</a:t>
                      </a:r>
                    </a:p>
                  </a:txBody>
                  <a:tcPr marL="0" marR="0" marT="0" marB="0"/>
                </a:tc>
                <a:tc hMerge="1">
                  <a:txBody>
                    <a:bodyPr lIns="0" tIns="0" rIns="0" bIns="0">
                      <a:noAutofit/>
                    </a:bodyPr>
                    <a:p>
                      <a:endParaRPr sz="800"/>
                    </a:p>
                  </a:txBody>
                  <a:tcPr marL="0" marR="0" marT="0" marB="0"/>
                </a:tc>
              </a:tr>
              <a:tr h="149352">
                <a:tc>
                  <a:txBody>
                    <a:bodyPr lIns="0" tIns="0" rIns="0" bIns="0">
                      <a:noAutofit/>
                    </a:bodyPr>
                    <a:p>
                      <a:pPr indent="0"/>
                      <a:r>
                        <a:rPr lang="zh-TW" sz="800">
                          <a:latin typeface="MingLiU"/>
                          <a:ea typeface="MingLiU"/>
                        </a:rPr>
                        <a:t>電</a:t>
                      </a:r>
                    </a:p>
                  </a:txBody>
                  <a:tcPr marL="0" marR="0" marT="0" marB="0"/>
                </a:tc>
                <a:tc>
                  <a:txBody>
                    <a:bodyPr lIns="0" tIns="0" rIns="0" bIns="0">
                      <a:noAutofit/>
                    </a:bodyPr>
                    <a:p>
                      <a:pPr algn="r" indent="0"/>
                      <a:r>
                        <a:rPr lang="zh-TW" sz="800">
                          <a:latin typeface="MingLiU"/>
                          <a:ea typeface="MingLiU"/>
                        </a:rPr>
                        <a:t>話：</a:t>
                      </a:r>
                    </a:p>
                  </a:txBody>
                  <a:tcPr marL="0" marR="0" marT="0" marB="0"/>
                </a:tc>
              </a:tr>
              <a:tr h="152400">
                <a:tc>
                  <a:txBody>
                    <a:bodyPr lIns="0" tIns="0" rIns="0" bIns="0">
                      <a:noAutofit/>
                    </a:bodyPr>
                    <a:p>
                      <a:pPr indent="0"/>
                      <a:r>
                        <a:rPr lang="zh-TW" sz="800">
                          <a:latin typeface="MingLiU"/>
                          <a:ea typeface="MingLiU"/>
                        </a:rPr>
                        <a:t>傳</a:t>
                      </a:r>
                    </a:p>
                  </a:txBody>
                  <a:tcPr marL="0" marR="0" marT="0" marB="0" anchor="b"/>
                </a:tc>
                <a:tc>
                  <a:txBody>
                    <a:bodyPr lIns="0" tIns="0" rIns="0" bIns="0">
                      <a:noAutofit/>
                    </a:bodyPr>
                    <a:p>
                      <a:pPr algn="r" indent="0"/>
                      <a:r>
                        <a:rPr lang="zh-TW" sz="800">
                          <a:latin typeface="MingLiU"/>
                          <a:ea typeface="MingLiU"/>
                        </a:rPr>
                        <a:t>真：</a:t>
                      </a:r>
                    </a:p>
                  </a:txBody>
                  <a:tcPr marL="0" marR="0" marT="0" marB="0" anchor="b"/>
                </a:tc>
              </a:tr>
              <a:tr h="179832">
                <a:tc>
                  <a:txBody>
                    <a:bodyPr lIns="0" tIns="0" rIns="0" bIns="0">
                      <a:noAutofit/>
                    </a:bodyPr>
                    <a:p>
                      <a:pPr indent="0"/>
                      <a:r>
                        <a:rPr lang="zh-TW" sz="800">
                          <a:latin typeface="MingLiU"/>
                          <a:ea typeface="MingLiU"/>
                        </a:rPr>
                        <a:t>郵</a:t>
                      </a:r>
                    </a:p>
                  </a:txBody>
                  <a:tcPr marL="0" marR="0" marT="0" marB="0"/>
                </a:tc>
                <a:tc>
                  <a:txBody>
                    <a:bodyPr lIns="0" tIns="0" rIns="0" bIns="0">
                      <a:noAutofit/>
                    </a:bodyPr>
                    <a:p>
                      <a:pPr algn="r" indent="0"/>
                      <a:r>
                        <a:rPr lang="zh-TW" sz="800">
                          <a:latin typeface="MingLiU"/>
                          <a:ea typeface="MingLiU"/>
                        </a:rPr>
                        <a:t>箱：</a:t>
                      </a:r>
                    </a:p>
                  </a:txBody>
                  <a:tcPr marL="0" marR="0" marT="0" marB="0"/>
                </a:tc>
              </a:tr>
            </a:tbl>
          </a:graphicData>
        </a:graphic>
      </p:graphicFrame>
      <p:sp>
        <p:nvSpPr>
          <p:cNvPr id="23" name=""/>
          <p:cNvSpPr/>
          <p:nvPr/>
        </p:nvSpPr>
        <p:spPr>
          <a:xfrm>
            <a:off x="12899136" y="2859024"/>
            <a:ext cx="1584960" cy="149352"/>
          </a:xfrm>
          <a:prstGeom prst="rect">
            <a:avLst/>
          </a:prstGeom>
          <a:solidFill>
            <a:srgbClr val="FFFFFF"/>
          </a:solidFill>
        </p:spPr>
        <p:txBody>
          <a:bodyPr lIns="0" tIns="0" rIns="0" bIns="0" wrap="none">
            <a:noAutofit/>
          </a:bodyPr>
          <a:p>
            <a:pPr indent="0"/>
            <a:r>
              <a:rPr lang="en-US" b="1" sz="1100">
                <a:solidFill>
                  <a:srgbClr val="19277D"/>
                </a:solidFill>
                <a:latin typeface="Arial"/>
              </a:rPr>
              <a:t>HUASHUNFURNACE</a:t>
            </a:r>
          </a:p>
        </p:txBody>
      </p:sp>
      <p:sp>
        <p:nvSpPr>
          <p:cNvPr id="24" name=""/>
          <p:cNvSpPr/>
          <p:nvPr/>
        </p:nvSpPr>
        <p:spPr>
          <a:xfrm>
            <a:off x="8046720" y="3669792"/>
            <a:ext cx="768096" cy="1773936"/>
          </a:xfrm>
          <a:prstGeom prst="rect">
            <a:avLst/>
          </a:prstGeom>
          <a:solidFill>
            <a:srgbClr val="FFFFFF"/>
          </a:solidFill>
        </p:spPr>
        <p:txBody>
          <a:bodyPr lIns="0" tIns="0" rIns="0" bIns="0" vert="wordArtVertRtl" wrap="none">
            <a:noAutofit/>
          </a:bodyPr>
          <a:p>
            <a:pPr indent="0">
              <a:lnSpc>
                <a:spcPts val="1304"/>
              </a:lnSpc>
            </a:pPr>
            <a:r>
              <a:rPr lang="zh-TW" sz="1500">
                <a:latin typeface="MingLiU"/>
                <a:ea typeface="MingLiU"/>
              </a:rPr>
              <a:t>常規熱處理爐</a:t>
            </a:r>
          </a:p>
          <a:p>
            <a:pPr indent="0">
              <a:lnSpc>
                <a:spcPts val="1304"/>
              </a:lnSpc>
            </a:pPr>
            <a:r>
              <a:rPr lang="en-US" sz="1500">
                <a:latin typeface="MingLiU"/>
              </a:rPr>
              <a:t>convenf-ona- hea</a:t>
            </a:r>
            <a:r>
              <a:rPr lang="zh-TW" sz="1500">
                <a:latin typeface="MingLiU"/>
                <a:ea typeface="MingLiU"/>
              </a:rPr>
              <a:t>二</a:t>
            </a:r>
            <a:r>
              <a:rPr lang="en-US" sz="1500">
                <a:latin typeface="MingLiU"/>
              </a:rPr>
              <a:t>reafmen- furnace</a:t>
            </a:r>
          </a:p>
          <a:p>
            <a:pPr indent="0">
              <a:lnSpc>
                <a:spcPts val="1304"/>
              </a:lnSpc>
            </a:pPr>
            <a:r>
              <a:rPr lang="zh-TW" sz="1500">
                <a:latin typeface="MingLiU"/>
                <a:ea typeface="MingLiU"/>
              </a:rPr>
              <a:t>熱處理生産綫</a:t>
            </a:r>
          </a:p>
          <a:p>
            <a:pPr indent="0">
              <a:lnSpc>
                <a:spcPts val="1304"/>
              </a:lnSpc>
            </a:pPr>
            <a:r>
              <a:rPr lang="en-US" sz="900">
                <a:latin typeface="PMingLiU"/>
              </a:rPr>
              <a:t>HeaffreafmeM produa-on -me</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5D6D7"/>
        </a:solidFill>
        <a:effectLst/>
      </p:bgPr>
    </p:bg>
    <p:spTree>
      <p:nvGrpSpPr>
        <p:cNvPr id="1" name=""/>
        <p:cNvGrpSpPr/>
        <p:nvPr/>
      </p:nvGrpSpPr>
      <p:grpSpPr/>
      <p:pic>
        <p:nvPicPr>
          <p:cNvPr id="2" name=""/>
          <p:cNvPicPr>
            <a:picLocks noChangeAspect="1"/>
          </p:cNvPicPr>
          <p:nvPr/>
        </p:nvPicPr>
        <p:blipFill>
          <a:blip r:embed="rPictId0"/>
          <a:stretch>
            <a:fillRect/>
          </a:stretch>
        </p:blipFill>
        <p:spPr>
          <a:xfrm>
            <a:off x="8564880" y="1054608"/>
            <a:ext cx="1749552" cy="1947672"/>
          </a:xfrm>
          <a:prstGeom prst="rect">
            <a:avLst/>
          </a:prstGeom>
        </p:spPr>
      </p:pic>
      <p:pic>
        <p:nvPicPr>
          <p:cNvPr id="3" name=""/>
          <p:cNvPicPr>
            <a:picLocks noChangeAspect="1"/>
          </p:cNvPicPr>
          <p:nvPr/>
        </p:nvPicPr>
        <p:blipFill>
          <a:blip r:embed="rPictId1"/>
          <a:stretch>
            <a:fillRect/>
          </a:stretch>
        </p:blipFill>
        <p:spPr>
          <a:xfrm>
            <a:off x="7869936" y="5364480"/>
            <a:ext cx="2008632" cy="3627120"/>
          </a:xfrm>
          <a:prstGeom prst="rect">
            <a:avLst/>
          </a:prstGeom>
        </p:spPr>
      </p:pic>
      <p:pic>
        <p:nvPicPr>
          <p:cNvPr id="4" name=""/>
          <p:cNvPicPr>
            <a:picLocks noChangeAspect="1"/>
          </p:cNvPicPr>
          <p:nvPr/>
        </p:nvPicPr>
        <p:blipFill>
          <a:blip r:embed="rPictId2"/>
          <a:stretch>
            <a:fillRect/>
          </a:stretch>
        </p:blipFill>
        <p:spPr>
          <a:xfrm>
            <a:off x="9878568" y="8266176"/>
            <a:ext cx="271272" cy="316992"/>
          </a:xfrm>
          <a:prstGeom prst="rect">
            <a:avLst/>
          </a:prstGeom>
        </p:spPr>
      </p:pic>
      <p:sp>
        <p:nvSpPr>
          <p:cNvPr id="5" name=""/>
          <p:cNvSpPr/>
          <p:nvPr/>
        </p:nvSpPr>
        <p:spPr>
          <a:xfrm>
            <a:off x="1539240" y="2060448"/>
            <a:ext cx="3108960" cy="2502408"/>
          </a:xfrm>
          <a:prstGeom prst="rect">
            <a:avLst/>
          </a:prstGeom>
          <a:solidFill>
            <a:srgbClr val="FFFFFF"/>
          </a:solidFill>
        </p:spPr>
        <p:txBody>
          <a:bodyPr lIns="0" tIns="0" rIns="0" bIns="0">
            <a:noAutofit/>
          </a:bodyPr>
          <a:p>
            <a:pPr marL="793056" indent="0">
              <a:spcBef>
                <a:spcPts val="280"/>
              </a:spcBef>
            </a:pPr>
            <a:r>
              <a:rPr lang="zh-TW" sz="5200">
                <a:latin typeface="MingLiU"/>
                <a:ea typeface="MingLiU"/>
              </a:rPr>
              <a:t>處机郭</a:t>
            </a:r>
          </a:p>
          <a:p>
            <a:pPr marL="793056" indent="0"/>
            <a:r>
              <a:rPr lang="zh-TW" sz="5200">
                <a:latin typeface="MingLiU"/>
                <a:ea typeface="MingLiU"/>
              </a:rPr>
              <a:t>春邛;</a:t>
            </a:r>
            <a:r>
              <a:rPr lang="zh-TW" sz="10500">
                <a:latin typeface="Arial"/>
                <a:ea typeface="Arial"/>
              </a:rPr>
              <a:t>2</a:t>
            </a:r>
          </a:p>
          <a:p>
            <a:pPr marL="793056" indent="0">
              <a:lnSpc>
                <a:spcPct val="75000"/>
              </a:lnSpc>
              <a:spcAft>
                <a:spcPts val="350"/>
              </a:spcAft>
            </a:pPr>
            <a:r>
              <a:rPr lang="en-US" b="1" sz="2100">
                <a:latin typeface="Times New Roman"/>
              </a:rPr>
              <a:t>New norm</a:t>
            </a:r>
          </a:p>
          <a:p>
            <a:pPr marL="793056" indent="0">
              <a:spcAft>
                <a:spcPts val="350"/>
              </a:spcAft>
            </a:pPr>
            <a:r>
              <a:rPr lang="en-US" b="1" sz="2100">
                <a:latin typeface="Times New Roman"/>
              </a:rPr>
              <a:t>New vision </a:t>
            </a:r>
            <a:r>
              <a:rPr lang="zh-TW" b="1" sz="2100">
                <a:latin typeface="Times New Roman"/>
                <a:ea typeface="Times New Roman"/>
              </a:rPr>
              <a:t>-</a:t>
            </a:r>
          </a:p>
          <a:p>
            <a:pPr indent="0"/>
            <a:r>
              <a:rPr lang="en-US" b="1" sz="2100">
                <a:latin typeface="Times New Roman"/>
              </a:rPr>
              <a:t>New leap forward A?</a:t>
            </a:r>
          </a:p>
        </p:txBody>
      </p:sp>
      <p:sp>
        <p:nvSpPr>
          <p:cNvPr id="6" name=""/>
          <p:cNvSpPr/>
          <p:nvPr/>
        </p:nvSpPr>
        <p:spPr>
          <a:xfrm>
            <a:off x="10421112" y="1048512"/>
            <a:ext cx="3544824" cy="3563112"/>
          </a:xfrm>
          <a:prstGeom prst="rect">
            <a:avLst/>
          </a:prstGeom>
          <a:solidFill>
            <a:srgbClr val="FFFFFF"/>
          </a:solidFill>
        </p:spPr>
        <p:txBody>
          <a:bodyPr lIns="0" tIns="0" rIns="0" bIns="0">
            <a:noAutofit/>
          </a:bodyPr>
          <a:p>
            <a:pPr indent="0"/>
            <a:r>
              <a:rPr lang="zh-TW" sz="1200">
                <a:latin typeface="MingLiU"/>
                <a:ea typeface="MingLiU"/>
              </a:rPr>
              <a:t>董事長致辭</a:t>
            </a:r>
          </a:p>
          <a:p>
            <a:pPr indent="0">
              <a:lnSpc>
                <a:spcPts val="1242"/>
              </a:lnSpc>
            </a:pPr>
            <a:r>
              <a:rPr lang="zh-TW" sz="900">
                <a:latin typeface="MingLiU"/>
                <a:ea typeface="MingLiU"/>
              </a:rPr>
              <a:t>各界朋友：</a:t>
            </a:r>
          </a:p>
          <a:p>
            <a:pPr algn="just" indent="165100">
              <a:lnSpc>
                <a:spcPts val="1242"/>
              </a:lnSpc>
            </a:pPr>
            <a:r>
              <a:rPr lang="zh-TW" sz="900">
                <a:latin typeface="MingLiU"/>
                <a:ea typeface="MingLiU"/>
              </a:rPr>
              <a:t>回顧過去，我們倍感欣慰；展望未來，我們信心百倍。華順爐業 在社會各界賓朋的信任與支持下，經歷了由小到大、由弱到强的歷 史性跨越。在此我謹代表公司全體員工歡迎您的到來，并向您致以 最誠摯的問候和最衷心的祝福！</a:t>
            </a:r>
          </a:p>
          <a:p>
            <a:pPr algn="just" indent="165100">
              <a:lnSpc>
                <a:spcPts val="1242"/>
              </a:lnSpc>
            </a:pPr>
            <a:r>
              <a:rPr lang="zh-TW" sz="900">
                <a:latin typeface="MingLiU"/>
                <a:ea typeface="MingLiU"/>
              </a:rPr>
              <a:t>華順爐業,是專業從事國家和省部級重點項目配套的大中型熱處理 設備的研發、設計、制造、安裝、調試等總承包的現代化企業。我 們以超前的意識，豪邁的氣派，秉承</a:t>
            </a:r>
            <a:r>
              <a:rPr lang="zh-CN" sz="900">
                <a:latin typeface="MingLiU"/>
                <a:ea typeface="MingLiU"/>
              </a:rPr>
              <a:t>“人</a:t>
            </a:r>
            <a:r>
              <a:rPr lang="zh-TW" sz="900">
                <a:latin typeface="MingLiU"/>
                <a:ea typeface="MingLiU"/>
              </a:rPr>
              <a:t>本、高效、誠信、卓越” 的企業精神，開拓進取，鋭意創新，面向未來。我們將通過增强核 心競争力，以實現企業的可持續發展。努力創建擁有一流管理團隊、 一流設計研發隊伍和一流制造實力的優秀高新技術企業。</a:t>
            </a:r>
          </a:p>
          <a:p>
            <a:pPr indent="0">
              <a:lnSpc>
                <a:spcPts val="1242"/>
              </a:lnSpc>
            </a:pPr>
            <a:r>
              <a:rPr lang="zh-TW" sz="900">
                <a:latin typeface="MingLiU"/>
                <a:ea typeface="MingLiU"/>
              </a:rPr>
              <a:t>挑戰與機遇共存，勇攀與希望并進。華順爐業本着“質量第一、服 務至上”的經營理念竭誠爲廣大新老客户全方位服務，并歡迎國内 外各界朋友與我司合作，共同開發爐業新技術、新産品，使用新材 料、新工藝，爲進一步提高工業爐技術水平共同努力。</a:t>
            </a:r>
          </a:p>
          <a:p>
            <a:pPr algn="just" indent="165100">
              <a:lnSpc>
                <a:spcPts val="1242"/>
              </a:lnSpc>
            </a:pPr>
            <a:r>
              <a:rPr lang="zh-TW" sz="900">
                <a:latin typeface="MingLiU"/>
                <a:ea typeface="MingLiU"/>
              </a:rPr>
              <a:t>沐浴着新世紀的陽光，華順爐業已破浪遠航!我們滿懷豪情與海内 外各界朋友携手奮進，以更加昂揚的姿態迎接挑戰；更加堅實的步 伐邁向未來。</a:t>
            </a:r>
          </a:p>
          <a:p>
            <a:pPr marL="583252" indent="12700">
              <a:lnSpc>
                <a:spcPts val="1242"/>
              </a:lnSpc>
            </a:pPr>
            <a:r>
              <a:rPr lang="zh-TW" sz="900">
                <a:latin typeface="MingLiU"/>
                <a:ea typeface="MingLiU"/>
              </a:rPr>
              <a:t>研究員級高工</a:t>
            </a:r>
          </a:p>
          <a:p>
            <a:pPr marL="583252" indent="12700">
              <a:lnSpc>
                <a:spcPts val="1368"/>
              </a:lnSpc>
            </a:pPr>
            <a:r>
              <a:rPr lang="zh-TW" sz="900">
                <a:latin typeface="MingLiU"/>
                <a:ea typeface="MingLiU"/>
              </a:rPr>
              <a:t>杭州市</a:t>
            </a:r>
            <a:r>
              <a:rPr lang="zh-TW" sz="900">
                <a:latin typeface="Arial"/>
                <a:ea typeface="Arial"/>
              </a:rPr>
              <a:t>“136”</a:t>
            </a:r>
            <a:r>
              <a:rPr lang="zh-TW" sz="900">
                <a:latin typeface="MingLiU"/>
                <a:ea typeface="MingLiU"/>
              </a:rPr>
              <a:t>優秀中青年人才 董事長：</a:t>
            </a:r>
            <a:r>
              <a:rPr lang="zh-TW" sz="900">
                <a:latin typeface="Arial"/>
                <a:ea typeface="Arial"/>
              </a:rPr>
              <a:t>6</a:t>
            </a:r>
            <a:r>
              <a:rPr lang="zh-TW" sz="900">
                <a:latin typeface="MingLiU"/>
                <a:ea typeface="MingLiU"/>
              </a:rPr>
              <a:t>柄</a:t>
            </a:r>
          </a:p>
        </p:txBody>
      </p:sp>
      <p:sp>
        <p:nvSpPr>
          <p:cNvPr id="7" name=""/>
          <p:cNvSpPr/>
          <p:nvPr/>
        </p:nvSpPr>
        <p:spPr>
          <a:xfrm>
            <a:off x="10415016" y="4849368"/>
            <a:ext cx="3563112" cy="4437888"/>
          </a:xfrm>
          <a:prstGeom prst="rect">
            <a:avLst/>
          </a:prstGeom>
          <a:solidFill>
            <a:srgbClr val="FFFFFF"/>
          </a:solidFill>
        </p:spPr>
        <p:txBody>
          <a:bodyPr lIns="0" tIns="0" rIns="0" bIns="0">
            <a:noAutofit/>
          </a:bodyPr>
          <a:p>
            <a:pPr indent="0">
              <a:spcAft>
                <a:spcPts val="140"/>
              </a:spcAft>
            </a:pPr>
            <a:r>
              <a:rPr lang="en-US" sz="1000">
                <a:latin typeface="Arial"/>
              </a:rPr>
              <a:t>The chairman delivered a speech</a:t>
            </a:r>
          </a:p>
          <a:p>
            <a:pPr indent="0">
              <a:lnSpc>
                <a:spcPct val="130000"/>
              </a:lnSpc>
            </a:pPr>
            <a:r>
              <a:rPr lang="en-US" sz="700">
                <a:latin typeface="Arial"/>
              </a:rPr>
              <a:t>Friends from all walks of life:</a:t>
            </a:r>
          </a:p>
          <a:p>
            <a:pPr algn="just" indent="0">
              <a:lnSpc>
                <a:spcPct val="130000"/>
              </a:lnSpc>
            </a:pPr>
            <a:r>
              <a:rPr lang="en-US" sz="700">
                <a:latin typeface="Arial"/>
              </a:rPr>
              <a:t>Reviewing the past, we feel gratified; Looking ahead, we confidence one hundred times. HuaShun furnace industry in underthe trust and support offriends from all walks of life, has experienced from small to large, from weak to strong historic leap. Here I on behalf of the company all staff welcome your arrival, and send you the most sincere greetings and heartfelt blessing!</a:t>
            </a:r>
          </a:p>
          <a:p>
            <a:pPr algn="just" indent="0">
              <a:lnSpc>
                <a:spcPct val="130000"/>
              </a:lnSpc>
            </a:pPr>
            <a:r>
              <a:rPr lang="en-US" sz="700">
                <a:latin typeface="Arial"/>
              </a:rPr>
              <a:t>HuaShun furnace industry, is a professional engaged in national and provincial key projects supporting large and medium-sized processing equipment research and development, design, manufacture, installation, debugging and other general contracting of modern enterprise. With our advanced consciousness, heroic style, adhering to the "people-oriented, high efficiency, integrity, excellence" spirit of enterprise, pioneering spirit, innovation, for the future. We will enhance the core competitiveness, in order to realize the sustainable development of enterprises. Efforts to create a first-class management team, first-class design research and development team and first-class manufacturing capabilities of outstanding high-tech enterprises.</a:t>
            </a:r>
          </a:p>
          <a:p>
            <a:pPr algn="just" indent="0">
              <a:lnSpc>
                <a:spcPct val="130000"/>
              </a:lnSpc>
            </a:pPr>
            <a:r>
              <a:rPr lang="en-US" sz="700">
                <a:latin typeface="Arial"/>
              </a:rPr>
              <a:t>Challenges and opportunities coexist, bravely and hope hand in hand. HuaShun furnace industry in line with "quality first, service first" business philosophy wholeheartedly for the general new old customers full service, and welcome friends from all walks of life both at home and abroad to cooperate with our company, to jointly develop furnace industry new technology, new products, using new material, new craft, in order to further improve the level of industrial furnace technology together.</a:t>
            </a:r>
          </a:p>
          <a:p>
            <a:pPr algn="just" indent="0">
              <a:lnSpc>
                <a:spcPct val="130000"/>
              </a:lnSpc>
              <a:spcAft>
                <a:spcPts val="140"/>
              </a:spcAft>
            </a:pPr>
            <a:r>
              <a:rPr lang="en-US" sz="700">
                <a:latin typeface="Arial"/>
              </a:rPr>
              <a:t>Bathed the sun of the new century, HuaShun furnace has the waves to sail! We are full of lofty.sentiments with domestic and overseas friends from all walks of life hand in hand advances boldly, meet the challenge with the attitude of more high; Amore solid pace towards the future</a:t>
            </a:r>
          </a:p>
          <a:p>
            <a:pPr marL="297248" indent="0">
              <a:lnSpc>
                <a:spcPct val="133000"/>
              </a:lnSpc>
            </a:pPr>
            <a:r>
              <a:rPr lang="en-US" sz="700">
                <a:latin typeface="Arial"/>
              </a:rPr>
              <a:t>Researcher level senior engineer Hangzhou "136" outstanding young talents Chairman:Xinlong Zhan</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0" y="2697480"/>
            <a:ext cx="6449568" cy="6406896"/>
          </a:xfrm>
          <a:prstGeom prst="rect">
            <a:avLst/>
          </a:prstGeom>
        </p:spPr>
      </p:pic>
      <p:pic>
        <p:nvPicPr>
          <p:cNvPr id="3" name=""/>
          <p:cNvPicPr>
            <a:picLocks noChangeAspect="1"/>
          </p:cNvPicPr>
          <p:nvPr/>
        </p:nvPicPr>
        <p:blipFill>
          <a:blip r:embed="rPictId1"/>
          <a:stretch>
            <a:fillRect/>
          </a:stretch>
        </p:blipFill>
        <p:spPr>
          <a:xfrm>
            <a:off x="8738616" y="1487424"/>
            <a:ext cx="6595872" cy="4541520"/>
          </a:xfrm>
          <a:prstGeom prst="rect">
            <a:avLst/>
          </a:prstGeom>
        </p:spPr>
      </p:pic>
      <p:pic>
        <p:nvPicPr>
          <p:cNvPr id="4" name=""/>
          <p:cNvPicPr>
            <a:picLocks noChangeAspect="1"/>
          </p:cNvPicPr>
          <p:nvPr/>
        </p:nvPicPr>
        <p:blipFill>
          <a:blip r:embed="rPictId2"/>
          <a:stretch>
            <a:fillRect/>
          </a:stretch>
        </p:blipFill>
        <p:spPr>
          <a:xfrm>
            <a:off x="8741664" y="6056376"/>
            <a:ext cx="6592824" cy="2968752"/>
          </a:xfrm>
          <a:prstGeom prst="rect">
            <a:avLst/>
          </a:prstGeom>
        </p:spPr>
      </p:pic>
      <p:sp>
        <p:nvSpPr>
          <p:cNvPr id="5" name=""/>
          <p:cNvSpPr/>
          <p:nvPr/>
        </p:nvSpPr>
        <p:spPr>
          <a:xfrm>
            <a:off x="1801368" y="2264664"/>
            <a:ext cx="1514856" cy="329184"/>
          </a:xfrm>
          <a:prstGeom prst="rect">
            <a:avLst/>
          </a:prstGeom>
          <a:solidFill>
            <a:srgbClr val="0C4BA0"/>
          </a:solidFill>
        </p:spPr>
        <p:txBody>
          <a:bodyPr lIns="0" tIns="0" rIns="0" bIns="0">
            <a:noAutofit/>
          </a:bodyPr>
          <a:p>
            <a:pPr indent="0">
              <a:lnSpc>
                <a:spcPct val="85000"/>
              </a:lnSpc>
            </a:pPr>
            <a:r>
              <a:rPr lang="en-US" b="1" sz="1300">
                <a:solidFill>
                  <a:srgbClr val="FFFFFF"/>
                </a:solidFill>
                <a:latin typeface="Times New Roman"/>
              </a:rPr>
              <a:t>HONOR AND QUALIFICATIONS</a:t>
            </a:r>
          </a:p>
        </p:txBody>
      </p:sp>
      <p:sp>
        <p:nvSpPr>
          <p:cNvPr id="6" name=""/>
          <p:cNvSpPr/>
          <p:nvPr/>
        </p:nvSpPr>
        <p:spPr>
          <a:xfrm>
            <a:off x="5766816" y="4645152"/>
            <a:ext cx="563880" cy="201168"/>
          </a:xfrm>
          <a:prstGeom prst="rect">
            <a:avLst/>
          </a:prstGeom>
          <a:solidFill>
            <a:srgbClr val="FFFFFF"/>
          </a:solidFill>
        </p:spPr>
        <p:txBody>
          <a:bodyPr lIns="0" tIns="0" rIns="0" bIns="0">
            <a:noAutofit/>
          </a:bodyPr>
          <a:p>
            <a:pPr indent="0"/>
            <a:r>
              <a:rPr lang="en-US" b="1" sz="500">
                <a:solidFill>
                  <a:srgbClr val="5C4E29"/>
                </a:solidFill>
                <a:latin typeface="Arial"/>
              </a:rPr>
              <a:t>fiHEiiiHatt</a:t>
            </a:r>
          </a:p>
          <a:p>
            <a:pPr indent="0">
              <a:lnSpc>
                <a:spcPct val="87000"/>
              </a:lnSpc>
            </a:pPr>
            <a:r>
              <a:rPr lang="en-US" b="1" sz="500">
                <a:solidFill>
                  <a:srgbClr val="5C4E29"/>
                </a:solidFill>
                <a:latin typeface="Arial"/>
              </a:rPr>
              <a:t>■ ■■・ Ai J^H H</a:t>
            </a:r>
          </a:p>
        </p:txBody>
      </p:sp>
      <p:sp>
        <p:nvSpPr>
          <p:cNvPr id="8" name=""/>
          <p:cNvSpPr/>
          <p:nvPr/>
        </p:nvSpPr>
        <p:spPr>
          <a:xfrm>
            <a:off x="3377184" y="6431280"/>
            <a:ext cx="2953512" cy="752856"/>
          </a:xfrm>
          <a:prstGeom prst="rect">
            <a:avLst/>
          </a:prstGeom>
          <a:solidFill>
            <a:srgbClr val="FFFFFF"/>
          </a:solidFill>
        </p:spPr>
        <p:txBody>
          <a:bodyPr lIns="0" tIns="0" rIns="0" bIns="0">
            <a:noAutofit/>
          </a:bodyPr>
          <a:p>
            <a:pPr indent="0">
              <a:spcAft>
                <a:spcPts val="420"/>
              </a:spcAft>
            </a:pPr>
            <a:r>
              <a:rPr lang="zh-CN" sz="1300">
                <a:solidFill>
                  <a:srgbClr val="3A1C12"/>
                </a:solidFill>
                <a:latin typeface="MingLiU"/>
                <a:ea typeface="MingLiU"/>
              </a:rPr>
              <a:t>[工 </a:t>
            </a:r>
            <a:r>
              <a:rPr lang="en-US" sz="3600">
                <a:solidFill>
                  <a:srgbClr val="3A1C12"/>
                </a:solidFill>
                <a:latin typeface="Arial"/>
              </a:rPr>
              <a:t>I [</a:t>
            </a:r>
            <a:r>
              <a:rPr lang="zh-CN" sz="1300">
                <a:solidFill>
                  <a:srgbClr val="6D221D"/>
                </a:solidFill>
                <a:latin typeface="MingLiU"/>
                <a:ea typeface="MingLiU"/>
              </a:rPr>
              <a:t>"坳学</a:t>
            </a:r>
            <a:r>
              <a:rPr lang="zh-TW" sz="1300">
                <a:solidFill>
                  <a:srgbClr val="6D221D"/>
                </a:solidFill>
                <a:latin typeface="MingLiU"/>
                <a:ea typeface="MingLiU"/>
              </a:rPr>
              <a:t>奖</a:t>
            </a:r>
          </a:p>
          <a:p>
            <a:pPr marL="854016" indent="0"/>
            <a:r>
              <a:rPr lang="en-US" b="1" sz="500">
                <a:solidFill>
                  <a:srgbClr val="5C4E29"/>
                </a:solidFill>
                <a:latin typeface="Arial"/>
              </a:rPr>
              <a:t>—.M</a:t>
            </a:r>
          </a:p>
        </p:txBody>
      </p:sp>
      <p:sp>
        <p:nvSpPr>
          <p:cNvPr id="9" name=""/>
          <p:cNvSpPr/>
          <p:nvPr/>
        </p:nvSpPr>
        <p:spPr>
          <a:xfrm>
            <a:off x="5565648" y="5321808"/>
            <a:ext cx="475488" cy="109728"/>
          </a:xfrm>
          <a:prstGeom prst="rect">
            <a:avLst/>
          </a:prstGeom>
          <a:solidFill>
            <a:srgbClr val="FFFFFF"/>
          </a:solidFill>
        </p:spPr>
        <p:txBody>
          <a:bodyPr lIns="0" tIns="0" rIns="0" bIns="0" wrap="none">
            <a:noAutofit/>
          </a:bodyPr>
          <a:p>
            <a:pPr indent="0"/>
            <a:r>
              <a:rPr lang="en-US" b="1" sz="500">
                <a:latin typeface="Arial"/>
              </a:rPr>
              <a:t>[.•♦• It</a:t>
            </a:r>
          </a:p>
        </p:txBody>
      </p:sp>
      <p:sp>
        <p:nvSpPr>
          <p:cNvPr id="10" name=""/>
          <p:cNvSpPr/>
          <p:nvPr/>
        </p:nvSpPr>
        <p:spPr>
          <a:xfrm>
            <a:off x="5650992" y="5529072"/>
            <a:ext cx="667512" cy="274320"/>
          </a:xfrm>
          <a:prstGeom prst="rect">
            <a:avLst/>
          </a:prstGeom>
          <a:solidFill>
            <a:srgbClr val="FFFFFF"/>
          </a:solidFill>
        </p:spPr>
        <p:txBody>
          <a:bodyPr lIns="0" tIns="0" rIns="0" bIns="0" wrap="none">
            <a:noAutofit/>
          </a:bodyPr>
          <a:p>
            <a:pPr algn="ctr" indent="0"/>
            <a:r>
              <a:rPr lang="zh-TW" sz="1700">
                <a:solidFill>
                  <a:srgbClr val="3A1C12"/>
                </a:solidFill>
                <a:latin typeface="MingLiU"/>
                <a:ea typeface="MingLiU"/>
              </a:rPr>
              <a:t>胜奖</a:t>
            </a:r>
          </a:p>
        </p:txBody>
      </p:sp>
      <p:sp>
        <p:nvSpPr>
          <p:cNvPr id="11" name=""/>
          <p:cNvSpPr/>
          <p:nvPr/>
        </p:nvSpPr>
        <p:spPr>
          <a:xfrm>
            <a:off x="2005584" y="3349752"/>
            <a:ext cx="914400" cy="192024"/>
          </a:xfrm>
          <a:prstGeom prst="rect">
            <a:avLst/>
          </a:prstGeom>
          <a:solidFill>
            <a:srgbClr val="FFFFFF"/>
          </a:solidFill>
        </p:spPr>
        <p:txBody>
          <a:bodyPr lIns="0" tIns="0" rIns="0" bIns="0" wrap="none">
            <a:noAutofit/>
          </a:bodyPr>
          <a:p>
            <a:pPr indent="0"/>
            <a:r>
              <a:rPr lang="zh-TW" sz="1100">
                <a:solidFill>
                  <a:srgbClr val="6D221D"/>
                </a:solidFill>
                <a:latin typeface="MingLiU"/>
                <a:ea typeface="MingLiU"/>
              </a:rPr>
              <a:t>"名牌卢*</a:t>
            </a:r>
          </a:p>
        </p:txBody>
      </p:sp>
      <p:sp>
        <p:nvSpPr>
          <p:cNvPr id="12" name=""/>
          <p:cNvSpPr/>
          <p:nvPr/>
        </p:nvSpPr>
        <p:spPr>
          <a:xfrm>
            <a:off x="1941576" y="6437376"/>
            <a:ext cx="649224" cy="109728"/>
          </a:xfrm>
          <a:prstGeom prst="rect">
            <a:avLst/>
          </a:prstGeom>
          <a:solidFill>
            <a:srgbClr val="FFFFFF"/>
          </a:solidFill>
        </p:spPr>
        <p:txBody>
          <a:bodyPr lIns="0" tIns="0" rIns="0" bIns="0" wrap="none">
            <a:noAutofit/>
          </a:bodyPr>
          <a:p>
            <a:pPr indent="0"/>
            <a:r>
              <a:rPr lang="en-US" sz="850">
                <a:solidFill>
                  <a:srgbClr val="5C4E29"/>
                </a:solidFill>
                <a:latin typeface="Arial"/>
              </a:rPr>
              <a:t>3in</a:t>
            </a:r>
            <a:r>
              <a:rPr lang="en-US" sz="1000">
                <a:solidFill>
                  <a:srgbClr val="5C4E29"/>
                </a:solidFill>
                <a:latin typeface="SimSun"/>
              </a:rPr>
              <a:t>：</a:t>
            </a:r>
            <a:r>
              <a:rPr lang="en-US" sz="850">
                <a:solidFill>
                  <a:srgbClr val="5C4E29"/>
                </a:solidFill>
                <a:latin typeface="Arial"/>
              </a:rPr>
              <a:t>iJfjr -«r</a:t>
            </a:r>
          </a:p>
        </p:txBody>
      </p:sp>
      <p:sp>
        <p:nvSpPr>
          <p:cNvPr id="13" name=""/>
          <p:cNvSpPr/>
          <p:nvPr/>
        </p:nvSpPr>
        <p:spPr>
          <a:xfrm>
            <a:off x="1996440" y="6629400"/>
            <a:ext cx="947928" cy="198120"/>
          </a:xfrm>
          <a:prstGeom prst="rect">
            <a:avLst/>
          </a:prstGeom>
          <a:solidFill>
            <a:srgbClr val="FFFFFF"/>
          </a:solidFill>
        </p:spPr>
        <p:txBody>
          <a:bodyPr lIns="0" tIns="0" rIns="0" bIns="0" wrap="none">
            <a:noAutofit/>
          </a:bodyPr>
          <a:p>
            <a:pPr indent="0"/>
            <a:r>
              <a:rPr lang="zh-TW" sz="1300">
                <a:solidFill>
                  <a:srgbClr val="6D221D"/>
                </a:solidFill>
                <a:latin typeface="MingLiU"/>
                <a:ea typeface="MingLiU"/>
              </a:rPr>
              <a:t>优胜企业</a:t>
            </a:r>
          </a:p>
        </p:txBody>
      </p:sp>
      <p:sp>
        <p:nvSpPr>
          <p:cNvPr id="14" name=""/>
          <p:cNvSpPr/>
          <p:nvPr/>
        </p:nvSpPr>
        <p:spPr>
          <a:xfrm>
            <a:off x="2481072" y="6912864"/>
            <a:ext cx="536448" cy="237744"/>
          </a:xfrm>
          <a:prstGeom prst="rect">
            <a:avLst/>
          </a:prstGeom>
          <a:solidFill>
            <a:srgbClr val="FFFFFF"/>
          </a:solidFill>
        </p:spPr>
        <p:txBody>
          <a:bodyPr lIns="0" tIns="0" rIns="0" bIns="0">
            <a:noAutofit/>
          </a:bodyPr>
          <a:p>
            <a:pPr algn="ctr" indent="0">
              <a:spcAft>
                <a:spcPts val="210"/>
              </a:spcAft>
            </a:pPr>
            <a:r>
              <a:rPr lang="en-US" b="1" sz="400">
                <a:solidFill>
                  <a:srgbClr val="5C4E29"/>
                </a:solidFill>
                <a:latin typeface="Arial"/>
              </a:rPr>
              <a:t>1  »  I  1  X  I</a:t>
            </a:r>
          </a:p>
          <a:p>
            <a:pPr algn="ctr" indent="0"/>
            <a:r>
              <a:rPr lang="en-US" b="1" sz="400">
                <a:solidFill>
                  <a:srgbClr val="5C4E29"/>
                </a:solidFill>
                <a:latin typeface="Arial"/>
              </a:rPr>
              <a:t>■   #  i   '   1   ■</a:t>
            </a:r>
          </a:p>
          <a:p>
            <a:pPr algn="ctr" indent="0">
              <a:lnSpc>
                <a:spcPct val="83000"/>
              </a:lnSpc>
            </a:pPr>
            <a:r>
              <a:rPr lang="en-US" b="1" sz="400">
                <a:solidFill>
                  <a:srgbClr val="5C4E29"/>
                </a:solidFill>
                <a:latin typeface="Arial"/>
              </a:rPr>
              <a:t>«F»</a:t>
            </a:r>
          </a:p>
        </p:txBody>
      </p:sp>
      <p:sp>
        <p:nvSpPr>
          <p:cNvPr id="15" name=""/>
          <p:cNvSpPr/>
          <p:nvPr/>
        </p:nvSpPr>
        <p:spPr>
          <a:xfrm>
            <a:off x="3633216" y="3044952"/>
            <a:ext cx="969264" cy="143256"/>
          </a:xfrm>
          <a:prstGeom prst="rect">
            <a:avLst/>
          </a:prstGeom>
          <a:solidFill>
            <a:srgbClr val="FFFFFF"/>
          </a:solidFill>
        </p:spPr>
        <p:txBody>
          <a:bodyPr lIns="0" tIns="0" rIns="0" bIns="0" wrap="none">
            <a:noAutofit/>
          </a:bodyPr>
          <a:p>
            <a:pPr indent="0"/>
            <a:r>
              <a:rPr lang="zh-TW" sz="750">
                <a:solidFill>
                  <a:srgbClr val="3A1C12"/>
                </a:solidFill>
                <a:latin typeface="MingLiU"/>
                <a:ea typeface="MingLiU"/>
              </a:rPr>
              <a:t>长兴业协至</a:t>
            </a:r>
          </a:p>
        </p:txBody>
      </p:sp>
      <p:sp>
        <p:nvSpPr>
          <p:cNvPr id="16" name=""/>
          <p:cNvSpPr/>
          <p:nvPr/>
        </p:nvSpPr>
        <p:spPr>
          <a:xfrm>
            <a:off x="3681984" y="3304032"/>
            <a:ext cx="877824" cy="213360"/>
          </a:xfrm>
          <a:prstGeom prst="rect">
            <a:avLst/>
          </a:prstGeom>
          <a:solidFill>
            <a:srgbClr val="FFFFFF"/>
          </a:solidFill>
        </p:spPr>
        <p:txBody>
          <a:bodyPr lIns="0" tIns="0" rIns="0" bIns="0" wrap="none">
            <a:noAutofit/>
          </a:bodyPr>
          <a:p>
            <a:pPr indent="0"/>
            <a:r>
              <a:rPr lang="zh-TW" sz="1300">
                <a:solidFill>
                  <a:srgbClr val="3A1C12"/>
                </a:solidFill>
                <a:latin typeface="MingLiU"/>
                <a:ea typeface="MingLiU"/>
              </a:rPr>
              <a:t>，会於琅位</a:t>
            </a:r>
          </a:p>
        </p:txBody>
      </p:sp>
      <p:sp>
        <p:nvSpPr>
          <p:cNvPr id="17" name=""/>
          <p:cNvSpPr/>
          <p:nvPr/>
        </p:nvSpPr>
        <p:spPr>
          <a:xfrm>
            <a:off x="2017776" y="5431536"/>
            <a:ext cx="899160" cy="329184"/>
          </a:xfrm>
          <a:prstGeom prst="rect">
            <a:avLst/>
          </a:prstGeom>
          <a:solidFill>
            <a:srgbClr val="FFFFFF"/>
          </a:solidFill>
        </p:spPr>
        <p:txBody>
          <a:bodyPr lIns="0" tIns="0" rIns="0" bIns="0">
            <a:noAutofit/>
          </a:bodyPr>
          <a:p>
            <a:pPr algn="ctr" indent="0">
              <a:spcAft>
                <a:spcPts val="140"/>
              </a:spcAft>
            </a:pPr>
            <a:r>
              <a:rPr lang="zh-TW" i="1" sz="800">
                <a:solidFill>
                  <a:srgbClr val="6D221D"/>
                </a:solidFill>
                <a:latin typeface="MingLiU"/>
                <a:ea typeface="MingLiU"/>
              </a:rPr>
              <a:t>安垒生产</a:t>
            </a:r>
            <a:r>
              <a:rPr lang="zh-TW" sz="750">
                <a:solidFill>
                  <a:srgbClr val="6D221D"/>
                </a:solidFill>
                <a:latin typeface="MingLiU"/>
                <a:ea typeface="MingLiU"/>
              </a:rPr>
              <a:t>魅谁化</a:t>
            </a:r>
          </a:p>
          <a:p>
            <a:pPr algn="ctr" indent="0"/>
            <a:r>
              <a:rPr lang="en-US" b="1" sz="500">
                <a:solidFill>
                  <a:srgbClr val="3A1C12"/>
                </a:solidFill>
                <a:latin typeface="Arial"/>
              </a:rPr>
              <a:t>q. iM</a:t>
            </a:r>
          </a:p>
        </p:txBody>
      </p:sp>
      <p:sp>
        <p:nvSpPr>
          <p:cNvPr id="18" name=""/>
          <p:cNvSpPr/>
          <p:nvPr/>
        </p:nvSpPr>
        <p:spPr>
          <a:xfrm>
            <a:off x="643128" y="9738360"/>
            <a:ext cx="158496" cy="115824"/>
          </a:xfrm>
          <a:prstGeom prst="rect">
            <a:avLst/>
          </a:prstGeom>
          <a:solidFill>
            <a:srgbClr val="9FA1A0"/>
          </a:solidFill>
        </p:spPr>
        <p:txBody>
          <a:bodyPr lIns="0" tIns="0" rIns="0" bIns="0" wrap="none">
            <a:noAutofit/>
          </a:bodyPr>
          <a:p>
            <a:pPr indent="0"/>
            <a:r>
              <a:rPr lang="zh-TW" sz="1000">
                <a:solidFill>
                  <a:srgbClr val="FFFFFF"/>
                </a:solidFill>
                <a:latin typeface="Arial"/>
                <a:ea typeface="Arial"/>
              </a:rPr>
              <a:t>01</a:t>
            </a:r>
          </a:p>
        </p:txBody>
      </p:sp>
      <p:sp>
        <p:nvSpPr>
          <p:cNvPr id="19"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20" name=""/>
          <p:cNvSpPr/>
          <p:nvPr/>
        </p:nvSpPr>
        <p:spPr>
          <a:xfrm>
            <a:off x="14468856" y="9735312"/>
            <a:ext cx="176784" cy="134112"/>
          </a:xfrm>
          <a:prstGeom prst="rect">
            <a:avLst/>
          </a:prstGeom>
          <a:solidFill>
            <a:srgbClr val="9FA1A0"/>
          </a:solidFill>
        </p:spPr>
        <p:txBody>
          <a:bodyPr lIns="0" tIns="0" rIns="0" bIns="0" wrap="none">
            <a:noAutofit/>
          </a:bodyPr>
          <a:p>
            <a:pPr indent="0"/>
            <a:r>
              <a:rPr lang="en-US" sz="1000">
                <a:solidFill>
                  <a:srgbClr val="FFFFFF"/>
                </a:solidFill>
                <a:latin typeface="Arial"/>
              </a:rPr>
              <a:t>02</a:t>
            </a:r>
          </a:p>
        </p:txBody>
      </p:sp>
      <p:sp>
        <p:nvSpPr>
          <p:cNvPr id="21" name=""/>
          <p:cNvSpPr/>
          <p:nvPr/>
        </p:nvSpPr>
        <p:spPr>
          <a:xfrm>
            <a:off x="11305032" y="9741408"/>
            <a:ext cx="3072384" cy="13411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8817864" y="1453896"/>
            <a:ext cx="5416296" cy="871728"/>
          </a:xfrm>
          <a:prstGeom prst="rect">
            <a:avLst/>
          </a:prstGeom>
        </p:spPr>
      </p:pic>
      <p:pic>
        <p:nvPicPr>
          <p:cNvPr id="3" name=""/>
          <p:cNvPicPr>
            <a:picLocks noChangeAspect="1"/>
          </p:cNvPicPr>
          <p:nvPr/>
        </p:nvPicPr>
        <p:blipFill>
          <a:blip r:embed="rPictId1"/>
          <a:stretch>
            <a:fillRect/>
          </a:stretch>
        </p:blipFill>
        <p:spPr>
          <a:xfrm>
            <a:off x="85344" y="7071360"/>
            <a:ext cx="5020056" cy="1740408"/>
          </a:xfrm>
          <a:prstGeom prst="rect">
            <a:avLst/>
          </a:prstGeom>
        </p:spPr>
      </p:pic>
      <p:pic>
        <p:nvPicPr>
          <p:cNvPr id="4" name=""/>
          <p:cNvPicPr>
            <a:picLocks noChangeAspect="1"/>
          </p:cNvPicPr>
          <p:nvPr/>
        </p:nvPicPr>
        <p:blipFill>
          <a:blip r:embed="rPictId2"/>
          <a:stretch>
            <a:fillRect/>
          </a:stretch>
        </p:blipFill>
        <p:spPr>
          <a:xfrm>
            <a:off x="5172456" y="7071360"/>
            <a:ext cx="4992624" cy="1731264"/>
          </a:xfrm>
          <a:prstGeom prst="rect">
            <a:avLst/>
          </a:prstGeom>
        </p:spPr>
      </p:pic>
      <p:pic>
        <p:nvPicPr>
          <p:cNvPr id="5" name=""/>
          <p:cNvPicPr>
            <a:picLocks noChangeAspect="1"/>
          </p:cNvPicPr>
          <p:nvPr/>
        </p:nvPicPr>
        <p:blipFill>
          <a:blip r:embed="rPictId3"/>
          <a:stretch>
            <a:fillRect/>
          </a:stretch>
        </p:blipFill>
        <p:spPr>
          <a:xfrm>
            <a:off x="10232136" y="7071360"/>
            <a:ext cx="4989576" cy="1737360"/>
          </a:xfrm>
          <a:prstGeom prst="rect">
            <a:avLst/>
          </a:prstGeom>
        </p:spPr>
      </p:pic>
      <p:sp>
        <p:nvSpPr>
          <p:cNvPr id="6" name=""/>
          <p:cNvSpPr/>
          <p:nvPr/>
        </p:nvSpPr>
        <p:spPr>
          <a:xfrm>
            <a:off x="1435608" y="1685544"/>
            <a:ext cx="5074920" cy="4815840"/>
          </a:xfrm>
          <a:prstGeom prst="rect">
            <a:avLst/>
          </a:prstGeom>
          <a:solidFill>
            <a:srgbClr val="FFFFFF"/>
          </a:solidFill>
        </p:spPr>
        <p:txBody>
          <a:bodyPr lIns="0" tIns="0" rIns="0" bIns="0">
            <a:noAutofit/>
          </a:bodyPr>
          <a:p>
            <a:pPr indent="0"/>
            <a:r>
              <a:rPr lang="zh-TW" i="1" sz="2100">
                <a:solidFill>
                  <a:srgbClr val="2E549A"/>
                </a:solidFill>
                <a:latin typeface="MingLiU"/>
                <a:ea typeface="MingLiU"/>
              </a:rPr>
              <a:t>正蕖福</a:t>
            </a:r>
            <a:r>
              <a:rPr lang="en-US" i="1" sz="3200">
                <a:solidFill>
                  <a:srgbClr val="2E549A"/>
                </a:solidFill>
                <a:latin typeface="Times New Roman"/>
              </a:rPr>
              <a:t>rr </a:t>
            </a:r>
            <a:r>
              <a:rPr lang="zh-TW" i="1" sz="3200">
                <a:latin typeface="Times New Roman"/>
                <a:ea typeface="Times New Roman"/>
              </a:rPr>
              <a:t>::</a:t>
            </a:r>
          </a:p>
          <a:p>
            <a:pPr indent="0">
              <a:spcAft>
                <a:spcPts val="490"/>
              </a:spcAft>
            </a:pPr>
            <a:r>
              <a:rPr lang="en-US" u="sng" sz="1300">
                <a:solidFill>
                  <a:srgbClr val="2E549A"/>
                </a:solidFill>
                <a:latin typeface="Arial"/>
              </a:rPr>
              <a:t>COMPANY INTRODUCTION</a:t>
            </a:r>
            <a:r>
              <a:rPr lang="en-US" u="sng" sz="1300">
                <a:solidFill>
                  <a:srgbClr val="728BC6"/>
                </a:solidFill>
                <a:latin typeface="Arial"/>
              </a:rPr>
              <a:t>/</a:t>
            </a:r>
            <a:r>
              <a:rPr lang="en-US" sz="1300">
                <a:solidFill>
                  <a:srgbClr val="728BC6"/>
                </a:solidFill>
                <a:latin typeface="Arial"/>
              </a:rPr>
              <a:t>   </a:t>
            </a:r>
            <a:r>
              <a:rPr lang="en-US" sz="1300">
                <a:latin typeface="Arial"/>
              </a:rPr>
              <a:t>''' ''' '''</a:t>
            </a:r>
          </a:p>
          <a:p>
            <a:pPr algn="just" indent="215900">
              <a:lnSpc>
                <a:spcPts val="1645"/>
              </a:lnSpc>
            </a:pPr>
            <a:r>
              <a:rPr lang="zh-TW" sz="900">
                <a:latin typeface="MingLiU"/>
                <a:ea typeface="MingLiU"/>
              </a:rPr>
              <a:t>華順爐業是專業從事國家大中型熱處理設備的研發設計、制造安裝和調試總承包交鑰匙工程 的現代定制服務綜合型企業。産品已廣泛應用于航空航天、船舶制造、軍工裝備、核電裝備、水 電裝備、機車行業、化工機械、重工機械、車輛制造、礦山機械、鑄造、冶金及鋼鐵等行業。公 司現有在職員工一百多人，專業技術人員占</a:t>
            </a:r>
            <a:r>
              <a:rPr lang="zh-TW" sz="900">
                <a:latin typeface="Arial"/>
                <a:ea typeface="Arial"/>
              </a:rPr>
              <a:t>30%</a:t>
            </a:r>
            <a:r>
              <a:rPr lang="zh-TW" sz="900">
                <a:latin typeface="MingLiU"/>
                <a:ea typeface="MingLiU"/>
              </a:rPr>
              <a:t>以上，其中研究員級高工</a:t>
            </a:r>
            <a:r>
              <a:rPr lang="zh-TW" sz="900">
                <a:latin typeface="Arial"/>
                <a:ea typeface="Arial"/>
              </a:rPr>
              <a:t>1</a:t>
            </a:r>
            <a:r>
              <a:rPr lang="zh-TW" sz="900">
                <a:latin typeface="MingLiU"/>
                <a:ea typeface="MingLiU"/>
              </a:rPr>
              <a:t>名,工程師</a:t>
            </a:r>
            <a:r>
              <a:rPr lang="zh-TW" sz="900">
                <a:latin typeface="Arial"/>
                <a:ea typeface="Arial"/>
              </a:rPr>
              <a:t>9</a:t>
            </a:r>
            <a:r>
              <a:rPr lang="zh-TW" sz="900">
                <a:latin typeface="MingLiU"/>
                <a:ea typeface="MingLiU"/>
              </a:rPr>
              <a:t>名，助理工 程師</a:t>
            </a:r>
            <a:r>
              <a:rPr lang="zh-TW" sz="900">
                <a:latin typeface="Arial"/>
                <a:ea typeface="Arial"/>
              </a:rPr>
              <a:t>10</a:t>
            </a:r>
            <a:r>
              <a:rPr lang="zh-TW" sz="900">
                <a:latin typeface="MingLiU"/>
                <a:ea typeface="MingLiU"/>
              </a:rPr>
              <a:t>名、技術員和技師</a:t>
            </a:r>
            <a:r>
              <a:rPr lang="zh-TW" sz="900">
                <a:latin typeface="Arial"/>
                <a:ea typeface="Arial"/>
              </a:rPr>
              <a:t>15</a:t>
            </a:r>
            <a:r>
              <a:rPr lang="zh-TW" sz="900">
                <a:latin typeface="MingLiU"/>
                <a:ea typeface="MingLiU"/>
              </a:rPr>
              <a:t>名。公司被浙江省科學技術廳認定爲</a:t>
            </a:r>
            <a:r>
              <a:rPr lang="zh-TW" sz="900">
                <a:latin typeface="Arial"/>
                <a:ea typeface="Arial"/>
              </a:rPr>
              <a:t>2009</a:t>
            </a:r>
            <a:r>
              <a:rPr lang="zh-TW" sz="900">
                <a:latin typeface="MingLiU"/>
                <a:ea typeface="MingLiU"/>
              </a:rPr>
              <a:t>年第二批高新技術企業。企 業已全面貫徹實施</a:t>
            </a:r>
            <a:r>
              <a:rPr lang="en-US" sz="900">
                <a:latin typeface="Arial"/>
              </a:rPr>
              <a:t>6S</a:t>
            </a:r>
            <a:r>
              <a:rPr lang="zh-TW" sz="900">
                <a:latin typeface="MingLiU"/>
                <a:ea typeface="MingLiU"/>
              </a:rPr>
              <a:t>管理及</a:t>
            </a:r>
            <a:r>
              <a:rPr lang="en-US" sz="900">
                <a:latin typeface="Arial"/>
              </a:rPr>
              <a:t>IS09001</a:t>
            </a:r>
            <a:r>
              <a:rPr lang="zh-TW" sz="900">
                <a:latin typeface="MingLiU"/>
                <a:ea typeface="MingLiU"/>
              </a:rPr>
              <a:t>質量管理體系，爲成爲行業的領跑者奠定了堅貴的基礎。</a:t>
            </a:r>
          </a:p>
          <a:p>
            <a:pPr algn="just" indent="215900">
              <a:lnSpc>
                <a:spcPts val="1645"/>
              </a:lnSpc>
            </a:pPr>
            <a:r>
              <a:rPr lang="zh-TW" sz="900">
                <a:latin typeface="MingLiU"/>
                <a:ea typeface="MingLiU"/>
              </a:rPr>
              <a:t>公司以新機制、高起點爲準則，以優良的品質、完善的服務爲宗旨。不斷秉承以客户需求爲 中心，連續研制和開發一系列</a:t>
            </a:r>
            <a:r>
              <a:rPr lang="zh-CN" sz="900">
                <a:latin typeface="MingLiU"/>
                <a:ea typeface="MingLiU"/>
              </a:rPr>
              <a:t>“高</a:t>
            </a:r>
            <a:r>
              <a:rPr lang="zh-TW" sz="900">
                <a:latin typeface="MingLiU"/>
                <a:ea typeface="MingLiU"/>
              </a:rPr>
              <a:t>效、節能、先進、環保”的全纖維燃氣、燃油爐、電阻爐、成 套的熱處理生産綫等各種熱處理爐及成套自動控制系統。公司擁有核心自主知識産權專利</a:t>
            </a:r>
            <a:r>
              <a:rPr lang="zh-TW" sz="900">
                <a:latin typeface="Arial"/>
                <a:ea typeface="Arial"/>
              </a:rPr>
              <a:t>11</a:t>
            </a:r>
            <a:r>
              <a:rPr lang="zh-TW" sz="900">
                <a:latin typeface="MingLiU"/>
                <a:ea typeface="MingLiU"/>
              </a:rPr>
              <a:t>項, 軟件著作權</a:t>
            </a:r>
            <a:r>
              <a:rPr lang="zh-TW" sz="900">
                <a:latin typeface="Arial"/>
                <a:ea typeface="Arial"/>
              </a:rPr>
              <a:t>7</a:t>
            </a:r>
            <a:r>
              <a:rPr lang="zh-TW" sz="900">
                <a:latin typeface="MingLiU"/>
                <a:ea typeface="MingLiU"/>
              </a:rPr>
              <a:t>項，包括華順爐業大型燃油爐控制軟件</a:t>
            </a:r>
            <a:r>
              <a:rPr lang="en-US" sz="900">
                <a:latin typeface="Arial"/>
              </a:rPr>
              <a:t>V1.0</a:t>
            </a:r>
            <a:r>
              <a:rPr lang="zh-TW" sz="900">
                <a:latin typeface="MingLiU"/>
                <a:ea typeface="MingLiU"/>
              </a:rPr>
              <a:t>等，近三年來公司共有科研項目</a:t>
            </a:r>
            <a:r>
              <a:rPr lang="zh-TW" sz="900">
                <a:latin typeface="Arial"/>
                <a:ea typeface="Arial"/>
              </a:rPr>
              <a:t>15</a:t>
            </a:r>
            <a:r>
              <a:rPr lang="zh-TW" sz="900">
                <a:latin typeface="MingLiU"/>
                <a:ea typeface="MingLiU"/>
              </a:rPr>
              <a:t>項, 平均每年</a:t>
            </a:r>
            <a:r>
              <a:rPr lang="zh-TW" sz="900">
                <a:latin typeface="Arial"/>
                <a:ea typeface="Arial"/>
              </a:rPr>
              <a:t>5</a:t>
            </a:r>
            <a:r>
              <a:rPr lang="zh-TW" sz="900">
                <a:latin typeface="MingLiU"/>
                <a:ea typeface="MingLiU"/>
              </a:rPr>
              <a:t>項,已實現科技成果轉化</a:t>
            </a:r>
            <a:r>
              <a:rPr lang="zh-TW" sz="900">
                <a:latin typeface="Arial"/>
                <a:ea typeface="Arial"/>
              </a:rPr>
              <a:t>13</a:t>
            </a:r>
            <a:r>
              <a:rPr lang="zh-TW" sz="900">
                <a:latin typeface="MingLiU"/>
                <a:ea typeface="MingLiU"/>
              </a:rPr>
              <a:t>項，成果已成功向社會推廣，并取得良好的經濟和社會效益, 省市領導曾多次到我們公司視察并給予高度肯定。</a:t>
            </a:r>
          </a:p>
          <a:p>
            <a:pPr algn="just" indent="215900">
              <a:lnSpc>
                <a:spcPts val="1645"/>
              </a:lnSpc>
            </a:pPr>
            <a:r>
              <a:rPr lang="zh-TW" sz="900">
                <a:latin typeface="MingLiU"/>
                <a:ea typeface="MingLiU"/>
              </a:rPr>
              <a:t>公司以</a:t>
            </a:r>
            <a:r>
              <a:rPr lang="zh-CN" sz="900">
                <a:latin typeface="MingLiU"/>
                <a:ea typeface="MingLiU"/>
              </a:rPr>
              <a:t>“人</a:t>
            </a:r>
            <a:r>
              <a:rPr lang="zh-TW" sz="900">
                <a:latin typeface="MingLiU"/>
                <a:ea typeface="MingLiU"/>
              </a:rPr>
              <a:t>本、高效、誠信、卓越”爲中心。本着</a:t>
            </a:r>
            <a:r>
              <a:rPr lang="zh-CN" sz="900">
                <a:latin typeface="MingLiU"/>
                <a:ea typeface="MingLiU"/>
              </a:rPr>
              <a:t>“以</a:t>
            </a:r>
            <a:r>
              <a:rPr lang="zh-TW" sz="900">
                <a:latin typeface="MingLiU"/>
                <a:ea typeface="MingLiU"/>
              </a:rPr>
              <a:t>科技爲先導，以質量爲中心，不斷創 新，向用户提供滿意的産品和服務"爲準則。經過十幾年的努力發展，華順爐業博得了國内外衆 多企業的信任和好評。公司先後榮獲</a:t>
            </a:r>
            <a:r>
              <a:rPr lang="en-US" sz="900">
                <a:latin typeface="MingLiU"/>
              </a:rPr>
              <a:t>《</a:t>
            </a:r>
            <a:r>
              <a:rPr lang="en-US" sz="900">
                <a:latin typeface="Arial"/>
              </a:rPr>
              <a:t>AAA</a:t>
            </a:r>
            <a:r>
              <a:rPr lang="zh-TW" sz="900">
                <a:latin typeface="MingLiU"/>
                <a:ea typeface="MingLiU"/>
              </a:rPr>
              <a:t>級咨信企業》、《重合同守信用企業》等榮譽稱號, 并通過了《安全生産標準化》及</a:t>
            </a:r>
            <a:r>
              <a:rPr lang="en-US" sz="900">
                <a:latin typeface="MingLiU"/>
              </a:rPr>
              <a:t>《</a:t>
            </a:r>
            <a:r>
              <a:rPr lang="en-US" sz="900">
                <a:latin typeface="Arial"/>
              </a:rPr>
              <a:t>IS09001</a:t>
            </a:r>
            <a:r>
              <a:rPr lang="en-US" sz="1100">
                <a:latin typeface="SimSun"/>
              </a:rPr>
              <a:t>：</a:t>
            </a:r>
            <a:r>
              <a:rPr lang="en-US" sz="900">
                <a:latin typeface="Arial"/>
              </a:rPr>
              <a:t> </a:t>
            </a:r>
            <a:r>
              <a:rPr lang="zh-TW" sz="900">
                <a:latin typeface="Arial"/>
                <a:ea typeface="Arial"/>
              </a:rPr>
              <a:t>2008</a:t>
            </a:r>
            <a:r>
              <a:rPr lang="zh-TW" sz="900">
                <a:latin typeface="MingLiU"/>
                <a:ea typeface="MingLiU"/>
              </a:rPr>
              <a:t>質量管理體系認證》。公司將一如既往地持續 改進質量管理體系，不斷滿足、提高用户的需求，確保客户對産品更加滿意，全力打造華順品牌, 進一步開拓國内外市場，増强公司在市場競争能力！</a:t>
            </a:r>
          </a:p>
          <a:p>
            <a:pPr algn="just" indent="215900">
              <a:lnSpc>
                <a:spcPts val="1645"/>
              </a:lnSpc>
            </a:pPr>
            <a:r>
              <a:rPr lang="zh-TW" sz="900">
                <a:latin typeface="MingLiU"/>
                <a:ea typeface="MingLiU"/>
              </a:rPr>
              <a:t>華順爐業以質量和設計打造品牌，以服務與誠信共赢天下！熱忱歡迎國内外各界人士與我司 洽談、合作，携手共進，共創輝煌！</a:t>
            </a:r>
          </a:p>
        </p:txBody>
      </p:sp>
      <p:sp>
        <p:nvSpPr>
          <p:cNvPr id="7" name=""/>
          <p:cNvSpPr/>
          <p:nvPr/>
        </p:nvSpPr>
        <p:spPr>
          <a:xfrm>
            <a:off x="8793480" y="2389632"/>
            <a:ext cx="5425440" cy="4087368"/>
          </a:xfrm>
          <a:prstGeom prst="rect">
            <a:avLst/>
          </a:prstGeom>
          <a:solidFill>
            <a:srgbClr val="FFFFFF"/>
          </a:solidFill>
        </p:spPr>
        <p:txBody>
          <a:bodyPr lIns="0" tIns="0" rIns="0" bIns="0">
            <a:noAutofit/>
          </a:bodyPr>
          <a:p>
            <a:pPr algn="just" indent="0">
              <a:lnSpc>
                <a:spcPct val="134000"/>
              </a:lnSpc>
            </a:pPr>
            <a:r>
              <a:rPr lang="en-US" sz="700">
                <a:latin typeface="Arial"/>
              </a:rPr>
              <a:t>HuaShun furnace industry is a professional engaged in national large and medium-sized processing equipment research and development design, manufacture, installation and commissioning general contracting turn-key project of modern comprehensive enterprise custom services. Product has been widely used in aerospace, shipbuilding, military equipment, nuclear power equipment, water and electricity equipment, locomotive, chemical machinery, heavy machinery, vehicle manufacturing, mining machinery, casting, metallurgy, iron and steel industry,etc. Company existing staff more than one hundred people, professional and technical personnel more than </a:t>
            </a:r>
            <a:r>
              <a:rPr lang="zh-CN" sz="700">
                <a:latin typeface="Arial"/>
                <a:ea typeface="Arial"/>
              </a:rPr>
              <a:t>30%, </a:t>
            </a:r>
            <a:r>
              <a:rPr lang="en-US" sz="700">
                <a:latin typeface="Arial"/>
              </a:rPr>
              <a:t>the researcher level high 1,9 engineers, 10 assistant engineers, 15 technicians and technicians. Companies were identified as science and technology department of zhejiang province in 2009 the second batch of high-tech enterprises. Enterprises have to implement the 6 s management and comprehensive IS09001 quality management system, to become the industry leader has laid a solid foundation.</a:t>
            </a:r>
          </a:p>
          <a:p>
            <a:pPr algn="just" indent="0">
              <a:lnSpc>
                <a:spcPct val="134000"/>
              </a:lnSpc>
            </a:pPr>
            <a:r>
              <a:rPr lang="en-US" sz="700">
                <a:latin typeface="Arial"/>
              </a:rPr>
              <a:t>Company with new mechanism, a high starting point for the guidelines, with excellent quality, perfect service for the purpose. Constantly adhering to the customer demand as the center, continuous research and development a series of "high efficiency, energy saving, advanced, environmental protection" of the whole fiber gas, oil furnace, resistance furnace, all kinds of heat treatment furnace and complete sets of heat treatment production line, such as complete sets of automatic control system. Company has 11 core independent intellectual property rights, patents, copyright of seven, including large oil burner HuaShun furnace industry control software V1.0, nearly three years the company a total of 15 scientific research project, 5 per year on average, 13 have realize the transformation of scientific and technological achievements, achievements have been successfully promote to the society, and achieved good economic and social benefits, provincial and municipal leadership has repeatedly to visit our company and give high praise.</a:t>
            </a:r>
          </a:p>
          <a:p>
            <a:pPr algn="just" indent="0">
              <a:lnSpc>
                <a:spcPct val="134000"/>
              </a:lnSpc>
            </a:pPr>
            <a:r>
              <a:rPr lang="en-US" sz="700">
                <a:latin typeface="Arial"/>
              </a:rPr>
              <a:t>Company to "people-oriented, high efficiency, integrity, excellence" as the center. In line with "by the science and technology as the forerunner, take the quality as the center, continuous innovation, to provide customers with satisfactory products and services" for the guidelines. After years of efforts to develop, HuaShun furnace industry gained the trust and high praise from domestic and international enterprises. Company has won the "AAA client letter enterprise", "enterprise of observing contracts and keeping promise" and other honorary title, and adopted the "safety production standardization" and "IS09001:2008 quality management system certification. Company will, as always, continue to improve the quality management system, constantly satisfy and improve the user's needs, to ensure that customers satisfied with the products more, to create HuaShun brand, further expand the domestic and international market, enhance the company in the market competition ability.</a:t>
            </a:r>
          </a:p>
          <a:p>
            <a:pPr algn="just" indent="0">
              <a:lnSpc>
                <a:spcPct val="134000"/>
              </a:lnSpc>
            </a:pPr>
            <a:r>
              <a:rPr lang="en-US" sz="700">
                <a:latin typeface="Arial"/>
              </a:rPr>
              <a:t>HuaShun furnace industry and design to build brand by quality, service and integrity and win-win world! Sincerely welcome people from all walks of life both at home and abroad to our company to negotiate, cooperation, hand in hand, create brilliance!</a:t>
            </a:r>
          </a:p>
        </p:txBody>
      </p:sp>
      <p:sp>
        <p:nvSpPr>
          <p:cNvPr id="8" name=""/>
          <p:cNvSpPr/>
          <p:nvPr/>
        </p:nvSpPr>
        <p:spPr>
          <a:xfrm>
            <a:off x="643128" y="9738360"/>
            <a:ext cx="176784" cy="131064"/>
          </a:xfrm>
          <a:prstGeom prst="rect">
            <a:avLst/>
          </a:prstGeom>
          <a:solidFill>
            <a:srgbClr val="9FA1A0"/>
          </a:solidFill>
        </p:spPr>
        <p:txBody>
          <a:bodyPr lIns="0" tIns="0" rIns="0" bIns="0" wrap="none">
            <a:noAutofit/>
          </a:bodyPr>
          <a:p>
            <a:pPr indent="0"/>
            <a:r>
              <a:rPr lang="en-US" sz="1000">
                <a:solidFill>
                  <a:srgbClr val="FFFFFF"/>
                </a:solidFill>
                <a:latin typeface="Arial"/>
              </a:rPr>
              <a:t>03</a:t>
            </a:r>
          </a:p>
        </p:txBody>
      </p:sp>
      <p:sp>
        <p:nvSpPr>
          <p:cNvPr id="9" name=""/>
          <p:cNvSpPr/>
          <p:nvPr/>
        </p:nvSpPr>
        <p:spPr>
          <a:xfrm>
            <a:off x="1057656" y="9741408"/>
            <a:ext cx="3346704" cy="124968"/>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0" name=""/>
          <p:cNvSpPr/>
          <p:nvPr/>
        </p:nvSpPr>
        <p:spPr>
          <a:xfrm>
            <a:off x="14468856" y="9735312"/>
            <a:ext cx="176784" cy="134112"/>
          </a:xfrm>
          <a:prstGeom prst="rect">
            <a:avLst/>
          </a:prstGeom>
          <a:solidFill>
            <a:srgbClr val="9FA1A0"/>
          </a:solidFill>
        </p:spPr>
        <p:txBody>
          <a:bodyPr lIns="0" tIns="0" rIns="0" bIns="0" wrap="none">
            <a:noAutofit/>
          </a:bodyPr>
          <a:p>
            <a:pPr indent="0"/>
            <a:r>
              <a:rPr lang="en-US" sz="1000">
                <a:solidFill>
                  <a:srgbClr val="FFFFFF"/>
                </a:solidFill>
                <a:latin typeface="Arial"/>
              </a:rPr>
              <a:t>04</a:t>
            </a:r>
          </a:p>
        </p:txBody>
      </p:sp>
      <p:sp>
        <p:nvSpPr>
          <p:cNvPr id="11" name=""/>
          <p:cNvSpPr/>
          <p:nvPr/>
        </p:nvSpPr>
        <p:spPr>
          <a:xfrm>
            <a:off x="11305032" y="9741408"/>
            <a:ext cx="3072384" cy="13411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18288" y="6352032"/>
            <a:ext cx="7336536" cy="2572512"/>
          </a:xfrm>
          <a:prstGeom prst="rect">
            <a:avLst/>
          </a:prstGeom>
        </p:spPr>
      </p:pic>
      <p:pic>
        <p:nvPicPr>
          <p:cNvPr id="3" name=""/>
          <p:cNvPicPr>
            <a:picLocks noChangeAspect="1"/>
          </p:cNvPicPr>
          <p:nvPr/>
        </p:nvPicPr>
        <p:blipFill>
          <a:blip r:embed="rPictId1"/>
          <a:stretch>
            <a:fillRect/>
          </a:stretch>
        </p:blipFill>
        <p:spPr>
          <a:xfrm>
            <a:off x="7424928" y="1496568"/>
            <a:ext cx="7815072" cy="7455408"/>
          </a:xfrm>
          <a:prstGeom prst="rect">
            <a:avLst/>
          </a:prstGeom>
        </p:spPr>
      </p:pic>
      <p:sp>
        <p:nvSpPr>
          <p:cNvPr id="4" name=""/>
          <p:cNvSpPr/>
          <p:nvPr/>
        </p:nvSpPr>
        <p:spPr>
          <a:xfrm>
            <a:off x="1213104" y="3139440"/>
            <a:ext cx="4066032" cy="2301240"/>
          </a:xfrm>
          <a:prstGeom prst="rect">
            <a:avLst/>
          </a:prstGeom>
          <a:solidFill>
            <a:srgbClr val="FFFFFF"/>
          </a:solidFill>
        </p:spPr>
        <p:txBody>
          <a:bodyPr lIns="0" tIns="0" rIns="0" bIns="0">
            <a:noAutofit/>
          </a:bodyPr>
          <a:p>
            <a:pPr indent="0"/>
            <a:r>
              <a:rPr lang="zh-TW" sz="1700">
                <a:latin typeface="MingLiU"/>
                <a:ea typeface="MingLiU"/>
              </a:rPr>
              <a:t>精益求精締造完美品質</a:t>
            </a:r>
          </a:p>
          <a:p>
            <a:pPr indent="0">
              <a:spcAft>
                <a:spcPts val="350"/>
              </a:spcAft>
            </a:pPr>
            <a:r>
              <a:rPr lang="en-US" sz="1400">
                <a:latin typeface="Times New Roman"/>
              </a:rPr>
              <a:t>Excellence Strive to create the perfect quality</a:t>
            </a:r>
          </a:p>
          <a:p>
            <a:pPr indent="0">
              <a:spcAft>
                <a:spcPts val="350"/>
              </a:spcAft>
            </a:pPr>
            <a:r>
              <a:rPr lang="zh-TW" sz="1000">
                <a:latin typeface="MingLiU"/>
                <a:ea typeface="MingLiU"/>
              </a:rPr>
              <a:t>現代化的生産車間，先進的加工設備，</a:t>
            </a:r>
          </a:p>
          <a:p>
            <a:pPr indent="0">
              <a:spcAft>
                <a:spcPts val="350"/>
              </a:spcAft>
            </a:pPr>
            <a:r>
              <a:rPr lang="zh-TW" sz="1000">
                <a:latin typeface="MingLiU"/>
                <a:ea typeface="MingLiU"/>
              </a:rPr>
              <a:t>精湛的制造技術，科學的企業管理，</a:t>
            </a:r>
          </a:p>
          <a:p>
            <a:pPr indent="0">
              <a:spcAft>
                <a:spcPts val="350"/>
              </a:spcAft>
            </a:pPr>
            <a:r>
              <a:rPr lang="zh-TW" sz="1000">
                <a:latin typeface="MingLiU"/>
                <a:ea typeface="MingLiU"/>
              </a:rPr>
              <a:t>使生産實現了有序化，精準化，高效化，</a:t>
            </a:r>
          </a:p>
          <a:p>
            <a:pPr indent="0">
              <a:spcAft>
                <a:spcPts val="350"/>
              </a:spcAft>
            </a:pPr>
            <a:r>
              <a:rPr lang="zh-TW" sz="1000">
                <a:latin typeface="MingLiU"/>
                <a:ea typeface="MingLiU"/>
              </a:rPr>
              <a:t>確保每一臺産品優質、按時地提供給用户</a:t>
            </a:r>
          </a:p>
          <a:p>
            <a:pPr indent="0">
              <a:spcAft>
                <a:spcPts val="350"/>
              </a:spcAft>
            </a:pPr>
            <a:r>
              <a:rPr lang="en-US" sz="1000">
                <a:latin typeface="Arial"/>
              </a:rPr>
              <a:t>Modern production workshop, advanced processing equipment,</a:t>
            </a:r>
          </a:p>
          <a:p>
            <a:pPr indent="0">
              <a:spcAft>
                <a:spcPts val="350"/>
              </a:spcAft>
            </a:pPr>
            <a:r>
              <a:rPr lang="en-US" sz="1000">
                <a:latin typeface="Arial"/>
              </a:rPr>
              <a:t>Superb manufacturing technology, scientific management,</a:t>
            </a:r>
          </a:p>
          <a:p>
            <a:pPr indent="0">
              <a:spcAft>
                <a:spcPts val="350"/>
              </a:spcAft>
            </a:pPr>
            <a:r>
              <a:rPr lang="en-US" sz="1000">
                <a:latin typeface="Arial"/>
              </a:rPr>
              <a:t>Enable production to achieve the orderly, accurate, efficient,</a:t>
            </a:r>
          </a:p>
          <a:p>
            <a:pPr indent="0"/>
            <a:r>
              <a:rPr lang="en-US" sz="1000">
                <a:latin typeface="Arial"/>
              </a:rPr>
              <a:t>Ensure that each product quality, on time and provided to the user.</a:t>
            </a:r>
          </a:p>
        </p:txBody>
      </p:sp>
      <p:sp>
        <p:nvSpPr>
          <p:cNvPr id="5" name=""/>
          <p:cNvSpPr/>
          <p:nvPr/>
        </p:nvSpPr>
        <p:spPr>
          <a:xfrm>
            <a:off x="643128" y="9738360"/>
            <a:ext cx="176784" cy="115824"/>
          </a:xfrm>
          <a:prstGeom prst="rect">
            <a:avLst/>
          </a:prstGeom>
          <a:solidFill>
            <a:srgbClr val="9FA1A0"/>
          </a:solidFill>
        </p:spPr>
        <p:txBody>
          <a:bodyPr lIns="0" tIns="0" rIns="0" bIns="0" wrap="none">
            <a:noAutofit/>
          </a:bodyPr>
          <a:p>
            <a:pPr indent="0"/>
            <a:r>
              <a:rPr lang="en-US" sz="1000">
                <a:solidFill>
                  <a:srgbClr val="FFFFFF"/>
                </a:solidFill>
                <a:latin typeface="Arial"/>
              </a:rPr>
              <a:t>05</a:t>
            </a:r>
          </a:p>
        </p:txBody>
      </p:sp>
      <p:sp>
        <p:nvSpPr>
          <p:cNvPr id="6"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7" name=""/>
          <p:cNvSpPr/>
          <p:nvPr/>
        </p:nvSpPr>
        <p:spPr>
          <a:xfrm>
            <a:off x="14468856" y="9735312"/>
            <a:ext cx="176784" cy="134112"/>
          </a:xfrm>
          <a:prstGeom prst="rect">
            <a:avLst/>
          </a:prstGeom>
          <a:solidFill>
            <a:srgbClr val="9FA1A0"/>
          </a:solidFill>
        </p:spPr>
        <p:txBody>
          <a:bodyPr lIns="0" tIns="0" rIns="0" bIns="0" wrap="none">
            <a:noAutofit/>
          </a:bodyPr>
          <a:p>
            <a:pPr indent="0"/>
            <a:r>
              <a:rPr lang="en-US" sz="1000">
                <a:solidFill>
                  <a:srgbClr val="FFFFFF"/>
                </a:solidFill>
                <a:latin typeface="Arial"/>
              </a:rPr>
              <a:t>06</a:t>
            </a:r>
          </a:p>
        </p:txBody>
      </p:sp>
      <p:sp>
        <p:nvSpPr>
          <p:cNvPr id="8" name=""/>
          <p:cNvSpPr/>
          <p:nvPr/>
        </p:nvSpPr>
        <p:spPr>
          <a:xfrm>
            <a:off x="11305032" y="9741408"/>
            <a:ext cx="3072384" cy="13411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1664208" y="4209288"/>
            <a:ext cx="4757928" cy="1176528"/>
          </a:xfrm>
          <a:prstGeom prst="rect">
            <a:avLst/>
          </a:prstGeom>
        </p:spPr>
      </p:pic>
      <p:pic>
        <p:nvPicPr>
          <p:cNvPr id="3" name=""/>
          <p:cNvPicPr>
            <a:picLocks noChangeAspect="1"/>
          </p:cNvPicPr>
          <p:nvPr/>
        </p:nvPicPr>
        <p:blipFill>
          <a:blip r:embed="rPictId1"/>
          <a:stretch>
            <a:fillRect/>
          </a:stretch>
        </p:blipFill>
        <p:spPr>
          <a:xfrm>
            <a:off x="1664208" y="5629656"/>
            <a:ext cx="4757928" cy="3145536"/>
          </a:xfrm>
          <a:prstGeom prst="rect">
            <a:avLst/>
          </a:prstGeom>
        </p:spPr>
      </p:pic>
      <p:pic>
        <p:nvPicPr>
          <p:cNvPr id="4" name=""/>
          <p:cNvPicPr>
            <a:picLocks noChangeAspect="1"/>
          </p:cNvPicPr>
          <p:nvPr/>
        </p:nvPicPr>
        <p:blipFill>
          <a:blip r:embed="rPictId2"/>
          <a:stretch>
            <a:fillRect/>
          </a:stretch>
        </p:blipFill>
        <p:spPr>
          <a:xfrm>
            <a:off x="9119616" y="3051048"/>
            <a:ext cx="4858512" cy="2883408"/>
          </a:xfrm>
          <a:prstGeom prst="rect">
            <a:avLst/>
          </a:prstGeom>
        </p:spPr>
      </p:pic>
      <p:pic>
        <p:nvPicPr>
          <p:cNvPr id="5" name=""/>
          <p:cNvPicPr>
            <a:picLocks noChangeAspect="1"/>
          </p:cNvPicPr>
          <p:nvPr/>
        </p:nvPicPr>
        <p:blipFill>
          <a:blip r:embed="rPictId3"/>
          <a:stretch>
            <a:fillRect/>
          </a:stretch>
        </p:blipFill>
        <p:spPr>
          <a:xfrm>
            <a:off x="9119616" y="6044184"/>
            <a:ext cx="4852416" cy="1399032"/>
          </a:xfrm>
          <a:prstGeom prst="rect">
            <a:avLst/>
          </a:prstGeom>
        </p:spPr>
      </p:pic>
      <p:pic>
        <p:nvPicPr>
          <p:cNvPr id="6" name=""/>
          <p:cNvPicPr>
            <a:picLocks noChangeAspect="1"/>
          </p:cNvPicPr>
          <p:nvPr/>
        </p:nvPicPr>
        <p:blipFill>
          <a:blip r:embed="rPictId4"/>
          <a:stretch>
            <a:fillRect/>
          </a:stretch>
        </p:blipFill>
        <p:spPr>
          <a:xfrm>
            <a:off x="7748016" y="7876032"/>
            <a:ext cx="2959608" cy="941832"/>
          </a:xfrm>
          <a:prstGeom prst="rect">
            <a:avLst/>
          </a:prstGeom>
        </p:spPr>
      </p:pic>
      <p:pic>
        <p:nvPicPr>
          <p:cNvPr id="7" name=""/>
          <p:cNvPicPr>
            <a:picLocks noChangeAspect="1"/>
          </p:cNvPicPr>
          <p:nvPr/>
        </p:nvPicPr>
        <p:blipFill>
          <a:blip r:embed="rPictId5"/>
          <a:stretch>
            <a:fillRect/>
          </a:stretch>
        </p:blipFill>
        <p:spPr>
          <a:xfrm>
            <a:off x="11253216" y="7860792"/>
            <a:ext cx="4008120" cy="1005840"/>
          </a:xfrm>
          <a:prstGeom prst="rect">
            <a:avLst/>
          </a:prstGeom>
        </p:spPr>
      </p:pic>
      <p:sp>
        <p:nvSpPr>
          <p:cNvPr id="8" name=""/>
          <p:cNvSpPr/>
          <p:nvPr/>
        </p:nvSpPr>
        <p:spPr>
          <a:xfrm>
            <a:off x="1667256" y="1331976"/>
            <a:ext cx="4623816" cy="2755392"/>
          </a:xfrm>
          <a:prstGeom prst="rect">
            <a:avLst/>
          </a:prstGeom>
          <a:solidFill>
            <a:srgbClr val="FFFFFF"/>
          </a:solidFill>
        </p:spPr>
        <p:txBody>
          <a:bodyPr lIns="0" tIns="0" rIns="0" bIns="0">
            <a:noAutofit/>
          </a:bodyPr>
          <a:p>
            <a:pPr indent="0"/>
            <a:r>
              <a:rPr lang="zh-TW" sz="1200">
                <a:latin typeface="MingLiU"/>
                <a:ea typeface="MingLiU"/>
              </a:rPr>
              <a:t>网带式热处理生产线</a:t>
            </a:r>
          </a:p>
          <a:p>
            <a:pPr indent="0"/>
            <a:r>
              <a:rPr lang="en-US" sz="1000">
                <a:latin typeface="Arial"/>
              </a:rPr>
              <a:t>Network with heat treatment furnace production line</a:t>
            </a:r>
          </a:p>
          <a:p>
            <a:pPr indent="0">
              <a:lnSpc>
                <a:spcPts val="1144"/>
              </a:lnSpc>
            </a:pPr>
            <a:r>
              <a:rPr lang="zh-TW" sz="800">
                <a:solidFill>
                  <a:srgbClr val="19277D"/>
                </a:solidFill>
                <a:latin typeface="MingLiU"/>
                <a:ea typeface="MingLiU"/>
              </a:rPr>
              <a:t>设备用途：</a:t>
            </a:r>
            <a:r>
              <a:rPr lang="zh-TW" sz="800">
                <a:latin typeface="MingLiU"/>
                <a:ea typeface="MingLiU"/>
              </a:rPr>
              <a:t>淬火、回火、浅层渗碳等工艺</a:t>
            </a:r>
          </a:p>
          <a:p>
            <a:pPr indent="0">
              <a:lnSpc>
                <a:spcPts val="1144"/>
              </a:lnSpc>
            </a:pPr>
            <a:r>
              <a:rPr lang="zh-TW" sz="800">
                <a:solidFill>
                  <a:srgbClr val="19277D"/>
                </a:solidFill>
                <a:latin typeface="MingLiU"/>
                <a:ea typeface="MingLiU"/>
              </a:rPr>
              <a:t>适用行业：</a:t>
            </a:r>
            <a:r>
              <a:rPr lang="zh-TW" sz="800">
                <a:latin typeface="MingLiU"/>
                <a:ea typeface="MingLiU"/>
              </a:rPr>
              <a:t>紧固件、传动件、五金零件、标准件、五金工具等行业领域</a:t>
            </a:r>
          </a:p>
          <a:p>
            <a:pPr indent="0">
              <a:lnSpc>
                <a:spcPts val="1144"/>
              </a:lnSpc>
            </a:pPr>
            <a:r>
              <a:rPr lang="zh-TW" sz="800">
                <a:solidFill>
                  <a:srgbClr val="19277D"/>
                </a:solidFill>
                <a:latin typeface="MingLiU"/>
                <a:ea typeface="MingLiU"/>
              </a:rPr>
              <a:t>能源类型：</a:t>
            </a:r>
            <a:r>
              <a:rPr lang="zh-TW" sz="800">
                <a:latin typeface="MingLiU"/>
                <a:ea typeface="MingLiU"/>
              </a:rPr>
              <a:t>电加热</a:t>
            </a:r>
          </a:p>
          <a:p>
            <a:pPr indent="0">
              <a:lnSpc>
                <a:spcPts val="1008"/>
              </a:lnSpc>
            </a:pPr>
            <a:r>
              <a:rPr lang="zh-TW" sz="800">
                <a:solidFill>
                  <a:srgbClr val="19277D"/>
                </a:solidFill>
                <a:latin typeface="MingLiU"/>
                <a:ea typeface="MingLiU"/>
              </a:rPr>
              <a:t>生产线组成(可选配):</a:t>
            </a:r>
            <a:r>
              <a:rPr lang="zh-TW" sz="800">
                <a:latin typeface="MingLiU"/>
                <a:ea typeface="MingLiU"/>
              </a:rPr>
              <a:t>前清洗机一加热淬火炉一多功能油(水)槽一后清洗机一回火炉一 发黑一烘干一上油</a:t>
            </a:r>
          </a:p>
          <a:p>
            <a:pPr indent="0">
              <a:lnSpc>
                <a:spcPts val="1144"/>
              </a:lnSpc>
            </a:pPr>
            <a:r>
              <a:rPr lang="zh-TW" sz="800">
                <a:solidFill>
                  <a:srgbClr val="19277D"/>
                </a:solidFill>
                <a:latin typeface="MingLiU"/>
                <a:ea typeface="MingLiU"/>
              </a:rPr>
              <a:t>控制系统：</a:t>
            </a:r>
            <a:r>
              <a:rPr lang="zh-TW" sz="800">
                <a:latin typeface="MingLiU"/>
                <a:ea typeface="MingLiU"/>
              </a:rPr>
              <a:t>具备温度智能控制、动作控制、过程记录、报警、自动关机等功能。</a:t>
            </a:r>
          </a:p>
          <a:p>
            <a:pPr indent="0">
              <a:lnSpc>
                <a:spcPts val="1144"/>
              </a:lnSpc>
              <a:spcAft>
                <a:spcPts val="350"/>
              </a:spcAft>
            </a:pPr>
            <a:r>
              <a:rPr lang="zh-TW" sz="800">
                <a:solidFill>
                  <a:srgbClr val="19277D"/>
                </a:solidFill>
                <a:latin typeface="MingLiU"/>
                <a:ea typeface="MingLiU"/>
              </a:rPr>
              <a:t>产品规格：</a:t>
            </a:r>
            <a:r>
              <a:rPr lang="zh-TW" sz="800">
                <a:latin typeface="MingLiU"/>
                <a:ea typeface="MingLiU"/>
              </a:rPr>
              <a:t>按需要定制。</a:t>
            </a:r>
          </a:p>
          <a:p>
            <a:pPr indent="0">
              <a:lnSpc>
                <a:spcPct val="142000"/>
              </a:lnSpc>
            </a:pPr>
            <a:r>
              <a:rPr lang="en-US" sz="700">
                <a:solidFill>
                  <a:srgbClr val="19277D"/>
                </a:solidFill>
                <a:latin typeface="Arial"/>
              </a:rPr>
              <a:t>Equipment use: </a:t>
            </a:r>
            <a:r>
              <a:rPr lang="en-US" sz="700">
                <a:latin typeface="Arial"/>
              </a:rPr>
              <a:t>quenching, tempering, shallow carburizing process</a:t>
            </a:r>
          </a:p>
          <a:p>
            <a:pPr indent="0">
              <a:lnSpc>
                <a:spcPct val="128000"/>
              </a:lnSpc>
            </a:pPr>
            <a:r>
              <a:rPr lang="en-US" sz="700">
                <a:solidFill>
                  <a:srgbClr val="19277D"/>
                </a:solidFill>
                <a:latin typeface="Arial"/>
              </a:rPr>
              <a:t>Applicable Industries: </a:t>
            </a:r>
            <a:r>
              <a:rPr lang="en-US" sz="700">
                <a:latin typeface="Arial"/>
              </a:rPr>
              <a:t>fastener,driving medium,hardware parts,standard parts,hardware tools and other industries.</a:t>
            </a:r>
          </a:p>
          <a:p>
            <a:pPr indent="0">
              <a:lnSpc>
                <a:spcPct val="142000"/>
              </a:lnSpc>
            </a:pPr>
            <a:r>
              <a:rPr lang="en-US" sz="700">
                <a:solidFill>
                  <a:srgbClr val="19277D"/>
                </a:solidFill>
                <a:latin typeface="Arial"/>
              </a:rPr>
              <a:t>Energy types: </a:t>
            </a:r>
            <a:r>
              <a:rPr lang="en-US" sz="700">
                <a:latin typeface="Arial"/>
              </a:rPr>
              <a:t>Electric heating</a:t>
            </a:r>
          </a:p>
          <a:p>
            <a:pPr indent="0">
              <a:lnSpc>
                <a:spcPct val="142000"/>
              </a:lnSpc>
            </a:pPr>
            <a:r>
              <a:rPr lang="en-US" sz="700">
                <a:solidFill>
                  <a:srgbClr val="19277D"/>
                </a:solidFill>
                <a:latin typeface="Arial"/>
              </a:rPr>
              <a:t>Production line composition </a:t>
            </a:r>
            <a:r>
              <a:rPr lang="en-US" sz="700">
                <a:solidFill>
                  <a:srgbClr val="201D53"/>
                </a:solidFill>
                <a:latin typeface="Arial"/>
              </a:rPr>
              <a:t>(optional):Before </a:t>
            </a:r>
            <a:r>
              <a:rPr lang="en-US" sz="700">
                <a:latin typeface="Arial"/>
              </a:rPr>
              <a:t>cleaning machine </a:t>
            </a:r>
            <a:r>
              <a:rPr lang="zh-TW" sz="700">
                <a:latin typeface="Arial"/>
                <a:ea typeface="Arial"/>
              </a:rPr>
              <a:t>- </a:t>
            </a:r>
            <a:r>
              <a:rPr lang="en-US" sz="700">
                <a:latin typeface="Arial"/>
              </a:rPr>
              <a:t>heating quenching furnace </a:t>
            </a:r>
            <a:r>
              <a:rPr lang="zh-TW" sz="700">
                <a:latin typeface="Arial"/>
                <a:ea typeface="Arial"/>
              </a:rPr>
              <a:t>-</a:t>
            </a:r>
            <a:r>
              <a:rPr lang="en-US" sz="700">
                <a:latin typeface="Arial"/>
              </a:rPr>
              <a:t>Multifunctional oil (water) tank - After washing machine </a:t>
            </a:r>
            <a:r>
              <a:rPr lang="zh-TW" sz="700">
                <a:latin typeface="Arial"/>
                <a:ea typeface="Arial"/>
              </a:rPr>
              <a:t>- </a:t>
            </a:r>
            <a:r>
              <a:rPr lang="en-US" sz="700">
                <a:latin typeface="Arial"/>
              </a:rPr>
              <a:t>furnace </a:t>
            </a:r>
            <a:r>
              <a:rPr lang="zh-TW" sz="700">
                <a:latin typeface="Arial"/>
                <a:ea typeface="Arial"/>
              </a:rPr>
              <a:t>- </a:t>
            </a:r>
            <a:r>
              <a:rPr lang="en-US" sz="700">
                <a:latin typeface="Arial"/>
              </a:rPr>
              <a:t>black - drying </a:t>
            </a:r>
            <a:r>
              <a:rPr lang="zh-TW" sz="700">
                <a:latin typeface="Arial"/>
                <a:ea typeface="Arial"/>
              </a:rPr>
              <a:t>- </a:t>
            </a:r>
            <a:r>
              <a:rPr lang="en-US" sz="700">
                <a:latin typeface="Arial"/>
              </a:rPr>
              <a:t>oil </a:t>
            </a:r>
            <a:r>
              <a:rPr lang="en-US" sz="700">
                <a:solidFill>
                  <a:srgbClr val="19277D"/>
                </a:solidFill>
                <a:latin typeface="Arial"/>
              </a:rPr>
              <a:t>Control system: </a:t>
            </a:r>
            <a:r>
              <a:rPr lang="en-US" sz="700">
                <a:latin typeface="Arial"/>
              </a:rPr>
              <a:t>with intelligent temperature control, motion control, process recording, alarm, automatic shutdown feature.</a:t>
            </a:r>
          </a:p>
          <a:p>
            <a:pPr indent="0">
              <a:lnSpc>
                <a:spcPct val="142000"/>
              </a:lnSpc>
            </a:pPr>
            <a:r>
              <a:rPr lang="en-US" sz="700">
                <a:solidFill>
                  <a:srgbClr val="19277D"/>
                </a:solidFill>
                <a:latin typeface="Arial"/>
              </a:rPr>
              <a:t>Specifications: </a:t>
            </a:r>
            <a:r>
              <a:rPr lang="en-US" sz="700">
                <a:latin typeface="Arial"/>
              </a:rPr>
              <a:t>customized according to needs</a:t>
            </a:r>
          </a:p>
        </p:txBody>
      </p:sp>
      <p:sp>
        <p:nvSpPr>
          <p:cNvPr id="9" name=""/>
          <p:cNvSpPr/>
          <p:nvPr/>
        </p:nvSpPr>
        <p:spPr>
          <a:xfrm>
            <a:off x="1914144" y="8823960"/>
            <a:ext cx="3368040" cy="344424"/>
          </a:xfrm>
          <a:prstGeom prst="rect">
            <a:avLst/>
          </a:prstGeom>
          <a:solidFill>
            <a:srgbClr val="FFFFFF"/>
          </a:solidFill>
        </p:spPr>
        <p:txBody>
          <a:bodyPr lIns="0" tIns="0" rIns="0" bIns="0">
            <a:noAutofit/>
          </a:bodyPr>
          <a:p>
            <a:pPr indent="254000"/>
            <a:r>
              <a:rPr lang="zh-TW" sz="1200">
                <a:latin typeface="MingLiU"/>
                <a:ea typeface="MingLiU"/>
              </a:rPr>
              <a:t>网带式热处理生产线</a:t>
            </a:r>
          </a:p>
          <a:p>
            <a:pPr indent="254000">
              <a:lnSpc>
                <a:spcPct val="94000"/>
              </a:lnSpc>
            </a:pPr>
            <a:r>
              <a:rPr lang="en-US" sz="1000">
                <a:latin typeface="Arial"/>
              </a:rPr>
              <a:t>Network with heat treatment furnace production line</a:t>
            </a:r>
          </a:p>
        </p:txBody>
      </p:sp>
      <p:sp>
        <p:nvSpPr>
          <p:cNvPr id="10" name=""/>
          <p:cNvSpPr/>
          <p:nvPr/>
        </p:nvSpPr>
        <p:spPr>
          <a:xfrm>
            <a:off x="658368" y="9738360"/>
            <a:ext cx="161544" cy="115824"/>
          </a:xfrm>
          <a:prstGeom prst="rect">
            <a:avLst/>
          </a:prstGeom>
          <a:solidFill>
            <a:srgbClr val="9FA1A0"/>
          </a:solidFill>
        </p:spPr>
        <p:txBody>
          <a:bodyPr lIns="0" tIns="0" rIns="0" bIns="0" wrap="none">
            <a:noAutofit/>
          </a:bodyPr>
          <a:p>
            <a:pPr indent="0"/>
            <a:r>
              <a:rPr lang="en-US" sz="1000">
                <a:solidFill>
                  <a:srgbClr val="FFFFFF"/>
                </a:solidFill>
                <a:latin typeface="Arial"/>
              </a:rPr>
              <a:t>07</a:t>
            </a:r>
          </a:p>
        </p:txBody>
      </p:sp>
      <p:sp>
        <p:nvSpPr>
          <p:cNvPr id="11"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2" name=""/>
          <p:cNvSpPr/>
          <p:nvPr/>
        </p:nvSpPr>
        <p:spPr>
          <a:xfrm>
            <a:off x="9314688" y="1310640"/>
            <a:ext cx="3630168" cy="1670304"/>
          </a:xfrm>
          <a:prstGeom prst="rect">
            <a:avLst/>
          </a:prstGeom>
          <a:solidFill>
            <a:srgbClr val="FFFFFF"/>
          </a:solidFill>
        </p:spPr>
        <p:txBody>
          <a:bodyPr lIns="0" tIns="0" rIns="0" bIns="0">
            <a:noAutofit/>
          </a:bodyPr>
          <a:p>
            <a:pPr indent="0"/>
            <a:r>
              <a:rPr lang="zh-TW" sz="1200">
                <a:latin typeface="MingLiU"/>
                <a:ea typeface="MingLiU"/>
              </a:rPr>
              <a:t>网带式回火炉</a:t>
            </a:r>
          </a:p>
          <a:p>
            <a:pPr algn="just" indent="0">
              <a:spcAft>
                <a:spcPts val="140"/>
              </a:spcAft>
            </a:pPr>
            <a:r>
              <a:rPr lang="en-US" sz="1000">
                <a:latin typeface="Arial"/>
              </a:rPr>
              <a:t>Mesh belt furnace</a:t>
            </a:r>
          </a:p>
          <a:p>
            <a:pPr algn="just" indent="0">
              <a:lnSpc>
                <a:spcPts val="1120"/>
              </a:lnSpc>
            </a:pPr>
            <a:r>
              <a:rPr lang="zh-TW" sz="800">
                <a:solidFill>
                  <a:srgbClr val="19277D"/>
                </a:solidFill>
                <a:latin typeface="MingLiU"/>
                <a:ea typeface="MingLiU"/>
              </a:rPr>
              <a:t>设备用途：</a:t>
            </a:r>
            <a:r>
              <a:rPr lang="zh-TW" sz="800">
                <a:latin typeface="MingLiU"/>
                <a:ea typeface="MingLiU"/>
              </a:rPr>
              <a:t>适用于紧固件(螺栓、螺丝、螺帽等)、传动件(轴承、链条、 链轮等)、五金零件、五金工具等零件的回火处理。</a:t>
            </a:r>
          </a:p>
          <a:p>
            <a:pPr algn="just" indent="0">
              <a:lnSpc>
                <a:spcPts val="1120"/>
              </a:lnSpc>
              <a:spcAft>
                <a:spcPts val="140"/>
              </a:spcAft>
            </a:pPr>
            <a:r>
              <a:rPr lang="zh-TW" sz="800">
                <a:solidFill>
                  <a:srgbClr val="19277D"/>
                </a:solidFill>
                <a:latin typeface="MingLiU"/>
                <a:ea typeface="MingLiU"/>
              </a:rPr>
              <a:t>设备特点：</a:t>
            </a:r>
            <a:r>
              <a:rPr lang="zh-TW" sz="800">
                <a:latin typeface="MingLiU"/>
                <a:ea typeface="MingLiU"/>
              </a:rPr>
              <a:t>配有强热风机，以强制空气循环，达到每件工件温度一致。直 棒式加热元件便于维修及更换。</a:t>
            </a:r>
          </a:p>
          <a:p>
            <a:pPr indent="0">
              <a:lnSpc>
                <a:spcPct val="139000"/>
              </a:lnSpc>
            </a:pPr>
            <a:r>
              <a:rPr lang="en-US" sz="700">
                <a:solidFill>
                  <a:srgbClr val="19277D"/>
                </a:solidFill>
                <a:latin typeface="Arial"/>
              </a:rPr>
              <a:t>Device Uses</a:t>
            </a:r>
            <a:r>
              <a:rPr lang="en-US" sz="850">
                <a:solidFill>
                  <a:srgbClr val="19277D"/>
                </a:solidFill>
                <a:latin typeface="SimSun"/>
              </a:rPr>
              <a:t>：</a:t>
            </a:r>
            <a:r>
              <a:rPr lang="en-US" sz="700">
                <a:solidFill>
                  <a:srgbClr val="19277D"/>
                </a:solidFill>
                <a:latin typeface="Arial"/>
              </a:rPr>
              <a:t> </a:t>
            </a:r>
            <a:r>
              <a:rPr lang="en-US" sz="700">
                <a:latin typeface="Arial"/>
              </a:rPr>
              <a:t>suitable for fastener(bolt.,screw.nutsclass).driving medium (bearings.chains,chain wheels)hardware parts, ha rd ware tools.tempering of parts. </a:t>
            </a:r>
            <a:r>
              <a:rPr lang="en-US" sz="700">
                <a:solidFill>
                  <a:srgbClr val="19277D"/>
                </a:solidFill>
                <a:latin typeface="Arial"/>
              </a:rPr>
              <a:t>Features</a:t>
            </a:r>
            <a:r>
              <a:rPr lang="zh-TW" sz="700">
                <a:solidFill>
                  <a:srgbClr val="19277D"/>
                </a:solidFill>
                <a:latin typeface="Arial"/>
                <a:ea typeface="Arial"/>
              </a:rPr>
              <a:t>: </a:t>
            </a:r>
            <a:r>
              <a:rPr lang="en-US" sz="700">
                <a:latin typeface="Arial"/>
              </a:rPr>
              <a:t>with a strong register, with forced air circulation, reach consensus each workpiece temperature. Straight rod-type heating elements for easy maintenance and replacement.</a:t>
            </a:r>
          </a:p>
        </p:txBody>
      </p:sp>
      <p:sp>
        <p:nvSpPr>
          <p:cNvPr id="13" name=""/>
          <p:cNvSpPr/>
          <p:nvPr/>
        </p:nvSpPr>
        <p:spPr>
          <a:xfrm>
            <a:off x="9272016" y="7540752"/>
            <a:ext cx="4066032" cy="320040"/>
          </a:xfrm>
          <a:prstGeom prst="rect">
            <a:avLst/>
          </a:prstGeom>
          <a:solidFill>
            <a:srgbClr val="FFFFFF"/>
          </a:solidFill>
        </p:spPr>
        <p:txBody>
          <a:bodyPr lIns="0" tIns="0" rIns="0" bIns="0">
            <a:noAutofit/>
          </a:bodyPr>
          <a:p>
            <a:pPr indent="0"/>
            <a:r>
              <a:rPr lang="zh-TW" sz="1000">
                <a:latin typeface="MingLiU"/>
                <a:ea typeface="MingLiU"/>
              </a:rPr>
              <a:t>适合网带炉处理的工件产品</a:t>
            </a:r>
          </a:p>
          <a:p>
            <a:pPr indent="0">
              <a:lnSpc>
                <a:spcPct val="94000"/>
              </a:lnSpc>
            </a:pPr>
            <a:r>
              <a:rPr lang="en-US" sz="1000">
                <a:latin typeface="Arial"/>
              </a:rPr>
              <a:t>Suitable mesh belt furnace heat treatment of workpieces Products</a:t>
            </a:r>
          </a:p>
        </p:txBody>
      </p:sp>
      <p:sp>
        <p:nvSpPr>
          <p:cNvPr id="15" name=""/>
          <p:cNvSpPr/>
          <p:nvPr/>
        </p:nvSpPr>
        <p:spPr>
          <a:xfrm>
            <a:off x="10948416" y="8641080"/>
            <a:ext cx="210312" cy="155448"/>
          </a:xfrm>
          <a:prstGeom prst="rect">
            <a:avLst/>
          </a:prstGeom>
          <a:solidFill>
            <a:srgbClr val="FFFFFF"/>
          </a:solidFill>
        </p:spPr>
        <p:txBody>
          <a:bodyPr lIns="0" tIns="0" rIns="0" bIns="0" wrap="none">
            <a:noAutofit/>
          </a:bodyPr>
          <a:p>
            <a:pPr algn="ctr" indent="0"/>
            <a:r>
              <a:rPr lang="en-US" sz="2200">
                <a:solidFill>
                  <a:srgbClr val="3B4A55"/>
                </a:solidFill>
                <a:latin typeface="Arial"/>
              </a:rPr>
              <a:t>o</a:t>
            </a:r>
          </a:p>
        </p:txBody>
      </p:sp>
      <p:sp>
        <p:nvSpPr>
          <p:cNvPr id="16" name=""/>
          <p:cNvSpPr/>
          <p:nvPr/>
        </p:nvSpPr>
        <p:spPr>
          <a:xfrm>
            <a:off x="7842504" y="8915400"/>
            <a:ext cx="6589776" cy="265176"/>
          </a:xfrm>
          <a:prstGeom prst="rect">
            <a:avLst/>
          </a:prstGeom>
          <a:solidFill>
            <a:srgbClr val="FFFFFF"/>
          </a:solidFill>
        </p:spPr>
        <p:txBody>
          <a:bodyPr lIns="0" tIns="0" rIns="0" bIns="0">
            <a:noAutofit/>
          </a:bodyPr>
          <a:p>
            <a:pPr algn="ctr" indent="0"/>
            <a:r>
              <a:rPr lang="zh-TW" sz="900">
                <a:latin typeface="MingLiU"/>
                <a:ea typeface="MingLiU"/>
              </a:rPr>
              <a:t>螺丝、螺帽类      汽车、摩托、自行车零件 传动轴承类        五金零件类       手动工具类</a:t>
            </a:r>
          </a:p>
          <a:p>
            <a:pPr algn="ctr" indent="0"/>
            <a:r>
              <a:rPr lang="en-US" sz="900">
                <a:latin typeface="Arial"/>
              </a:rPr>
              <a:t>Screws, nuts class       Car, bike parts             Transmission bearing class Metal parts category      Hand tools</a:t>
            </a:r>
          </a:p>
        </p:txBody>
      </p:sp>
      <p:sp>
        <p:nvSpPr>
          <p:cNvPr id="17" name=""/>
          <p:cNvSpPr/>
          <p:nvPr/>
        </p:nvSpPr>
        <p:spPr>
          <a:xfrm>
            <a:off x="11305032" y="9741408"/>
            <a:ext cx="3072384" cy="13411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18" name=""/>
          <p:cNvSpPr/>
          <p:nvPr/>
        </p:nvSpPr>
        <p:spPr>
          <a:xfrm>
            <a:off x="14468856" y="9735312"/>
            <a:ext cx="176784" cy="134112"/>
          </a:xfrm>
          <a:prstGeom prst="rect">
            <a:avLst/>
          </a:prstGeom>
          <a:solidFill>
            <a:srgbClr val="9FA1A0"/>
          </a:solidFill>
        </p:spPr>
        <p:txBody>
          <a:bodyPr lIns="0" tIns="0" rIns="0" bIns="0" wrap="none">
            <a:noAutofit/>
          </a:bodyPr>
          <a:p>
            <a:pPr indent="0"/>
            <a:r>
              <a:rPr lang="en-US" sz="1000">
                <a:solidFill>
                  <a:srgbClr val="FFFFFF"/>
                </a:solidFill>
                <a:latin typeface="Arial"/>
              </a:rPr>
              <a:t>08</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1243584" y="1691640"/>
            <a:ext cx="5480304" cy="3304032"/>
          </a:xfrm>
          <a:prstGeom prst="rect">
            <a:avLst/>
          </a:prstGeom>
        </p:spPr>
      </p:pic>
      <p:pic>
        <p:nvPicPr>
          <p:cNvPr id="3" name=""/>
          <p:cNvPicPr>
            <a:picLocks noChangeAspect="1"/>
          </p:cNvPicPr>
          <p:nvPr/>
        </p:nvPicPr>
        <p:blipFill>
          <a:blip r:embed="rPictId1"/>
          <a:stretch>
            <a:fillRect/>
          </a:stretch>
        </p:blipFill>
        <p:spPr>
          <a:xfrm>
            <a:off x="1243584" y="5212080"/>
            <a:ext cx="5480304" cy="3300984"/>
          </a:xfrm>
          <a:prstGeom prst="rect">
            <a:avLst/>
          </a:prstGeom>
        </p:spPr>
      </p:pic>
      <p:pic>
        <p:nvPicPr>
          <p:cNvPr id="4" name=""/>
          <p:cNvPicPr>
            <a:picLocks noChangeAspect="1"/>
          </p:cNvPicPr>
          <p:nvPr/>
        </p:nvPicPr>
        <p:blipFill>
          <a:blip r:embed="rPictId2"/>
          <a:stretch>
            <a:fillRect/>
          </a:stretch>
        </p:blipFill>
        <p:spPr>
          <a:xfrm>
            <a:off x="9134856" y="3563112"/>
            <a:ext cx="4584192" cy="2307336"/>
          </a:xfrm>
          <a:prstGeom prst="rect">
            <a:avLst/>
          </a:prstGeom>
        </p:spPr>
      </p:pic>
      <p:pic>
        <p:nvPicPr>
          <p:cNvPr id="5" name=""/>
          <p:cNvPicPr>
            <a:picLocks noChangeAspect="1"/>
          </p:cNvPicPr>
          <p:nvPr/>
        </p:nvPicPr>
        <p:blipFill>
          <a:blip r:embed="rPictId3"/>
          <a:stretch>
            <a:fillRect/>
          </a:stretch>
        </p:blipFill>
        <p:spPr>
          <a:xfrm>
            <a:off x="11579352" y="7869936"/>
            <a:ext cx="2097024" cy="1414272"/>
          </a:xfrm>
          <a:prstGeom prst="rect">
            <a:avLst/>
          </a:prstGeom>
        </p:spPr>
      </p:pic>
      <p:pic>
        <p:nvPicPr>
          <p:cNvPr id="6" name=""/>
          <p:cNvPicPr>
            <a:picLocks noChangeAspect="1"/>
          </p:cNvPicPr>
          <p:nvPr/>
        </p:nvPicPr>
        <p:blipFill>
          <a:blip r:embed="rPictId4"/>
          <a:stretch>
            <a:fillRect/>
          </a:stretch>
        </p:blipFill>
        <p:spPr>
          <a:xfrm>
            <a:off x="11585448" y="8833104"/>
            <a:ext cx="530352" cy="445008"/>
          </a:xfrm>
          <a:prstGeom prst="rect">
            <a:avLst/>
          </a:prstGeom>
        </p:spPr>
      </p:pic>
      <p:pic>
        <p:nvPicPr>
          <p:cNvPr id="7" name=""/>
          <p:cNvPicPr>
            <a:picLocks noChangeAspect="1"/>
          </p:cNvPicPr>
          <p:nvPr/>
        </p:nvPicPr>
        <p:blipFill>
          <a:blip r:embed="rPictId5"/>
          <a:stretch>
            <a:fillRect/>
          </a:stretch>
        </p:blipFill>
        <p:spPr>
          <a:xfrm>
            <a:off x="11637264" y="1292352"/>
            <a:ext cx="3029712" cy="1761744"/>
          </a:xfrm>
          <a:prstGeom prst="rect">
            <a:avLst/>
          </a:prstGeom>
        </p:spPr>
      </p:pic>
      <p:pic>
        <p:nvPicPr>
          <p:cNvPr id="8" name=""/>
          <p:cNvPicPr>
            <a:picLocks noChangeAspect="1"/>
          </p:cNvPicPr>
          <p:nvPr/>
        </p:nvPicPr>
        <p:blipFill>
          <a:blip r:embed="rPictId6"/>
          <a:stretch>
            <a:fillRect/>
          </a:stretch>
        </p:blipFill>
        <p:spPr>
          <a:xfrm>
            <a:off x="9144000" y="7869936"/>
            <a:ext cx="2289048" cy="1414272"/>
          </a:xfrm>
          <a:prstGeom prst="rect">
            <a:avLst/>
          </a:prstGeom>
        </p:spPr>
      </p:pic>
      <p:pic>
        <p:nvPicPr>
          <p:cNvPr id="9" name=""/>
          <p:cNvPicPr>
            <a:picLocks noChangeAspect="1"/>
          </p:cNvPicPr>
          <p:nvPr/>
        </p:nvPicPr>
        <p:blipFill>
          <a:blip r:embed="rPictId7"/>
          <a:stretch>
            <a:fillRect/>
          </a:stretch>
        </p:blipFill>
        <p:spPr>
          <a:xfrm>
            <a:off x="8308848" y="1292352"/>
            <a:ext cx="2944368" cy="1764792"/>
          </a:xfrm>
          <a:prstGeom prst="rect">
            <a:avLst/>
          </a:prstGeom>
        </p:spPr>
      </p:pic>
      <p:sp>
        <p:nvSpPr>
          <p:cNvPr id="10" name=""/>
          <p:cNvSpPr/>
          <p:nvPr/>
        </p:nvSpPr>
        <p:spPr>
          <a:xfrm>
            <a:off x="1399032" y="1310640"/>
            <a:ext cx="4495800" cy="350520"/>
          </a:xfrm>
          <a:prstGeom prst="rect">
            <a:avLst/>
          </a:prstGeom>
          <a:solidFill>
            <a:srgbClr val="FFFFFF"/>
          </a:solidFill>
        </p:spPr>
        <p:txBody>
          <a:bodyPr lIns="0" tIns="0" rIns="0" bIns="0">
            <a:noAutofit/>
          </a:bodyPr>
          <a:p>
            <a:pPr indent="0"/>
            <a:r>
              <a:rPr lang="zh-TW" sz="1200">
                <a:latin typeface="MingLiU"/>
                <a:ea typeface="MingLiU"/>
              </a:rPr>
              <a:t>连续网带式铝合金固熔时效热处理线</a:t>
            </a:r>
          </a:p>
          <a:p>
            <a:pPr indent="0"/>
            <a:r>
              <a:rPr lang="en-US" sz="1000">
                <a:latin typeface="Arial"/>
              </a:rPr>
              <a:t>Continuation mesh belt Aluminum solution heat treatment production line</a:t>
            </a:r>
          </a:p>
        </p:txBody>
      </p:sp>
      <p:sp>
        <p:nvSpPr>
          <p:cNvPr id="11" name=""/>
          <p:cNvSpPr/>
          <p:nvPr/>
        </p:nvSpPr>
        <p:spPr>
          <a:xfrm>
            <a:off x="2429256" y="8622792"/>
            <a:ext cx="1066800" cy="646176"/>
          </a:xfrm>
          <a:prstGeom prst="rect">
            <a:avLst/>
          </a:prstGeom>
          <a:solidFill>
            <a:srgbClr val="FFFFFF"/>
          </a:solidFill>
        </p:spPr>
        <p:txBody>
          <a:bodyPr lIns="0" tIns="0" rIns="0" bIns="0">
            <a:noAutofit/>
          </a:bodyPr>
          <a:p>
            <a:pPr indent="0">
              <a:lnSpc>
                <a:spcPts val="1332"/>
              </a:lnSpc>
            </a:pPr>
            <a:r>
              <a:rPr lang="zh-TW" sz="900">
                <a:latin typeface="MingLiU"/>
                <a:ea typeface="MingLiU"/>
              </a:rPr>
              <a:t>额定功率：</a:t>
            </a:r>
            <a:r>
              <a:rPr lang="en-US" sz="900">
                <a:latin typeface="Arial"/>
              </a:rPr>
              <a:t>300KW</a:t>
            </a:r>
          </a:p>
          <a:p>
            <a:pPr indent="0">
              <a:lnSpc>
                <a:spcPts val="1332"/>
              </a:lnSpc>
            </a:pPr>
            <a:r>
              <a:rPr lang="zh-TW" sz="900">
                <a:latin typeface="MingLiU"/>
                <a:ea typeface="MingLiU"/>
              </a:rPr>
              <a:t>设备总长：</a:t>
            </a:r>
            <a:r>
              <a:rPr lang="en-US" sz="900">
                <a:latin typeface="Arial"/>
              </a:rPr>
              <a:t>28M </a:t>
            </a:r>
            <a:r>
              <a:rPr lang="zh-TW" sz="900">
                <a:latin typeface="MingLiU"/>
                <a:ea typeface="MingLiU"/>
              </a:rPr>
              <a:t>额定温度：</a:t>
            </a:r>
            <a:r>
              <a:rPr lang="en-US" sz="900">
                <a:latin typeface="Arial"/>
              </a:rPr>
              <a:t>600°C </a:t>
            </a:r>
            <a:r>
              <a:rPr lang="zh-TW" sz="900">
                <a:latin typeface="MingLiU"/>
                <a:ea typeface="MingLiU"/>
              </a:rPr>
              <a:t>炉温均与性：</a:t>
            </a:r>
            <a:r>
              <a:rPr lang="en-US" sz="900">
                <a:latin typeface="Arial"/>
              </a:rPr>
              <a:t>±3°C</a:t>
            </a:r>
          </a:p>
        </p:txBody>
      </p:sp>
      <p:sp>
        <p:nvSpPr>
          <p:cNvPr id="12" name=""/>
          <p:cNvSpPr/>
          <p:nvPr/>
        </p:nvSpPr>
        <p:spPr>
          <a:xfrm>
            <a:off x="3733800" y="8641080"/>
            <a:ext cx="1621536" cy="640080"/>
          </a:xfrm>
          <a:prstGeom prst="rect">
            <a:avLst/>
          </a:prstGeom>
          <a:solidFill>
            <a:srgbClr val="FFFFFF"/>
          </a:solidFill>
        </p:spPr>
        <p:txBody>
          <a:bodyPr lIns="0" tIns="0" rIns="0" bIns="0">
            <a:noAutofit/>
          </a:bodyPr>
          <a:p>
            <a:pPr indent="127000">
              <a:spcBef>
                <a:spcPts val="350"/>
              </a:spcBef>
              <a:spcAft>
                <a:spcPts val="350"/>
              </a:spcAft>
            </a:pPr>
            <a:r>
              <a:rPr lang="en-US" sz="700">
                <a:latin typeface="Arial"/>
              </a:rPr>
              <a:t>Rated power</a:t>
            </a:r>
            <a:r>
              <a:rPr lang="en-US" sz="850">
                <a:latin typeface="SimSun"/>
              </a:rPr>
              <a:t>：</a:t>
            </a:r>
            <a:r>
              <a:rPr lang="en-US" sz="700">
                <a:latin typeface="Arial"/>
              </a:rPr>
              <a:t> 300KW</a:t>
            </a:r>
          </a:p>
          <a:p>
            <a:pPr indent="127000">
              <a:spcAft>
                <a:spcPts val="350"/>
              </a:spcAft>
            </a:pPr>
            <a:r>
              <a:rPr lang="en-US" sz="700">
                <a:latin typeface="Arial"/>
              </a:rPr>
              <a:t>Total length of equipment</a:t>
            </a:r>
            <a:r>
              <a:rPr lang="en-US" sz="850">
                <a:latin typeface="SimSun"/>
              </a:rPr>
              <a:t>：</a:t>
            </a:r>
            <a:r>
              <a:rPr lang="en-US" sz="700">
                <a:latin typeface="Arial"/>
              </a:rPr>
              <a:t> 28M</a:t>
            </a:r>
          </a:p>
          <a:p>
            <a:pPr indent="127000">
              <a:spcAft>
                <a:spcPts val="350"/>
              </a:spcAft>
            </a:pPr>
            <a:r>
              <a:rPr lang="en-US" sz="700">
                <a:latin typeface="Arial"/>
              </a:rPr>
              <a:t>Rated temperature</a:t>
            </a:r>
            <a:r>
              <a:rPr lang="en-US" sz="850">
                <a:latin typeface="SimSun"/>
              </a:rPr>
              <a:t>：</a:t>
            </a:r>
            <a:r>
              <a:rPr lang="en-US" sz="700">
                <a:latin typeface="Arial"/>
              </a:rPr>
              <a:t> 600°C</a:t>
            </a:r>
          </a:p>
          <a:p>
            <a:pPr indent="127000"/>
            <a:r>
              <a:rPr lang="en-US" sz="700">
                <a:latin typeface="Arial"/>
              </a:rPr>
              <a:t>Temperature uniformity</a:t>
            </a:r>
            <a:r>
              <a:rPr lang="en-US" sz="850">
                <a:latin typeface="SimSun"/>
              </a:rPr>
              <a:t>：</a:t>
            </a:r>
            <a:r>
              <a:rPr lang="en-US" sz="700">
                <a:latin typeface="Arial"/>
              </a:rPr>
              <a:t> ±3°C</a:t>
            </a:r>
          </a:p>
        </p:txBody>
      </p:sp>
      <p:sp>
        <p:nvSpPr>
          <p:cNvPr id="13" name=""/>
          <p:cNvSpPr/>
          <p:nvPr/>
        </p:nvSpPr>
        <p:spPr>
          <a:xfrm>
            <a:off x="658368" y="9738360"/>
            <a:ext cx="161544" cy="115824"/>
          </a:xfrm>
          <a:prstGeom prst="rect">
            <a:avLst/>
          </a:prstGeom>
          <a:solidFill>
            <a:srgbClr val="9FA1A0"/>
          </a:solidFill>
        </p:spPr>
        <p:txBody>
          <a:bodyPr lIns="0" tIns="0" rIns="0" bIns="0" wrap="none">
            <a:noAutofit/>
          </a:bodyPr>
          <a:p>
            <a:pPr indent="0"/>
            <a:r>
              <a:rPr lang="en-US" sz="1000">
                <a:solidFill>
                  <a:srgbClr val="FFFFFF"/>
                </a:solidFill>
                <a:latin typeface="Arial"/>
              </a:rPr>
              <a:t>09</a:t>
            </a:r>
          </a:p>
        </p:txBody>
      </p:sp>
      <p:sp>
        <p:nvSpPr>
          <p:cNvPr id="14"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5" name=""/>
          <p:cNvSpPr/>
          <p:nvPr/>
        </p:nvSpPr>
        <p:spPr>
          <a:xfrm>
            <a:off x="8314944" y="3081528"/>
            <a:ext cx="1520952" cy="179832"/>
          </a:xfrm>
          <a:prstGeom prst="rect">
            <a:avLst/>
          </a:prstGeom>
          <a:solidFill>
            <a:srgbClr val="FFFFFF"/>
          </a:solidFill>
        </p:spPr>
        <p:txBody>
          <a:bodyPr lIns="0" tIns="0" rIns="0" bIns="0" wrap="none">
            <a:noAutofit/>
          </a:bodyPr>
          <a:p>
            <a:pPr algn="ctr" indent="0"/>
            <a:r>
              <a:rPr lang="zh-TW" sz="1200">
                <a:latin typeface="MingLiU"/>
                <a:ea typeface="MingLiU"/>
              </a:rPr>
              <a:t>连续式网带炉生产线</a:t>
            </a:r>
          </a:p>
        </p:txBody>
      </p:sp>
      <p:sp>
        <p:nvSpPr>
          <p:cNvPr id="16" name=""/>
          <p:cNvSpPr/>
          <p:nvPr/>
        </p:nvSpPr>
        <p:spPr>
          <a:xfrm>
            <a:off x="11667744" y="3090672"/>
            <a:ext cx="2179320" cy="182880"/>
          </a:xfrm>
          <a:prstGeom prst="rect">
            <a:avLst/>
          </a:prstGeom>
          <a:solidFill>
            <a:srgbClr val="FFFFFF"/>
          </a:solidFill>
        </p:spPr>
        <p:txBody>
          <a:bodyPr lIns="0" tIns="0" rIns="0" bIns="0" wrap="none">
            <a:noAutofit/>
          </a:bodyPr>
          <a:p>
            <a:pPr indent="0"/>
            <a:r>
              <a:rPr lang="zh-TW" sz="1200">
                <a:latin typeface="MingLiU"/>
                <a:ea typeface="MingLiU"/>
              </a:rPr>
              <a:t>网带式热处理生产线使用现场</a:t>
            </a:r>
          </a:p>
        </p:txBody>
      </p:sp>
      <p:sp>
        <p:nvSpPr>
          <p:cNvPr id="17" name=""/>
          <p:cNvSpPr/>
          <p:nvPr/>
        </p:nvSpPr>
        <p:spPr>
          <a:xfrm>
            <a:off x="8308848" y="3270504"/>
            <a:ext cx="2950464" cy="158496"/>
          </a:xfrm>
          <a:prstGeom prst="rect">
            <a:avLst/>
          </a:prstGeom>
          <a:solidFill>
            <a:srgbClr val="FFFFFF"/>
          </a:solidFill>
        </p:spPr>
        <p:txBody>
          <a:bodyPr lIns="0" tIns="0" rIns="0" bIns="0" wrap="none">
            <a:noAutofit/>
          </a:bodyPr>
          <a:p>
            <a:pPr indent="0"/>
            <a:r>
              <a:rPr lang="en-US" sz="1000">
                <a:latin typeface="Arial"/>
              </a:rPr>
              <a:t>Continuous mesh belt furnace production line</a:t>
            </a:r>
          </a:p>
        </p:txBody>
      </p:sp>
      <p:sp>
        <p:nvSpPr>
          <p:cNvPr id="18" name=""/>
          <p:cNvSpPr/>
          <p:nvPr/>
        </p:nvSpPr>
        <p:spPr>
          <a:xfrm>
            <a:off x="11661648" y="3279648"/>
            <a:ext cx="3011424" cy="149352"/>
          </a:xfrm>
          <a:prstGeom prst="rect">
            <a:avLst/>
          </a:prstGeom>
          <a:solidFill>
            <a:srgbClr val="FFFFFF"/>
          </a:solidFill>
        </p:spPr>
        <p:txBody>
          <a:bodyPr lIns="0" tIns="0" rIns="0" bIns="0" wrap="none">
            <a:noAutofit/>
          </a:bodyPr>
          <a:p>
            <a:pPr indent="0"/>
            <a:r>
              <a:rPr lang="en-US" sz="850">
                <a:latin typeface="Arial"/>
              </a:rPr>
              <a:t>Network with heat treatment production line use of the site</a:t>
            </a:r>
          </a:p>
        </p:txBody>
      </p:sp>
      <p:sp>
        <p:nvSpPr>
          <p:cNvPr id="19" name=""/>
          <p:cNvSpPr/>
          <p:nvPr/>
        </p:nvSpPr>
        <p:spPr>
          <a:xfrm>
            <a:off x="9144000" y="5937504"/>
            <a:ext cx="4721352" cy="1444752"/>
          </a:xfrm>
          <a:prstGeom prst="rect">
            <a:avLst/>
          </a:prstGeom>
          <a:solidFill>
            <a:srgbClr val="FFFFFF"/>
          </a:solidFill>
        </p:spPr>
        <p:txBody>
          <a:bodyPr lIns="0" tIns="0" rIns="0" bIns="0">
            <a:noAutofit/>
          </a:bodyPr>
          <a:p>
            <a:pPr indent="0"/>
            <a:r>
              <a:rPr lang="zh-TW" sz="1200">
                <a:latin typeface="MingLiU"/>
                <a:ea typeface="MingLiU"/>
              </a:rPr>
              <a:t>网带式发黑热处理生产线</a:t>
            </a:r>
          </a:p>
          <a:p>
            <a:pPr algn="just" indent="0"/>
            <a:r>
              <a:rPr lang="en-US" sz="1000">
                <a:latin typeface="Arial"/>
              </a:rPr>
              <a:t>Black mesh belt heat treatment production line</a:t>
            </a:r>
          </a:p>
          <a:p>
            <a:pPr algn="just" indent="0">
              <a:lnSpc>
                <a:spcPts val="1176"/>
              </a:lnSpc>
            </a:pPr>
            <a:r>
              <a:rPr lang="zh-TW" sz="800">
                <a:solidFill>
                  <a:srgbClr val="19277D"/>
                </a:solidFill>
                <a:latin typeface="MingLiU"/>
                <a:ea typeface="MingLiU"/>
              </a:rPr>
              <a:t>设备用途：</a:t>
            </a:r>
            <a:r>
              <a:rPr lang="zh-TW" sz="800">
                <a:latin typeface="MingLiU"/>
                <a:ea typeface="MingLiU"/>
              </a:rPr>
              <a:t>该网带式连续生产线适用于金属零件的发黑、浸油及烘干等热处理工艺，具有工艺参 数易于调节、无污染、节能显著、生产效率高等特点。</a:t>
            </a:r>
          </a:p>
          <a:p>
            <a:pPr algn="just" indent="0">
              <a:lnSpc>
                <a:spcPts val="1176"/>
              </a:lnSpc>
              <a:spcAft>
                <a:spcPts val="210"/>
              </a:spcAft>
            </a:pPr>
            <a:r>
              <a:rPr lang="zh-TW" sz="800">
                <a:solidFill>
                  <a:srgbClr val="19277D"/>
                </a:solidFill>
                <a:latin typeface="MingLiU"/>
                <a:ea typeface="MingLiU"/>
              </a:rPr>
              <a:t>工艺流程：</a:t>
            </a:r>
            <a:r>
              <a:rPr lang="zh-TW" sz="800">
                <a:latin typeface="MingLiU"/>
                <a:ea typeface="MingLiU"/>
              </a:rPr>
              <a:t>人工上料-</a:t>
            </a:r>
            <a:r>
              <a:rPr lang="zh-TW" sz="900">
                <a:latin typeface="Times New Roman"/>
                <a:ea typeface="Times New Roman"/>
              </a:rPr>
              <a:t>►</a:t>
            </a:r>
            <a:r>
              <a:rPr lang="zh-TW" sz="800">
                <a:latin typeface="MingLiU"/>
                <a:ea typeface="MingLiU"/>
              </a:rPr>
              <a:t>预热</a:t>
            </a:r>
            <a:r>
              <a:rPr lang="en-US" sz="800">
                <a:latin typeface="MingLiU"/>
              </a:rPr>
              <a:t>T</a:t>
            </a:r>
            <a:r>
              <a:rPr lang="zh-TW" sz="800">
                <a:latin typeface="MingLiU"/>
                <a:ea typeface="MingLiU"/>
              </a:rPr>
              <a:t>发黑-</a:t>
            </a:r>
            <a:r>
              <a:rPr lang="zh-TW" sz="900">
                <a:latin typeface="Times New Roman"/>
                <a:ea typeface="Times New Roman"/>
              </a:rPr>
              <a:t>►</a:t>
            </a:r>
            <a:r>
              <a:rPr lang="zh-TW" sz="800">
                <a:latin typeface="MingLiU"/>
                <a:ea typeface="MingLiU"/>
              </a:rPr>
              <a:t>烘干■</a:t>
            </a:r>
            <a:r>
              <a:rPr lang="zh-TW" sz="900">
                <a:latin typeface="Times New Roman"/>
                <a:ea typeface="Times New Roman"/>
              </a:rPr>
              <a:t>►</a:t>
            </a:r>
            <a:r>
              <a:rPr lang="zh-TW" sz="800">
                <a:latin typeface="MingLiU"/>
                <a:ea typeface="MingLiU"/>
              </a:rPr>
              <a:t>浸油-</a:t>
            </a:r>
            <a:r>
              <a:rPr lang="zh-TW" sz="900">
                <a:latin typeface="Times New Roman"/>
                <a:ea typeface="Times New Roman"/>
              </a:rPr>
              <a:t>►</a:t>
            </a:r>
            <a:r>
              <a:rPr lang="zh-TW" sz="800">
                <a:latin typeface="MingLiU"/>
                <a:ea typeface="MingLiU"/>
              </a:rPr>
              <a:t>吹干■</a:t>
            </a:r>
            <a:r>
              <a:rPr lang="zh-TW" sz="900">
                <a:latin typeface="Times New Roman"/>
                <a:ea typeface="Times New Roman"/>
              </a:rPr>
              <a:t>►</a:t>
            </a:r>
            <a:r>
              <a:rPr lang="zh-TW" sz="800">
                <a:latin typeface="MingLiU"/>
                <a:ea typeface="MingLiU"/>
              </a:rPr>
              <a:t>自动出料</a:t>
            </a:r>
          </a:p>
          <a:p>
            <a:pPr algn="just" indent="0">
              <a:lnSpc>
                <a:spcPct val="146000"/>
              </a:lnSpc>
            </a:pPr>
            <a:r>
              <a:rPr lang="en-US" sz="700">
                <a:solidFill>
                  <a:srgbClr val="19277D"/>
                </a:solidFill>
                <a:latin typeface="Arial"/>
              </a:rPr>
              <a:t>Device Uses: </a:t>
            </a:r>
            <a:r>
              <a:rPr lang="en-US" sz="700">
                <a:latin typeface="Arial"/>
              </a:rPr>
              <a:t>The network with continuous production line for metal parts black, oiled and drying heat treatment process, with the process parameters are easy to adjust, no pollution, energy saving significant, high production efficiency.</a:t>
            </a:r>
          </a:p>
          <a:p>
            <a:pPr indent="0">
              <a:lnSpc>
                <a:spcPts val="1176"/>
              </a:lnSpc>
            </a:pPr>
            <a:r>
              <a:rPr lang="en-US" sz="700">
                <a:solidFill>
                  <a:srgbClr val="19277D"/>
                </a:solidFill>
                <a:latin typeface="Arial"/>
              </a:rPr>
              <a:t>Process: </a:t>
            </a:r>
            <a:r>
              <a:rPr lang="en-US" sz="700">
                <a:latin typeface="Arial"/>
              </a:rPr>
              <a:t>artificial feeding — preheating </a:t>
            </a:r>
            <a:r>
              <a:rPr lang="zh-TW" sz="800">
                <a:latin typeface="MingLiU"/>
                <a:ea typeface="MingLiU"/>
              </a:rPr>
              <a:t>一 </a:t>
            </a:r>
            <a:r>
              <a:rPr lang="en-US" sz="700">
                <a:latin typeface="Arial"/>
              </a:rPr>
              <a:t>black — drying </a:t>
            </a:r>
            <a:r>
              <a:rPr lang="zh-TW" sz="800">
                <a:latin typeface="MingLiU"/>
                <a:ea typeface="MingLiU"/>
              </a:rPr>
              <a:t>一 </a:t>
            </a:r>
            <a:r>
              <a:rPr lang="en-US" sz="700">
                <a:latin typeface="Arial"/>
              </a:rPr>
              <a:t>oiled </a:t>
            </a:r>
            <a:r>
              <a:rPr lang="zh-TW" sz="800">
                <a:latin typeface="MingLiU"/>
                <a:ea typeface="MingLiU"/>
              </a:rPr>
              <a:t>一 </a:t>
            </a:r>
            <a:r>
              <a:rPr lang="en-US" sz="700">
                <a:latin typeface="Arial"/>
              </a:rPr>
              <a:t>dry </a:t>
            </a:r>
            <a:r>
              <a:rPr lang="zh-TW" sz="800">
                <a:latin typeface="MingLiU"/>
                <a:ea typeface="MingLiU"/>
              </a:rPr>
              <a:t>一 </a:t>
            </a:r>
            <a:r>
              <a:rPr lang="en-US" sz="700">
                <a:latin typeface="Arial"/>
              </a:rPr>
              <a:t>automatic discharge</a:t>
            </a:r>
          </a:p>
        </p:txBody>
      </p:sp>
      <p:sp>
        <p:nvSpPr>
          <p:cNvPr id="20" name=""/>
          <p:cNvSpPr/>
          <p:nvPr/>
        </p:nvSpPr>
        <p:spPr>
          <a:xfrm>
            <a:off x="9150096" y="7491984"/>
            <a:ext cx="2346960" cy="359664"/>
          </a:xfrm>
          <a:prstGeom prst="rect">
            <a:avLst/>
          </a:prstGeom>
          <a:solidFill>
            <a:srgbClr val="FFFFFF"/>
          </a:solidFill>
        </p:spPr>
        <p:txBody>
          <a:bodyPr lIns="0" tIns="0" rIns="0" bIns="0">
            <a:noAutofit/>
          </a:bodyPr>
          <a:p>
            <a:pPr indent="0"/>
            <a:r>
              <a:rPr lang="zh-TW" sz="1200">
                <a:latin typeface="MingLiU"/>
                <a:ea typeface="MingLiU"/>
              </a:rPr>
              <a:t>网带式光亮退火炉</a:t>
            </a:r>
          </a:p>
          <a:p>
            <a:pPr algn="just" indent="0"/>
            <a:r>
              <a:rPr lang="en-US" sz="1000">
                <a:latin typeface="Arial"/>
              </a:rPr>
              <a:t>Network with bright annealing furnace</a:t>
            </a:r>
          </a:p>
        </p:txBody>
      </p:sp>
      <p:sp>
        <p:nvSpPr>
          <p:cNvPr id="21" name=""/>
          <p:cNvSpPr/>
          <p:nvPr/>
        </p:nvSpPr>
        <p:spPr>
          <a:xfrm>
            <a:off x="11305032" y="9741408"/>
            <a:ext cx="3072384" cy="11887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22" name=""/>
          <p:cNvSpPr/>
          <p:nvPr/>
        </p:nvSpPr>
        <p:spPr>
          <a:xfrm>
            <a:off x="14478000" y="9735312"/>
            <a:ext cx="167640" cy="124968"/>
          </a:xfrm>
          <a:prstGeom prst="rect">
            <a:avLst/>
          </a:prstGeom>
          <a:solidFill>
            <a:srgbClr val="9FA1A0"/>
          </a:solidFill>
        </p:spPr>
        <p:txBody>
          <a:bodyPr lIns="0" tIns="0" rIns="0" bIns="0" wrap="none">
            <a:noAutofit/>
          </a:bodyPr>
          <a:p>
            <a:pPr indent="0"/>
            <a:r>
              <a:rPr lang="en-US" sz="1000">
                <a:solidFill>
                  <a:srgbClr val="FFFFFF"/>
                </a:solidFill>
                <a:latin typeface="Arial"/>
              </a:rPr>
              <a:t>10</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1365504" y="3340608"/>
            <a:ext cx="5056632" cy="1889760"/>
          </a:xfrm>
          <a:prstGeom prst="rect">
            <a:avLst/>
          </a:prstGeom>
        </p:spPr>
      </p:pic>
      <p:pic>
        <p:nvPicPr>
          <p:cNvPr id="3" name=""/>
          <p:cNvPicPr>
            <a:picLocks noChangeAspect="1"/>
          </p:cNvPicPr>
          <p:nvPr/>
        </p:nvPicPr>
        <p:blipFill>
          <a:blip r:embed="rPictId1"/>
          <a:stretch>
            <a:fillRect/>
          </a:stretch>
        </p:blipFill>
        <p:spPr>
          <a:xfrm>
            <a:off x="1338072" y="7476744"/>
            <a:ext cx="5227320" cy="1591056"/>
          </a:xfrm>
          <a:prstGeom prst="rect">
            <a:avLst/>
          </a:prstGeom>
        </p:spPr>
      </p:pic>
      <p:pic>
        <p:nvPicPr>
          <p:cNvPr id="4" name=""/>
          <p:cNvPicPr>
            <a:picLocks noChangeAspect="1"/>
          </p:cNvPicPr>
          <p:nvPr/>
        </p:nvPicPr>
        <p:blipFill>
          <a:blip r:embed="rPictId2"/>
          <a:stretch>
            <a:fillRect/>
          </a:stretch>
        </p:blipFill>
        <p:spPr>
          <a:xfrm>
            <a:off x="8976360" y="2645664"/>
            <a:ext cx="4075176" cy="2237232"/>
          </a:xfrm>
          <a:prstGeom prst="rect">
            <a:avLst/>
          </a:prstGeom>
        </p:spPr>
      </p:pic>
      <p:pic>
        <p:nvPicPr>
          <p:cNvPr id="5" name=""/>
          <p:cNvPicPr>
            <a:picLocks noChangeAspect="1"/>
          </p:cNvPicPr>
          <p:nvPr/>
        </p:nvPicPr>
        <p:blipFill>
          <a:blip r:embed="rPictId3"/>
          <a:stretch>
            <a:fillRect/>
          </a:stretch>
        </p:blipFill>
        <p:spPr>
          <a:xfrm>
            <a:off x="8845296" y="7022592"/>
            <a:ext cx="5209032" cy="2148840"/>
          </a:xfrm>
          <a:prstGeom prst="rect">
            <a:avLst/>
          </a:prstGeom>
        </p:spPr>
      </p:pic>
      <p:sp>
        <p:nvSpPr>
          <p:cNvPr id="6" name=""/>
          <p:cNvSpPr/>
          <p:nvPr/>
        </p:nvSpPr>
        <p:spPr>
          <a:xfrm>
            <a:off x="1347216" y="1152144"/>
            <a:ext cx="1734312" cy="316992"/>
          </a:xfrm>
          <a:prstGeom prst="rect">
            <a:avLst/>
          </a:prstGeom>
          <a:solidFill>
            <a:srgbClr val="FFFFFF"/>
          </a:solidFill>
        </p:spPr>
        <p:txBody>
          <a:bodyPr lIns="0" tIns="0" rIns="0" bIns="0">
            <a:noAutofit/>
          </a:bodyPr>
          <a:p>
            <a:pPr indent="0"/>
            <a:r>
              <a:rPr lang="zh-TW" sz="1200">
                <a:latin typeface="MingLiU"/>
                <a:ea typeface="MingLiU"/>
              </a:rPr>
              <a:t>无马弗网带炉</a:t>
            </a:r>
          </a:p>
          <a:p>
            <a:pPr algn="just" indent="0">
              <a:lnSpc>
                <a:spcPct val="94000"/>
              </a:lnSpc>
            </a:pPr>
            <a:r>
              <a:rPr lang="en-US" sz="1000">
                <a:latin typeface="Arial"/>
              </a:rPr>
              <a:t>No muffle mesh belt furnace</a:t>
            </a:r>
          </a:p>
        </p:txBody>
      </p:sp>
      <p:sp>
        <p:nvSpPr>
          <p:cNvPr id="7" name=""/>
          <p:cNvSpPr/>
          <p:nvPr/>
        </p:nvSpPr>
        <p:spPr>
          <a:xfrm>
            <a:off x="1347216" y="1527048"/>
            <a:ext cx="5190744" cy="762000"/>
          </a:xfrm>
          <a:prstGeom prst="rect">
            <a:avLst/>
          </a:prstGeom>
          <a:solidFill>
            <a:srgbClr val="FFFFFF"/>
          </a:solidFill>
        </p:spPr>
        <p:txBody>
          <a:bodyPr lIns="0" tIns="0" rIns="0" bIns="0">
            <a:noAutofit/>
          </a:bodyPr>
          <a:p>
            <a:pPr algn="just" indent="0">
              <a:lnSpc>
                <a:spcPts val="1224"/>
              </a:lnSpc>
            </a:pPr>
            <a:r>
              <a:rPr lang="zh-TW" sz="800">
                <a:solidFill>
                  <a:srgbClr val="19277D"/>
                </a:solidFill>
                <a:latin typeface="MingLiU"/>
                <a:ea typeface="MingLiU"/>
              </a:rPr>
              <a:t>炉膛结构：</a:t>
            </a:r>
            <a:r>
              <a:rPr lang="zh-TW" sz="800">
                <a:latin typeface="MingLiU"/>
                <a:ea typeface="MingLiU"/>
              </a:rPr>
              <a:t>整个炉膛形成了一个循环通道，使炉气能够循环流动，保证温度气氛的均匀性，延长了辐射管 寿命，使工件质量稳定性更好。</a:t>
            </a:r>
          </a:p>
          <a:p>
            <a:pPr algn="just" indent="0">
              <a:lnSpc>
                <a:spcPts val="1224"/>
              </a:lnSpc>
            </a:pPr>
            <a:r>
              <a:rPr lang="zh-TW" sz="800">
                <a:solidFill>
                  <a:srgbClr val="19277D"/>
                </a:solidFill>
                <a:latin typeface="MingLiU"/>
                <a:ea typeface="MingLiU"/>
              </a:rPr>
              <a:t>设备特点：</a:t>
            </a:r>
            <a:r>
              <a:rPr lang="zh-TW" sz="800">
                <a:latin typeface="MingLiU"/>
                <a:ea typeface="MingLiU"/>
              </a:rPr>
              <a:t>传送带平衡可靠，不</a:t>
            </a:r>
            <a:r>
              <a:rPr lang="zh-CN" sz="800">
                <a:latin typeface="MingLiU"/>
                <a:ea typeface="MingLiU"/>
              </a:rPr>
              <a:t>“跑</a:t>
            </a:r>
            <a:r>
              <a:rPr lang="zh-TW" sz="800">
                <a:latin typeface="MingLiU"/>
                <a:ea typeface="MingLiU"/>
              </a:rPr>
              <a:t>偏卡死”、故障率降低</a:t>
            </a:r>
            <a:r>
              <a:rPr lang="en-US" sz="700">
                <a:latin typeface="Arial"/>
              </a:rPr>
              <a:t>60-70%</a:t>
            </a:r>
            <a:r>
              <a:rPr lang="en-US" baseline="-25000" sz="700">
                <a:latin typeface="Arial"/>
              </a:rPr>
              <a:t>o</a:t>
            </a:r>
            <a:r>
              <a:rPr lang="zh-TW" sz="800">
                <a:latin typeface="MingLiU"/>
                <a:ea typeface="MingLiU"/>
              </a:rPr>
              <a:t>气氛耗量节约</a:t>
            </a:r>
            <a:r>
              <a:rPr lang="zh-TW" sz="700">
                <a:latin typeface="Arial"/>
                <a:ea typeface="Arial"/>
              </a:rPr>
              <a:t>55-65%,</a:t>
            </a:r>
            <a:r>
              <a:rPr lang="zh-TW" sz="800">
                <a:latin typeface="MingLiU"/>
                <a:ea typeface="MingLiU"/>
              </a:rPr>
              <a:t>炉内处在正压 状态</a:t>
            </a:r>
            <a:r>
              <a:rPr lang="en-US" sz="700">
                <a:latin typeface="Arial"/>
              </a:rPr>
              <a:t>N10</a:t>
            </a:r>
            <a:r>
              <a:rPr lang="zh-TW" sz="700">
                <a:latin typeface="Arial"/>
                <a:ea typeface="Arial"/>
              </a:rPr>
              <a:t>- </a:t>
            </a:r>
            <a:r>
              <a:rPr lang="en-US" sz="700">
                <a:latin typeface="Arial"/>
              </a:rPr>
              <a:t>100Pa</a:t>
            </a:r>
            <a:r>
              <a:rPr lang="zh-TW" sz="800">
                <a:latin typeface="MingLiU"/>
                <a:ea typeface="MingLiU"/>
              </a:rPr>
              <a:t>、渗层深、效率提高</a:t>
            </a:r>
            <a:r>
              <a:rPr lang="zh-TW" sz="700">
                <a:latin typeface="Arial"/>
                <a:ea typeface="Arial"/>
              </a:rPr>
              <a:t>30-40%,</a:t>
            </a:r>
            <a:r>
              <a:rPr lang="zh-TW" sz="800">
                <a:latin typeface="MingLiU"/>
                <a:ea typeface="MingLiU"/>
              </a:rPr>
              <a:t>且表面表面光洁，无脱碳。完善的自动控制系统（包括气氛 控制），安全方便，可配上料机、清洗机、回火炉组成自动生产线。</a:t>
            </a:r>
          </a:p>
        </p:txBody>
      </p:sp>
      <p:sp>
        <p:nvSpPr>
          <p:cNvPr id="8" name=""/>
          <p:cNvSpPr/>
          <p:nvPr/>
        </p:nvSpPr>
        <p:spPr>
          <a:xfrm>
            <a:off x="1350264" y="2319528"/>
            <a:ext cx="5190744" cy="390144"/>
          </a:xfrm>
          <a:prstGeom prst="rect">
            <a:avLst/>
          </a:prstGeom>
          <a:solidFill>
            <a:srgbClr val="FFFFFF"/>
          </a:solidFill>
        </p:spPr>
        <p:txBody>
          <a:bodyPr lIns="0" tIns="0" rIns="0" bIns="0">
            <a:noAutofit/>
          </a:bodyPr>
          <a:p>
            <a:pPr algn="just" indent="0">
              <a:lnSpc>
                <a:spcPct val="127000"/>
              </a:lnSpc>
            </a:pPr>
            <a:r>
              <a:rPr lang="en-US" sz="700">
                <a:solidFill>
                  <a:srgbClr val="19277D"/>
                </a:solidFill>
                <a:latin typeface="Arial"/>
              </a:rPr>
              <a:t>Furnace structure:The </a:t>
            </a:r>
            <a:r>
              <a:rPr lang="en-US" sz="700">
                <a:latin typeface="Arial"/>
              </a:rPr>
              <a:t>whole forming a circulation passage furnace, the furnace gas can be circulated to ensure uniformity of the temperature of the atmosphere, extending the life of the radiant tube, so that the work piece quality better stability.</a:t>
            </a:r>
          </a:p>
        </p:txBody>
      </p:sp>
      <p:sp>
        <p:nvSpPr>
          <p:cNvPr id="9" name=""/>
          <p:cNvSpPr/>
          <p:nvPr/>
        </p:nvSpPr>
        <p:spPr>
          <a:xfrm>
            <a:off x="1350264" y="2709672"/>
            <a:ext cx="5193792" cy="649224"/>
          </a:xfrm>
          <a:prstGeom prst="rect">
            <a:avLst/>
          </a:prstGeom>
          <a:solidFill>
            <a:srgbClr val="FFFFFF"/>
          </a:solidFill>
        </p:spPr>
        <p:txBody>
          <a:bodyPr lIns="0" tIns="0" rIns="0" bIns="0">
            <a:noAutofit/>
          </a:bodyPr>
          <a:p>
            <a:pPr algn="just" indent="0">
              <a:lnSpc>
                <a:spcPct val="128000"/>
              </a:lnSpc>
            </a:pPr>
            <a:r>
              <a:rPr lang="en-US" sz="700">
                <a:solidFill>
                  <a:srgbClr val="19277D"/>
                </a:solidFill>
                <a:latin typeface="Arial"/>
              </a:rPr>
              <a:t>Equipment </a:t>
            </a:r>
            <a:r>
              <a:rPr lang="en-US" sz="700">
                <a:solidFill>
                  <a:srgbClr val="201D53"/>
                </a:solidFill>
                <a:latin typeface="Arial"/>
              </a:rPr>
              <a:t>Features:Conveyor </a:t>
            </a:r>
            <a:r>
              <a:rPr lang="en-US" sz="700">
                <a:latin typeface="Arial"/>
              </a:rPr>
              <a:t>balanced and reliable, no "deviation stuck" 60-70% failure rate. Atmosphere consumption savings of 55-65</a:t>
            </a:r>
            <a:r>
              <a:rPr lang="zh-TW" sz="800">
                <a:latin typeface="MingLiU"/>
                <a:ea typeface="MingLiU"/>
              </a:rPr>
              <a:t>呛 </a:t>
            </a:r>
            <a:r>
              <a:rPr lang="en-US" sz="700">
                <a:latin typeface="Arial"/>
              </a:rPr>
              <a:t>the furnace is in the positive pressure 0-100Pa, diffusion layer deep efficiency 30-40%, and the surface smooth surface, no decarburization. Complete automatic control systems (including climate control), safe and tonvenient, can be coupled with the feeder, washing machine, furnace form an automatic production line.</a:t>
            </a:r>
          </a:p>
        </p:txBody>
      </p:sp>
      <p:sp>
        <p:nvSpPr>
          <p:cNvPr id="10" name=""/>
          <p:cNvSpPr/>
          <p:nvPr/>
        </p:nvSpPr>
        <p:spPr>
          <a:xfrm>
            <a:off x="1353312" y="5385816"/>
            <a:ext cx="5199888" cy="2054352"/>
          </a:xfrm>
          <a:prstGeom prst="rect">
            <a:avLst/>
          </a:prstGeom>
          <a:solidFill>
            <a:srgbClr val="FFFFFF"/>
          </a:solidFill>
        </p:spPr>
        <p:txBody>
          <a:bodyPr lIns="0" tIns="0" rIns="0" bIns="0">
            <a:noAutofit/>
          </a:bodyPr>
          <a:p>
            <a:pPr indent="0"/>
            <a:r>
              <a:rPr lang="en-US" b="1" sz="1000">
                <a:latin typeface="Arial"/>
              </a:rPr>
              <a:t>RCM</a:t>
            </a:r>
            <a:r>
              <a:rPr lang="zh-TW" sz="1200">
                <a:latin typeface="MingLiU"/>
                <a:ea typeface="MingLiU"/>
              </a:rPr>
              <a:t>系列网带式无马弗热处理生产线</a:t>
            </a:r>
          </a:p>
          <a:p>
            <a:pPr algn="just" indent="0"/>
            <a:r>
              <a:rPr lang="en-US" sz="1000">
                <a:latin typeface="Arial"/>
              </a:rPr>
              <a:t>RCM series without muffle mesh belt heat treatment production line</a:t>
            </a:r>
          </a:p>
          <a:p>
            <a:pPr algn="just" indent="0">
              <a:lnSpc>
                <a:spcPts val="1116"/>
              </a:lnSpc>
            </a:pPr>
            <a:r>
              <a:rPr lang="zh-TW" sz="800">
                <a:solidFill>
                  <a:srgbClr val="19277D"/>
                </a:solidFill>
                <a:latin typeface="MingLiU"/>
                <a:ea typeface="MingLiU"/>
              </a:rPr>
              <a:t>结构特点：</a:t>
            </a:r>
            <a:r>
              <a:rPr lang="zh-TW" sz="800">
                <a:latin typeface="MingLiU"/>
                <a:ea typeface="MingLiU"/>
              </a:rPr>
              <a:t>无马弗炉膛结构，整个炉膛形成了一个循环通道，使炉气能够循环流动，保证温度气氛的均匀性， 延长了辐射管寿命，使工作质量稳定性更好。</a:t>
            </a:r>
          </a:p>
          <a:p>
            <a:pPr algn="just" indent="0">
              <a:lnSpc>
                <a:spcPts val="1116"/>
              </a:lnSpc>
            </a:pPr>
            <a:r>
              <a:rPr lang="zh-TW" sz="800">
                <a:solidFill>
                  <a:srgbClr val="19277D"/>
                </a:solidFill>
                <a:latin typeface="MingLiU"/>
                <a:ea typeface="MingLiU"/>
              </a:rPr>
              <a:t>传动机构：</a:t>
            </a:r>
            <a:r>
              <a:rPr lang="zh-TW" sz="800">
                <a:latin typeface="MingLiU"/>
                <a:ea typeface="MingLiU"/>
              </a:rPr>
              <a:t>机械传送带平稳可靠，不</a:t>
            </a:r>
            <a:r>
              <a:rPr lang="zh-CN" sz="800">
                <a:latin typeface="MingLiU"/>
                <a:ea typeface="MingLiU"/>
              </a:rPr>
              <a:t>“跑</a:t>
            </a:r>
            <a:r>
              <a:rPr lang="zh-TW" sz="800">
                <a:latin typeface="MingLiU"/>
                <a:ea typeface="MingLiU"/>
              </a:rPr>
              <a:t>偏卡死”，故障率降低</a:t>
            </a:r>
            <a:r>
              <a:rPr lang="zh-TW" sz="700">
                <a:latin typeface="Arial"/>
                <a:ea typeface="Arial"/>
              </a:rPr>
              <a:t>60-70%</a:t>
            </a:r>
          </a:p>
          <a:p>
            <a:pPr algn="just" indent="0">
              <a:lnSpc>
                <a:spcPts val="1116"/>
              </a:lnSpc>
            </a:pPr>
            <a:r>
              <a:rPr lang="zh-TW" sz="800">
                <a:solidFill>
                  <a:srgbClr val="19277D"/>
                </a:solidFill>
                <a:latin typeface="MingLiU"/>
                <a:ea typeface="MingLiU"/>
              </a:rPr>
              <a:t>炉门装置：</a:t>
            </a:r>
            <a:r>
              <a:rPr lang="zh-TW" sz="800">
                <a:latin typeface="MingLiU"/>
                <a:ea typeface="MingLiU"/>
              </a:rPr>
              <a:t>新型密封炉门，使气氛耗量节约</a:t>
            </a:r>
            <a:r>
              <a:rPr lang="zh-TW" sz="700">
                <a:latin typeface="Arial"/>
                <a:ea typeface="Arial"/>
              </a:rPr>
              <a:t>55-65%,</a:t>
            </a:r>
            <a:r>
              <a:rPr lang="zh-TW" sz="800">
                <a:latin typeface="MingLiU"/>
                <a:ea typeface="MingLiU"/>
              </a:rPr>
              <a:t>炉内处在正压状态</a:t>
            </a:r>
            <a:r>
              <a:rPr lang="en-US" sz="700">
                <a:latin typeface="Arial"/>
              </a:rPr>
              <a:t>^10-100pa,</a:t>
            </a:r>
            <a:r>
              <a:rPr lang="zh-TW" sz="800">
                <a:latin typeface="MingLiU"/>
                <a:ea typeface="MingLiU"/>
              </a:rPr>
              <a:t>渗层深，效率提高</a:t>
            </a:r>
            <a:r>
              <a:rPr lang="zh-TW" sz="700">
                <a:latin typeface="Arial"/>
                <a:ea typeface="Arial"/>
              </a:rPr>
              <a:t>30-40% </a:t>
            </a:r>
            <a:r>
              <a:rPr lang="zh-TW" sz="800">
                <a:latin typeface="MingLiU"/>
                <a:ea typeface="MingLiU"/>
              </a:rPr>
              <a:t>且表面光洁，无脱碳。</a:t>
            </a:r>
          </a:p>
          <a:p>
            <a:pPr algn="just" indent="0">
              <a:lnSpc>
                <a:spcPts val="952"/>
              </a:lnSpc>
            </a:pPr>
            <a:r>
              <a:rPr lang="zh-TW" sz="800">
                <a:solidFill>
                  <a:srgbClr val="19277D"/>
                </a:solidFill>
                <a:latin typeface="MingLiU"/>
                <a:ea typeface="MingLiU"/>
              </a:rPr>
              <a:t>控制系统：</a:t>
            </a:r>
            <a:r>
              <a:rPr lang="zh-TW" sz="800">
                <a:latin typeface="MingLiU"/>
                <a:ea typeface="MingLiU"/>
              </a:rPr>
              <a:t>完善的自动控制系统(包括气氛控制)，安全方便，可配上料机、清洗机、回火炉组成自动生产线。 </a:t>
            </a:r>
            <a:r>
              <a:rPr lang="en-US" sz="700">
                <a:solidFill>
                  <a:srgbClr val="19277D"/>
                </a:solidFill>
                <a:latin typeface="Arial"/>
              </a:rPr>
              <a:t>Equipment Features: </a:t>
            </a:r>
            <a:r>
              <a:rPr lang="en-US" sz="700">
                <a:latin typeface="Arial"/>
              </a:rPr>
              <a:t>non-muffle furnace structure, the entire chamber to form a circulation path, the furnace air can circulate, to ensure uniformity of temperature atmosphere, extending the radiant tube life, so that the quality of work and better stability. </a:t>
            </a:r>
            <a:r>
              <a:rPr lang="en-US" sz="700">
                <a:solidFill>
                  <a:srgbClr val="19277D"/>
                </a:solidFill>
                <a:latin typeface="Arial"/>
              </a:rPr>
              <a:t>Transmission mechanism: </a:t>
            </a:r>
            <a:r>
              <a:rPr lang="en-US" sz="700">
                <a:latin typeface="Arial"/>
              </a:rPr>
              <a:t>smooth and reliable mechanical conveyor, no "deviation stuck", the failure rate decreased 60-70% </a:t>
            </a:r>
            <a:r>
              <a:rPr lang="en-US" sz="700">
                <a:solidFill>
                  <a:srgbClr val="19277D"/>
                </a:solidFill>
                <a:latin typeface="Arial"/>
              </a:rPr>
              <a:t>Door means: </a:t>
            </a:r>
            <a:r>
              <a:rPr lang="en-US" sz="700">
                <a:latin typeface="Arial"/>
              </a:rPr>
              <a:t>new sealing door, the atmosphere in consumption savings of 55-65%, the furnace is in the positive pressure &gt;10-100pa, diffusion layer deep, 30-40% efficiency and smooth surface, no decarburization.</a:t>
            </a:r>
          </a:p>
          <a:p>
            <a:pPr algn="just" indent="0">
              <a:lnSpc>
                <a:spcPct val="118000"/>
              </a:lnSpc>
            </a:pPr>
            <a:r>
              <a:rPr lang="en-US" sz="700">
                <a:solidFill>
                  <a:srgbClr val="19277D"/>
                </a:solidFill>
                <a:latin typeface="Arial"/>
              </a:rPr>
              <a:t>Control system: </a:t>
            </a:r>
            <a:r>
              <a:rPr lang="en-US" sz="700">
                <a:latin typeface="Arial"/>
              </a:rPr>
              <a:t>complete automatic control systems (including climate control), safe and convenient, can be coupled with the feeder, washing machine, furnace form an automatic production line.</a:t>
            </a:r>
          </a:p>
        </p:txBody>
      </p:sp>
      <p:sp>
        <p:nvSpPr>
          <p:cNvPr id="11" name=""/>
          <p:cNvSpPr/>
          <p:nvPr/>
        </p:nvSpPr>
        <p:spPr>
          <a:xfrm>
            <a:off x="667512" y="9738360"/>
            <a:ext cx="124968" cy="115824"/>
          </a:xfrm>
          <a:prstGeom prst="rect">
            <a:avLst/>
          </a:prstGeom>
          <a:solidFill>
            <a:srgbClr val="9FA1A0"/>
          </a:solidFill>
        </p:spPr>
        <p:txBody>
          <a:bodyPr lIns="0" tIns="0" rIns="0" bIns="0" wrap="none">
            <a:noAutofit/>
          </a:bodyPr>
          <a:p>
            <a:pPr indent="0"/>
            <a:r>
              <a:rPr lang="en-US" sz="1000">
                <a:solidFill>
                  <a:srgbClr val="FFFFFF"/>
                </a:solidFill>
                <a:latin typeface="Arial"/>
              </a:rPr>
              <a:t>11</a:t>
            </a:r>
          </a:p>
        </p:txBody>
      </p:sp>
      <p:sp>
        <p:nvSpPr>
          <p:cNvPr id="12"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3" name=""/>
          <p:cNvSpPr/>
          <p:nvPr/>
        </p:nvSpPr>
        <p:spPr>
          <a:xfrm>
            <a:off x="8955024" y="1210056"/>
            <a:ext cx="4541520" cy="1414272"/>
          </a:xfrm>
          <a:prstGeom prst="rect">
            <a:avLst/>
          </a:prstGeom>
          <a:solidFill>
            <a:srgbClr val="FFFFFF"/>
          </a:solidFill>
        </p:spPr>
        <p:txBody>
          <a:bodyPr lIns="0" tIns="0" rIns="0" bIns="0">
            <a:noAutofit/>
          </a:bodyPr>
          <a:p>
            <a:pPr indent="0"/>
            <a:r>
              <a:rPr lang="en-US" b="1" sz="1000">
                <a:latin typeface="Arial"/>
              </a:rPr>
              <a:t>RSH</a:t>
            </a:r>
            <a:r>
              <a:rPr lang="zh-TW" sz="1200">
                <a:latin typeface="MingLiU"/>
                <a:ea typeface="MingLiU"/>
              </a:rPr>
              <a:t>系列网带式粉末冶金烧结炉</a:t>
            </a:r>
          </a:p>
          <a:p>
            <a:pPr indent="0">
              <a:lnSpc>
                <a:spcPct val="94000"/>
              </a:lnSpc>
              <a:spcAft>
                <a:spcPts val="210"/>
              </a:spcAft>
            </a:pPr>
            <a:r>
              <a:rPr lang="en-US" sz="1000">
                <a:latin typeface="Arial"/>
              </a:rPr>
              <a:t>RSH series powder metallurgy sintering furnace mesh belt</a:t>
            </a:r>
          </a:p>
          <a:p>
            <a:pPr indent="0">
              <a:lnSpc>
                <a:spcPts val="1236"/>
              </a:lnSpc>
              <a:spcAft>
                <a:spcPts val="210"/>
              </a:spcAft>
            </a:pPr>
            <a:r>
              <a:rPr lang="zh-TW" sz="800">
                <a:solidFill>
                  <a:srgbClr val="19277D"/>
                </a:solidFill>
                <a:latin typeface="MingLiU"/>
                <a:ea typeface="MingLiU"/>
              </a:rPr>
              <a:t>设备特点：</a:t>
            </a:r>
            <a:r>
              <a:rPr lang="zh-TW" sz="800">
                <a:latin typeface="MingLiU"/>
                <a:ea typeface="MingLiU"/>
              </a:rPr>
              <a:t>该烧结炉系连续作业式烧结生产线，具有控制先进、节能显著、维修容易等特点。 </a:t>
            </a:r>
            <a:r>
              <a:rPr lang="zh-TW" sz="800">
                <a:solidFill>
                  <a:srgbClr val="19277D"/>
                </a:solidFill>
                <a:latin typeface="MingLiU"/>
                <a:ea typeface="MingLiU"/>
              </a:rPr>
              <a:t>适用范围：</a:t>
            </a:r>
            <a:r>
              <a:rPr lang="zh-TW" sz="800">
                <a:latin typeface="MingLiU"/>
                <a:ea typeface="MingLiU"/>
              </a:rPr>
              <a:t>主要用于压制成型的铁基、铜基及其它相关粉末冶金制品，在保护气氛条件下进 行理想的连续烧结工艺流程。</a:t>
            </a:r>
          </a:p>
          <a:p>
            <a:pPr indent="0">
              <a:lnSpc>
                <a:spcPct val="134000"/>
              </a:lnSpc>
            </a:pPr>
            <a:r>
              <a:rPr lang="en-US" sz="700">
                <a:solidFill>
                  <a:srgbClr val="19277D"/>
                </a:solidFill>
                <a:latin typeface="Arial"/>
              </a:rPr>
              <a:t>Equipment Features: </a:t>
            </a:r>
            <a:r>
              <a:rPr lang="en-US" sz="700">
                <a:latin typeface="Arial"/>
              </a:rPr>
              <a:t>continuous operation of the sintering furnace sintering production lines, with advanced control significant energy saving, easy maintenance.</a:t>
            </a:r>
          </a:p>
          <a:p>
            <a:pPr indent="0">
              <a:lnSpc>
                <a:spcPct val="134000"/>
              </a:lnSpc>
            </a:pPr>
            <a:r>
              <a:rPr lang="en-US" sz="700">
                <a:solidFill>
                  <a:srgbClr val="19277D"/>
                </a:solidFill>
                <a:latin typeface="Arial"/>
              </a:rPr>
              <a:t>Applicable Scope: </a:t>
            </a:r>
            <a:r>
              <a:rPr lang="en-US" sz="700">
                <a:latin typeface="Arial"/>
              </a:rPr>
              <a:t>Mainly used for compression molding of iron, copper and other related powder metallurgy products, under the protection of atmospheric conditions feedideal line continuous</a:t>
            </a:r>
          </a:p>
        </p:txBody>
      </p:sp>
      <p:sp>
        <p:nvSpPr>
          <p:cNvPr id="14" name=""/>
          <p:cNvSpPr/>
          <p:nvPr/>
        </p:nvSpPr>
        <p:spPr>
          <a:xfrm>
            <a:off x="8961120" y="5233416"/>
            <a:ext cx="4578096" cy="1804416"/>
          </a:xfrm>
          <a:prstGeom prst="rect">
            <a:avLst/>
          </a:prstGeom>
          <a:solidFill>
            <a:srgbClr val="FFFFFF"/>
          </a:solidFill>
        </p:spPr>
        <p:txBody>
          <a:bodyPr lIns="0" tIns="0" rIns="0" bIns="0">
            <a:noAutofit/>
          </a:bodyPr>
          <a:p>
            <a:pPr indent="0"/>
            <a:r>
              <a:rPr lang="en-US" b="1" sz="1000">
                <a:latin typeface="Arial"/>
              </a:rPr>
              <a:t>NB</a:t>
            </a:r>
            <a:r>
              <a:rPr lang="zh-TW" sz="1200">
                <a:latin typeface="MingLiU"/>
                <a:ea typeface="MingLiU"/>
              </a:rPr>
              <a:t>系列网带式连续钎焊炉生产线</a:t>
            </a:r>
          </a:p>
          <a:p>
            <a:pPr indent="0">
              <a:lnSpc>
                <a:spcPts val="1308"/>
              </a:lnSpc>
            </a:pPr>
            <a:r>
              <a:rPr lang="en-US" sz="1000">
                <a:latin typeface="Arial"/>
              </a:rPr>
              <a:t>NB series mesh belt type continuous brazing furnace production line </a:t>
            </a:r>
            <a:r>
              <a:rPr lang="zh-TW" sz="800">
                <a:solidFill>
                  <a:srgbClr val="19277D"/>
                </a:solidFill>
                <a:latin typeface="MingLiU"/>
                <a:ea typeface="MingLiU"/>
              </a:rPr>
              <a:t>设备特点：</a:t>
            </a:r>
            <a:r>
              <a:rPr lang="zh-TW" sz="800">
                <a:latin typeface="MingLiU"/>
                <a:ea typeface="MingLiU"/>
              </a:rPr>
              <a:t>该生产线是在氮气保护条件下，使用非腐蚀性钎剂连续钎焊铝制品的设备。 </a:t>
            </a:r>
            <a:r>
              <a:rPr lang="zh-TW" sz="800">
                <a:solidFill>
                  <a:srgbClr val="19277D"/>
                </a:solidFill>
                <a:latin typeface="MingLiU"/>
                <a:ea typeface="MingLiU"/>
              </a:rPr>
              <a:t>适用范围：</a:t>
            </a:r>
            <a:r>
              <a:rPr lang="zh-TW" sz="800">
                <a:latin typeface="MingLiU"/>
                <a:ea typeface="MingLiU"/>
              </a:rPr>
              <a:t>主要用于冷凝器、蒸发器、散热器、中冷器等铝制品在氮气的保护气氛下钎焊之用 </a:t>
            </a:r>
            <a:r>
              <a:rPr lang="zh-TW" sz="800">
                <a:solidFill>
                  <a:srgbClr val="19277D"/>
                </a:solidFill>
                <a:latin typeface="MingLiU"/>
                <a:ea typeface="MingLiU"/>
              </a:rPr>
              <a:t>额定功率</a:t>
            </a:r>
            <a:r>
              <a:rPr lang="zh-TW" sz="850">
                <a:solidFill>
                  <a:srgbClr val="19277D"/>
                </a:solidFill>
                <a:latin typeface="SimSun"/>
                <a:ea typeface="SimSun"/>
              </a:rPr>
              <a:t>：</a:t>
            </a:r>
            <a:r>
              <a:rPr lang="en-US" sz="700">
                <a:latin typeface="Arial"/>
              </a:rPr>
              <a:t>240-600kw,</a:t>
            </a:r>
            <a:r>
              <a:rPr lang="zh-TW" sz="800">
                <a:latin typeface="MingLiU"/>
                <a:ea typeface="MingLiU"/>
              </a:rPr>
              <a:t>额定温度</a:t>
            </a:r>
            <a:r>
              <a:rPr lang="en-US" sz="700">
                <a:latin typeface="Arial"/>
              </a:rPr>
              <a:t>70（TC</a:t>
            </a:r>
          </a:p>
          <a:p>
            <a:pPr indent="0">
              <a:lnSpc>
                <a:spcPts val="1308"/>
              </a:lnSpc>
              <a:spcAft>
                <a:spcPts val="210"/>
              </a:spcAft>
            </a:pPr>
            <a:r>
              <a:rPr lang="zh-TW" sz="800">
                <a:solidFill>
                  <a:srgbClr val="19277D"/>
                </a:solidFill>
                <a:latin typeface="MingLiU"/>
                <a:ea typeface="MingLiU"/>
              </a:rPr>
              <a:t>设备结构：</a:t>
            </a:r>
            <a:r>
              <a:rPr lang="zh-TW" sz="800">
                <a:latin typeface="MingLiU"/>
                <a:ea typeface="MingLiU"/>
              </a:rPr>
              <a:t>生产线由储液罐、连续式钎焊剂喷淋装置、干燥炉、前室、钎焊炉、水冷却室、后室、 风冷却室、出料台、进排气管道、电气控制系统等组成。</a:t>
            </a:r>
          </a:p>
          <a:p>
            <a:pPr indent="0">
              <a:lnSpc>
                <a:spcPct val="125000"/>
              </a:lnSpc>
            </a:pPr>
            <a:r>
              <a:rPr lang="en-US" sz="700">
                <a:solidFill>
                  <a:srgbClr val="19277D"/>
                </a:solidFill>
                <a:latin typeface="Arial"/>
              </a:rPr>
              <a:t>Equipment Features: </a:t>
            </a:r>
            <a:r>
              <a:rPr lang="en-US" sz="700">
                <a:latin typeface="Arial"/>
              </a:rPr>
              <a:t>The production line is under nitrogen conditions, the use of non-corrosive flux brazing continuous aluminum equipment.</a:t>
            </a:r>
          </a:p>
          <a:p>
            <a:pPr indent="0">
              <a:lnSpc>
                <a:spcPct val="125000"/>
              </a:lnSpc>
            </a:pPr>
            <a:r>
              <a:rPr lang="en-US" sz="700">
                <a:solidFill>
                  <a:srgbClr val="19277D"/>
                </a:solidFill>
                <a:latin typeface="Arial"/>
              </a:rPr>
              <a:t>Applicable Scope: </a:t>
            </a:r>
            <a:r>
              <a:rPr lang="en-US" sz="700">
                <a:latin typeface="Arial"/>
              </a:rPr>
              <a:t>Applicable to the condenser, evaporator, radiator, and other aluminum products in the cold under nitrogen protective atmosphere brazing purposes</a:t>
            </a:r>
          </a:p>
          <a:p>
            <a:pPr indent="0">
              <a:lnSpc>
                <a:spcPct val="125000"/>
              </a:lnSpc>
            </a:pPr>
            <a:r>
              <a:rPr lang="en-US" sz="700">
                <a:solidFill>
                  <a:srgbClr val="19277D"/>
                </a:solidFill>
                <a:latin typeface="Arial"/>
              </a:rPr>
              <a:t>Rated power: </a:t>
            </a:r>
            <a:r>
              <a:rPr lang="en-US" sz="700">
                <a:latin typeface="Arial"/>
              </a:rPr>
              <a:t>240-600kw, rated temperature 700°C</a:t>
            </a:r>
          </a:p>
        </p:txBody>
      </p:sp>
      <p:sp>
        <p:nvSpPr>
          <p:cNvPr id="15" name=""/>
          <p:cNvSpPr/>
          <p:nvPr/>
        </p:nvSpPr>
        <p:spPr>
          <a:xfrm>
            <a:off x="11305032" y="9741408"/>
            <a:ext cx="3072384" cy="11887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16" name=""/>
          <p:cNvSpPr/>
          <p:nvPr/>
        </p:nvSpPr>
        <p:spPr>
          <a:xfrm>
            <a:off x="14478000" y="9735312"/>
            <a:ext cx="152400" cy="124968"/>
          </a:xfrm>
          <a:prstGeom prst="rect">
            <a:avLst/>
          </a:prstGeom>
          <a:solidFill>
            <a:srgbClr val="9FA1A0"/>
          </a:solidFill>
        </p:spPr>
        <p:txBody>
          <a:bodyPr lIns="0" tIns="0" rIns="0" bIns="0" wrap="none">
            <a:noAutofit/>
          </a:bodyPr>
          <a:p>
            <a:pPr indent="0"/>
            <a:r>
              <a:rPr lang="en-US" sz="1000">
                <a:solidFill>
                  <a:srgbClr val="FFFFFF"/>
                </a:solidFill>
                <a:latin typeface="Arial"/>
              </a:rPr>
              <a:t>12</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743712" y="1767840"/>
            <a:ext cx="3547872" cy="2700528"/>
          </a:xfrm>
          <a:prstGeom prst="rect">
            <a:avLst/>
          </a:prstGeom>
        </p:spPr>
      </p:pic>
      <p:pic>
        <p:nvPicPr>
          <p:cNvPr id="3" name=""/>
          <p:cNvPicPr>
            <a:picLocks noChangeAspect="1"/>
          </p:cNvPicPr>
          <p:nvPr/>
        </p:nvPicPr>
        <p:blipFill>
          <a:blip r:embed="rPictId1"/>
          <a:stretch>
            <a:fillRect/>
          </a:stretch>
        </p:blipFill>
        <p:spPr>
          <a:xfrm>
            <a:off x="67056" y="4785360"/>
            <a:ext cx="7531608" cy="4248912"/>
          </a:xfrm>
          <a:prstGeom prst="rect">
            <a:avLst/>
          </a:prstGeom>
        </p:spPr>
      </p:pic>
      <p:pic>
        <p:nvPicPr>
          <p:cNvPr id="4" name=""/>
          <p:cNvPicPr>
            <a:picLocks noChangeAspect="1"/>
          </p:cNvPicPr>
          <p:nvPr/>
        </p:nvPicPr>
        <p:blipFill>
          <a:blip r:embed="rPictId2"/>
          <a:stretch>
            <a:fillRect/>
          </a:stretch>
        </p:blipFill>
        <p:spPr>
          <a:xfrm>
            <a:off x="12048744" y="1688592"/>
            <a:ext cx="2447544" cy="2301240"/>
          </a:xfrm>
          <a:prstGeom prst="rect">
            <a:avLst/>
          </a:prstGeom>
        </p:spPr>
      </p:pic>
      <p:pic>
        <p:nvPicPr>
          <p:cNvPr id="5" name=""/>
          <p:cNvPicPr>
            <a:picLocks noChangeAspect="1"/>
          </p:cNvPicPr>
          <p:nvPr/>
        </p:nvPicPr>
        <p:blipFill>
          <a:blip r:embed="rPictId3"/>
          <a:stretch>
            <a:fillRect/>
          </a:stretch>
        </p:blipFill>
        <p:spPr>
          <a:xfrm>
            <a:off x="8729472" y="5309616"/>
            <a:ext cx="5510784" cy="3724656"/>
          </a:xfrm>
          <a:prstGeom prst="rect">
            <a:avLst/>
          </a:prstGeom>
        </p:spPr>
      </p:pic>
      <p:sp>
        <p:nvSpPr>
          <p:cNvPr id="6" name=""/>
          <p:cNvSpPr/>
          <p:nvPr/>
        </p:nvSpPr>
        <p:spPr>
          <a:xfrm>
            <a:off x="1030224" y="1386840"/>
            <a:ext cx="1941576" cy="344424"/>
          </a:xfrm>
          <a:prstGeom prst="rect">
            <a:avLst/>
          </a:prstGeom>
          <a:solidFill>
            <a:srgbClr val="FFFFFF"/>
          </a:solidFill>
        </p:spPr>
        <p:txBody>
          <a:bodyPr lIns="0" tIns="0" rIns="0" bIns="0">
            <a:noAutofit/>
          </a:bodyPr>
          <a:p>
            <a:pPr indent="0"/>
            <a:r>
              <a:rPr lang="en-US" b="1" sz="1000">
                <a:latin typeface="Arial"/>
              </a:rPr>
              <a:t>RT3</a:t>
            </a:r>
            <a:r>
              <a:rPr lang="zh-TW" sz="1200">
                <a:latin typeface="MingLiU"/>
                <a:ea typeface="MingLiU"/>
              </a:rPr>
              <a:t>系列台车式回火炉</a:t>
            </a:r>
          </a:p>
          <a:p>
            <a:pPr indent="0"/>
            <a:r>
              <a:rPr lang="en-US" sz="1000">
                <a:latin typeface="Arial"/>
              </a:rPr>
              <a:t>RT3 Series trolley-type furnace</a:t>
            </a:r>
          </a:p>
        </p:txBody>
      </p:sp>
      <p:sp>
        <p:nvSpPr>
          <p:cNvPr id="7" name=""/>
          <p:cNvSpPr/>
          <p:nvPr/>
        </p:nvSpPr>
        <p:spPr>
          <a:xfrm>
            <a:off x="4456176" y="1883664"/>
            <a:ext cx="2368296" cy="737616"/>
          </a:xfrm>
          <a:prstGeom prst="rect">
            <a:avLst/>
          </a:prstGeom>
          <a:solidFill>
            <a:srgbClr val="FFFFFF"/>
          </a:solidFill>
        </p:spPr>
        <p:txBody>
          <a:bodyPr lIns="0" tIns="0" rIns="0" bIns="0">
            <a:noAutofit/>
          </a:bodyPr>
          <a:p>
            <a:pPr algn="just" indent="0">
              <a:lnSpc>
                <a:spcPts val="1136"/>
              </a:lnSpc>
              <a:spcAft>
                <a:spcPts val="210"/>
              </a:spcAft>
            </a:pPr>
            <a:r>
              <a:rPr lang="zh-TW" sz="800">
                <a:solidFill>
                  <a:srgbClr val="19277D"/>
                </a:solidFill>
                <a:latin typeface="MingLiU"/>
                <a:ea typeface="MingLiU"/>
              </a:rPr>
              <a:t>设备结构：</a:t>
            </a:r>
            <a:r>
              <a:rPr lang="zh-TW" sz="800">
                <a:latin typeface="MingLiU"/>
                <a:ea typeface="MingLiU"/>
              </a:rPr>
              <a:t>全纤维炉体，热风循环系统，控温系 统，电动提升炉门，台车减速机自行。</a:t>
            </a:r>
          </a:p>
          <a:p>
            <a:pPr algn="just" indent="0">
              <a:lnSpc>
                <a:spcPct val="141000"/>
              </a:lnSpc>
            </a:pPr>
            <a:r>
              <a:rPr lang="en-US" sz="700">
                <a:solidFill>
                  <a:srgbClr val="19277D"/>
                </a:solidFill>
                <a:latin typeface="Arial"/>
              </a:rPr>
              <a:t>Equipment Structure: </a:t>
            </a:r>
            <a:r>
              <a:rPr lang="en-US" sz="700">
                <a:latin typeface="Arial"/>
              </a:rPr>
              <a:t>Full fiber furnace, hotair circulation system, temperature control system electric lift door, trolley gear themselves.</a:t>
            </a:r>
          </a:p>
        </p:txBody>
      </p:sp>
      <p:sp>
        <p:nvSpPr>
          <p:cNvPr id="8" name=""/>
          <p:cNvSpPr/>
          <p:nvPr/>
        </p:nvSpPr>
        <p:spPr>
          <a:xfrm>
            <a:off x="652272" y="9738360"/>
            <a:ext cx="167640" cy="131064"/>
          </a:xfrm>
          <a:prstGeom prst="rect">
            <a:avLst/>
          </a:prstGeom>
          <a:solidFill>
            <a:srgbClr val="9FA1A0"/>
          </a:solidFill>
        </p:spPr>
        <p:txBody>
          <a:bodyPr lIns="0" tIns="0" rIns="0" bIns="0" wrap="none">
            <a:noAutofit/>
          </a:bodyPr>
          <a:p>
            <a:pPr algn="just" indent="0"/>
            <a:r>
              <a:rPr lang="en-US" sz="1000">
                <a:solidFill>
                  <a:srgbClr val="FFFFFF"/>
                </a:solidFill>
                <a:latin typeface="Arial"/>
              </a:rPr>
              <a:t>13</a:t>
            </a:r>
          </a:p>
        </p:txBody>
      </p:sp>
      <p:sp>
        <p:nvSpPr>
          <p:cNvPr id="9" name=""/>
          <p:cNvSpPr/>
          <p:nvPr/>
        </p:nvSpPr>
        <p:spPr>
          <a:xfrm>
            <a:off x="1057656" y="9741408"/>
            <a:ext cx="3346704" cy="124968"/>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0" name=""/>
          <p:cNvSpPr/>
          <p:nvPr/>
        </p:nvSpPr>
        <p:spPr>
          <a:xfrm>
            <a:off x="8424672" y="1420368"/>
            <a:ext cx="2414016" cy="368808"/>
          </a:xfrm>
          <a:prstGeom prst="rect">
            <a:avLst/>
          </a:prstGeom>
          <a:solidFill>
            <a:srgbClr val="FFFFFF"/>
          </a:solidFill>
        </p:spPr>
        <p:txBody>
          <a:bodyPr lIns="0" tIns="0" rIns="0" bIns="0">
            <a:noAutofit/>
          </a:bodyPr>
          <a:p>
            <a:pPr indent="0"/>
            <a:r>
              <a:rPr lang="en-US" b="1" sz="1000">
                <a:latin typeface="Arial"/>
              </a:rPr>
              <a:t>RT3</a:t>
            </a:r>
            <a:r>
              <a:rPr lang="zh-TW" sz="1200">
                <a:latin typeface="MingLiU"/>
                <a:ea typeface="MingLiU"/>
              </a:rPr>
              <a:t>系列台车式电阻炉</a:t>
            </a:r>
          </a:p>
          <a:p>
            <a:pPr indent="0"/>
            <a:r>
              <a:rPr lang="en-US" sz="1000">
                <a:latin typeface="Arial"/>
              </a:rPr>
              <a:t>RT3 Series trolley resistance furnace</a:t>
            </a:r>
          </a:p>
        </p:txBody>
      </p:sp>
      <p:graphicFrame>
        <p:nvGraphicFramePr>
          <p:cNvPr id="11" name=""/>
          <p:cNvGraphicFramePr>
            <a:graphicFrameLocks noGrp="1"/>
          </p:cNvGraphicFramePr>
          <p:nvPr/>
        </p:nvGraphicFramePr>
        <p:xfrm>
          <a:off x="8394192" y="1847088"/>
          <a:ext cx="3502152" cy="1828800"/>
        </p:xfrm>
        <a:graphic>
          <a:graphicData uri="http://schemas.openxmlformats.org/drawingml/2006/table">
            <a:tbl>
              <a:tblPr/>
              <a:tblGrid>
                <a:gridCol w="670560"/>
                <a:gridCol w="950976"/>
                <a:gridCol w="509016"/>
                <a:gridCol w="502920"/>
                <a:gridCol w="295656"/>
                <a:gridCol w="280416"/>
                <a:gridCol w="292608"/>
              </a:tblGrid>
              <a:tr h="213360">
                <a:tc rowSpan="2">
                  <a:txBody>
                    <a:bodyPr lIns="0" tIns="0" rIns="0" bIns="0">
                      <a:noAutofit/>
                    </a:bodyPr>
                    <a:p>
                      <a:pPr indent="101600"/>
                      <a:r>
                        <a:rPr lang="zh-TW" sz="900">
                          <a:latin typeface="MingLiU"/>
                          <a:ea typeface="MingLiU"/>
                        </a:rPr>
                        <a:t>型号规格</a:t>
                      </a:r>
                    </a:p>
                    <a:p>
                      <a:pPr indent="101600"/>
                      <a:r>
                        <a:rPr lang="en-US" sz="500">
                          <a:latin typeface="Arial"/>
                        </a:rPr>
                        <a:t>specification</a:t>
                      </a:r>
                    </a:p>
                  </a:txBody>
                  <a:tcPr marL="0" marR="0" marT="0" marB="0" anchor="ctr">
                    <a:solidFill>
                      <a:srgbClr val="DAE1E7"/>
                    </a:solidFill>
                  </a:tcPr>
                </a:tc>
                <a:tc rowSpan="2">
                  <a:txBody>
                    <a:bodyPr lIns="0" tIns="0" rIns="0" bIns="0">
                      <a:noAutofit/>
                    </a:bodyPr>
                    <a:p>
                      <a:pPr algn="ctr" indent="0">
                        <a:lnSpc>
                          <a:spcPts val="672"/>
                        </a:lnSpc>
                      </a:pPr>
                      <a:r>
                        <a:rPr lang="zh-TW" sz="900">
                          <a:latin typeface="MingLiU"/>
                          <a:ea typeface="MingLiU"/>
                        </a:rPr>
                        <a:t>工作尺寸 长</a:t>
                      </a:r>
                      <a:r>
                        <a:rPr lang="en-US" b="1" sz="750">
                          <a:latin typeface="Arial"/>
                        </a:rPr>
                        <a:t>X</a:t>
                      </a:r>
                      <a:r>
                        <a:rPr lang="zh-TW" sz="900">
                          <a:latin typeface="MingLiU"/>
                          <a:ea typeface="MingLiU"/>
                        </a:rPr>
                        <a:t>宽</a:t>
                      </a:r>
                      <a:r>
                        <a:rPr lang="en-US" sz="500">
                          <a:latin typeface="Arial"/>
                        </a:rPr>
                        <a:t>X</a:t>
                      </a:r>
                      <a:r>
                        <a:rPr lang="zh-TW" sz="900">
                          <a:latin typeface="MingLiU"/>
                          <a:ea typeface="MingLiU"/>
                        </a:rPr>
                        <a:t>高</a:t>
                      </a:r>
                      <a:r>
                        <a:rPr lang="en-US" b="1" sz="750">
                          <a:latin typeface="Arial"/>
                        </a:rPr>
                        <a:t>(mm) </a:t>
                      </a:r>
                      <a:r>
                        <a:rPr lang="en-US" sz="500">
                          <a:latin typeface="Arial"/>
                        </a:rPr>
                        <a:t>Working size length * width * height</a:t>
                      </a:r>
                    </a:p>
                  </a:txBody>
                  <a:tcPr marL="0" marR="0" marT="0" marB="0" anchor="b">
                    <a:solidFill>
                      <a:srgbClr val="DAE1E7"/>
                    </a:solidFill>
                  </a:tcPr>
                </a:tc>
                <a:tc rowSpan="2">
                  <a:txBody>
                    <a:bodyPr lIns="0" tIns="0" rIns="0" bIns="0">
                      <a:noAutofit/>
                    </a:bodyPr>
                    <a:p>
                      <a:pPr algn="ctr" indent="0">
                        <a:lnSpc>
                          <a:spcPts val="960"/>
                        </a:lnSpc>
                      </a:pPr>
                      <a:r>
                        <a:rPr lang="zh-TW" sz="900">
                          <a:latin typeface="MingLiU"/>
                          <a:ea typeface="MingLiU"/>
                        </a:rPr>
                        <a:t>加热功率 </a:t>
                      </a:r>
                      <a:r>
                        <a:rPr lang="en-US" b="1" sz="750">
                          <a:latin typeface="Arial"/>
                        </a:rPr>
                        <a:t>(kw)</a:t>
                      </a:r>
                    </a:p>
                    <a:p>
                      <a:pPr algn="ctr" indent="0"/>
                      <a:r>
                        <a:rPr lang="en-US" sz="500">
                          <a:latin typeface="Arial"/>
                        </a:rPr>
                        <a:t>Heating power</a:t>
                      </a:r>
                    </a:p>
                  </a:txBody>
                  <a:tcPr marL="0" marR="0" marT="0" marB="0" anchor="b">
                    <a:solidFill>
                      <a:srgbClr val="DAE1E7"/>
                    </a:solidFill>
                  </a:tcPr>
                </a:tc>
                <a:tc>
                  <a:txBody>
                    <a:bodyPr lIns="0" tIns="0" rIns="0" bIns="0">
                      <a:noAutofit/>
                    </a:bodyPr>
                    <a:p>
                      <a:pPr algn="ctr" indent="0"/>
                      <a:r>
                        <a:rPr lang="zh-TW" sz="900">
                          <a:latin typeface="MingLiU"/>
                          <a:ea typeface="MingLiU"/>
                        </a:rPr>
                        <a:t>工作温度</a:t>
                      </a:r>
                    </a:p>
                  </a:txBody>
                  <a:tcPr marL="0" marR="0" marT="0" marB="0" anchor="b">
                    <a:solidFill>
                      <a:srgbClr val="DAE1E7"/>
                    </a:solidFill>
                  </a:tcPr>
                </a:tc>
                <a:tc gridSpan="2">
                  <a:txBody>
                    <a:bodyPr lIns="0" tIns="0" rIns="0" bIns="0">
                      <a:noAutofit/>
                    </a:bodyPr>
                    <a:p>
                      <a:pPr algn="ctr" indent="0"/>
                      <a:r>
                        <a:rPr lang="zh-TW" sz="900">
                          <a:latin typeface="MingLiU"/>
                          <a:ea typeface="MingLiU"/>
                        </a:rPr>
                        <a:t>电源</a:t>
                      </a:r>
                    </a:p>
                    <a:p>
                      <a:pPr algn="ctr" indent="0">
                        <a:lnSpc>
                          <a:spcPct val="83000"/>
                        </a:lnSpc>
                      </a:pPr>
                      <a:r>
                        <a:rPr lang="en-US" sz="500">
                          <a:latin typeface="Arial"/>
                        </a:rPr>
                        <a:t>power supply</a:t>
                      </a:r>
                    </a:p>
                  </a:txBody>
                  <a:tcPr marL="0" marR="0" marT="0" marB="0" anchor="b">
                    <a:solidFill>
                      <a:srgbClr val="DAE1E7"/>
                    </a:solidFill>
                  </a:tcPr>
                </a:tc>
                <a:tc hMerge="1">
                  <a:txBody>
                    <a:bodyPr lIns="0" tIns="0" rIns="0" bIns="0">
                      <a:noAutofit/>
                    </a:bodyPr>
                    <a:p>
                      <a:endParaRPr sz="1100"/>
                    </a:p>
                  </a:txBody>
                  <a:tcPr marL="0" marR="0" marT="0" marB="0"/>
                </a:tc>
                <a:tc rowSpan="2">
                  <a:txBody>
                    <a:bodyPr lIns="0" tIns="0" rIns="0" bIns="0">
                      <a:noAutofit/>
                    </a:bodyPr>
                    <a:p>
                      <a:pPr algn="r" indent="0"/>
                      <a:r>
                        <a:rPr lang="zh-TW" sz="900">
                          <a:latin typeface="MingLiU"/>
                          <a:ea typeface="MingLiU"/>
                        </a:rPr>
                        <a:t>备注</a:t>
                      </a:r>
                    </a:p>
                    <a:p>
                      <a:pPr indent="0"/>
                      <a:r>
                        <a:rPr lang="en-US" sz="500">
                          <a:latin typeface="Arial"/>
                        </a:rPr>
                        <a:t>Remarks</a:t>
                      </a:r>
                    </a:p>
                  </a:txBody>
                  <a:tcPr marL="0" marR="0" marT="0" marB="0" anchor="ctr">
                    <a:solidFill>
                      <a:srgbClr val="DAE1E7"/>
                    </a:solidFill>
                  </a:tcPr>
                </a:tc>
              </a:tr>
              <a:tr h="243840">
                <a:tc vMerge="1">
                  <a:txBody>
                    <a:bodyPr lIns="0" tIns="0" rIns="0" bIns="0">
                      <a:noAutofit/>
                    </a:bodyPr>
                    <a:p>
                      <a:endParaRPr sz="1200"/>
                    </a:p>
                  </a:txBody>
                  <a:tcPr marL="0" marR="0" marT="0" marB="0"/>
                </a:tc>
                <a:tc vMerge="1">
                  <a:txBody>
                    <a:bodyPr lIns="0" tIns="0" rIns="0" bIns="0">
                      <a:noAutofit/>
                    </a:bodyPr>
                    <a:p>
                      <a:endParaRPr sz="1200"/>
                    </a:p>
                  </a:txBody>
                  <a:tcPr marL="0" marR="0" marT="0" marB="0"/>
                </a:tc>
                <a:tc vMerge="1">
                  <a:txBody>
                    <a:bodyPr lIns="0" tIns="0" rIns="0" bIns="0">
                      <a:noAutofit/>
                    </a:bodyPr>
                    <a:p>
                      <a:endParaRPr sz="1200"/>
                    </a:p>
                  </a:txBody>
                  <a:tcPr marL="0" marR="0" marT="0" marB="0"/>
                </a:tc>
                <a:tc>
                  <a:txBody>
                    <a:bodyPr lIns="0" tIns="0" rIns="0" bIns="0">
                      <a:noAutofit/>
                    </a:bodyPr>
                    <a:p>
                      <a:pPr algn="ctr" indent="0">
                        <a:lnSpc>
                          <a:spcPct val="121000"/>
                        </a:lnSpc>
                      </a:pPr>
                      <a:r>
                        <a:rPr lang="en-US" sz="500">
                          <a:latin typeface="Arial"/>
                        </a:rPr>
                        <a:t>CC) temperature</a:t>
                      </a:r>
                    </a:p>
                  </a:txBody>
                  <a:tcPr marL="0" marR="0" marT="0" marB="0" anchor="b">
                    <a:solidFill>
                      <a:srgbClr val="DAE1E7"/>
                    </a:solidFill>
                  </a:tcPr>
                </a:tc>
                <a:tc>
                  <a:txBody>
                    <a:bodyPr lIns="0" tIns="0" rIns="0" bIns="0">
                      <a:noAutofit/>
                    </a:bodyPr>
                    <a:p>
                      <a:pPr algn="ctr" indent="0">
                        <a:lnSpc>
                          <a:spcPts val="624"/>
                        </a:lnSpc>
                      </a:pPr>
                      <a:r>
                        <a:rPr lang="zh-TW" sz="800">
                          <a:latin typeface="MingLiU"/>
                          <a:ea typeface="MingLiU"/>
                        </a:rPr>
                        <a:t>相数 </a:t>
                      </a:r>
                      <a:r>
                        <a:rPr lang="en-US" sz="500">
                          <a:latin typeface="Arial"/>
                        </a:rPr>
                        <a:t>Phase</a:t>
                      </a:r>
                    </a:p>
                  </a:txBody>
                  <a:tcPr marL="0" marR="0" marT="0" marB="0" anchor="b">
                    <a:solidFill>
                      <a:srgbClr val="DAE1E7"/>
                    </a:solidFill>
                  </a:tcPr>
                </a:tc>
                <a:tc>
                  <a:txBody>
                    <a:bodyPr lIns="0" tIns="0" rIns="0" bIns="0">
                      <a:noAutofit/>
                    </a:bodyPr>
                    <a:p>
                      <a:pPr algn="r" indent="0"/>
                      <a:r>
                        <a:rPr lang="zh-TW" sz="800">
                          <a:latin typeface="MingLiU"/>
                          <a:ea typeface="MingLiU"/>
                        </a:rPr>
                        <a:t>电压</a:t>
                      </a:r>
                    </a:p>
                    <a:p>
                      <a:pPr algn="r" indent="0"/>
                      <a:r>
                        <a:rPr lang="en-US" sz="500">
                          <a:latin typeface="Arial"/>
                        </a:rPr>
                        <a:t>Voltage</a:t>
                      </a:r>
                    </a:p>
                  </a:txBody>
                  <a:tcPr marL="0" marR="0" marT="0" marB="0" anchor="b">
                    <a:solidFill>
                      <a:srgbClr val="DAE1E7"/>
                    </a:solidFill>
                  </a:tcPr>
                </a:tc>
                <a:tc vMerge="1">
                  <a:txBody>
                    <a:bodyPr lIns="0" tIns="0" rIns="0" bIns="0">
                      <a:noAutofit/>
                    </a:bodyPr>
                    <a:p>
                      <a:endParaRPr sz="1200"/>
                    </a:p>
                  </a:txBody>
                  <a:tcPr marL="0" marR="0" marT="0" marB="0"/>
                </a:tc>
              </a:tr>
              <a:tr h="225552">
                <a:tc>
                  <a:txBody>
                    <a:bodyPr lIns="0" tIns="0" rIns="0" bIns="0">
                      <a:noAutofit/>
                    </a:bodyPr>
                    <a:p>
                      <a:pPr indent="101600"/>
                      <a:r>
                        <a:rPr lang="en-US" sz="700">
                          <a:latin typeface="Arial"/>
                        </a:rPr>
                        <a:t>RT3-15-9</a:t>
                      </a:r>
                    </a:p>
                  </a:txBody>
                  <a:tcPr marL="0" marR="0" marT="0" marB="0" anchor="ctr"/>
                </a:tc>
                <a:tc>
                  <a:txBody>
                    <a:bodyPr lIns="0" tIns="0" rIns="0" bIns="0">
                      <a:noAutofit/>
                    </a:bodyPr>
                    <a:p>
                      <a:pPr indent="0"/>
                      <a:r>
                        <a:rPr lang="en-US" sz="700">
                          <a:latin typeface="Arial"/>
                        </a:rPr>
                        <a:t>1200X600X450</a:t>
                      </a:r>
                    </a:p>
                  </a:txBody>
                  <a:tcPr marL="0" marR="0" marT="0" marB="0" anchor="ctr"/>
                </a:tc>
                <a:tc>
                  <a:txBody>
                    <a:bodyPr lIns="0" tIns="0" rIns="0" bIns="0">
                      <a:noAutofit/>
                    </a:bodyPr>
                    <a:p>
                      <a:pPr indent="165100"/>
                      <a:r>
                        <a:rPr lang="en-US" sz="700">
                          <a:latin typeface="Arial"/>
                        </a:rPr>
                        <a:t>65</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algn="ctr" indent="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100"/>
                    </a:p>
                  </a:txBody>
                  <a:tcPr marL="0" marR="0" marT="0" marB="0"/>
                </a:tc>
              </a:tr>
              <a:tr h="222504">
                <a:tc>
                  <a:txBody>
                    <a:bodyPr lIns="0" tIns="0" rIns="0" bIns="0">
                      <a:noAutofit/>
                    </a:bodyPr>
                    <a:p>
                      <a:pPr indent="0"/>
                      <a:r>
                        <a:rPr lang="en-US" sz="700">
                          <a:latin typeface="Arial"/>
                        </a:rPr>
                        <a:t>RT3-105-9</a:t>
                      </a:r>
                    </a:p>
                  </a:txBody>
                  <a:tcPr marL="0" marR="0" marT="0" marB="0" anchor="b"/>
                </a:tc>
                <a:tc>
                  <a:txBody>
                    <a:bodyPr lIns="0" tIns="0" rIns="0" bIns="0">
                      <a:noAutofit/>
                    </a:bodyPr>
                    <a:p>
                      <a:pPr indent="0"/>
                      <a:r>
                        <a:rPr lang="en-US" sz="700">
                          <a:latin typeface="Arial"/>
                        </a:rPr>
                        <a:t>1800X900X600</a:t>
                      </a:r>
                    </a:p>
                  </a:txBody>
                  <a:tcPr marL="0" marR="0" marT="0" marB="0" anchor="b"/>
                </a:tc>
                <a:tc>
                  <a:txBody>
                    <a:bodyPr lIns="0" tIns="0" rIns="0" bIns="0">
                      <a:noAutofit/>
                    </a:bodyPr>
                    <a:p>
                      <a:pPr indent="139700"/>
                      <a:r>
                        <a:rPr lang="en-US" sz="700">
                          <a:latin typeface="Arial"/>
                        </a:rPr>
                        <a:t>105</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algn="ctr" indent="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25552">
                <a:tc>
                  <a:txBody>
                    <a:bodyPr lIns="0" tIns="0" rIns="0" bIns="0">
                      <a:noAutofit/>
                    </a:bodyPr>
                    <a:p>
                      <a:pPr indent="0"/>
                      <a:r>
                        <a:rPr lang="en-US" sz="700">
                          <a:latin typeface="Arial"/>
                        </a:rPr>
                        <a:t>RT3-180-9</a:t>
                      </a:r>
                    </a:p>
                  </a:txBody>
                  <a:tcPr marL="0" marR="0" marT="0" marB="0" anchor="ctr"/>
                </a:tc>
                <a:tc>
                  <a:txBody>
                    <a:bodyPr lIns="0" tIns="0" rIns="0" bIns="0">
                      <a:noAutofit/>
                    </a:bodyPr>
                    <a:p>
                      <a:pPr indent="0"/>
                      <a:r>
                        <a:rPr lang="en-US" sz="700">
                          <a:latin typeface="Arial"/>
                        </a:rPr>
                        <a:t>2100X1050X750</a:t>
                      </a:r>
                    </a:p>
                  </a:txBody>
                  <a:tcPr marL="0" marR="0" marT="0" marB="0" anchor="ctr"/>
                </a:tc>
                <a:tc>
                  <a:txBody>
                    <a:bodyPr lIns="0" tIns="0" rIns="0" bIns="0">
                      <a:noAutofit/>
                    </a:bodyPr>
                    <a:p>
                      <a:pPr indent="139700"/>
                      <a:r>
                        <a:rPr lang="en-US" sz="700">
                          <a:latin typeface="Arial"/>
                        </a:rPr>
                        <a:t>180</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algn="ctr" indent="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100"/>
                    </a:p>
                  </a:txBody>
                  <a:tcPr marL="0" marR="0" marT="0" marB="0"/>
                </a:tc>
              </a:tr>
              <a:tr h="219456">
                <a:tc>
                  <a:txBody>
                    <a:bodyPr lIns="0" tIns="0" rIns="0" bIns="0">
                      <a:noAutofit/>
                    </a:bodyPr>
                    <a:p>
                      <a:pPr indent="0"/>
                      <a:r>
                        <a:rPr lang="en-US" sz="700">
                          <a:latin typeface="Arial"/>
                        </a:rPr>
                        <a:t>RT3-320-9</a:t>
                      </a:r>
                    </a:p>
                  </a:txBody>
                  <a:tcPr marL="0" marR="0" marT="0" marB="0" anchor="b"/>
                </a:tc>
                <a:tc>
                  <a:txBody>
                    <a:bodyPr lIns="0" tIns="0" rIns="0" bIns="0">
                      <a:noAutofit/>
                    </a:bodyPr>
                    <a:p>
                      <a:pPr algn="ctr" indent="0"/>
                      <a:r>
                        <a:rPr lang="en-US" sz="700">
                          <a:latin typeface="Arial"/>
                        </a:rPr>
                        <a:t>3000X1350X950</a:t>
                      </a:r>
                    </a:p>
                  </a:txBody>
                  <a:tcPr marL="0" marR="0" marT="0" marB="0" anchor="b"/>
                </a:tc>
                <a:tc>
                  <a:txBody>
                    <a:bodyPr lIns="0" tIns="0" rIns="0" bIns="0">
                      <a:noAutofit/>
                    </a:bodyPr>
                    <a:p>
                      <a:pPr indent="139700"/>
                      <a:r>
                        <a:rPr lang="en-US" sz="700">
                          <a:latin typeface="Arial"/>
                        </a:rPr>
                        <a:t>320</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algn="ctr" indent="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37744">
                <a:tc>
                  <a:txBody>
                    <a:bodyPr lIns="0" tIns="0" rIns="0" bIns="0">
                      <a:noAutofit/>
                    </a:bodyPr>
                    <a:p>
                      <a:pPr indent="0"/>
                      <a:r>
                        <a:rPr lang="en-US" sz="700">
                          <a:latin typeface="Arial"/>
                        </a:rPr>
                        <a:t>RT3-45-9Z</a:t>
                      </a:r>
                    </a:p>
                  </a:txBody>
                  <a:tcPr marL="0" marR="0" marT="0" marB="0" anchor="ctr"/>
                </a:tc>
                <a:tc>
                  <a:txBody>
                    <a:bodyPr lIns="0" tIns="0" rIns="0" bIns="0">
                      <a:noAutofit/>
                    </a:bodyPr>
                    <a:p>
                      <a:pPr indent="0"/>
                      <a:r>
                        <a:rPr lang="en-US" sz="700">
                          <a:latin typeface="Arial"/>
                        </a:rPr>
                        <a:t>1200X600X500</a:t>
                      </a:r>
                    </a:p>
                  </a:txBody>
                  <a:tcPr marL="0" marR="0" marT="0" marB="0" anchor="ctr"/>
                </a:tc>
                <a:tc>
                  <a:txBody>
                    <a:bodyPr lIns="0" tIns="0" rIns="0" bIns="0">
                      <a:noAutofit/>
                    </a:bodyPr>
                    <a:p>
                      <a:pPr indent="165100"/>
                      <a:r>
                        <a:rPr lang="en-US" sz="700">
                          <a:latin typeface="Arial"/>
                        </a:rPr>
                        <a:t>45</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algn="ctr" indent="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pPr algn="ctr" indent="0">
                        <a:lnSpc>
                          <a:spcPts val="648"/>
                        </a:lnSpc>
                      </a:pPr>
                      <a:r>
                        <a:rPr lang="zh-TW" sz="800">
                          <a:latin typeface="MingLiU"/>
                          <a:ea typeface="MingLiU"/>
                        </a:rPr>
                        <a:t>非标 </a:t>
                      </a:r>
                      <a:r>
                        <a:rPr lang="en-US" b="1" sz="700">
                          <a:latin typeface="Arial"/>
                        </a:rPr>
                        <a:t>N-S</a:t>
                      </a:r>
                    </a:p>
                  </a:txBody>
                  <a:tcPr marL="0" marR="0" marT="0" marB="0"/>
                </a:tc>
              </a:tr>
              <a:tr h="240792">
                <a:tc>
                  <a:txBody>
                    <a:bodyPr lIns="0" tIns="0" rIns="0" bIns="0">
                      <a:noAutofit/>
                    </a:bodyPr>
                    <a:p>
                      <a:pPr indent="0"/>
                      <a:r>
                        <a:rPr lang="en-US" sz="700">
                          <a:latin typeface="Arial"/>
                        </a:rPr>
                        <a:t>RT3-75-9Z</a:t>
                      </a:r>
                    </a:p>
                  </a:txBody>
                  <a:tcPr marL="0" marR="0" marT="0" marB="0" anchor="ctr"/>
                </a:tc>
                <a:tc>
                  <a:txBody>
                    <a:bodyPr lIns="0" tIns="0" rIns="0" bIns="0">
                      <a:noAutofit/>
                    </a:bodyPr>
                    <a:p>
                      <a:pPr indent="0"/>
                      <a:r>
                        <a:rPr lang="en-US" sz="700">
                          <a:latin typeface="Arial"/>
                        </a:rPr>
                        <a:t>1800X900X600</a:t>
                      </a:r>
                    </a:p>
                  </a:txBody>
                  <a:tcPr marL="0" marR="0" marT="0" marB="0" anchor="ctr"/>
                </a:tc>
                <a:tc>
                  <a:txBody>
                    <a:bodyPr lIns="0" tIns="0" rIns="0" bIns="0">
                      <a:noAutofit/>
                    </a:bodyPr>
                    <a:p>
                      <a:pPr indent="165100"/>
                      <a:r>
                        <a:rPr lang="en-US" sz="700">
                          <a:latin typeface="Arial"/>
                        </a:rPr>
                        <a:t>75</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algn="ctr" indent="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pPr algn="ctr" indent="0">
                        <a:lnSpc>
                          <a:spcPts val="624"/>
                        </a:lnSpc>
                      </a:pPr>
                      <a:r>
                        <a:rPr lang="zh-TW" sz="800">
                          <a:latin typeface="MingLiU"/>
                          <a:ea typeface="MingLiU"/>
                        </a:rPr>
                        <a:t>非标 </a:t>
                      </a:r>
                      <a:r>
                        <a:rPr lang="en-US" b="1" sz="700">
                          <a:latin typeface="Arial"/>
                        </a:rPr>
                        <a:t>N-S</a:t>
                      </a:r>
                    </a:p>
                  </a:txBody>
                  <a:tcPr marL="0" marR="0" marT="0" marB="0" anchor="ctr"/>
                </a:tc>
              </a:tr>
            </a:tbl>
          </a:graphicData>
        </a:graphic>
      </p:graphicFrame>
      <p:sp>
        <p:nvSpPr>
          <p:cNvPr id="12" name=""/>
          <p:cNvSpPr/>
          <p:nvPr/>
        </p:nvSpPr>
        <p:spPr>
          <a:xfrm>
            <a:off x="8409432" y="3709416"/>
            <a:ext cx="1883664" cy="231648"/>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3000"/>
              </a:lnSpc>
            </a:pPr>
            <a:r>
              <a:rPr lang="en-US" sz="750">
                <a:latin typeface="Arial"/>
              </a:rPr>
              <a:t>Other non-standard sizes can be designed.</a:t>
            </a:r>
          </a:p>
        </p:txBody>
      </p:sp>
      <p:sp>
        <p:nvSpPr>
          <p:cNvPr id="13" name=""/>
          <p:cNvSpPr/>
          <p:nvPr/>
        </p:nvSpPr>
        <p:spPr>
          <a:xfrm>
            <a:off x="8979408" y="4916424"/>
            <a:ext cx="2164080" cy="347472"/>
          </a:xfrm>
          <a:prstGeom prst="rect">
            <a:avLst/>
          </a:prstGeom>
          <a:solidFill>
            <a:srgbClr val="FFFFFF"/>
          </a:solidFill>
        </p:spPr>
        <p:txBody>
          <a:bodyPr lIns="0" tIns="0" rIns="0" bIns="0">
            <a:noAutofit/>
          </a:bodyPr>
          <a:p>
            <a:pPr indent="0"/>
            <a:r>
              <a:rPr lang="zh-TW" sz="1200">
                <a:latin typeface="MingLiU"/>
                <a:ea typeface="MingLiU"/>
              </a:rPr>
              <a:t>台车式电阻炉使用现场</a:t>
            </a:r>
          </a:p>
          <a:p>
            <a:pPr indent="0"/>
            <a:r>
              <a:rPr lang="en-US" sz="1000">
                <a:latin typeface="Arial"/>
              </a:rPr>
              <a:t>Trolley Type furnace use of the site</a:t>
            </a:r>
          </a:p>
        </p:txBody>
      </p:sp>
      <p:sp>
        <p:nvSpPr>
          <p:cNvPr id="14" name=""/>
          <p:cNvSpPr/>
          <p:nvPr/>
        </p:nvSpPr>
        <p:spPr>
          <a:xfrm>
            <a:off x="11305032" y="9741408"/>
            <a:ext cx="3072384" cy="11887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15" name=""/>
          <p:cNvSpPr/>
          <p:nvPr/>
        </p:nvSpPr>
        <p:spPr>
          <a:xfrm>
            <a:off x="14478000" y="9735312"/>
            <a:ext cx="152400" cy="124968"/>
          </a:xfrm>
          <a:prstGeom prst="rect">
            <a:avLst/>
          </a:prstGeom>
          <a:solidFill>
            <a:srgbClr val="9FA1A0"/>
          </a:solidFill>
        </p:spPr>
        <p:txBody>
          <a:bodyPr lIns="0" tIns="0" rIns="0" bIns="0" wrap="none">
            <a:noAutofit/>
          </a:bodyPr>
          <a:p>
            <a:pPr indent="0"/>
            <a:r>
              <a:rPr lang="en-US" sz="1000">
                <a:solidFill>
                  <a:srgbClr val="FFFFFF"/>
                </a:solidFill>
                <a:latin typeface="Arial"/>
              </a:rPr>
              <a:t>14</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4840224" y="1566672"/>
            <a:ext cx="2093976" cy="2523744"/>
          </a:xfrm>
          <a:prstGeom prst="rect">
            <a:avLst/>
          </a:prstGeom>
        </p:spPr>
      </p:pic>
      <p:pic>
        <p:nvPicPr>
          <p:cNvPr id="3" name=""/>
          <p:cNvPicPr>
            <a:picLocks noChangeAspect="1"/>
          </p:cNvPicPr>
          <p:nvPr/>
        </p:nvPicPr>
        <p:blipFill>
          <a:blip r:embed="rPictId1"/>
          <a:stretch>
            <a:fillRect/>
          </a:stretch>
        </p:blipFill>
        <p:spPr>
          <a:xfrm>
            <a:off x="1405128" y="5343144"/>
            <a:ext cx="4916424" cy="3697224"/>
          </a:xfrm>
          <a:prstGeom prst="rect">
            <a:avLst/>
          </a:prstGeom>
        </p:spPr>
      </p:pic>
      <p:pic>
        <p:nvPicPr>
          <p:cNvPr id="4" name=""/>
          <p:cNvPicPr>
            <a:picLocks noChangeAspect="1"/>
          </p:cNvPicPr>
          <p:nvPr/>
        </p:nvPicPr>
        <p:blipFill>
          <a:blip r:embed="rPictId2"/>
          <a:stretch>
            <a:fillRect/>
          </a:stretch>
        </p:blipFill>
        <p:spPr>
          <a:xfrm>
            <a:off x="9098280" y="1737360"/>
            <a:ext cx="4922520" cy="3617976"/>
          </a:xfrm>
          <a:prstGeom prst="rect">
            <a:avLst/>
          </a:prstGeom>
        </p:spPr>
      </p:pic>
      <p:pic>
        <p:nvPicPr>
          <p:cNvPr id="5" name=""/>
          <p:cNvPicPr>
            <a:picLocks noChangeAspect="1"/>
          </p:cNvPicPr>
          <p:nvPr/>
        </p:nvPicPr>
        <p:blipFill>
          <a:blip r:embed="rPictId3"/>
          <a:stretch>
            <a:fillRect/>
          </a:stretch>
        </p:blipFill>
        <p:spPr>
          <a:xfrm>
            <a:off x="8217408" y="6681216"/>
            <a:ext cx="3255264" cy="2359152"/>
          </a:xfrm>
          <a:prstGeom prst="rect">
            <a:avLst/>
          </a:prstGeom>
        </p:spPr>
      </p:pic>
      <p:pic>
        <p:nvPicPr>
          <p:cNvPr id="6" name=""/>
          <p:cNvPicPr>
            <a:picLocks noChangeAspect="1"/>
          </p:cNvPicPr>
          <p:nvPr/>
        </p:nvPicPr>
        <p:blipFill>
          <a:blip r:embed="rPictId4"/>
          <a:stretch>
            <a:fillRect/>
          </a:stretch>
        </p:blipFill>
        <p:spPr>
          <a:xfrm>
            <a:off x="11585448" y="6681216"/>
            <a:ext cx="3099816" cy="2359152"/>
          </a:xfrm>
          <a:prstGeom prst="rect">
            <a:avLst/>
          </a:prstGeom>
        </p:spPr>
      </p:pic>
      <p:sp>
        <p:nvSpPr>
          <p:cNvPr id="7" name=""/>
          <p:cNvSpPr/>
          <p:nvPr/>
        </p:nvSpPr>
        <p:spPr>
          <a:xfrm>
            <a:off x="1164336" y="1578864"/>
            <a:ext cx="2551176" cy="323088"/>
          </a:xfrm>
          <a:prstGeom prst="rect">
            <a:avLst/>
          </a:prstGeom>
          <a:solidFill>
            <a:srgbClr val="FFFFFF"/>
          </a:solidFill>
        </p:spPr>
        <p:txBody>
          <a:bodyPr lIns="0" tIns="0" rIns="0" bIns="0">
            <a:noAutofit/>
          </a:bodyPr>
          <a:p>
            <a:pPr indent="0"/>
            <a:r>
              <a:rPr lang="en-US" b="1" sz="1000">
                <a:latin typeface="Arial"/>
              </a:rPr>
              <a:t>RX3</a:t>
            </a:r>
            <a:r>
              <a:rPr lang="zh-TW" sz="1200">
                <a:latin typeface="MingLiU"/>
                <a:ea typeface="MingLiU"/>
              </a:rPr>
              <a:t>系列</a:t>
            </a:r>
            <a:r>
              <a:rPr lang="en-US" b="1" sz="1000">
                <a:latin typeface="Arial"/>
              </a:rPr>
              <a:t>950°C</a:t>
            </a:r>
            <a:r>
              <a:rPr lang="zh-TW" sz="1200">
                <a:latin typeface="MingLiU"/>
                <a:ea typeface="MingLiU"/>
              </a:rPr>
              <a:t>箱式电阻炉</a:t>
            </a:r>
          </a:p>
          <a:p>
            <a:pPr indent="0"/>
            <a:r>
              <a:rPr lang="en-US" sz="1000">
                <a:latin typeface="Arial"/>
              </a:rPr>
              <a:t>RX3 Series 950°C Box resistance furnace</a:t>
            </a:r>
          </a:p>
        </p:txBody>
      </p:sp>
      <p:graphicFrame>
        <p:nvGraphicFramePr>
          <p:cNvPr id="8" name=""/>
          <p:cNvGraphicFramePr>
            <a:graphicFrameLocks noGrp="1"/>
          </p:cNvGraphicFramePr>
          <p:nvPr/>
        </p:nvGraphicFramePr>
        <p:xfrm>
          <a:off x="1130808" y="1965960"/>
          <a:ext cx="3502152" cy="1588008"/>
        </p:xfrm>
        <a:graphic>
          <a:graphicData uri="http://schemas.openxmlformats.org/drawingml/2006/table">
            <a:tbl>
              <a:tblPr/>
              <a:tblGrid>
                <a:gridCol w="670560"/>
                <a:gridCol w="950976"/>
                <a:gridCol w="509016"/>
                <a:gridCol w="502920"/>
                <a:gridCol w="295656"/>
                <a:gridCol w="280416"/>
                <a:gridCol w="292608"/>
              </a:tblGrid>
              <a:tr h="240792">
                <a:tc rowSpan="2">
                  <a:txBody>
                    <a:bodyPr lIns="0" tIns="0" rIns="0" bIns="0">
                      <a:noAutofit/>
                    </a:bodyPr>
                    <a:p>
                      <a:pPr algn="ctr" indent="0"/>
                      <a:r>
                        <a:rPr lang="zh-TW" sz="900">
                          <a:latin typeface="MingLiU"/>
                          <a:ea typeface="MingLiU"/>
                        </a:rPr>
                        <a:t>型号规格</a:t>
                      </a:r>
                    </a:p>
                    <a:p>
                      <a:pPr indent="101600"/>
                      <a:r>
                        <a:rPr lang="en-US" sz="500">
                          <a:latin typeface="Arial"/>
                        </a:rPr>
                        <a:t>Specification</a:t>
                      </a:r>
                    </a:p>
                  </a:txBody>
                  <a:tcPr marL="0" marR="0" marT="0" marB="0" anchor="ctr">
                    <a:solidFill>
                      <a:srgbClr val="DAE1E7"/>
                    </a:solidFill>
                  </a:tcPr>
                </a:tc>
                <a:tc rowSpan="2">
                  <a:txBody>
                    <a:bodyPr lIns="0" tIns="0" rIns="0" bIns="0">
                      <a:noAutofit/>
                    </a:bodyPr>
                    <a:p>
                      <a:pPr algn="ctr" indent="0">
                        <a:lnSpc>
                          <a:spcPts val="656"/>
                        </a:lnSpc>
                      </a:pPr>
                      <a:r>
                        <a:rPr lang="zh-TW" sz="900">
                          <a:latin typeface="MingLiU"/>
                          <a:ea typeface="MingLiU"/>
                        </a:rPr>
                        <a:t>工作尺寸 长</a:t>
                      </a:r>
                      <a:r>
                        <a:rPr lang="en-US" sz="500">
                          <a:latin typeface="Arial"/>
                        </a:rPr>
                        <a:t>X</a:t>
                      </a:r>
                      <a:r>
                        <a:rPr lang="zh-TW" sz="900">
                          <a:latin typeface="MingLiU"/>
                          <a:ea typeface="MingLiU"/>
                        </a:rPr>
                        <a:t>宽</a:t>
                      </a:r>
                      <a:r>
                        <a:rPr lang="en-US" sz="500">
                          <a:latin typeface="Arial"/>
                        </a:rPr>
                        <a:t>X</a:t>
                      </a:r>
                      <a:r>
                        <a:rPr lang="zh-TW" sz="900">
                          <a:latin typeface="MingLiU"/>
                          <a:ea typeface="MingLiU"/>
                        </a:rPr>
                        <a:t>咼</a:t>
                      </a:r>
                      <a:r>
                        <a:rPr lang="en-US" sz="500">
                          <a:latin typeface="Arial"/>
                        </a:rPr>
                        <a:t>(mm) Working size Length x width x height</a:t>
                      </a:r>
                    </a:p>
                  </a:txBody>
                  <a:tcPr marL="0" marR="0" marT="0" marB="0" anchor="b">
                    <a:solidFill>
                      <a:srgbClr val="DAE1E7"/>
                    </a:solidFill>
                  </a:tcPr>
                </a:tc>
                <a:tc rowSpan="2">
                  <a:txBody>
                    <a:bodyPr lIns="0" tIns="0" rIns="0" bIns="0">
                      <a:noAutofit/>
                    </a:bodyPr>
                    <a:p>
                      <a:pPr algn="ctr" indent="0">
                        <a:lnSpc>
                          <a:spcPts val="960"/>
                        </a:lnSpc>
                      </a:pPr>
                      <a:r>
                        <a:rPr lang="zh-TW" sz="900">
                          <a:latin typeface="MingLiU"/>
                          <a:ea typeface="MingLiU"/>
                        </a:rPr>
                        <a:t>加热功率 </a:t>
                      </a:r>
                      <a:r>
                        <a:rPr lang="en-US" b="1" sz="750">
                          <a:latin typeface="Arial"/>
                        </a:rPr>
                        <a:t>(kw)</a:t>
                      </a:r>
                    </a:p>
                    <a:p>
                      <a:pPr algn="ctr" indent="0"/>
                      <a:r>
                        <a:rPr lang="en-US" sz="500">
                          <a:latin typeface="Arial"/>
                        </a:rPr>
                        <a:t>Heating power</a:t>
                      </a:r>
                    </a:p>
                  </a:txBody>
                  <a:tcPr marL="0" marR="0" marT="0" marB="0" anchor="b">
                    <a:solidFill>
                      <a:srgbClr val="DAE1E7"/>
                    </a:solidFill>
                  </a:tcPr>
                </a:tc>
                <a:tc rowSpan="2">
                  <a:txBody>
                    <a:bodyPr lIns="0" tIns="0" rIns="0" bIns="0">
                      <a:noAutofit/>
                    </a:bodyPr>
                    <a:p>
                      <a:pPr algn="ctr" indent="0">
                        <a:lnSpc>
                          <a:spcPts val="768"/>
                        </a:lnSpc>
                      </a:pPr>
                      <a:r>
                        <a:rPr lang="zh-TW" sz="900">
                          <a:latin typeface="MingLiU"/>
                          <a:ea typeface="MingLiU"/>
                        </a:rPr>
                        <a:t>工作温度 </a:t>
                      </a:r>
                      <a:r>
                        <a:rPr lang="en-US" sz="500">
                          <a:latin typeface="Arial"/>
                        </a:rPr>
                        <a:t>CC)</a:t>
                      </a:r>
                    </a:p>
                    <a:p>
                      <a:pPr algn="r" indent="0"/>
                      <a:r>
                        <a:rPr lang="en-US" sz="500">
                          <a:latin typeface="Arial"/>
                        </a:rPr>
                        <a:t>Temperature</a:t>
                      </a:r>
                    </a:p>
                  </a:txBody>
                  <a:tcPr marL="0" marR="0" marT="0" marB="0" anchor="b">
                    <a:solidFill>
                      <a:srgbClr val="DAE1E7"/>
                    </a:solidFill>
                  </a:tcPr>
                </a:tc>
                <a:tc gridSpan="2">
                  <a:txBody>
                    <a:bodyPr lIns="0" tIns="0" rIns="0" bIns="0">
                      <a:noAutofit/>
                    </a:bodyPr>
                    <a:p>
                      <a:pPr algn="ctr" indent="0"/>
                      <a:r>
                        <a:rPr lang="zh-TW" sz="900">
                          <a:latin typeface="MingLiU"/>
                          <a:ea typeface="MingLiU"/>
                        </a:rPr>
                        <a:t>电源</a:t>
                      </a:r>
                    </a:p>
                    <a:p>
                      <a:pPr algn="ctr" indent="0">
                        <a:lnSpc>
                          <a:spcPct val="87000"/>
                        </a:lnSpc>
                      </a:pPr>
                      <a:r>
                        <a:rPr lang="en-US" sz="500">
                          <a:latin typeface="Arial"/>
                        </a:rPr>
                        <a:t>Power supply</a:t>
                      </a:r>
                    </a:p>
                  </a:txBody>
                  <a:tcPr marL="0" marR="0" marT="0" marB="0" anchor="b">
                    <a:solidFill>
                      <a:srgbClr val="DAE1E7"/>
                    </a:solidFill>
                  </a:tcPr>
                </a:tc>
                <a:tc hMerge="1">
                  <a:txBody>
                    <a:bodyPr lIns="0" tIns="0" rIns="0" bIns="0">
                      <a:noAutofit/>
                    </a:bodyPr>
                    <a:p>
                      <a:endParaRPr sz="1200"/>
                    </a:p>
                  </a:txBody>
                  <a:tcPr marL="0" marR="0" marT="0" marB="0"/>
                </a:tc>
                <a:tc rowSpan="2">
                  <a:txBody>
                    <a:bodyPr lIns="0" tIns="0" rIns="0" bIns="0">
                      <a:noAutofit/>
                    </a:bodyPr>
                    <a:p>
                      <a:pPr algn="just" indent="0"/>
                      <a:r>
                        <a:rPr lang="zh-TW" sz="900">
                          <a:latin typeface="MingLiU"/>
                          <a:ea typeface="MingLiU"/>
                        </a:rPr>
                        <a:t>备注</a:t>
                      </a:r>
                    </a:p>
                    <a:p>
                      <a:pPr indent="0"/>
                      <a:r>
                        <a:rPr lang="en-US" sz="500">
                          <a:latin typeface="Arial"/>
                        </a:rPr>
                        <a:t>Remarks</a:t>
                      </a:r>
                    </a:p>
                  </a:txBody>
                  <a:tcPr marL="0" marR="0" marT="0" marB="0" anchor="ctr">
                    <a:solidFill>
                      <a:srgbClr val="DAE1E7"/>
                    </a:solidFill>
                  </a:tcPr>
                </a:tc>
              </a:tr>
              <a:tr h="213360">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a:txBody>
                    <a:bodyPr lIns="0" tIns="0" rIns="0" bIns="0">
                      <a:noAutofit/>
                    </a:bodyPr>
                    <a:p>
                      <a:pPr algn="ctr" indent="0">
                        <a:lnSpc>
                          <a:spcPts val="600"/>
                        </a:lnSpc>
                      </a:pPr>
                      <a:r>
                        <a:rPr lang="zh-TW" sz="800">
                          <a:latin typeface="MingLiU"/>
                          <a:ea typeface="MingLiU"/>
                        </a:rPr>
                        <a:t>相数 </a:t>
                      </a:r>
                      <a:r>
                        <a:rPr lang="en-US" sz="500">
                          <a:latin typeface="Arial"/>
                        </a:rPr>
                        <a:t>Phase</a:t>
                      </a:r>
                    </a:p>
                  </a:txBody>
                  <a:tcPr marL="0" marR="0" marT="0" marB="0">
                    <a:solidFill>
                      <a:srgbClr val="DAE1E7"/>
                    </a:solidFill>
                  </a:tcPr>
                </a:tc>
                <a:tc>
                  <a:txBody>
                    <a:bodyPr lIns="0" tIns="0" rIns="0" bIns="0">
                      <a:noAutofit/>
                    </a:bodyPr>
                    <a:p>
                      <a:pPr indent="0"/>
                      <a:r>
                        <a:rPr lang="zh-TW" sz="800">
                          <a:latin typeface="MingLiU"/>
                          <a:ea typeface="MingLiU"/>
                        </a:rPr>
                        <a:t>电压</a:t>
                      </a:r>
                    </a:p>
                    <a:p>
                      <a:pPr indent="0"/>
                      <a:r>
                        <a:rPr lang="en-US" sz="500">
                          <a:latin typeface="Arial"/>
                        </a:rPr>
                        <a:t>Voltage</a:t>
                      </a:r>
                    </a:p>
                  </a:txBody>
                  <a:tcPr marL="0" marR="0" marT="0" marB="0">
                    <a:solidFill>
                      <a:srgbClr val="DAE1E7"/>
                    </a:solidFill>
                  </a:tcPr>
                </a:tc>
                <a:tc vMerge="1">
                  <a:txBody>
                    <a:bodyPr lIns="0" tIns="0" rIns="0" bIns="0">
                      <a:noAutofit/>
                    </a:bodyPr>
                    <a:p>
                      <a:endParaRPr sz="1100"/>
                    </a:p>
                  </a:txBody>
                  <a:tcPr marL="0" marR="0" marT="0" marB="0"/>
                </a:tc>
              </a:tr>
              <a:tr h="222504">
                <a:tc>
                  <a:txBody>
                    <a:bodyPr lIns="0" tIns="0" rIns="0" bIns="0">
                      <a:noAutofit/>
                    </a:bodyPr>
                    <a:p>
                      <a:pPr indent="101600"/>
                      <a:r>
                        <a:rPr lang="en-US" sz="700">
                          <a:latin typeface="Arial"/>
                        </a:rPr>
                        <a:t>RX3-15-9</a:t>
                      </a:r>
                    </a:p>
                  </a:txBody>
                  <a:tcPr marL="0" marR="0" marT="0" marB="0" anchor="ctr"/>
                </a:tc>
                <a:tc>
                  <a:txBody>
                    <a:bodyPr lIns="0" tIns="0" rIns="0" bIns="0">
                      <a:noAutofit/>
                    </a:bodyPr>
                    <a:p>
                      <a:pPr algn="ctr" indent="0"/>
                      <a:r>
                        <a:rPr lang="en-US" sz="700">
                          <a:latin typeface="Arial"/>
                        </a:rPr>
                        <a:t>650X300X250</a:t>
                      </a:r>
                    </a:p>
                  </a:txBody>
                  <a:tcPr marL="0" marR="0" marT="0" marB="0" anchor="ctr"/>
                </a:tc>
                <a:tc>
                  <a:txBody>
                    <a:bodyPr lIns="0" tIns="0" rIns="0" bIns="0">
                      <a:noAutofit/>
                    </a:bodyPr>
                    <a:p>
                      <a:pPr algn="ctr" indent="0"/>
                      <a:r>
                        <a:rPr lang="en-US" sz="700">
                          <a:latin typeface="Arial"/>
                        </a:rPr>
                        <a:t>15</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algn="r" indent="0"/>
                      <a:r>
                        <a:rPr lang="en-US" sz="700">
                          <a:latin typeface="Arial"/>
                        </a:rPr>
                        <a:t>2/3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100"/>
                    </a:p>
                  </a:txBody>
                  <a:tcPr marL="0" marR="0" marT="0" marB="0"/>
                </a:tc>
              </a:tr>
              <a:tr h="222504">
                <a:tc>
                  <a:txBody>
                    <a:bodyPr lIns="0" tIns="0" rIns="0" bIns="0">
                      <a:noAutofit/>
                    </a:bodyPr>
                    <a:p>
                      <a:pPr indent="101600"/>
                      <a:r>
                        <a:rPr lang="en-US" sz="700">
                          <a:latin typeface="Arial"/>
                        </a:rPr>
                        <a:t>RX3-30-9</a:t>
                      </a:r>
                    </a:p>
                  </a:txBody>
                  <a:tcPr marL="0" marR="0" marT="0" marB="0" anchor="b"/>
                </a:tc>
                <a:tc>
                  <a:txBody>
                    <a:bodyPr lIns="0" tIns="0" rIns="0" bIns="0">
                      <a:noAutofit/>
                    </a:bodyPr>
                    <a:p>
                      <a:pPr algn="ctr" indent="0"/>
                      <a:r>
                        <a:rPr lang="en-US" sz="700">
                          <a:latin typeface="Arial"/>
                        </a:rPr>
                        <a:t>950X450X350</a:t>
                      </a:r>
                    </a:p>
                  </a:txBody>
                  <a:tcPr marL="0" marR="0" marT="0" marB="0" anchor="b"/>
                </a:tc>
                <a:tc>
                  <a:txBody>
                    <a:bodyPr lIns="0" tIns="0" rIns="0" bIns="0">
                      <a:noAutofit/>
                    </a:bodyPr>
                    <a:p>
                      <a:pPr algn="ctr" indent="0"/>
                      <a:r>
                        <a:rPr lang="en-US" sz="700">
                          <a:latin typeface="Arial"/>
                        </a:rPr>
                        <a:t>30</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indent="114300"/>
                      <a:r>
                        <a:rPr lang="en-US" sz="700">
                          <a:latin typeface="Arial"/>
                        </a:rPr>
                        <a:t>3</a:t>
                      </a:r>
                    </a:p>
                  </a:txBody>
                  <a:tcPr marL="0" marR="0" marT="0" marB="0" anchor="b"/>
                </a:tc>
                <a:tc>
                  <a:txBody>
                    <a:bodyPr lIns="0" tIns="0" rIns="0" bIns="0">
                      <a:noAutofit/>
                    </a:bodyPr>
                    <a:p>
                      <a:pPr indent="0"/>
                      <a:r>
                        <a:rPr lang="en-US" sz="700">
                          <a:latin typeface="Arial"/>
                        </a:rPr>
                        <a:t>380</a:t>
                      </a:r>
                    </a:p>
                  </a:txBody>
                  <a:tcPr marL="0" marR="0" marT="0" marB="0" anchor="b"/>
                </a:tc>
                <a:tc>
                  <a:txBody>
                    <a:bodyPr lIns="0" tIns="0" rIns="0" bIns="0">
                      <a:noAutofit/>
                    </a:bodyPr>
                    <a:p>
                      <a:endParaRPr sz="1100"/>
                    </a:p>
                  </a:txBody>
                  <a:tcPr marL="0" marR="0" marT="0" marB="0"/>
                </a:tc>
              </a:tr>
              <a:tr h="225552">
                <a:tc>
                  <a:txBody>
                    <a:bodyPr lIns="0" tIns="0" rIns="0" bIns="0">
                      <a:noAutofit/>
                    </a:bodyPr>
                    <a:p>
                      <a:pPr indent="101600"/>
                      <a:r>
                        <a:rPr lang="en-US" sz="700">
                          <a:latin typeface="Arial"/>
                        </a:rPr>
                        <a:t>RX3-45-9</a:t>
                      </a:r>
                    </a:p>
                  </a:txBody>
                  <a:tcPr marL="0" marR="0" marT="0" marB="0" anchor="b"/>
                </a:tc>
                <a:tc>
                  <a:txBody>
                    <a:bodyPr lIns="0" tIns="0" rIns="0" bIns="0">
                      <a:noAutofit/>
                    </a:bodyPr>
                    <a:p>
                      <a:pPr indent="0"/>
                      <a:r>
                        <a:rPr lang="en-US" sz="700">
                          <a:latin typeface="Arial"/>
                        </a:rPr>
                        <a:t>1200X600X400</a:t>
                      </a:r>
                    </a:p>
                  </a:txBody>
                  <a:tcPr marL="0" marR="0" marT="0" marB="0" anchor="b"/>
                </a:tc>
                <a:tc>
                  <a:txBody>
                    <a:bodyPr lIns="0" tIns="0" rIns="0" bIns="0">
                      <a:noAutofit/>
                    </a:bodyPr>
                    <a:p>
                      <a:pPr algn="just" indent="165100"/>
                      <a:r>
                        <a:rPr lang="en-US" sz="700">
                          <a:latin typeface="Arial"/>
                        </a:rPr>
                        <a:t>45</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indent="114300"/>
                      <a:r>
                        <a:rPr lang="en-US" sz="700">
                          <a:latin typeface="Arial"/>
                        </a:rPr>
                        <a:t>3</a:t>
                      </a:r>
                    </a:p>
                  </a:txBody>
                  <a:tcPr marL="0" marR="0" marT="0" marB="0" anchor="b"/>
                </a:tc>
                <a:tc>
                  <a:txBody>
                    <a:bodyPr lIns="0" tIns="0" rIns="0" bIns="0">
                      <a:noAutofit/>
                    </a:bodyPr>
                    <a:p>
                      <a:pPr indent="0"/>
                      <a:r>
                        <a:rPr lang="en-US" sz="700">
                          <a:latin typeface="Arial"/>
                        </a:rPr>
                        <a:t>380</a:t>
                      </a:r>
                    </a:p>
                  </a:txBody>
                  <a:tcPr marL="0" marR="0" marT="0" marB="0" anchor="b"/>
                </a:tc>
                <a:tc>
                  <a:txBody>
                    <a:bodyPr lIns="0" tIns="0" rIns="0" bIns="0">
                      <a:noAutofit/>
                    </a:bodyPr>
                    <a:p>
                      <a:endParaRPr sz="1100"/>
                    </a:p>
                  </a:txBody>
                  <a:tcPr marL="0" marR="0" marT="0" marB="0"/>
                </a:tc>
              </a:tr>
              <a:tr h="219456">
                <a:tc>
                  <a:txBody>
                    <a:bodyPr lIns="0" tIns="0" rIns="0" bIns="0">
                      <a:noAutofit/>
                    </a:bodyPr>
                    <a:p>
                      <a:pPr indent="101600"/>
                      <a:r>
                        <a:rPr lang="en-US" sz="700">
                          <a:latin typeface="Arial"/>
                        </a:rPr>
                        <a:t>RX3-60-9</a:t>
                      </a:r>
                    </a:p>
                  </a:txBody>
                  <a:tcPr marL="0" marR="0" marT="0" marB="0" anchor="b"/>
                </a:tc>
                <a:tc>
                  <a:txBody>
                    <a:bodyPr lIns="0" tIns="0" rIns="0" bIns="0">
                      <a:noAutofit/>
                    </a:bodyPr>
                    <a:p>
                      <a:pPr indent="0"/>
                      <a:r>
                        <a:rPr lang="en-US" sz="700">
                          <a:latin typeface="Arial"/>
                        </a:rPr>
                        <a:t>1500X750X450</a:t>
                      </a:r>
                    </a:p>
                  </a:txBody>
                  <a:tcPr marL="0" marR="0" marT="0" marB="0" anchor="b"/>
                </a:tc>
                <a:tc>
                  <a:txBody>
                    <a:bodyPr lIns="0" tIns="0" rIns="0" bIns="0">
                      <a:noAutofit/>
                    </a:bodyPr>
                    <a:p>
                      <a:pPr algn="ctr" indent="0"/>
                      <a:r>
                        <a:rPr lang="en-US" sz="700">
                          <a:latin typeface="Arial"/>
                        </a:rPr>
                        <a:t>60</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indent="11430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43840">
                <a:tc>
                  <a:txBody>
                    <a:bodyPr lIns="0" tIns="0" rIns="0" bIns="0">
                      <a:noAutofit/>
                    </a:bodyPr>
                    <a:p>
                      <a:pPr indent="101600"/>
                      <a:r>
                        <a:rPr lang="en-US" sz="700">
                          <a:latin typeface="Arial"/>
                        </a:rPr>
                        <a:t>RX3-75-9</a:t>
                      </a:r>
                    </a:p>
                  </a:txBody>
                  <a:tcPr marL="0" marR="0" marT="0" marB="0" anchor="ctr"/>
                </a:tc>
                <a:tc>
                  <a:txBody>
                    <a:bodyPr lIns="0" tIns="0" rIns="0" bIns="0">
                      <a:noAutofit/>
                    </a:bodyPr>
                    <a:p>
                      <a:pPr indent="0"/>
                      <a:r>
                        <a:rPr lang="en-US" sz="700">
                          <a:latin typeface="Arial"/>
                        </a:rPr>
                        <a:t>1800X900X450</a:t>
                      </a:r>
                    </a:p>
                  </a:txBody>
                  <a:tcPr marL="0" marR="0" marT="0" marB="0" anchor="ctr"/>
                </a:tc>
                <a:tc>
                  <a:txBody>
                    <a:bodyPr lIns="0" tIns="0" rIns="0" bIns="0">
                      <a:noAutofit/>
                    </a:bodyPr>
                    <a:p>
                      <a:pPr algn="ctr" indent="0"/>
                      <a:r>
                        <a:rPr lang="en-US" sz="700">
                          <a:latin typeface="Arial"/>
                        </a:rPr>
                        <a:t>75</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200"/>
                    </a:p>
                  </a:txBody>
                  <a:tcPr marL="0" marR="0" marT="0" marB="0"/>
                </a:tc>
              </a:tr>
            </a:tbl>
          </a:graphicData>
        </a:graphic>
      </p:graphicFrame>
      <p:sp>
        <p:nvSpPr>
          <p:cNvPr id="9" name=""/>
          <p:cNvSpPr/>
          <p:nvPr/>
        </p:nvSpPr>
        <p:spPr>
          <a:xfrm>
            <a:off x="1176528" y="3590544"/>
            <a:ext cx="1883664" cy="234696"/>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6000"/>
              </a:lnSpc>
            </a:pPr>
            <a:r>
              <a:rPr lang="en-US" sz="750">
                <a:latin typeface="Arial"/>
              </a:rPr>
              <a:t>Other non-standard sizes can be designed.</a:t>
            </a:r>
          </a:p>
        </p:txBody>
      </p:sp>
      <p:sp>
        <p:nvSpPr>
          <p:cNvPr id="10" name=""/>
          <p:cNvSpPr/>
          <p:nvPr/>
        </p:nvSpPr>
        <p:spPr>
          <a:xfrm>
            <a:off x="1603248" y="4959096"/>
            <a:ext cx="1865376" cy="350520"/>
          </a:xfrm>
          <a:prstGeom prst="rect">
            <a:avLst/>
          </a:prstGeom>
          <a:solidFill>
            <a:srgbClr val="FFFFFF"/>
          </a:solidFill>
        </p:spPr>
        <p:txBody>
          <a:bodyPr lIns="0" tIns="0" rIns="0" bIns="0">
            <a:noAutofit/>
          </a:bodyPr>
          <a:p>
            <a:pPr indent="0"/>
            <a:r>
              <a:rPr lang="zh-TW" sz="1200">
                <a:latin typeface="MingLiU"/>
                <a:ea typeface="MingLiU"/>
              </a:rPr>
              <a:t>室式电阻炉</a:t>
            </a:r>
          </a:p>
          <a:p>
            <a:pPr indent="0"/>
            <a:r>
              <a:rPr lang="en-US" sz="1000">
                <a:latin typeface="Arial"/>
              </a:rPr>
              <a:t>Room type resistance furnace</a:t>
            </a:r>
          </a:p>
        </p:txBody>
      </p:sp>
      <p:sp>
        <p:nvSpPr>
          <p:cNvPr id="11" name=""/>
          <p:cNvSpPr/>
          <p:nvPr/>
        </p:nvSpPr>
        <p:spPr>
          <a:xfrm>
            <a:off x="667512" y="9738360"/>
            <a:ext cx="152400" cy="115824"/>
          </a:xfrm>
          <a:prstGeom prst="rect">
            <a:avLst/>
          </a:prstGeom>
          <a:solidFill>
            <a:srgbClr val="9FA1A0"/>
          </a:solidFill>
        </p:spPr>
        <p:txBody>
          <a:bodyPr lIns="0" tIns="0" rIns="0" bIns="0" wrap="none">
            <a:noAutofit/>
          </a:bodyPr>
          <a:p>
            <a:pPr indent="0"/>
            <a:r>
              <a:rPr lang="en-US" sz="1000">
                <a:solidFill>
                  <a:srgbClr val="FFFFFF"/>
                </a:solidFill>
                <a:latin typeface="Arial"/>
              </a:rPr>
              <a:t>15</a:t>
            </a:r>
          </a:p>
        </p:txBody>
      </p:sp>
      <p:sp>
        <p:nvSpPr>
          <p:cNvPr id="12"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3" name=""/>
          <p:cNvSpPr/>
          <p:nvPr/>
        </p:nvSpPr>
        <p:spPr>
          <a:xfrm>
            <a:off x="9457944" y="1365504"/>
            <a:ext cx="2474976" cy="344424"/>
          </a:xfrm>
          <a:prstGeom prst="rect">
            <a:avLst/>
          </a:prstGeom>
          <a:solidFill>
            <a:srgbClr val="FFFFFF"/>
          </a:solidFill>
        </p:spPr>
        <p:txBody>
          <a:bodyPr lIns="0" tIns="0" rIns="0" bIns="0">
            <a:noAutofit/>
          </a:bodyPr>
          <a:p>
            <a:pPr indent="0"/>
            <a:r>
              <a:rPr lang="zh-TW" sz="1200">
                <a:latin typeface="MingLiU"/>
                <a:ea typeface="MingLiU"/>
              </a:rPr>
              <a:t>高温双室式炉</a:t>
            </a:r>
          </a:p>
          <a:p>
            <a:pPr indent="0"/>
            <a:r>
              <a:rPr lang="en-US" sz="1000">
                <a:latin typeface="Arial"/>
              </a:rPr>
              <a:t>High temperature dual chamber furnace</a:t>
            </a:r>
          </a:p>
        </p:txBody>
      </p:sp>
      <p:sp>
        <p:nvSpPr>
          <p:cNvPr id="14" name=""/>
          <p:cNvSpPr/>
          <p:nvPr/>
        </p:nvSpPr>
        <p:spPr>
          <a:xfrm>
            <a:off x="8433816" y="6278880"/>
            <a:ext cx="1136904" cy="371856"/>
          </a:xfrm>
          <a:prstGeom prst="rect">
            <a:avLst/>
          </a:prstGeom>
          <a:solidFill>
            <a:srgbClr val="FFFFFF"/>
          </a:solidFill>
        </p:spPr>
        <p:txBody>
          <a:bodyPr lIns="0" tIns="0" rIns="0" bIns="0">
            <a:noAutofit/>
          </a:bodyPr>
          <a:p>
            <a:pPr indent="0"/>
            <a:r>
              <a:rPr lang="zh-TW" sz="1200">
                <a:latin typeface="MingLiU"/>
                <a:ea typeface="MingLiU"/>
              </a:rPr>
              <a:t>台车式烘箱</a:t>
            </a:r>
          </a:p>
          <a:p>
            <a:pPr indent="0"/>
            <a:r>
              <a:rPr lang="en-US" sz="1000">
                <a:latin typeface="Arial"/>
              </a:rPr>
              <a:t>Trolley Type Oven</a:t>
            </a:r>
          </a:p>
        </p:txBody>
      </p:sp>
      <p:sp>
        <p:nvSpPr>
          <p:cNvPr id="15" name=""/>
          <p:cNvSpPr/>
          <p:nvPr/>
        </p:nvSpPr>
        <p:spPr>
          <a:xfrm>
            <a:off x="11765280" y="6284976"/>
            <a:ext cx="1432560" cy="365760"/>
          </a:xfrm>
          <a:prstGeom prst="rect">
            <a:avLst/>
          </a:prstGeom>
          <a:solidFill>
            <a:srgbClr val="FFFFFF"/>
          </a:solidFill>
        </p:spPr>
        <p:txBody>
          <a:bodyPr lIns="0" tIns="0" rIns="0" bIns="0">
            <a:noAutofit/>
          </a:bodyPr>
          <a:p>
            <a:pPr indent="0"/>
            <a:r>
              <a:rPr lang="zh-TW" sz="1200">
                <a:latin typeface="MingLiU"/>
                <a:ea typeface="MingLiU"/>
              </a:rPr>
              <a:t>烘箱导流系统</a:t>
            </a:r>
          </a:p>
          <a:p>
            <a:pPr indent="0"/>
            <a:r>
              <a:rPr lang="en-US" sz="1000">
                <a:latin typeface="Arial"/>
              </a:rPr>
              <a:t>Oven diversion system</a:t>
            </a:r>
          </a:p>
        </p:txBody>
      </p:sp>
      <p:sp>
        <p:nvSpPr>
          <p:cNvPr id="16" name=""/>
          <p:cNvSpPr/>
          <p:nvPr/>
        </p:nvSpPr>
        <p:spPr>
          <a:xfrm>
            <a:off x="11305032" y="9741408"/>
            <a:ext cx="3072384" cy="13411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17" name=""/>
          <p:cNvSpPr/>
          <p:nvPr/>
        </p:nvSpPr>
        <p:spPr>
          <a:xfrm>
            <a:off x="14478000" y="9735312"/>
            <a:ext cx="167640" cy="134112"/>
          </a:xfrm>
          <a:prstGeom prst="rect">
            <a:avLst/>
          </a:prstGeom>
          <a:solidFill>
            <a:srgbClr val="9FA1A0"/>
          </a:solidFill>
        </p:spPr>
        <p:txBody>
          <a:bodyPr lIns="0" tIns="0" rIns="0" bIns="0" wrap="none">
            <a:noAutofit/>
          </a:bodyPr>
          <a:p>
            <a:pPr indent="0"/>
            <a:r>
              <a:rPr lang="en-US" sz="1000">
                <a:solidFill>
                  <a:srgbClr val="FFFFFF"/>
                </a:solidFill>
                <a:latin typeface="Arial"/>
              </a:rPr>
              <a:t>16</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5407152" y="960120"/>
            <a:ext cx="1380744" cy="2273808"/>
          </a:xfrm>
          <a:prstGeom prst="rect">
            <a:avLst/>
          </a:prstGeom>
        </p:spPr>
      </p:pic>
      <p:pic>
        <p:nvPicPr>
          <p:cNvPr id="3" name=""/>
          <p:cNvPicPr>
            <a:picLocks noChangeAspect="1"/>
          </p:cNvPicPr>
          <p:nvPr/>
        </p:nvPicPr>
        <p:blipFill>
          <a:blip r:embed="rPictId1"/>
          <a:stretch>
            <a:fillRect/>
          </a:stretch>
        </p:blipFill>
        <p:spPr>
          <a:xfrm>
            <a:off x="1216152" y="3398520"/>
            <a:ext cx="5708904" cy="1615440"/>
          </a:xfrm>
          <a:prstGeom prst="rect">
            <a:avLst/>
          </a:prstGeom>
        </p:spPr>
      </p:pic>
      <p:pic>
        <p:nvPicPr>
          <p:cNvPr id="4" name=""/>
          <p:cNvPicPr>
            <a:picLocks noChangeAspect="1"/>
          </p:cNvPicPr>
          <p:nvPr/>
        </p:nvPicPr>
        <p:blipFill>
          <a:blip r:embed="rPictId2"/>
          <a:stretch>
            <a:fillRect/>
          </a:stretch>
        </p:blipFill>
        <p:spPr>
          <a:xfrm>
            <a:off x="5291328" y="5507736"/>
            <a:ext cx="1685544" cy="2234184"/>
          </a:xfrm>
          <a:prstGeom prst="rect">
            <a:avLst/>
          </a:prstGeom>
        </p:spPr>
      </p:pic>
      <p:pic>
        <p:nvPicPr>
          <p:cNvPr id="5" name=""/>
          <p:cNvPicPr>
            <a:picLocks noChangeAspect="1"/>
          </p:cNvPicPr>
          <p:nvPr/>
        </p:nvPicPr>
        <p:blipFill>
          <a:blip r:embed="rPictId3"/>
          <a:stretch>
            <a:fillRect/>
          </a:stretch>
        </p:blipFill>
        <p:spPr>
          <a:xfrm>
            <a:off x="1365504" y="7842504"/>
            <a:ext cx="2587752" cy="1572768"/>
          </a:xfrm>
          <a:prstGeom prst="rect">
            <a:avLst/>
          </a:prstGeom>
        </p:spPr>
      </p:pic>
      <p:pic>
        <p:nvPicPr>
          <p:cNvPr id="6" name=""/>
          <p:cNvPicPr>
            <a:picLocks noChangeAspect="1"/>
          </p:cNvPicPr>
          <p:nvPr/>
        </p:nvPicPr>
        <p:blipFill>
          <a:blip r:embed="rPictId4"/>
          <a:stretch>
            <a:fillRect/>
          </a:stretch>
        </p:blipFill>
        <p:spPr>
          <a:xfrm>
            <a:off x="12740640" y="1271016"/>
            <a:ext cx="1712976" cy="2340864"/>
          </a:xfrm>
          <a:prstGeom prst="rect">
            <a:avLst/>
          </a:prstGeom>
        </p:spPr>
      </p:pic>
      <p:pic>
        <p:nvPicPr>
          <p:cNvPr id="7" name=""/>
          <p:cNvPicPr>
            <a:picLocks noChangeAspect="1"/>
          </p:cNvPicPr>
          <p:nvPr/>
        </p:nvPicPr>
        <p:blipFill>
          <a:blip r:embed="rPictId5"/>
          <a:stretch>
            <a:fillRect/>
          </a:stretch>
        </p:blipFill>
        <p:spPr>
          <a:xfrm>
            <a:off x="8814816" y="3813048"/>
            <a:ext cx="2923032" cy="2072640"/>
          </a:xfrm>
          <a:prstGeom prst="rect">
            <a:avLst/>
          </a:prstGeom>
        </p:spPr>
      </p:pic>
      <p:pic>
        <p:nvPicPr>
          <p:cNvPr id="8" name=""/>
          <p:cNvPicPr>
            <a:picLocks noChangeAspect="1"/>
          </p:cNvPicPr>
          <p:nvPr/>
        </p:nvPicPr>
        <p:blipFill>
          <a:blip r:embed="rPictId6"/>
          <a:stretch>
            <a:fillRect/>
          </a:stretch>
        </p:blipFill>
        <p:spPr>
          <a:xfrm>
            <a:off x="9037320" y="5949696"/>
            <a:ext cx="5721096" cy="3572256"/>
          </a:xfrm>
          <a:prstGeom prst="rect">
            <a:avLst/>
          </a:prstGeom>
        </p:spPr>
      </p:pic>
      <p:sp>
        <p:nvSpPr>
          <p:cNvPr id="9" name=""/>
          <p:cNvSpPr/>
          <p:nvPr/>
        </p:nvSpPr>
        <p:spPr>
          <a:xfrm>
            <a:off x="1450848" y="1191768"/>
            <a:ext cx="1444752" cy="304800"/>
          </a:xfrm>
          <a:prstGeom prst="rect">
            <a:avLst/>
          </a:prstGeom>
          <a:solidFill>
            <a:srgbClr val="FFFFFF"/>
          </a:solidFill>
        </p:spPr>
        <p:txBody>
          <a:bodyPr lIns="0" tIns="0" rIns="0" bIns="0">
            <a:noAutofit/>
          </a:bodyPr>
          <a:p>
            <a:pPr indent="0"/>
            <a:r>
              <a:rPr lang="en-US" b="1" sz="1000">
                <a:latin typeface="Arial"/>
              </a:rPr>
              <a:t>RJ2</a:t>
            </a:r>
            <a:r>
              <a:rPr lang="zh-TW" sz="1200">
                <a:latin typeface="MingLiU"/>
                <a:ea typeface="MingLiU"/>
              </a:rPr>
              <a:t>系列井式回火炉</a:t>
            </a:r>
          </a:p>
          <a:p>
            <a:pPr indent="0">
              <a:lnSpc>
                <a:spcPct val="96000"/>
              </a:lnSpc>
            </a:pPr>
            <a:r>
              <a:rPr lang="en-US" sz="1000">
                <a:latin typeface="Arial"/>
              </a:rPr>
              <a:t>RJ2 Series Pit Furnace</a:t>
            </a:r>
          </a:p>
        </p:txBody>
      </p:sp>
      <p:graphicFrame>
        <p:nvGraphicFramePr>
          <p:cNvPr id="10" name=""/>
          <p:cNvGraphicFramePr>
            <a:graphicFrameLocks noGrp="1"/>
          </p:cNvGraphicFramePr>
          <p:nvPr/>
        </p:nvGraphicFramePr>
        <p:xfrm>
          <a:off x="1383792" y="1566672"/>
          <a:ext cx="3502152" cy="1359408"/>
        </p:xfrm>
        <a:graphic>
          <a:graphicData uri="http://schemas.openxmlformats.org/drawingml/2006/table">
            <a:tbl>
              <a:tblPr/>
              <a:tblGrid>
                <a:gridCol w="670560"/>
                <a:gridCol w="950976"/>
                <a:gridCol w="509016"/>
                <a:gridCol w="502920"/>
                <a:gridCol w="295656"/>
                <a:gridCol w="280416"/>
                <a:gridCol w="292608"/>
              </a:tblGrid>
              <a:tr h="213360">
                <a:tc rowSpan="2">
                  <a:txBody>
                    <a:bodyPr lIns="0" tIns="0" rIns="0" bIns="0">
                      <a:noAutofit/>
                    </a:bodyPr>
                    <a:p>
                      <a:pPr indent="101600"/>
                      <a:r>
                        <a:rPr lang="zh-TW" sz="900">
                          <a:latin typeface="MingLiU"/>
                          <a:ea typeface="MingLiU"/>
                        </a:rPr>
                        <a:t>型号规格</a:t>
                      </a:r>
                    </a:p>
                    <a:p>
                      <a:pPr indent="101600"/>
                      <a:r>
                        <a:rPr lang="en-US" sz="500">
                          <a:latin typeface="Arial"/>
                        </a:rPr>
                        <a:t>Specification</a:t>
                      </a:r>
                    </a:p>
                  </a:txBody>
                  <a:tcPr marL="0" marR="0" marT="0" marB="0" anchor="ctr">
                    <a:solidFill>
                      <a:srgbClr val="DAE1E7"/>
                    </a:solidFill>
                  </a:tcPr>
                </a:tc>
                <a:tc rowSpan="2">
                  <a:txBody>
                    <a:bodyPr lIns="0" tIns="0" rIns="0" bIns="0">
                      <a:noAutofit/>
                    </a:bodyPr>
                    <a:p>
                      <a:pPr algn="ctr" indent="0"/>
                      <a:r>
                        <a:rPr lang="zh-TW" sz="900">
                          <a:latin typeface="MingLiU"/>
                          <a:ea typeface="MingLiU"/>
                        </a:rPr>
                        <a:t>工作尺寸</a:t>
                      </a:r>
                    </a:p>
                    <a:p>
                      <a:pPr algn="ctr" indent="0">
                        <a:lnSpc>
                          <a:spcPts val="588"/>
                        </a:lnSpc>
                      </a:pPr>
                      <a:r>
                        <a:rPr lang="zh-TW" sz="900">
                          <a:latin typeface="MingLiU"/>
                          <a:ea typeface="MingLiU"/>
                        </a:rPr>
                        <a:t>长</a:t>
                      </a:r>
                      <a:r>
                        <a:rPr lang="en-US" sz="500">
                          <a:latin typeface="Arial"/>
                        </a:rPr>
                        <a:t>X</a:t>
                      </a:r>
                      <a:r>
                        <a:rPr lang="zh-TW" sz="900">
                          <a:latin typeface="MingLiU"/>
                          <a:ea typeface="MingLiU"/>
                        </a:rPr>
                        <a:t>宽</a:t>
                      </a:r>
                      <a:r>
                        <a:rPr lang="en-US" sz="500">
                          <a:latin typeface="Arial"/>
                        </a:rPr>
                        <a:t>X</a:t>
                      </a:r>
                      <a:r>
                        <a:rPr lang="zh-TW" sz="900">
                          <a:latin typeface="MingLiU"/>
                          <a:ea typeface="MingLiU"/>
                        </a:rPr>
                        <a:t>咼</a:t>
                      </a:r>
                      <a:r>
                        <a:rPr lang="en-US" sz="500">
                          <a:latin typeface="Arial"/>
                        </a:rPr>
                        <a:t>(mm) Working size Length x width x height</a:t>
                      </a:r>
                    </a:p>
                  </a:txBody>
                  <a:tcPr marL="0" marR="0" marT="0" marB="0" anchor="b">
                    <a:solidFill>
                      <a:srgbClr val="DAE1E7"/>
                    </a:solidFill>
                  </a:tcPr>
                </a:tc>
                <a:tc rowSpan="2">
                  <a:txBody>
                    <a:bodyPr lIns="0" tIns="0" rIns="0" bIns="0">
                      <a:noAutofit/>
                    </a:bodyPr>
                    <a:p>
                      <a:pPr algn="ctr" indent="0">
                        <a:lnSpc>
                          <a:spcPts val="840"/>
                        </a:lnSpc>
                      </a:pPr>
                      <a:r>
                        <a:rPr lang="zh-TW" sz="900">
                          <a:latin typeface="MingLiU"/>
                          <a:ea typeface="MingLiU"/>
                        </a:rPr>
                        <a:t>加热功率 </a:t>
                      </a:r>
                      <a:r>
                        <a:rPr lang="en-US" b="1" sz="750">
                          <a:latin typeface="Arial"/>
                        </a:rPr>
                        <a:t>(kw)</a:t>
                      </a:r>
                    </a:p>
                    <a:p>
                      <a:pPr algn="ctr" indent="0"/>
                      <a:r>
                        <a:rPr lang="en-US" sz="500">
                          <a:latin typeface="Arial"/>
                        </a:rPr>
                        <a:t>Heating power</a:t>
                      </a:r>
                    </a:p>
                  </a:txBody>
                  <a:tcPr marL="0" marR="0" marT="0" marB="0" anchor="b">
                    <a:solidFill>
                      <a:srgbClr val="DAE1E7"/>
                    </a:solidFill>
                  </a:tcPr>
                </a:tc>
                <a:tc>
                  <a:txBody>
                    <a:bodyPr lIns="0" tIns="0" rIns="0" bIns="0">
                      <a:noAutofit/>
                    </a:bodyPr>
                    <a:p>
                      <a:pPr algn="ctr" indent="0"/>
                      <a:r>
                        <a:rPr lang="zh-TW" sz="900">
                          <a:latin typeface="MingLiU"/>
                          <a:ea typeface="MingLiU"/>
                        </a:rPr>
                        <a:t>工作温度</a:t>
                      </a:r>
                    </a:p>
                  </a:txBody>
                  <a:tcPr marL="0" marR="0" marT="0" marB="0" anchor="b">
                    <a:solidFill>
                      <a:srgbClr val="DAE1E7"/>
                    </a:solidFill>
                  </a:tcPr>
                </a:tc>
                <a:tc gridSpan="2">
                  <a:txBody>
                    <a:bodyPr lIns="0" tIns="0" rIns="0" bIns="0">
                      <a:noAutofit/>
                    </a:bodyPr>
                    <a:p>
                      <a:pPr algn="ctr" indent="0">
                        <a:lnSpc>
                          <a:spcPts val="456"/>
                        </a:lnSpc>
                      </a:pPr>
                      <a:r>
                        <a:rPr lang="zh-TW" sz="900">
                          <a:latin typeface="MingLiU"/>
                          <a:ea typeface="MingLiU"/>
                        </a:rPr>
                        <a:t>电源 </a:t>
                      </a:r>
                      <a:r>
                        <a:rPr lang="en-US" sz="500">
                          <a:latin typeface="Arial"/>
                        </a:rPr>
                        <a:t>power supply</a:t>
                      </a:r>
                    </a:p>
                  </a:txBody>
                  <a:tcPr marL="0" marR="0" marT="0" marB="0" anchor="b">
                    <a:solidFill>
                      <a:srgbClr val="DAE1E7"/>
                    </a:solidFill>
                  </a:tcPr>
                </a:tc>
                <a:tc hMerge="1">
                  <a:txBody>
                    <a:bodyPr lIns="0" tIns="0" rIns="0" bIns="0">
                      <a:noAutofit/>
                    </a:bodyPr>
                    <a:p>
                      <a:endParaRPr sz="1100"/>
                    </a:p>
                  </a:txBody>
                  <a:tcPr marL="0" marR="0" marT="0" marB="0"/>
                </a:tc>
                <a:tc>
                  <a:txBody>
                    <a:bodyPr lIns="0" tIns="0" rIns="0" bIns="0">
                      <a:noAutofit/>
                    </a:bodyPr>
                    <a:p>
                      <a:endParaRPr sz="1100"/>
                    </a:p>
                  </a:txBody>
                  <a:tcPr marL="0" marR="0" marT="0" marB="0">
                    <a:solidFill>
                      <a:srgbClr val="DAE1E7"/>
                    </a:solidFill>
                  </a:tcPr>
                </a:tc>
              </a:tr>
              <a:tr h="246888">
                <a:tc vMerge="1">
                  <a:txBody>
                    <a:bodyPr lIns="0" tIns="0" rIns="0" bIns="0">
                      <a:noAutofit/>
                    </a:bodyPr>
                    <a:p>
                      <a:endParaRPr sz="1200"/>
                    </a:p>
                  </a:txBody>
                  <a:tcPr marL="0" marR="0" marT="0" marB="0"/>
                </a:tc>
                <a:tc vMerge="1">
                  <a:txBody>
                    <a:bodyPr lIns="0" tIns="0" rIns="0" bIns="0">
                      <a:noAutofit/>
                    </a:bodyPr>
                    <a:p>
                      <a:endParaRPr sz="1200"/>
                    </a:p>
                  </a:txBody>
                  <a:tcPr marL="0" marR="0" marT="0" marB="0"/>
                </a:tc>
                <a:tc vMerge="1">
                  <a:txBody>
                    <a:bodyPr lIns="0" tIns="0" rIns="0" bIns="0">
                      <a:noAutofit/>
                    </a:bodyPr>
                    <a:p>
                      <a:endParaRPr sz="1200"/>
                    </a:p>
                  </a:txBody>
                  <a:tcPr marL="0" marR="0" marT="0" marB="0"/>
                </a:tc>
                <a:tc>
                  <a:txBody>
                    <a:bodyPr lIns="0" tIns="0" rIns="0" bIns="0">
                      <a:noAutofit/>
                    </a:bodyPr>
                    <a:p>
                      <a:pPr algn="ctr" indent="0"/>
                      <a:r>
                        <a:rPr lang="en-US" sz="500">
                          <a:latin typeface="Arial"/>
                        </a:rPr>
                        <a:t>CC)</a:t>
                      </a:r>
                    </a:p>
                    <a:p>
                      <a:pPr algn="r" indent="0"/>
                      <a:r>
                        <a:rPr lang="en-US" sz="500">
                          <a:latin typeface="Arial"/>
                        </a:rPr>
                        <a:t>Temperature</a:t>
                      </a:r>
                    </a:p>
                  </a:txBody>
                  <a:tcPr marL="0" marR="0" marT="0" marB="0" anchor="b">
                    <a:solidFill>
                      <a:srgbClr val="DAE1E7"/>
                    </a:solidFill>
                  </a:tcPr>
                </a:tc>
                <a:tc>
                  <a:txBody>
                    <a:bodyPr lIns="0" tIns="0" rIns="0" bIns="0">
                      <a:noAutofit/>
                    </a:bodyPr>
                    <a:p>
                      <a:pPr algn="ctr" indent="0">
                        <a:lnSpc>
                          <a:spcPts val="600"/>
                        </a:lnSpc>
                      </a:pPr>
                      <a:r>
                        <a:rPr lang="zh-TW" sz="800">
                          <a:latin typeface="MingLiU"/>
                          <a:ea typeface="MingLiU"/>
                        </a:rPr>
                        <a:t>相数 </a:t>
                      </a:r>
                      <a:r>
                        <a:rPr lang="en-US" sz="500">
                          <a:latin typeface="Arial"/>
                        </a:rPr>
                        <a:t>Phase</a:t>
                      </a:r>
                    </a:p>
                  </a:txBody>
                  <a:tcPr marL="0" marR="0" marT="0" marB="0" anchor="b">
                    <a:solidFill>
                      <a:srgbClr val="DAE1E7"/>
                    </a:solidFill>
                  </a:tcPr>
                </a:tc>
                <a:tc>
                  <a:txBody>
                    <a:bodyPr lIns="0" tIns="0" rIns="0" bIns="0">
                      <a:noAutofit/>
                    </a:bodyPr>
                    <a:p>
                      <a:pPr indent="0"/>
                      <a:r>
                        <a:rPr lang="zh-TW" sz="800">
                          <a:latin typeface="MingLiU"/>
                          <a:ea typeface="MingLiU"/>
                        </a:rPr>
                        <a:t>电压</a:t>
                      </a:r>
                    </a:p>
                    <a:p>
                      <a:pPr indent="0"/>
                      <a:r>
                        <a:rPr lang="en-US" sz="500">
                          <a:latin typeface="Arial"/>
                        </a:rPr>
                        <a:t>Voltage</a:t>
                      </a:r>
                    </a:p>
                  </a:txBody>
                  <a:tcPr marL="0" marR="0" marT="0" marB="0" anchor="b">
                    <a:solidFill>
                      <a:srgbClr val="DAE1E7"/>
                    </a:solidFill>
                  </a:tcPr>
                </a:tc>
                <a:tc>
                  <a:txBody>
                    <a:bodyPr lIns="0" tIns="0" rIns="0" bIns="0">
                      <a:noAutofit/>
                    </a:bodyPr>
                    <a:p>
                      <a:pPr algn="just" indent="0"/>
                      <a:r>
                        <a:rPr lang="en-US" sz="500">
                          <a:latin typeface="Arial"/>
                        </a:rPr>
                        <a:t>W </a:t>
                      </a:r>
                      <a:r>
                        <a:rPr lang="zh-TW" sz="600">
                          <a:latin typeface="MingLiU"/>
                          <a:ea typeface="MingLiU"/>
                        </a:rPr>
                        <a:t>/王</a:t>
                      </a:r>
                    </a:p>
                    <a:p>
                      <a:pPr algn="just" indent="0">
                        <a:lnSpc>
                          <a:spcPct val="96000"/>
                        </a:lnSpc>
                      </a:pPr>
                      <a:r>
                        <a:rPr lang="en-US" sz="500">
                          <a:latin typeface="Arial"/>
                        </a:rPr>
                        <a:t>Remarks</a:t>
                      </a:r>
                    </a:p>
                  </a:txBody>
                  <a:tcPr marL="0" marR="0" marT="0" marB="0">
                    <a:solidFill>
                      <a:srgbClr val="DAE1E7"/>
                    </a:solidFill>
                  </a:tcPr>
                </a:tc>
              </a:tr>
              <a:tr h="225552">
                <a:tc>
                  <a:txBody>
                    <a:bodyPr lIns="0" tIns="0" rIns="0" bIns="0">
                      <a:noAutofit/>
                    </a:bodyPr>
                    <a:p>
                      <a:pPr indent="101600"/>
                      <a:r>
                        <a:rPr lang="en-US" sz="700">
                          <a:latin typeface="Arial"/>
                        </a:rPr>
                        <a:t>RJ2-24-6</a:t>
                      </a:r>
                    </a:p>
                  </a:txBody>
                  <a:tcPr marL="0" marR="0" marT="0" marB="0" anchor="ctr"/>
                </a:tc>
                <a:tc>
                  <a:txBody>
                    <a:bodyPr lIns="0" tIns="0" rIns="0" bIns="0">
                      <a:noAutofit/>
                    </a:bodyPr>
                    <a:p>
                      <a:pPr algn="ctr" indent="0"/>
                      <a:r>
                        <a:rPr lang="en-US" sz="700">
                          <a:latin typeface="Arial"/>
                        </a:rPr>
                        <a:t>0400X500</a:t>
                      </a:r>
                    </a:p>
                  </a:txBody>
                  <a:tcPr marL="0" marR="0" marT="0" marB="0" anchor="ctr"/>
                </a:tc>
                <a:tc>
                  <a:txBody>
                    <a:bodyPr lIns="0" tIns="0" rIns="0" bIns="0">
                      <a:noAutofit/>
                    </a:bodyPr>
                    <a:p>
                      <a:pPr algn="ctr" indent="0"/>
                      <a:r>
                        <a:rPr lang="en-US" sz="700">
                          <a:latin typeface="Arial"/>
                        </a:rPr>
                        <a:t>24</a:t>
                      </a:r>
                    </a:p>
                  </a:txBody>
                  <a:tcPr marL="0" marR="0" marT="0" marB="0" anchor="ctr"/>
                </a:tc>
                <a:tc>
                  <a:txBody>
                    <a:bodyPr lIns="0" tIns="0" rIns="0" bIns="0">
                      <a:noAutofit/>
                    </a:bodyPr>
                    <a:p>
                      <a:pPr indent="139700"/>
                      <a:r>
                        <a:rPr lang="en-US" sz="700">
                          <a:latin typeface="Arial"/>
                        </a:rPr>
                        <a:t>650</a:t>
                      </a:r>
                    </a:p>
                  </a:txBody>
                  <a:tcPr marL="0" marR="0" marT="0" marB="0" anchor="ctr"/>
                </a:tc>
                <a:tc>
                  <a:txBody>
                    <a:bodyPr lIns="0" tIns="0" rIns="0" bIns="0">
                      <a:noAutofit/>
                    </a:bodyPr>
                    <a:p>
                      <a:pPr algn="r" indent="0"/>
                      <a:r>
                        <a:rPr lang="en-US" sz="700">
                          <a:latin typeface="Arial"/>
                        </a:rPr>
                        <a:t>2/3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r h="222504">
                <a:tc>
                  <a:txBody>
                    <a:bodyPr lIns="0" tIns="0" rIns="0" bIns="0">
                      <a:noAutofit/>
                    </a:bodyPr>
                    <a:p>
                      <a:pPr indent="101600"/>
                      <a:r>
                        <a:rPr lang="en-US" sz="700">
                          <a:latin typeface="Arial"/>
                        </a:rPr>
                        <a:t>RJ2-36-6</a:t>
                      </a:r>
                    </a:p>
                  </a:txBody>
                  <a:tcPr marL="0" marR="0" marT="0" marB="0" anchor="ctr"/>
                </a:tc>
                <a:tc>
                  <a:txBody>
                    <a:bodyPr lIns="0" tIns="0" rIns="0" bIns="0">
                      <a:noAutofit/>
                    </a:bodyPr>
                    <a:p>
                      <a:pPr algn="ctr" indent="0"/>
                      <a:r>
                        <a:rPr lang="en-US" sz="700">
                          <a:latin typeface="Arial"/>
                        </a:rPr>
                        <a:t>0500X650</a:t>
                      </a:r>
                    </a:p>
                  </a:txBody>
                  <a:tcPr marL="0" marR="0" marT="0" marB="0" anchor="ctr"/>
                </a:tc>
                <a:tc>
                  <a:txBody>
                    <a:bodyPr lIns="0" tIns="0" rIns="0" bIns="0">
                      <a:noAutofit/>
                    </a:bodyPr>
                    <a:p>
                      <a:pPr algn="ctr" indent="0"/>
                      <a:r>
                        <a:rPr lang="en-US" sz="700">
                          <a:latin typeface="Arial"/>
                        </a:rPr>
                        <a:t>36</a:t>
                      </a:r>
                    </a:p>
                  </a:txBody>
                  <a:tcPr marL="0" marR="0" marT="0" marB="0" anchor="ctr"/>
                </a:tc>
                <a:tc>
                  <a:txBody>
                    <a:bodyPr lIns="0" tIns="0" rIns="0" bIns="0">
                      <a:noAutofit/>
                    </a:bodyPr>
                    <a:p>
                      <a:pPr indent="139700"/>
                      <a:r>
                        <a:rPr lang="en-US" sz="700">
                          <a:latin typeface="Arial"/>
                        </a:rPr>
                        <a:t>650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pPr algn="ctr" indent="0">
                        <a:lnSpc>
                          <a:spcPts val="432"/>
                        </a:lnSpc>
                      </a:pPr>
                      <a:r>
                        <a:rPr lang="zh-TW" sz="700">
                          <a:latin typeface="MingLiU"/>
                          <a:ea typeface="MingLiU"/>
                        </a:rPr>
                        <a:t>杠杆升 </a:t>
                      </a:r>
                      <a:r>
                        <a:rPr lang="en-US" sz="500">
                          <a:latin typeface="Arial"/>
                        </a:rPr>
                        <a:t>poletise</a:t>
                      </a:r>
                    </a:p>
                  </a:txBody>
                  <a:tcPr marL="0" marR="0" marT="0" marB="0" anchor="ctr"/>
                </a:tc>
              </a:tr>
              <a:tr h="225552">
                <a:tc>
                  <a:txBody>
                    <a:bodyPr lIns="0" tIns="0" rIns="0" bIns="0">
                      <a:noAutofit/>
                    </a:bodyPr>
                    <a:p>
                      <a:pPr indent="101600"/>
                      <a:r>
                        <a:rPr lang="en-US" sz="700">
                          <a:latin typeface="Arial"/>
                        </a:rPr>
                        <a:t>RJ2-55-6</a:t>
                      </a:r>
                    </a:p>
                  </a:txBody>
                  <a:tcPr marL="0" marR="0" marT="0" marB="0" anchor="ctr"/>
                </a:tc>
                <a:tc>
                  <a:txBody>
                    <a:bodyPr lIns="0" tIns="0" rIns="0" bIns="0">
                      <a:noAutofit/>
                    </a:bodyPr>
                    <a:p>
                      <a:pPr algn="ctr" indent="0"/>
                      <a:r>
                        <a:rPr lang="en-US" sz="700">
                          <a:latin typeface="Arial"/>
                        </a:rPr>
                        <a:t>0700X900</a:t>
                      </a:r>
                    </a:p>
                  </a:txBody>
                  <a:tcPr marL="0" marR="0" marT="0" marB="0" anchor="ctr"/>
                </a:tc>
                <a:tc>
                  <a:txBody>
                    <a:bodyPr lIns="0" tIns="0" rIns="0" bIns="0">
                      <a:noAutofit/>
                    </a:bodyPr>
                    <a:p>
                      <a:pPr algn="ctr" indent="0"/>
                      <a:r>
                        <a:rPr lang="en-US" sz="700">
                          <a:latin typeface="Arial"/>
                        </a:rPr>
                        <a:t>55</a:t>
                      </a:r>
                    </a:p>
                  </a:txBody>
                  <a:tcPr marL="0" marR="0" marT="0" marB="0" anchor="ctr"/>
                </a:tc>
                <a:tc>
                  <a:txBody>
                    <a:bodyPr lIns="0" tIns="0" rIns="0" bIns="0">
                      <a:noAutofit/>
                    </a:bodyPr>
                    <a:p>
                      <a:pPr indent="139700"/>
                      <a:r>
                        <a:rPr lang="en-US" sz="700">
                          <a:latin typeface="Arial"/>
                        </a:rPr>
                        <a:t>650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r h="225552">
                <a:tc>
                  <a:txBody>
                    <a:bodyPr lIns="0" tIns="0" rIns="0" bIns="0">
                      <a:noAutofit/>
                    </a:bodyPr>
                    <a:p>
                      <a:pPr indent="101600"/>
                      <a:r>
                        <a:rPr lang="en-US" sz="700">
                          <a:latin typeface="Arial"/>
                        </a:rPr>
                        <a:t>RJ2-75-6</a:t>
                      </a:r>
                    </a:p>
                  </a:txBody>
                  <a:tcPr marL="0" marR="0" marT="0" marB="0" anchor="ctr"/>
                </a:tc>
                <a:tc>
                  <a:txBody>
                    <a:bodyPr lIns="0" tIns="0" rIns="0" bIns="0">
                      <a:noAutofit/>
                    </a:bodyPr>
                    <a:p>
                      <a:pPr algn="ctr" indent="0"/>
                      <a:r>
                        <a:rPr lang="en-US" sz="850">
                          <a:latin typeface="SimSun"/>
                        </a:rPr>
                        <a:t>(</a:t>
                      </a:r>
                      <a:r>
                        <a:rPr lang="en-US" sz="700">
                          <a:latin typeface="Arial"/>
                        </a:rPr>
                        <a:t>P950X1200</a:t>
                      </a:r>
                    </a:p>
                  </a:txBody>
                  <a:tcPr marL="0" marR="0" marT="0" marB="0" anchor="ctr"/>
                </a:tc>
                <a:tc>
                  <a:txBody>
                    <a:bodyPr lIns="0" tIns="0" rIns="0" bIns="0">
                      <a:noAutofit/>
                    </a:bodyPr>
                    <a:p>
                      <a:pPr algn="ctr" indent="0"/>
                      <a:r>
                        <a:rPr lang="en-US" sz="700">
                          <a:latin typeface="Arial"/>
                        </a:rPr>
                        <a:t>75</a:t>
                      </a:r>
                    </a:p>
                  </a:txBody>
                  <a:tcPr marL="0" marR="0" marT="0" marB="0" anchor="ctr"/>
                </a:tc>
                <a:tc>
                  <a:txBody>
                    <a:bodyPr lIns="0" tIns="0" rIns="0" bIns="0">
                      <a:noAutofit/>
                    </a:bodyPr>
                    <a:p>
                      <a:pPr indent="139700"/>
                      <a:r>
                        <a:rPr lang="en-US" sz="700">
                          <a:latin typeface="Arial"/>
                        </a:rPr>
                        <a:t>650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bl>
          </a:graphicData>
        </a:graphic>
      </p:graphicFrame>
      <p:sp>
        <p:nvSpPr>
          <p:cNvPr id="11" name=""/>
          <p:cNvSpPr/>
          <p:nvPr/>
        </p:nvSpPr>
        <p:spPr>
          <a:xfrm>
            <a:off x="1399032" y="2962656"/>
            <a:ext cx="1883664" cy="231648"/>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6000"/>
              </a:lnSpc>
            </a:pPr>
            <a:r>
              <a:rPr lang="en-US" sz="750">
                <a:latin typeface="Arial"/>
              </a:rPr>
              <a:t>Other non-standard sizes can be designed.</a:t>
            </a:r>
          </a:p>
        </p:txBody>
      </p:sp>
      <p:sp>
        <p:nvSpPr>
          <p:cNvPr id="12" name=""/>
          <p:cNvSpPr/>
          <p:nvPr/>
        </p:nvSpPr>
        <p:spPr>
          <a:xfrm>
            <a:off x="3340608" y="5041392"/>
            <a:ext cx="1517904" cy="179832"/>
          </a:xfrm>
          <a:prstGeom prst="rect">
            <a:avLst/>
          </a:prstGeom>
          <a:solidFill>
            <a:srgbClr val="FFFFFF"/>
          </a:solidFill>
        </p:spPr>
        <p:txBody>
          <a:bodyPr lIns="0" tIns="0" rIns="0" bIns="0" wrap="none">
            <a:noAutofit/>
          </a:bodyPr>
          <a:p>
            <a:pPr indent="0"/>
            <a:r>
              <a:rPr lang="zh-TW" sz="1200">
                <a:latin typeface="MingLiU"/>
                <a:ea typeface="MingLiU"/>
              </a:rPr>
              <a:t>井式回火炉使用现场</a:t>
            </a:r>
          </a:p>
        </p:txBody>
      </p:sp>
      <p:sp>
        <p:nvSpPr>
          <p:cNvPr id="13" name=""/>
          <p:cNvSpPr/>
          <p:nvPr/>
        </p:nvSpPr>
        <p:spPr>
          <a:xfrm>
            <a:off x="1405128" y="5315712"/>
            <a:ext cx="1776984" cy="182880"/>
          </a:xfrm>
          <a:prstGeom prst="rect">
            <a:avLst/>
          </a:prstGeom>
          <a:solidFill>
            <a:srgbClr val="FFFFFF"/>
          </a:solidFill>
        </p:spPr>
        <p:txBody>
          <a:bodyPr lIns="0" tIns="0" rIns="0" bIns="0" wrap="none">
            <a:noAutofit/>
          </a:bodyPr>
          <a:p>
            <a:pPr indent="0"/>
            <a:r>
              <a:rPr lang="en-US" b="1" sz="1000">
                <a:latin typeface="Arial"/>
              </a:rPr>
              <a:t>RQ3</a:t>
            </a:r>
            <a:r>
              <a:rPr lang="zh-TW" sz="1200">
                <a:latin typeface="MingLiU"/>
                <a:ea typeface="MingLiU"/>
              </a:rPr>
              <a:t>系列井式气体渗碳炉</a:t>
            </a:r>
          </a:p>
        </p:txBody>
      </p:sp>
      <p:sp>
        <p:nvSpPr>
          <p:cNvPr id="14" name=""/>
          <p:cNvSpPr/>
          <p:nvPr/>
        </p:nvSpPr>
        <p:spPr>
          <a:xfrm>
            <a:off x="3349752" y="5224272"/>
            <a:ext cx="1612392" cy="134112"/>
          </a:xfrm>
          <a:prstGeom prst="rect">
            <a:avLst/>
          </a:prstGeom>
          <a:solidFill>
            <a:srgbClr val="FFFFFF"/>
          </a:solidFill>
        </p:spPr>
        <p:txBody>
          <a:bodyPr lIns="0" tIns="0" rIns="0" bIns="0" wrap="none">
            <a:noAutofit/>
          </a:bodyPr>
          <a:p>
            <a:pPr indent="0"/>
            <a:r>
              <a:rPr lang="en-US" sz="1000">
                <a:latin typeface="Arial"/>
              </a:rPr>
              <a:t>Pit Furnace use of the site</a:t>
            </a:r>
          </a:p>
        </p:txBody>
      </p:sp>
      <p:sp>
        <p:nvSpPr>
          <p:cNvPr id="15" name=""/>
          <p:cNvSpPr/>
          <p:nvPr/>
        </p:nvSpPr>
        <p:spPr>
          <a:xfrm>
            <a:off x="1408176" y="5498592"/>
            <a:ext cx="2410968" cy="158496"/>
          </a:xfrm>
          <a:prstGeom prst="rect">
            <a:avLst/>
          </a:prstGeom>
          <a:solidFill>
            <a:srgbClr val="FFFFFF"/>
          </a:solidFill>
        </p:spPr>
        <p:txBody>
          <a:bodyPr lIns="0" tIns="0" rIns="0" bIns="0" wrap="none">
            <a:noAutofit/>
          </a:bodyPr>
          <a:p>
            <a:pPr indent="0"/>
            <a:r>
              <a:rPr lang="en-US" sz="1000">
                <a:latin typeface="Arial"/>
              </a:rPr>
              <a:t>RQ3 Series Pit gas carburizing furnace</a:t>
            </a:r>
          </a:p>
        </p:txBody>
      </p:sp>
      <p:graphicFrame>
        <p:nvGraphicFramePr>
          <p:cNvPr id="16" name=""/>
          <p:cNvGraphicFramePr>
            <a:graphicFrameLocks noGrp="1"/>
          </p:cNvGraphicFramePr>
          <p:nvPr/>
        </p:nvGraphicFramePr>
        <p:xfrm>
          <a:off x="1347216" y="5666232"/>
          <a:ext cx="3499104" cy="1853184"/>
        </p:xfrm>
        <a:graphic>
          <a:graphicData uri="http://schemas.openxmlformats.org/drawingml/2006/table">
            <a:tbl>
              <a:tblPr/>
              <a:tblGrid>
                <a:gridCol w="670560"/>
                <a:gridCol w="950976"/>
                <a:gridCol w="509016"/>
                <a:gridCol w="502920"/>
                <a:gridCol w="295656"/>
                <a:gridCol w="280416"/>
                <a:gridCol w="289560"/>
              </a:tblGrid>
              <a:tr h="222504">
                <a:tc rowSpan="2">
                  <a:txBody>
                    <a:bodyPr lIns="0" tIns="0" rIns="0" bIns="0">
                      <a:noAutofit/>
                    </a:bodyPr>
                    <a:p>
                      <a:pPr algn="ctr" indent="0"/>
                      <a:r>
                        <a:rPr lang="zh-TW" sz="900">
                          <a:latin typeface="MingLiU"/>
                          <a:ea typeface="MingLiU"/>
                        </a:rPr>
                        <a:t>型号规格</a:t>
                      </a:r>
                    </a:p>
                    <a:p>
                      <a:pPr indent="88900"/>
                      <a:r>
                        <a:rPr lang="en-US" sz="500">
                          <a:latin typeface="Arial"/>
                        </a:rPr>
                        <a:t>Specification</a:t>
                      </a:r>
                    </a:p>
                  </a:txBody>
                  <a:tcPr marL="0" marR="0" marT="0" marB="0" anchor="ctr">
                    <a:solidFill>
                      <a:srgbClr val="DAE1E7"/>
                    </a:solidFill>
                  </a:tcPr>
                </a:tc>
                <a:tc rowSpan="2">
                  <a:txBody>
                    <a:bodyPr lIns="0" tIns="0" rIns="0" bIns="0">
                      <a:noAutofit/>
                    </a:bodyPr>
                    <a:p>
                      <a:pPr algn="ctr" indent="0">
                        <a:lnSpc>
                          <a:spcPts val="672"/>
                        </a:lnSpc>
                      </a:pPr>
                      <a:r>
                        <a:rPr lang="zh-TW" sz="900">
                          <a:latin typeface="MingLiU"/>
                          <a:ea typeface="MingLiU"/>
                        </a:rPr>
                        <a:t>工作尺寸 长</a:t>
                      </a:r>
                      <a:r>
                        <a:rPr lang="en-US" sz="500">
                          <a:latin typeface="Arial"/>
                        </a:rPr>
                        <a:t>X</a:t>
                      </a:r>
                      <a:r>
                        <a:rPr lang="zh-TW" sz="900">
                          <a:latin typeface="MingLiU"/>
                          <a:ea typeface="MingLiU"/>
                        </a:rPr>
                        <a:t>宽</a:t>
                      </a:r>
                      <a:r>
                        <a:rPr lang="en-US" sz="500">
                          <a:latin typeface="Arial"/>
                        </a:rPr>
                        <a:t>X</a:t>
                      </a:r>
                      <a:r>
                        <a:rPr lang="zh-TW" sz="900">
                          <a:latin typeface="MingLiU"/>
                          <a:ea typeface="MingLiU"/>
                        </a:rPr>
                        <a:t>高</a:t>
                      </a:r>
                      <a:r>
                        <a:rPr lang="en-US" b="1" sz="750">
                          <a:latin typeface="Arial"/>
                        </a:rPr>
                        <a:t>(mm) </a:t>
                      </a:r>
                      <a:r>
                        <a:rPr lang="en-US" sz="500">
                          <a:latin typeface="Arial"/>
                        </a:rPr>
                        <a:t>Working size Length x width x height</a:t>
                      </a:r>
                    </a:p>
                  </a:txBody>
                  <a:tcPr marL="0" marR="0" marT="0" marB="0" anchor="b">
                    <a:solidFill>
                      <a:srgbClr val="DAE1E7"/>
                    </a:solidFill>
                  </a:tcPr>
                </a:tc>
                <a:tc rowSpan="2">
                  <a:txBody>
                    <a:bodyPr lIns="0" tIns="0" rIns="0" bIns="0">
                      <a:noAutofit/>
                    </a:bodyPr>
                    <a:p>
                      <a:pPr algn="ctr" indent="0">
                        <a:lnSpc>
                          <a:spcPts val="960"/>
                        </a:lnSpc>
                      </a:pPr>
                      <a:r>
                        <a:rPr lang="zh-TW" sz="900">
                          <a:latin typeface="MingLiU"/>
                          <a:ea typeface="MingLiU"/>
                        </a:rPr>
                        <a:t>加热功率 </a:t>
                      </a:r>
                      <a:r>
                        <a:rPr lang="en-US" b="1" sz="750">
                          <a:latin typeface="Arial"/>
                        </a:rPr>
                        <a:t>(kw)</a:t>
                      </a:r>
                    </a:p>
                    <a:p>
                      <a:pPr algn="ctr" indent="0"/>
                      <a:r>
                        <a:rPr lang="en-US" sz="500">
                          <a:latin typeface="Arial"/>
                        </a:rPr>
                        <a:t>Heating power</a:t>
                      </a:r>
                    </a:p>
                  </a:txBody>
                  <a:tcPr marL="0" marR="0" marT="0" marB="0" anchor="b">
                    <a:solidFill>
                      <a:srgbClr val="DAE1E7"/>
                    </a:solidFill>
                  </a:tcPr>
                </a:tc>
                <a:tc>
                  <a:txBody>
                    <a:bodyPr lIns="0" tIns="0" rIns="0" bIns="0">
                      <a:noAutofit/>
                    </a:bodyPr>
                    <a:p>
                      <a:pPr algn="ctr" indent="0"/>
                      <a:r>
                        <a:rPr lang="zh-TW" sz="900">
                          <a:latin typeface="MingLiU"/>
                          <a:ea typeface="MingLiU"/>
                        </a:rPr>
                        <a:t>工作温度</a:t>
                      </a:r>
                    </a:p>
                  </a:txBody>
                  <a:tcPr marL="0" marR="0" marT="0" marB="0" anchor="b">
                    <a:solidFill>
                      <a:srgbClr val="DAE1E7"/>
                    </a:solidFill>
                  </a:tcPr>
                </a:tc>
                <a:tc gridSpan="2">
                  <a:txBody>
                    <a:bodyPr lIns="0" tIns="0" rIns="0" bIns="0">
                      <a:noAutofit/>
                    </a:bodyPr>
                    <a:p>
                      <a:pPr algn="ctr" indent="0">
                        <a:lnSpc>
                          <a:spcPts val="504"/>
                        </a:lnSpc>
                      </a:pPr>
                      <a:r>
                        <a:rPr lang="zh-TW" sz="900">
                          <a:latin typeface="MingLiU"/>
                          <a:ea typeface="MingLiU"/>
                        </a:rPr>
                        <a:t>电源 </a:t>
                      </a:r>
                      <a:r>
                        <a:rPr lang="en-US" sz="500">
                          <a:latin typeface="Arial"/>
                        </a:rPr>
                        <a:t>power supply</a:t>
                      </a:r>
                    </a:p>
                  </a:txBody>
                  <a:tcPr marL="0" marR="0" marT="0" marB="0" anchor="b">
                    <a:solidFill>
                      <a:srgbClr val="DAE1E7"/>
                    </a:solidFill>
                  </a:tcPr>
                </a:tc>
                <a:tc hMerge="1">
                  <a:txBody>
                    <a:bodyPr lIns="0" tIns="0" rIns="0" bIns="0">
                      <a:noAutofit/>
                    </a:bodyPr>
                    <a:p>
                      <a:endParaRPr sz="1100"/>
                    </a:p>
                  </a:txBody>
                  <a:tcPr marL="0" marR="0" marT="0" marB="0"/>
                </a:tc>
                <a:tc rowSpan="2">
                  <a:txBody>
                    <a:bodyPr lIns="0" tIns="0" rIns="0" bIns="0">
                      <a:noAutofit/>
                    </a:bodyPr>
                    <a:p>
                      <a:pPr indent="0"/>
                      <a:r>
                        <a:rPr lang="zh-TW" sz="900">
                          <a:latin typeface="MingLiU"/>
                          <a:ea typeface="MingLiU"/>
                        </a:rPr>
                        <a:t>备注</a:t>
                      </a:r>
                    </a:p>
                    <a:p>
                      <a:pPr indent="0"/>
                      <a:r>
                        <a:rPr lang="en-US" b="1" sz="450">
                          <a:latin typeface="Arial"/>
                        </a:rPr>
                        <a:t>Remarks</a:t>
                      </a:r>
                    </a:p>
                  </a:txBody>
                  <a:tcPr marL="0" marR="0" marT="0" marB="0" anchor="ctr">
                    <a:solidFill>
                      <a:srgbClr val="DAE1E7"/>
                    </a:solidFill>
                  </a:tcPr>
                </a:tc>
              </a:tr>
              <a:tr h="262128">
                <a:tc vMerge="1">
                  <a:txBody>
                    <a:bodyPr lIns="0" tIns="0" rIns="0" bIns="0">
                      <a:noAutofit/>
                    </a:bodyPr>
                    <a:p>
                      <a:endParaRPr sz="1300"/>
                    </a:p>
                  </a:txBody>
                  <a:tcPr marL="0" marR="0" marT="0" marB="0"/>
                </a:tc>
                <a:tc vMerge="1">
                  <a:txBody>
                    <a:bodyPr lIns="0" tIns="0" rIns="0" bIns="0">
                      <a:noAutofit/>
                    </a:bodyPr>
                    <a:p>
                      <a:endParaRPr sz="1300"/>
                    </a:p>
                  </a:txBody>
                  <a:tcPr marL="0" marR="0" marT="0" marB="0"/>
                </a:tc>
                <a:tc vMerge="1">
                  <a:txBody>
                    <a:bodyPr lIns="0" tIns="0" rIns="0" bIns="0">
                      <a:noAutofit/>
                    </a:bodyPr>
                    <a:p>
                      <a:endParaRPr sz="1300"/>
                    </a:p>
                  </a:txBody>
                  <a:tcPr marL="0" marR="0" marT="0" marB="0"/>
                </a:tc>
                <a:tc>
                  <a:txBody>
                    <a:bodyPr lIns="0" tIns="0" rIns="0" bIns="0">
                      <a:noAutofit/>
                    </a:bodyPr>
                    <a:p>
                      <a:pPr algn="ctr" indent="0"/>
                      <a:r>
                        <a:rPr lang="en-US" sz="500">
                          <a:latin typeface="Arial"/>
                        </a:rPr>
                        <a:t>(°C)</a:t>
                      </a:r>
                    </a:p>
                    <a:p>
                      <a:pPr algn="ctr" indent="0"/>
                      <a:r>
                        <a:rPr lang="en-US" sz="500">
                          <a:latin typeface="Arial"/>
                        </a:rPr>
                        <a:t>Temperature</a:t>
                      </a:r>
                    </a:p>
                  </a:txBody>
                  <a:tcPr marL="0" marR="0" marT="0" marB="0">
                    <a:solidFill>
                      <a:srgbClr val="DAE1E7"/>
                    </a:solidFill>
                  </a:tcPr>
                </a:tc>
                <a:tc>
                  <a:txBody>
                    <a:bodyPr lIns="0" tIns="0" rIns="0" bIns="0">
                      <a:noAutofit/>
                    </a:bodyPr>
                    <a:p>
                      <a:pPr algn="ctr" indent="0">
                        <a:lnSpc>
                          <a:spcPts val="624"/>
                        </a:lnSpc>
                      </a:pPr>
                      <a:r>
                        <a:rPr lang="zh-TW" sz="800">
                          <a:latin typeface="MingLiU"/>
                          <a:ea typeface="MingLiU"/>
                        </a:rPr>
                        <a:t>相数 </a:t>
                      </a:r>
                      <a:r>
                        <a:rPr lang="en-US" sz="500">
                          <a:latin typeface="Arial"/>
                        </a:rPr>
                        <a:t>Phase</a:t>
                      </a:r>
                    </a:p>
                  </a:txBody>
                  <a:tcPr marL="0" marR="0" marT="0" marB="0">
                    <a:solidFill>
                      <a:srgbClr val="DAE1E7"/>
                    </a:solidFill>
                  </a:tcPr>
                </a:tc>
                <a:tc>
                  <a:txBody>
                    <a:bodyPr lIns="0" tIns="0" rIns="0" bIns="0">
                      <a:noAutofit/>
                    </a:bodyPr>
                    <a:p>
                      <a:pPr algn="r" indent="0"/>
                      <a:r>
                        <a:rPr lang="zh-TW" sz="800">
                          <a:latin typeface="MingLiU"/>
                          <a:ea typeface="MingLiU"/>
                        </a:rPr>
                        <a:t>电压</a:t>
                      </a:r>
                    </a:p>
                    <a:p>
                      <a:pPr algn="ctr" indent="0"/>
                      <a:r>
                        <a:rPr lang="en-US" sz="500">
                          <a:latin typeface="Arial"/>
                        </a:rPr>
                        <a:t>Voltage</a:t>
                      </a:r>
                    </a:p>
                  </a:txBody>
                  <a:tcPr marL="0" marR="0" marT="0" marB="0">
                    <a:solidFill>
                      <a:srgbClr val="DAE1E7"/>
                    </a:solidFill>
                  </a:tcPr>
                </a:tc>
                <a:tc vMerge="1">
                  <a:txBody>
                    <a:bodyPr lIns="0" tIns="0" rIns="0" bIns="0">
                      <a:noAutofit/>
                    </a:bodyPr>
                    <a:p>
                      <a:endParaRPr sz="1300"/>
                    </a:p>
                  </a:txBody>
                  <a:tcPr marL="0" marR="0" marT="0" marB="0"/>
                </a:tc>
              </a:tr>
              <a:tr h="225552">
                <a:tc>
                  <a:txBody>
                    <a:bodyPr lIns="0" tIns="0" rIns="0" bIns="0">
                      <a:noAutofit/>
                    </a:bodyPr>
                    <a:p>
                      <a:pPr algn="ctr" indent="0"/>
                      <a:r>
                        <a:rPr lang="en-US" sz="700">
                          <a:latin typeface="Arial"/>
                        </a:rPr>
                        <a:t>RQ3-25-9</a:t>
                      </a:r>
                    </a:p>
                  </a:txBody>
                  <a:tcPr marL="0" marR="0" marT="0" marB="0" anchor="b"/>
                </a:tc>
                <a:tc>
                  <a:txBody>
                    <a:bodyPr lIns="0" tIns="0" rIns="0" bIns="0">
                      <a:noAutofit/>
                    </a:bodyPr>
                    <a:p>
                      <a:pPr algn="ctr" indent="0"/>
                      <a:r>
                        <a:rPr lang="en-US" sz="700">
                          <a:latin typeface="Arial"/>
                        </a:rPr>
                        <a:t>*300X450</a:t>
                      </a:r>
                    </a:p>
                  </a:txBody>
                  <a:tcPr marL="0" marR="0" marT="0" marB="0" anchor="b"/>
                </a:tc>
                <a:tc>
                  <a:txBody>
                    <a:bodyPr lIns="0" tIns="0" rIns="0" bIns="0">
                      <a:noAutofit/>
                    </a:bodyPr>
                    <a:p>
                      <a:pPr algn="just" indent="139700"/>
                      <a:r>
                        <a:rPr lang="en-US" sz="700">
                          <a:latin typeface="Arial"/>
                        </a:rPr>
                        <a:t>25</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indent="11430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19456">
                <a:tc>
                  <a:txBody>
                    <a:bodyPr lIns="0" tIns="0" rIns="0" bIns="0">
                      <a:noAutofit/>
                    </a:bodyPr>
                    <a:p>
                      <a:pPr algn="ctr" indent="0"/>
                      <a:r>
                        <a:rPr lang="en-US" sz="700">
                          <a:latin typeface="Arial"/>
                        </a:rPr>
                        <a:t>RQ3-35-9</a:t>
                      </a:r>
                    </a:p>
                  </a:txBody>
                  <a:tcPr marL="0" marR="0" marT="0" marB="0" anchor="b"/>
                </a:tc>
                <a:tc>
                  <a:txBody>
                    <a:bodyPr lIns="0" tIns="0" rIns="0" bIns="0">
                      <a:noAutofit/>
                    </a:bodyPr>
                    <a:p>
                      <a:pPr algn="ctr" indent="0"/>
                      <a:r>
                        <a:rPr lang="en-US" sz="850">
                          <a:latin typeface="SimSun"/>
                        </a:rPr>
                        <a:t>(</a:t>
                      </a:r>
                      <a:r>
                        <a:rPr lang="en-US" sz="700">
                          <a:latin typeface="Arial"/>
                        </a:rPr>
                        <a:t>P300X600</a:t>
                      </a:r>
                    </a:p>
                  </a:txBody>
                  <a:tcPr marL="0" marR="0" marT="0" marB="0" anchor="b"/>
                </a:tc>
                <a:tc>
                  <a:txBody>
                    <a:bodyPr lIns="0" tIns="0" rIns="0" bIns="0">
                      <a:noAutofit/>
                    </a:bodyPr>
                    <a:p>
                      <a:pPr algn="ctr" indent="0"/>
                      <a:r>
                        <a:rPr lang="en-US" sz="700">
                          <a:latin typeface="Arial"/>
                        </a:rPr>
                        <a:t>35</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indent="11430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28600">
                <a:tc>
                  <a:txBody>
                    <a:bodyPr lIns="0" tIns="0" rIns="0" bIns="0">
                      <a:noAutofit/>
                    </a:bodyPr>
                    <a:p>
                      <a:pPr algn="ctr" indent="0"/>
                      <a:r>
                        <a:rPr lang="en-US" sz="700">
                          <a:latin typeface="Arial"/>
                        </a:rPr>
                        <a:t>RQ3-60-9</a:t>
                      </a:r>
                    </a:p>
                  </a:txBody>
                  <a:tcPr marL="0" marR="0" marT="0" marB="0" anchor="b"/>
                </a:tc>
                <a:tc>
                  <a:txBody>
                    <a:bodyPr lIns="0" tIns="0" rIns="0" bIns="0">
                      <a:noAutofit/>
                    </a:bodyPr>
                    <a:p>
                      <a:pPr algn="ctr" indent="0"/>
                      <a:r>
                        <a:rPr lang="en-US" sz="700">
                          <a:latin typeface="Arial"/>
                        </a:rPr>
                        <a:t>4)450X600</a:t>
                      </a:r>
                    </a:p>
                  </a:txBody>
                  <a:tcPr marL="0" marR="0" marT="0" marB="0" anchor="b"/>
                </a:tc>
                <a:tc>
                  <a:txBody>
                    <a:bodyPr lIns="0" tIns="0" rIns="0" bIns="0">
                      <a:noAutofit/>
                    </a:bodyPr>
                    <a:p>
                      <a:pPr algn="ctr" indent="0"/>
                      <a:r>
                        <a:rPr lang="en-US" sz="700">
                          <a:latin typeface="Arial"/>
                        </a:rPr>
                        <a:t>60</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indent="11430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19456">
                <a:tc>
                  <a:txBody>
                    <a:bodyPr lIns="0" tIns="0" rIns="0" bIns="0">
                      <a:noAutofit/>
                    </a:bodyPr>
                    <a:p>
                      <a:pPr algn="ctr" indent="0"/>
                      <a:r>
                        <a:rPr lang="en-US" sz="700">
                          <a:latin typeface="Arial"/>
                        </a:rPr>
                        <a:t>RQ3-75-9</a:t>
                      </a:r>
                    </a:p>
                  </a:txBody>
                  <a:tcPr marL="0" marR="0" marT="0" marB="0" anchor="b"/>
                </a:tc>
                <a:tc>
                  <a:txBody>
                    <a:bodyPr lIns="0" tIns="0" rIns="0" bIns="0">
                      <a:noAutofit/>
                    </a:bodyPr>
                    <a:p>
                      <a:pPr algn="ctr" indent="0"/>
                      <a:r>
                        <a:rPr lang="en-US" sz="700">
                          <a:latin typeface="Arial"/>
                        </a:rPr>
                        <a:t>0450X900</a:t>
                      </a:r>
                    </a:p>
                  </a:txBody>
                  <a:tcPr marL="0" marR="0" marT="0" marB="0" anchor="b"/>
                </a:tc>
                <a:tc>
                  <a:txBody>
                    <a:bodyPr lIns="0" tIns="0" rIns="0" bIns="0">
                      <a:noAutofit/>
                    </a:bodyPr>
                    <a:p>
                      <a:pPr algn="ctr" indent="0"/>
                      <a:r>
                        <a:rPr lang="en-US" sz="700">
                          <a:latin typeface="Arial"/>
                        </a:rPr>
                        <a:t>75</a:t>
                      </a:r>
                    </a:p>
                  </a:txBody>
                  <a:tcPr marL="0" marR="0" marT="0" marB="0" anchor="b"/>
                </a:tc>
                <a:tc>
                  <a:txBody>
                    <a:bodyPr lIns="0" tIns="0" rIns="0" bIns="0">
                      <a:noAutofit/>
                    </a:bodyPr>
                    <a:p>
                      <a:pPr indent="139700"/>
                      <a:r>
                        <a:rPr lang="en-US" sz="700">
                          <a:latin typeface="Arial"/>
                        </a:rPr>
                        <a:t>950</a:t>
                      </a:r>
                    </a:p>
                  </a:txBody>
                  <a:tcPr marL="0" marR="0" marT="0" marB="0" anchor="b"/>
                </a:tc>
                <a:tc>
                  <a:txBody>
                    <a:bodyPr lIns="0" tIns="0" rIns="0" bIns="0">
                      <a:noAutofit/>
                    </a:bodyPr>
                    <a:p>
                      <a:pPr indent="11430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34696">
                <a:tc>
                  <a:txBody>
                    <a:bodyPr lIns="0" tIns="0" rIns="0" bIns="0">
                      <a:noAutofit/>
                    </a:bodyPr>
                    <a:p>
                      <a:pPr algn="ctr" indent="0"/>
                      <a:r>
                        <a:rPr lang="en-US" sz="700">
                          <a:latin typeface="Arial"/>
                        </a:rPr>
                        <a:t>RQ3-90-9</a:t>
                      </a:r>
                    </a:p>
                  </a:txBody>
                  <a:tcPr marL="0" marR="0" marT="0" marB="0" anchor="ctr"/>
                </a:tc>
                <a:tc>
                  <a:txBody>
                    <a:bodyPr lIns="0" tIns="0" rIns="0" bIns="0">
                      <a:noAutofit/>
                    </a:bodyPr>
                    <a:p>
                      <a:pPr algn="ctr" indent="0"/>
                      <a:r>
                        <a:rPr lang="en-US" sz="700">
                          <a:latin typeface="Arial"/>
                        </a:rPr>
                        <a:t>*600X900</a:t>
                      </a:r>
                    </a:p>
                  </a:txBody>
                  <a:tcPr marL="0" marR="0" marT="0" marB="0" anchor="ctr"/>
                </a:tc>
                <a:tc>
                  <a:txBody>
                    <a:bodyPr lIns="0" tIns="0" rIns="0" bIns="0">
                      <a:noAutofit/>
                    </a:bodyPr>
                    <a:p>
                      <a:pPr algn="ctr" indent="0"/>
                      <a:r>
                        <a:rPr lang="en-US" sz="700">
                          <a:latin typeface="Arial"/>
                        </a:rPr>
                        <a:t>90</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200"/>
                    </a:p>
                  </a:txBody>
                  <a:tcPr marL="0" marR="0" marT="0" marB="0"/>
                </a:tc>
              </a:tr>
              <a:tr h="240792">
                <a:tc>
                  <a:txBody>
                    <a:bodyPr lIns="0" tIns="0" rIns="0" bIns="0">
                      <a:noAutofit/>
                    </a:bodyPr>
                    <a:p>
                      <a:pPr algn="ctr" indent="0"/>
                      <a:r>
                        <a:rPr lang="en-US" sz="700">
                          <a:latin typeface="Arial"/>
                        </a:rPr>
                        <a:t>RQ3-105-9</a:t>
                      </a:r>
                    </a:p>
                  </a:txBody>
                  <a:tcPr marL="0" marR="0" marT="0" marB="0" anchor="ctr"/>
                </a:tc>
                <a:tc>
                  <a:txBody>
                    <a:bodyPr lIns="0" tIns="0" rIns="0" bIns="0">
                      <a:noAutofit/>
                    </a:bodyPr>
                    <a:p>
                      <a:pPr algn="ctr" indent="0"/>
                      <a:r>
                        <a:rPr lang="en-US" sz="700">
                          <a:latin typeface="Arial"/>
                        </a:rPr>
                        <a:t>4)600X1200</a:t>
                      </a:r>
                    </a:p>
                  </a:txBody>
                  <a:tcPr marL="0" marR="0" marT="0" marB="0" anchor="ctr"/>
                </a:tc>
                <a:tc>
                  <a:txBody>
                    <a:bodyPr lIns="0" tIns="0" rIns="0" bIns="0">
                      <a:noAutofit/>
                    </a:bodyPr>
                    <a:p>
                      <a:pPr algn="ctr" indent="0"/>
                      <a:r>
                        <a:rPr lang="en-US" sz="700">
                          <a:latin typeface="Arial"/>
                        </a:rPr>
                        <a:t>105</a:t>
                      </a:r>
                    </a:p>
                  </a:txBody>
                  <a:tcPr marL="0" marR="0" marT="0" marB="0" anchor="ctr"/>
                </a:tc>
                <a:tc>
                  <a:txBody>
                    <a:bodyPr lIns="0" tIns="0" rIns="0" bIns="0">
                      <a:noAutofit/>
                    </a:bodyPr>
                    <a:p>
                      <a:pPr indent="139700"/>
                      <a:r>
                        <a:rPr lang="en-US" sz="700">
                          <a:latin typeface="Arial"/>
                        </a:rPr>
                        <a:t>950</a:t>
                      </a:r>
                    </a:p>
                  </a:txBody>
                  <a:tcPr marL="0" marR="0" marT="0" marB="0" anchor="ctr"/>
                </a:tc>
                <a:tc>
                  <a:txBody>
                    <a:bodyPr lIns="0" tIns="0" rIns="0" bIns="0">
                      <a:noAutofit/>
                    </a:bodyPr>
                    <a:p>
                      <a:pPr indent="114300"/>
                      <a:r>
                        <a:rPr lang="en-US" sz="9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200"/>
                    </a:p>
                  </a:txBody>
                  <a:tcPr marL="0" marR="0" marT="0" marB="0"/>
                </a:tc>
              </a:tr>
            </a:tbl>
          </a:graphicData>
        </a:graphic>
      </p:graphicFrame>
      <p:sp>
        <p:nvSpPr>
          <p:cNvPr id="17" name=""/>
          <p:cNvSpPr/>
          <p:nvPr/>
        </p:nvSpPr>
        <p:spPr>
          <a:xfrm>
            <a:off x="1389888" y="7528560"/>
            <a:ext cx="1880616" cy="231648"/>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3000"/>
              </a:lnSpc>
            </a:pPr>
            <a:r>
              <a:rPr lang="en-US" sz="750">
                <a:latin typeface="Arial"/>
              </a:rPr>
              <a:t>Other non-standard sizes can be designed.</a:t>
            </a:r>
          </a:p>
        </p:txBody>
      </p:sp>
      <p:sp>
        <p:nvSpPr>
          <p:cNvPr id="18" name=""/>
          <p:cNvSpPr/>
          <p:nvPr/>
        </p:nvSpPr>
        <p:spPr>
          <a:xfrm>
            <a:off x="4081272" y="9101328"/>
            <a:ext cx="2319528" cy="341376"/>
          </a:xfrm>
          <a:prstGeom prst="rect">
            <a:avLst/>
          </a:prstGeom>
          <a:solidFill>
            <a:srgbClr val="FFFFFF"/>
          </a:solidFill>
        </p:spPr>
        <p:txBody>
          <a:bodyPr lIns="0" tIns="0" rIns="0" bIns="0">
            <a:noAutofit/>
          </a:bodyPr>
          <a:p>
            <a:pPr indent="0"/>
            <a:r>
              <a:rPr lang="zh-TW" sz="1200">
                <a:latin typeface="MingLiU"/>
                <a:ea typeface="MingLiU"/>
              </a:rPr>
              <a:t>井式渗碳炉使用现场</a:t>
            </a:r>
          </a:p>
          <a:p>
            <a:pPr indent="0">
              <a:lnSpc>
                <a:spcPct val="89000"/>
              </a:lnSpc>
            </a:pPr>
            <a:r>
              <a:rPr lang="en-US" sz="1000">
                <a:latin typeface="Arial"/>
              </a:rPr>
              <a:t>Pit carburizing furnace Use of the site</a:t>
            </a:r>
          </a:p>
        </p:txBody>
      </p:sp>
      <p:sp>
        <p:nvSpPr>
          <p:cNvPr id="19" name=""/>
          <p:cNvSpPr/>
          <p:nvPr/>
        </p:nvSpPr>
        <p:spPr>
          <a:xfrm>
            <a:off x="667512" y="9738360"/>
            <a:ext cx="152400" cy="115824"/>
          </a:xfrm>
          <a:prstGeom prst="rect">
            <a:avLst/>
          </a:prstGeom>
          <a:solidFill>
            <a:srgbClr val="9FA1A0"/>
          </a:solidFill>
        </p:spPr>
        <p:txBody>
          <a:bodyPr lIns="0" tIns="0" rIns="0" bIns="0" wrap="none">
            <a:noAutofit/>
          </a:bodyPr>
          <a:p>
            <a:pPr indent="0"/>
            <a:r>
              <a:rPr lang="en-US" sz="1000">
                <a:solidFill>
                  <a:srgbClr val="FFFFFF"/>
                </a:solidFill>
                <a:latin typeface="Arial"/>
              </a:rPr>
              <a:t>17</a:t>
            </a:r>
          </a:p>
        </p:txBody>
      </p:sp>
      <p:sp>
        <p:nvSpPr>
          <p:cNvPr id="20"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21" name=""/>
          <p:cNvSpPr/>
          <p:nvPr/>
        </p:nvSpPr>
        <p:spPr>
          <a:xfrm>
            <a:off x="8872728" y="1246632"/>
            <a:ext cx="1862328" cy="350520"/>
          </a:xfrm>
          <a:prstGeom prst="rect">
            <a:avLst/>
          </a:prstGeom>
          <a:solidFill>
            <a:srgbClr val="FFFFFF"/>
          </a:solidFill>
        </p:spPr>
        <p:txBody>
          <a:bodyPr lIns="0" tIns="0" rIns="0" bIns="0">
            <a:noAutofit/>
          </a:bodyPr>
          <a:p>
            <a:pPr indent="0"/>
            <a:r>
              <a:rPr lang="en-US" b="1" sz="1000">
                <a:latin typeface="Arial"/>
              </a:rPr>
              <a:t>RJ</a:t>
            </a:r>
            <a:r>
              <a:rPr lang="zh-TW" sz="1200">
                <a:latin typeface="MingLiU"/>
                <a:ea typeface="MingLiU"/>
              </a:rPr>
              <a:t>系列井式氮化炉</a:t>
            </a:r>
          </a:p>
          <a:p>
            <a:pPr indent="0"/>
            <a:r>
              <a:rPr lang="en-US" sz="1000">
                <a:latin typeface="Arial"/>
              </a:rPr>
              <a:t>RJ Series Pit nitriding furnace</a:t>
            </a:r>
          </a:p>
        </p:txBody>
      </p:sp>
      <p:graphicFrame>
        <p:nvGraphicFramePr>
          <p:cNvPr id="22" name=""/>
          <p:cNvGraphicFramePr>
            <a:graphicFrameLocks noGrp="1"/>
          </p:cNvGraphicFramePr>
          <p:nvPr/>
        </p:nvGraphicFramePr>
        <p:xfrm>
          <a:off x="8805672" y="1633728"/>
          <a:ext cx="3499104" cy="1603248"/>
        </p:xfrm>
        <a:graphic>
          <a:graphicData uri="http://schemas.openxmlformats.org/drawingml/2006/table">
            <a:tbl>
              <a:tblPr/>
              <a:tblGrid>
                <a:gridCol w="670560"/>
                <a:gridCol w="950976"/>
                <a:gridCol w="509016"/>
                <a:gridCol w="502920"/>
                <a:gridCol w="295656"/>
                <a:gridCol w="280416"/>
                <a:gridCol w="289560"/>
              </a:tblGrid>
              <a:tr h="246888">
                <a:tc rowSpan="2">
                  <a:txBody>
                    <a:bodyPr lIns="0" tIns="0" rIns="0" bIns="0">
                      <a:noAutofit/>
                    </a:bodyPr>
                    <a:p>
                      <a:pPr indent="101600"/>
                      <a:r>
                        <a:rPr lang="zh-TW" sz="900">
                          <a:latin typeface="MingLiU"/>
                          <a:ea typeface="MingLiU"/>
                        </a:rPr>
                        <a:t>型号规格</a:t>
                      </a:r>
                    </a:p>
                    <a:p>
                      <a:pPr indent="101600"/>
                      <a:r>
                        <a:rPr lang="en-US" sz="500">
                          <a:latin typeface="Arial"/>
                        </a:rPr>
                        <a:t>Specification</a:t>
                      </a:r>
                    </a:p>
                  </a:txBody>
                  <a:tcPr marL="0" marR="0" marT="0" marB="0" anchor="ctr">
                    <a:solidFill>
                      <a:srgbClr val="DAE1E7"/>
                    </a:solidFill>
                  </a:tcPr>
                </a:tc>
                <a:tc rowSpan="2">
                  <a:txBody>
                    <a:bodyPr lIns="0" tIns="0" rIns="0" bIns="0">
                      <a:noAutofit/>
                    </a:bodyPr>
                    <a:p>
                      <a:pPr algn="ctr" indent="0">
                        <a:lnSpc>
                          <a:spcPts val="792"/>
                        </a:lnSpc>
                      </a:pPr>
                      <a:r>
                        <a:rPr lang="zh-TW" sz="900">
                          <a:latin typeface="MingLiU"/>
                          <a:ea typeface="MingLiU"/>
                        </a:rPr>
                        <a:t>工作尺寸 长</a:t>
                      </a:r>
                      <a:r>
                        <a:rPr lang="en-US" sz="500">
                          <a:latin typeface="Arial"/>
                        </a:rPr>
                        <a:t>X</a:t>
                      </a:r>
                      <a:r>
                        <a:rPr lang="zh-TW" sz="900">
                          <a:latin typeface="MingLiU"/>
                          <a:ea typeface="MingLiU"/>
                        </a:rPr>
                        <a:t>宽</a:t>
                      </a:r>
                      <a:r>
                        <a:rPr lang="en-US" sz="500">
                          <a:latin typeface="Arial"/>
                        </a:rPr>
                        <a:t>X</a:t>
                      </a:r>
                      <a:r>
                        <a:rPr lang="zh-TW" sz="900">
                          <a:latin typeface="MingLiU"/>
                          <a:ea typeface="MingLiU"/>
                        </a:rPr>
                        <a:t>咼</a:t>
                      </a:r>
                      <a:r>
                        <a:rPr lang="en-US" b="1" sz="750">
                          <a:latin typeface="Arial"/>
                        </a:rPr>
                        <a:t>(mm)</a:t>
                      </a:r>
                    </a:p>
                    <a:p>
                      <a:pPr algn="ctr" indent="0">
                        <a:lnSpc>
                          <a:spcPct val="88000"/>
                        </a:lnSpc>
                      </a:pPr>
                      <a:r>
                        <a:rPr lang="en-US" sz="500">
                          <a:latin typeface="Arial"/>
                        </a:rPr>
                        <a:t>Working size Length x width x height</a:t>
                      </a:r>
                    </a:p>
                  </a:txBody>
                  <a:tcPr marL="0" marR="0" marT="0" marB="0" anchor="b">
                    <a:solidFill>
                      <a:srgbClr val="DAE1E7"/>
                    </a:solidFill>
                  </a:tcPr>
                </a:tc>
                <a:tc rowSpan="2">
                  <a:txBody>
                    <a:bodyPr lIns="0" tIns="0" rIns="0" bIns="0">
                      <a:noAutofit/>
                    </a:bodyPr>
                    <a:p>
                      <a:pPr algn="ctr" indent="0">
                        <a:lnSpc>
                          <a:spcPts val="960"/>
                        </a:lnSpc>
                      </a:pPr>
                      <a:r>
                        <a:rPr lang="zh-TW" sz="900">
                          <a:latin typeface="MingLiU"/>
                          <a:ea typeface="MingLiU"/>
                        </a:rPr>
                        <a:t>加热功率 </a:t>
                      </a:r>
                      <a:r>
                        <a:rPr lang="en-US" b="1" sz="750">
                          <a:latin typeface="Arial"/>
                        </a:rPr>
                        <a:t>(kw)</a:t>
                      </a:r>
                    </a:p>
                    <a:p>
                      <a:pPr algn="ctr" indent="0"/>
                      <a:r>
                        <a:rPr lang="en-US" sz="500">
                          <a:latin typeface="Arial"/>
                        </a:rPr>
                        <a:t>Heating power</a:t>
                      </a:r>
                    </a:p>
                  </a:txBody>
                  <a:tcPr marL="0" marR="0" marT="0" marB="0" anchor="b">
                    <a:solidFill>
                      <a:srgbClr val="DAE1E7"/>
                    </a:solidFill>
                  </a:tcPr>
                </a:tc>
                <a:tc rowSpan="2">
                  <a:txBody>
                    <a:bodyPr lIns="0" tIns="0" rIns="0" bIns="0">
                      <a:noAutofit/>
                    </a:bodyPr>
                    <a:p>
                      <a:pPr algn="ctr" indent="0">
                        <a:lnSpc>
                          <a:spcPts val="768"/>
                        </a:lnSpc>
                      </a:pPr>
                      <a:r>
                        <a:rPr lang="zh-TW" sz="900">
                          <a:latin typeface="MingLiU"/>
                          <a:ea typeface="MingLiU"/>
                        </a:rPr>
                        <a:t>工作温度 </a:t>
                      </a:r>
                      <a:r>
                        <a:rPr lang="en-US" b="1" sz="750">
                          <a:latin typeface="Arial"/>
                        </a:rPr>
                        <a:t>(°C)</a:t>
                      </a:r>
                    </a:p>
                    <a:p>
                      <a:pPr algn="ctr" indent="0"/>
                      <a:r>
                        <a:rPr lang="en-US" sz="500">
                          <a:latin typeface="Arial"/>
                        </a:rPr>
                        <a:t>Temperature</a:t>
                      </a:r>
                    </a:p>
                  </a:txBody>
                  <a:tcPr marL="0" marR="0" marT="0" marB="0" anchor="b">
                    <a:solidFill>
                      <a:srgbClr val="DAE1E7"/>
                    </a:solidFill>
                  </a:tcPr>
                </a:tc>
                <a:tc gridSpan="2">
                  <a:txBody>
                    <a:bodyPr lIns="0" tIns="0" rIns="0" bIns="0">
                      <a:noAutofit/>
                    </a:bodyPr>
                    <a:p>
                      <a:pPr algn="ctr" indent="0">
                        <a:lnSpc>
                          <a:spcPts val="504"/>
                        </a:lnSpc>
                      </a:pPr>
                      <a:r>
                        <a:rPr lang="zh-TW" sz="900">
                          <a:latin typeface="MingLiU"/>
                          <a:ea typeface="MingLiU"/>
                        </a:rPr>
                        <a:t>电源 </a:t>
                      </a:r>
                      <a:r>
                        <a:rPr lang="en-US" sz="500">
                          <a:latin typeface="Arial"/>
                        </a:rPr>
                        <a:t>power supply</a:t>
                      </a:r>
                    </a:p>
                  </a:txBody>
                  <a:tcPr marL="0" marR="0" marT="0" marB="0" anchor="b">
                    <a:solidFill>
                      <a:srgbClr val="DAE1E7"/>
                    </a:solidFill>
                  </a:tcPr>
                </a:tc>
                <a:tc hMerge="1">
                  <a:txBody>
                    <a:bodyPr lIns="0" tIns="0" rIns="0" bIns="0">
                      <a:noAutofit/>
                    </a:bodyPr>
                    <a:p>
                      <a:endParaRPr sz="1200"/>
                    </a:p>
                  </a:txBody>
                  <a:tcPr marL="0" marR="0" marT="0" marB="0"/>
                </a:tc>
                <a:tc rowSpan="2">
                  <a:txBody>
                    <a:bodyPr lIns="0" tIns="0" rIns="0" bIns="0">
                      <a:noAutofit/>
                    </a:bodyPr>
                    <a:p>
                      <a:pPr algn="r" indent="0"/>
                      <a:r>
                        <a:rPr lang="zh-TW" sz="900">
                          <a:latin typeface="MingLiU"/>
                          <a:ea typeface="MingLiU"/>
                        </a:rPr>
                        <a:t>备注</a:t>
                      </a:r>
                    </a:p>
                    <a:p>
                      <a:pPr algn="just" indent="0"/>
                      <a:r>
                        <a:rPr lang="en-US" sz="500">
                          <a:latin typeface="Arial"/>
                        </a:rPr>
                        <a:t>Remarks</a:t>
                      </a:r>
                    </a:p>
                  </a:txBody>
                  <a:tcPr marL="0" marR="0" marT="0" marB="0" anchor="ctr">
                    <a:solidFill>
                      <a:srgbClr val="DAE1E7"/>
                    </a:solidFill>
                  </a:tcPr>
                </a:tc>
              </a:tr>
              <a:tr h="222504">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a:txBody>
                    <a:bodyPr lIns="0" tIns="0" rIns="0" bIns="0">
                      <a:noAutofit/>
                    </a:bodyPr>
                    <a:p>
                      <a:pPr algn="ctr" indent="0">
                        <a:lnSpc>
                          <a:spcPts val="600"/>
                        </a:lnSpc>
                      </a:pPr>
                      <a:r>
                        <a:rPr lang="zh-TW" sz="800">
                          <a:latin typeface="MingLiU"/>
                          <a:ea typeface="MingLiU"/>
                        </a:rPr>
                        <a:t>相数 </a:t>
                      </a:r>
                      <a:r>
                        <a:rPr lang="en-US" sz="500">
                          <a:latin typeface="Arial"/>
                        </a:rPr>
                        <a:t>Phase</a:t>
                      </a:r>
                    </a:p>
                  </a:txBody>
                  <a:tcPr marL="0" marR="0" marT="0" marB="0">
                    <a:solidFill>
                      <a:srgbClr val="DAE1E7"/>
                    </a:solidFill>
                  </a:tcPr>
                </a:tc>
                <a:tc>
                  <a:txBody>
                    <a:bodyPr lIns="0" tIns="0" rIns="0" bIns="0">
                      <a:noAutofit/>
                    </a:bodyPr>
                    <a:p>
                      <a:pPr algn="ctr" indent="0"/>
                      <a:r>
                        <a:rPr lang="zh-TW" sz="800">
                          <a:latin typeface="MingLiU"/>
                          <a:ea typeface="MingLiU"/>
                        </a:rPr>
                        <a:t>电压</a:t>
                      </a:r>
                    </a:p>
                    <a:p>
                      <a:pPr algn="ctr" indent="0"/>
                      <a:r>
                        <a:rPr lang="en-US" sz="500">
                          <a:latin typeface="Arial"/>
                        </a:rPr>
                        <a:t>Voltage</a:t>
                      </a:r>
                    </a:p>
                  </a:txBody>
                  <a:tcPr marL="0" marR="0" marT="0" marB="0">
                    <a:solidFill>
                      <a:srgbClr val="DAE1E7"/>
                    </a:solidFill>
                  </a:tcPr>
                </a:tc>
                <a:tc vMerge="1">
                  <a:txBody>
                    <a:bodyPr lIns="0" tIns="0" rIns="0" bIns="0">
                      <a:noAutofit/>
                    </a:bodyPr>
                    <a:p>
                      <a:endParaRPr sz="1100"/>
                    </a:p>
                  </a:txBody>
                  <a:tcPr marL="0" marR="0" marT="0" marB="0"/>
                </a:tc>
              </a:tr>
              <a:tr h="225552">
                <a:tc>
                  <a:txBody>
                    <a:bodyPr lIns="0" tIns="0" rIns="0" bIns="0">
                      <a:noAutofit/>
                    </a:bodyPr>
                    <a:p>
                      <a:pPr indent="139700"/>
                      <a:r>
                        <a:rPr lang="en-US" sz="700">
                          <a:latin typeface="Arial"/>
                        </a:rPr>
                        <a:t>RJ-30-9</a:t>
                      </a:r>
                    </a:p>
                  </a:txBody>
                  <a:tcPr marL="0" marR="0" marT="0" marB="0" anchor="ctr"/>
                </a:tc>
                <a:tc>
                  <a:txBody>
                    <a:bodyPr lIns="0" tIns="0" rIns="0" bIns="0">
                      <a:noAutofit/>
                    </a:bodyPr>
                    <a:p>
                      <a:pPr algn="ctr" indent="0"/>
                      <a:r>
                        <a:rPr lang="en-US" sz="700">
                          <a:latin typeface="Arial"/>
                        </a:rPr>
                        <a:t>0 500X650</a:t>
                      </a:r>
                    </a:p>
                  </a:txBody>
                  <a:tcPr marL="0" marR="0" marT="0" marB="0" anchor="ctr"/>
                </a:tc>
                <a:tc>
                  <a:txBody>
                    <a:bodyPr lIns="0" tIns="0" rIns="0" bIns="0">
                      <a:noAutofit/>
                    </a:bodyPr>
                    <a:p>
                      <a:pPr indent="139700"/>
                      <a:r>
                        <a:rPr lang="en-US" sz="700">
                          <a:latin typeface="Arial"/>
                        </a:rPr>
                        <a:t>30</a:t>
                      </a:r>
                    </a:p>
                  </a:txBody>
                  <a:tcPr marL="0" marR="0" marT="0" marB="0" anchor="ctr"/>
                </a:tc>
                <a:tc>
                  <a:txBody>
                    <a:bodyPr lIns="0" tIns="0" rIns="0" bIns="0">
                      <a:noAutofit/>
                    </a:bodyPr>
                    <a:p>
                      <a:pPr algn="ctr" indent="0"/>
                      <a:r>
                        <a:rPr lang="en-US" sz="700">
                          <a:latin typeface="Arial"/>
                        </a:rPr>
                        <a:t>950</a:t>
                      </a:r>
                    </a:p>
                  </a:txBody>
                  <a:tcPr marL="0" marR="0" marT="0" marB="0" anchor="ctr"/>
                </a:tc>
                <a:tc>
                  <a:txBody>
                    <a:bodyPr lIns="0" tIns="0" rIns="0" bIns="0">
                      <a:noAutofit/>
                    </a:bodyPr>
                    <a:p>
                      <a:pPr algn="r" marR="65600" indent="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pPr indent="0">
                        <a:lnSpc>
                          <a:spcPts val="312"/>
                        </a:lnSpc>
                      </a:pPr>
                      <a:r>
                        <a:rPr lang="zh-TW" sz="600">
                          <a:latin typeface="MingLiU"/>
                          <a:ea typeface="MingLiU"/>
                        </a:rPr>
                        <a:t>杠礼升 </a:t>
                      </a:r>
                      <a:r>
                        <a:rPr lang="en-US" sz="500">
                          <a:latin typeface="Arial"/>
                        </a:rPr>
                        <a:t>pole tise</a:t>
                      </a:r>
                    </a:p>
                  </a:txBody>
                  <a:tcPr marL="0" marR="0" marT="0" marB="0" anchor="ctr"/>
                </a:tc>
              </a:tr>
              <a:tr h="219456">
                <a:tc>
                  <a:txBody>
                    <a:bodyPr lIns="0" tIns="0" rIns="0" bIns="0">
                      <a:noAutofit/>
                    </a:bodyPr>
                    <a:p>
                      <a:pPr indent="139700"/>
                      <a:r>
                        <a:rPr lang="en-US" sz="700">
                          <a:latin typeface="Arial"/>
                        </a:rPr>
                        <a:t>RJ-45-9</a:t>
                      </a:r>
                    </a:p>
                  </a:txBody>
                  <a:tcPr marL="0" marR="0" marT="0" marB="0" anchor="b"/>
                </a:tc>
                <a:tc>
                  <a:txBody>
                    <a:bodyPr lIns="0" tIns="0" rIns="0" bIns="0">
                      <a:noAutofit/>
                    </a:bodyPr>
                    <a:p>
                      <a:pPr algn="ctr" indent="0"/>
                      <a:r>
                        <a:rPr lang="en-US" sz="700">
                          <a:latin typeface="Arial"/>
                        </a:rPr>
                        <a:t>0 700X900</a:t>
                      </a:r>
                    </a:p>
                  </a:txBody>
                  <a:tcPr marL="0" marR="0" marT="0" marB="0" anchor="b"/>
                </a:tc>
                <a:tc>
                  <a:txBody>
                    <a:bodyPr lIns="0" tIns="0" rIns="0" bIns="0">
                      <a:noAutofit/>
                    </a:bodyPr>
                    <a:p>
                      <a:pPr indent="139700"/>
                      <a:r>
                        <a:rPr lang="en-US" sz="700">
                          <a:latin typeface="Arial"/>
                        </a:rPr>
                        <a:t>45</a:t>
                      </a:r>
                    </a:p>
                  </a:txBody>
                  <a:tcPr marL="0" marR="0" marT="0" marB="0" anchor="b"/>
                </a:tc>
                <a:tc>
                  <a:txBody>
                    <a:bodyPr lIns="0" tIns="0" rIns="0" bIns="0">
                      <a:noAutofit/>
                    </a:bodyPr>
                    <a:p>
                      <a:pPr algn="ctr" indent="0"/>
                      <a:r>
                        <a:rPr lang="en-US" sz="700">
                          <a:latin typeface="Arial"/>
                        </a:rPr>
                        <a:t>950</a:t>
                      </a:r>
                    </a:p>
                  </a:txBody>
                  <a:tcPr marL="0" marR="0" marT="0" marB="0" anchor="b"/>
                </a:tc>
                <a:tc>
                  <a:txBody>
                    <a:bodyPr lIns="0" tIns="0" rIns="0" bIns="0">
                      <a:noAutofit/>
                    </a:bodyPr>
                    <a:p>
                      <a:pPr algn="r" marR="65600" indent="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28600">
                <a:tc>
                  <a:txBody>
                    <a:bodyPr lIns="0" tIns="0" rIns="0" bIns="0">
                      <a:noAutofit/>
                    </a:bodyPr>
                    <a:p>
                      <a:pPr indent="139700"/>
                      <a:r>
                        <a:rPr lang="en-US" sz="700">
                          <a:latin typeface="Arial"/>
                        </a:rPr>
                        <a:t>RJ-75-9</a:t>
                      </a:r>
                    </a:p>
                  </a:txBody>
                  <a:tcPr marL="0" marR="0" marT="0" marB="0" anchor="ctr"/>
                </a:tc>
                <a:tc>
                  <a:txBody>
                    <a:bodyPr lIns="0" tIns="0" rIns="0" bIns="0">
                      <a:noAutofit/>
                    </a:bodyPr>
                    <a:p>
                      <a:pPr algn="ctr" indent="0"/>
                      <a:r>
                        <a:rPr lang="en-US" sz="700">
                          <a:latin typeface="Arial"/>
                        </a:rPr>
                        <a:t>0800X1000</a:t>
                      </a:r>
                    </a:p>
                  </a:txBody>
                  <a:tcPr marL="0" marR="0" marT="0" marB="0" anchor="ctr"/>
                </a:tc>
                <a:tc>
                  <a:txBody>
                    <a:bodyPr lIns="0" tIns="0" rIns="0" bIns="0">
                      <a:noAutofit/>
                    </a:bodyPr>
                    <a:p>
                      <a:pPr indent="139700"/>
                      <a:r>
                        <a:rPr lang="en-US" sz="700">
                          <a:latin typeface="Arial"/>
                        </a:rPr>
                        <a:t>75</a:t>
                      </a:r>
                    </a:p>
                  </a:txBody>
                  <a:tcPr marL="0" marR="0" marT="0" marB="0" anchor="ctr"/>
                </a:tc>
                <a:tc>
                  <a:txBody>
                    <a:bodyPr lIns="0" tIns="0" rIns="0" bIns="0">
                      <a:noAutofit/>
                    </a:bodyPr>
                    <a:p>
                      <a:pPr algn="ctr" indent="0"/>
                      <a:r>
                        <a:rPr lang="en-US" sz="700">
                          <a:latin typeface="Arial"/>
                        </a:rPr>
                        <a:t>950</a:t>
                      </a:r>
                    </a:p>
                  </a:txBody>
                  <a:tcPr marL="0" marR="0" marT="0" marB="0" anchor="ctr"/>
                </a:tc>
                <a:tc>
                  <a:txBody>
                    <a:bodyPr lIns="0" tIns="0" rIns="0" bIns="0">
                      <a:noAutofit/>
                    </a:bodyPr>
                    <a:p>
                      <a:pPr algn="r" marR="65600" indent="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pPr indent="0"/>
                      <a:r>
                        <a:rPr lang="zh-TW" sz="600">
                          <a:latin typeface="MingLiU"/>
                          <a:ea typeface="MingLiU"/>
                        </a:rPr>
                        <a:t>吊盖升</a:t>
                      </a:r>
                    </a:p>
                    <a:p>
                      <a:pPr algn="just" indent="0">
                        <a:lnSpc>
                          <a:spcPct val="78000"/>
                        </a:lnSpc>
                      </a:pPr>
                      <a:r>
                        <a:rPr lang="en-US" b="1" sz="400">
                          <a:latin typeface="Arial"/>
                        </a:rPr>
                        <a:t>hanging cover</a:t>
                      </a:r>
                    </a:p>
                  </a:txBody>
                  <a:tcPr marL="0" marR="0" marT="0" marB="0" anchor="ctr"/>
                </a:tc>
              </a:tr>
              <a:tr h="219456">
                <a:tc>
                  <a:txBody>
                    <a:bodyPr lIns="0" tIns="0" rIns="0" bIns="0">
                      <a:noAutofit/>
                    </a:bodyPr>
                    <a:p>
                      <a:pPr indent="139700"/>
                      <a:r>
                        <a:rPr lang="en-US" sz="700">
                          <a:latin typeface="Arial"/>
                        </a:rPr>
                        <a:t>RJ-90-9</a:t>
                      </a:r>
                    </a:p>
                  </a:txBody>
                  <a:tcPr marL="0" marR="0" marT="0" marB="0" anchor="b"/>
                </a:tc>
                <a:tc>
                  <a:txBody>
                    <a:bodyPr lIns="0" tIns="0" rIns="0" bIns="0">
                      <a:noAutofit/>
                    </a:bodyPr>
                    <a:p>
                      <a:pPr algn="ctr" indent="0"/>
                      <a:r>
                        <a:rPr lang="en-US" sz="700">
                          <a:latin typeface="Arial"/>
                        </a:rPr>
                        <a:t>0900X1200</a:t>
                      </a:r>
                    </a:p>
                  </a:txBody>
                  <a:tcPr marL="0" marR="0" marT="0" marB="0" anchor="b"/>
                </a:tc>
                <a:tc>
                  <a:txBody>
                    <a:bodyPr lIns="0" tIns="0" rIns="0" bIns="0">
                      <a:noAutofit/>
                    </a:bodyPr>
                    <a:p>
                      <a:pPr indent="139700"/>
                      <a:r>
                        <a:rPr lang="en-US" sz="700">
                          <a:latin typeface="Arial"/>
                        </a:rPr>
                        <a:t>90</a:t>
                      </a:r>
                    </a:p>
                  </a:txBody>
                  <a:tcPr marL="0" marR="0" marT="0" marB="0" anchor="b"/>
                </a:tc>
                <a:tc>
                  <a:txBody>
                    <a:bodyPr lIns="0" tIns="0" rIns="0" bIns="0">
                      <a:noAutofit/>
                    </a:bodyPr>
                    <a:p>
                      <a:pPr algn="ctr" indent="0"/>
                      <a:r>
                        <a:rPr lang="en-US" sz="700">
                          <a:latin typeface="Arial"/>
                        </a:rPr>
                        <a:t>950</a:t>
                      </a:r>
                    </a:p>
                  </a:txBody>
                  <a:tcPr marL="0" marR="0" marT="0" marB="0" anchor="b"/>
                </a:tc>
                <a:tc>
                  <a:txBody>
                    <a:bodyPr lIns="0" tIns="0" rIns="0" bIns="0">
                      <a:noAutofit/>
                    </a:bodyPr>
                    <a:p>
                      <a:pPr algn="r" marR="65600" indent="0"/>
                      <a:r>
                        <a:rPr lang="en-US" sz="700">
                          <a:latin typeface="Arial"/>
                        </a:rPr>
                        <a:t>3</a:t>
                      </a:r>
                    </a:p>
                  </a:txBody>
                  <a:tcPr marL="0" marR="0" marT="0" marB="0" anchor="b"/>
                </a:tc>
                <a:tc>
                  <a:txBody>
                    <a:bodyPr lIns="0" tIns="0" rIns="0" bIns="0">
                      <a:noAutofit/>
                    </a:bodyPr>
                    <a:p>
                      <a:pPr algn="r" indent="0"/>
                      <a:r>
                        <a:rPr lang="en-US" sz="700">
                          <a:latin typeface="Arial"/>
                        </a:rPr>
                        <a:t>380</a:t>
                      </a:r>
                    </a:p>
                  </a:txBody>
                  <a:tcPr marL="0" marR="0" marT="0" marB="0" anchor="b"/>
                </a:tc>
                <a:tc>
                  <a:txBody>
                    <a:bodyPr lIns="0" tIns="0" rIns="0" bIns="0">
                      <a:noAutofit/>
                    </a:bodyPr>
                    <a:p>
                      <a:endParaRPr sz="1100"/>
                    </a:p>
                  </a:txBody>
                  <a:tcPr marL="0" marR="0" marT="0" marB="0"/>
                </a:tc>
              </a:tr>
              <a:tr h="240792">
                <a:tc>
                  <a:txBody>
                    <a:bodyPr lIns="0" tIns="0" rIns="0" bIns="0">
                      <a:noAutofit/>
                    </a:bodyPr>
                    <a:p>
                      <a:pPr algn="ctr" indent="0"/>
                      <a:r>
                        <a:rPr lang="en-US" sz="700">
                          <a:latin typeface="Arial"/>
                        </a:rPr>
                        <a:t>RJ-135-9</a:t>
                      </a:r>
                    </a:p>
                  </a:txBody>
                  <a:tcPr marL="0" marR="0" marT="0" marB="0" anchor="ctr"/>
                </a:tc>
                <a:tc>
                  <a:txBody>
                    <a:bodyPr lIns="0" tIns="0" rIns="0" bIns="0">
                      <a:noAutofit/>
                    </a:bodyPr>
                    <a:p>
                      <a:pPr algn="ctr" indent="0"/>
                      <a:r>
                        <a:rPr lang="en-US" sz="700">
                          <a:latin typeface="Arial"/>
                        </a:rPr>
                        <a:t>0800X2300</a:t>
                      </a:r>
                    </a:p>
                  </a:txBody>
                  <a:tcPr marL="0" marR="0" marT="0" marB="0" anchor="ctr"/>
                </a:tc>
                <a:tc>
                  <a:txBody>
                    <a:bodyPr lIns="0" tIns="0" rIns="0" bIns="0">
                      <a:noAutofit/>
                    </a:bodyPr>
                    <a:p>
                      <a:pPr algn="ctr" indent="0"/>
                      <a:r>
                        <a:rPr lang="en-US" sz="700">
                          <a:latin typeface="Arial"/>
                        </a:rPr>
                        <a:t>135</a:t>
                      </a:r>
                    </a:p>
                  </a:txBody>
                  <a:tcPr marL="0" marR="0" marT="0" marB="0" anchor="ctr"/>
                </a:tc>
                <a:tc>
                  <a:txBody>
                    <a:bodyPr lIns="0" tIns="0" rIns="0" bIns="0">
                      <a:noAutofit/>
                    </a:bodyPr>
                    <a:p>
                      <a:pPr algn="ctr" indent="0"/>
                      <a:r>
                        <a:rPr lang="en-US" sz="700">
                          <a:latin typeface="Arial"/>
                        </a:rPr>
                        <a:t>950</a:t>
                      </a:r>
                    </a:p>
                  </a:txBody>
                  <a:tcPr marL="0" marR="0" marT="0" marB="0" anchor="ctr"/>
                </a:tc>
                <a:tc>
                  <a:txBody>
                    <a:bodyPr lIns="0" tIns="0" rIns="0" bIns="0">
                      <a:noAutofit/>
                    </a:bodyPr>
                    <a:p>
                      <a:pPr algn="r" marR="65600" indent="0"/>
                      <a:r>
                        <a:rPr lang="en-US" sz="9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200"/>
                    </a:p>
                  </a:txBody>
                  <a:tcPr marL="0" marR="0" marT="0" marB="0"/>
                </a:tc>
              </a:tr>
            </a:tbl>
          </a:graphicData>
        </a:graphic>
      </p:graphicFrame>
      <p:sp>
        <p:nvSpPr>
          <p:cNvPr id="23" name=""/>
          <p:cNvSpPr/>
          <p:nvPr/>
        </p:nvSpPr>
        <p:spPr>
          <a:xfrm>
            <a:off x="8833104" y="3267456"/>
            <a:ext cx="1883664" cy="231648"/>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6000"/>
              </a:lnSpc>
            </a:pPr>
            <a:r>
              <a:rPr lang="en-US" sz="750">
                <a:latin typeface="Arial"/>
              </a:rPr>
              <a:t>Other non-standard sizes can be designed.</a:t>
            </a:r>
          </a:p>
        </p:txBody>
      </p:sp>
      <p:sp>
        <p:nvSpPr>
          <p:cNvPr id="24" name=""/>
          <p:cNvSpPr/>
          <p:nvPr/>
        </p:nvSpPr>
        <p:spPr>
          <a:xfrm>
            <a:off x="11789664" y="3883152"/>
            <a:ext cx="1962912" cy="359664"/>
          </a:xfrm>
          <a:prstGeom prst="rect">
            <a:avLst/>
          </a:prstGeom>
          <a:solidFill>
            <a:srgbClr val="FFFFFF"/>
          </a:solidFill>
        </p:spPr>
        <p:txBody>
          <a:bodyPr lIns="0" tIns="0" rIns="0" bIns="0">
            <a:noAutofit/>
          </a:bodyPr>
          <a:p>
            <a:pPr indent="0"/>
            <a:r>
              <a:rPr lang="zh-TW" sz="1200">
                <a:latin typeface="MingLiU"/>
                <a:ea typeface="MingLiU"/>
              </a:rPr>
              <a:t>井式回火炉'渗碳炉</a:t>
            </a:r>
          </a:p>
          <a:p>
            <a:pPr indent="0"/>
            <a:r>
              <a:rPr lang="en-US" sz="1000">
                <a:latin typeface="Arial"/>
              </a:rPr>
              <a:t>Pit furnace, carburizing furnace</a:t>
            </a:r>
          </a:p>
        </p:txBody>
      </p:sp>
      <p:sp>
        <p:nvSpPr>
          <p:cNvPr id="25" name=""/>
          <p:cNvSpPr/>
          <p:nvPr/>
        </p:nvSpPr>
        <p:spPr>
          <a:xfrm>
            <a:off x="11305032" y="9741408"/>
            <a:ext cx="3072384" cy="11887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26" name=""/>
          <p:cNvSpPr/>
          <p:nvPr/>
        </p:nvSpPr>
        <p:spPr>
          <a:xfrm>
            <a:off x="14478000" y="9735312"/>
            <a:ext cx="167640" cy="124968"/>
          </a:xfrm>
          <a:prstGeom prst="rect">
            <a:avLst/>
          </a:prstGeom>
          <a:solidFill>
            <a:srgbClr val="9FA1A0"/>
          </a:solidFill>
        </p:spPr>
        <p:txBody>
          <a:bodyPr lIns="0" tIns="0" rIns="0" bIns="0" wrap="none">
            <a:noAutofit/>
          </a:bodyPr>
          <a:p>
            <a:pPr indent="0"/>
            <a:r>
              <a:rPr lang="en-US" sz="1000">
                <a:solidFill>
                  <a:srgbClr val="FFFFFF"/>
                </a:solidFill>
                <a:latin typeface="Arial"/>
              </a:rPr>
              <a:t>18</a:t>
            </a: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1005840" y="481584"/>
            <a:ext cx="399288" cy="417576"/>
          </a:xfrm>
          <a:prstGeom prst="rect">
            <a:avLst/>
          </a:prstGeom>
        </p:spPr>
      </p:pic>
      <p:pic>
        <p:nvPicPr>
          <p:cNvPr id="3" name=""/>
          <p:cNvPicPr>
            <a:picLocks noChangeAspect="1"/>
          </p:cNvPicPr>
          <p:nvPr/>
        </p:nvPicPr>
        <p:blipFill>
          <a:blip r:embed="rPictId1"/>
          <a:stretch>
            <a:fillRect/>
          </a:stretch>
        </p:blipFill>
        <p:spPr>
          <a:xfrm>
            <a:off x="5096256" y="3066288"/>
            <a:ext cx="1834896" cy="2151888"/>
          </a:xfrm>
          <a:prstGeom prst="rect">
            <a:avLst/>
          </a:prstGeom>
        </p:spPr>
      </p:pic>
      <p:pic>
        <p:nvPicPr>
          <p:cNvPr id="4" name=""/>
          <p:cNvPicPr>
            <a:picLocks noChangeAspect="1"/>
          </p:cNvPicPr>
          <p:nvPr/>
        </p:nvPicPr>
        <p:blipFill>
          <a:blip r:embed="rPictId2"/>
          <a:stretch>
            <a:fillRect/>
          </a:stretch>
        </p:blipFill>
        <p:spPr>
          <a:xfrm>
            <a:off x="5166360" y="6348984"/>
            <a:ext cx="2261616" cy="2139696"/>
          </a:xfrm>
          <a:prstGeom prst="rect">
            <a:avLst/>
          </a:prstGeom>
        </p:spPr>
      </p:pic>
      <p:pic>
        <p:nvPicPr>
          <p:cNvPr id="5" name=""/>
          <p:cNvPicPr>
            <a:picLocks noChangeAspect="1"/>
          </p:cNvPicPr>
          <p:nvPr/>
        </p:nvPicPr>
        <p:blipFill>
          <a:blip r:embed="rPictId3"/>
          <a:stretch>
            <a:fillRect/>
          </a:stretch>
        </p:blipFill>
        <p:spPr>
          <a:xfrm>
            <a:off x="8939784" y="3584448"/>
            <a:ext cx="5032248" cy="1914144"/>
          </a:xfrm>
          <a:prstGeom prst="rect">
            <a:avLst/>
          </a:prstGeom>
        </p:spPr>
      </p:pic>
      <p:pic>
        <p:nvPicPr>
          <p:cNvPr id="6" name=""/>
          <p:cNvPicPr>
            <a:picLocks noChangeAspect="1"/>
          </p:cNvPicPr>
          <p:nvPr/>
        </p:nvPicPr>
        <p:blipFill>
          <a:blip r:embed="rPictId4"/>
          <a:stretch>
            <a:fillRect/>
          </a:stretch>
        </p:blipFill>
        <p:spPr>
          <a:xfrm>
            <a:off x="8491728" y="6339840"/>
            <a:ext cx="2983992" cy="2246376"/>
          </a:xfrm>
          <a:prstGeom prst="rect">
            <a:avLst/>
          </a:prstGeom>
        </p:spPr>
      </p:pic>
      <p:pic>
        <p:nvPicPr>
          <p:cNvPr id="7" name=""/>
          <p:cNvPicPr>
            <a:picLocks noChangeAspect="1"/>
          </p:cNvPicPr>
          <p:nvPr/>
        </p:nvPicPr>
        <p:blipFill>
          <a:blip r:embed="rPictId5"/>
          <a:stretch>
            <a:fillRect/>
          </a:stretch>
        </p:blipFill>
        <p:spPr>
          <a:xfrm>
            <a:off x="11646408" y="6339840"/>
            <a:ext cx="2980944" cy="2246376"/>
          </a:xfrm>
          <a:prstGeom prst="rect">
            <a:avLst/>
          </a:prstGeom>
        </p:spPr>
      </p:pic>
      <p:sp>
        <p:nvSpPr>
          <p:cNvPr id="8" name=""/>
          <p:cNvSpPr/>
          <p:nvPr/>
        </p:nvSpPr>
        <p:spPr>
          <a:xfrm>
            <a:off x="1249680" y="1423416"/>
            <a:ext cx="2944368" cy="356616"/>
          </a:xfrm>
          <a:prstGeom prst="rect">
            <a:avLst/>
          </a:prstGeom>
          <a:solidFill>
            <a:srgbClr val="FFFFFF"/>
          </a:solidFill>
        </p:spPr>
        <p:txBody>
          <a:bodyPr lIns="0" tIns="0" rIns="0" bIns="0">
            <a:noAutofit/>
          </a:bodyPr>
          <a:p>
            <a:pPr indent="0"/>
            <a:r>
              <a:rPr lang="zh-TW" sz="1200">
                <a:latin typeface="MingLiU"/>
                <a:ea typeface="MingLiU"/>
              </a:rPr>
              <a:t>强对流钟罩式光亮退火炉</a:t>
            </a:r>
          </a:p>
          <a:p>
            <a:pPr indent="0"/>
            <a:r>
              <a:rPr lang="en-US" sz="1000">
                <a:latin typeface="Arial"/>
              </a:rPr>
              <a:t>Strong convection Bell bright annealing furnace</a:t>
            </a:r>
          </a:p>
        </p:txBody>
      </p:sp>
      <p:sp>
        <p:nvSpPr>
          <p:cNvPr id="9" name=""/>
          <p:cNvSpPr/>
          <p:nvPr/>
        </p:nvSpPr>
        <p:spPr>
          <a:xfrm>
            <a:off x="1234440" y="1837944"/>
            <a:ext cx="5215128" cy="640080"/>
          </a:xfrm>
          <a:prstGeom prst="rect">
            <a:avLst/>
          </a:prstGeom>
          <a:solidFill>
            <a:srgbClr val="FFFFFF"/>
          </a:solidFill>
        </p:spPr>
        <p:txBody>
          <a:bodyPr lIns="0" tIns="0" rIns="0" bIns="0">
            <a:noAutofit/>
          </a:bodyPr>
          <a:p>
            <a:pPr indent="0">
              <a:lnSpc>
                <a:spcPts val="1332"/>
              </a:lnSpc>
            </a:pPr>
            <a:r>
              <a:rPr lang="zh-TW" sz="800">
                <a:solidFill>
                  <a:srgbClr val="19277D"/>
                </a:solidFill>
                <a:latin typeface="MingLiU"/>
                <a:ea typeface="MingLiU"/>
              </a:rPr>
              <a:t>设备用途：</a:t>
            </a:r>
            <a:r>
              <a:rPr lang="zh-TW" sz="800">
                <a:latin typeface="MingLiU"/>
                <a:ea typeface="MingLiU"/>
              </a:rPr>
              <a:t>适用于黑色金属和有色金属材料在保护气氛下进行光亮退火</a:t>
            </a:r>
          </a:p>
          <a:p>
            <a:pPr indent="0">
              <a:lnSpc>
                <a:spcPts val="1332"/>
              </a:lnSpc>
            </a:pPr>
            <a:r>
              <a:rPr lang="zh-TW" sz="800">
                <a:solidFill>
                  <a:srgbClr val="19277D"/>
                </a:solidFill>
                <a:latin typeface="MingLiU"/>
                <a:ea typeface="MingLiU"/>
              </a:rPr>
              <a:t>设备特点：</a:t>
            </a:r>
            <a:r>
              <a:rPr lang="zh-TW" sz="800">
                <a:latin typeface="MingLiU"/>
                <a:ea typeface="MingLiU"/>
              </a:rPr>
              <a:t>炉内装有热流风机，使炉内保护气氛形成强对流循环，有效提高炉温均与性，确保退火工件物 理性能的均与一致。设备设有密封罩、抽真空、充保护气氛系统，能有地防止工件表面氧化、脱碳现象, 达到可靠的光亮处理。</a:t>
            </a:r>
          </a:p>
        </p:txBody>
      </p:sp>
      <p:sp>
        <p:nvSpPr>
          <p:cNvPr id="10" name=""/>
          <p:cNvSpPr/>
          <p:nvPr/>
        </p:nvSpPr>
        <p:spPr>
          <a:xfrm>
            <a:off x="1243584" y="2514600"/>
            <a:ext cx="5175504" cy="539496"/>
          </a:xfrm>
          <a:prstGeom prst="rect">
            <a:avLst/>
          </a:prstGeom>
          <a:solidFill>
            <a:srgbClr val="FFFFFF"/>
          </a:solidFill>
        </p:spPr>
        <p:txBody>
          <a:bodyPr lIns="0" tIns="0" rIns="0" bIns="0">
            <a:noAutofit/>
          </a:bodyPr>
          <a:p>
            <a:pPr algn="just" indent="0">
              <a:lnSpc>
                <a:spcPct val="132000"/>
              </a:lnSpc>
            </a:pPr>
            <a:r>
              <a:rPr lang="en-US" sz="700">
                <a:solidFill>
                  <a:srgbClr val="19277D"/>
                </a:solidFill>
                <a:latin typeface="Arial"/>
              </a:rPr>
              <a:t>Device Uses: </a:t>
            </a:r>
            <a:r>
              <a:rPr lang="en-US" sz="700">
                <a:latin typeface="Arial"/>
              </a:rPr>
              <a:t>Suitable for ferrous and non-ferrous material bright annealing under protective atmosphere </a:t>
            </a:r>
            <a:r>
              <a:rPr lang="en-US" sz="700">
                <a:solidFill>
                  <a:srgbClr val="19277D"/>
                </a:solidFill>
                <a:latin typeface="Arial"/>
              </a:rPr>
              <a:t>Equipment Features: </a:t>
            </a:r>
            <a:r>
              <a:rPr lang="en-US" sz="700">
                <a:latin typeface="Arial"/>
              </a:rPr>
              <a:t>furnace equipped with heat blower, the furnace atmosphere to form strong convective circulation, improve temperature were associated with sex,Ensure annealing of workpiece are consistent with the physical properties. Equipment provided with a sealing cap, vacuum, charge protective atmosphere</a:t>
            </a:r>
          </a:p>
        </p:txBody>
      </p:sp>
      <p:sp>
        <p:nvSpPr>
          <p:cNvPr id="12" name=""/>
          <p:cNvSpPr/>
          <p:nvPr/>
        </p:nvSpPr>
        <p:spPr>
          <a:xfrm>
            <a:off x="1246632" y="3054096"/>
            <a:ext cx="4044696" cy="115824"/>
          </a:xfrm>
          <a:prstGeom prst="rect">
            <a:avLst/>
          </a:prstGeom>
          <a:solidFill>
            <a:srgbClr val="FFFFFF"/>
          </a:solidFill>
        </p:spPr>
        <p:txBody>
          <a:bodyPr lIns="0" tIns="0" rIns="0" bIns="0" wrap="none">
            <a:noAutofit/>
          </a:bodyPr>
          <a:p>
            <a:pPr indent="0"/>
            <a:r>
              <a:rPr lang="en-US" sz="700">
                <a:latin typeface="Arial"/>
              </a:rPr>
              <a:t>system, to have Prevent oxidation of workpiece surface, decarburization, achieve a</a:t>
            </a:r>
          </a:p>
        </p:txBody>
      </p:sp>
      <p:sp>
        <p:nvSpPr>
          <p:cNvPr id="13" name=""/>
          <p:cNvSpPr/>
          <p:nvPr/>
        </p:nvSpPr>
        <p:spPr>
          <a:xfrm>
            <a:off x="1307592" y="4934712"/>
            <a:ext cx="1883664" cy="234696"/>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6000"/>
              </a:lnSpc>
            </a:pPr>
            <a:r>
              <a:rPr lang="en-US" sz="750">
                <a:latin typeface="Arial"/>
              </a:rPr>
              <a:t>Other non-standard sizes can be designed.</a:t>
            </a:r>
          </a:p>
        </p:txBody>
      </p:sp>
      <p:graphicFrame>
        <p:nvGraphicFramePr>
          <p:cNvPr id="14" name=""/>
          <p:cNvGraphicFramePr>
            <a:graphicFrameLocks noGrp="1"/>
          </p:cNvGraphicFramePr>
          <p:nvPr/>
        </p:nvGraphicFramePr>
        <p:xfrm>
          <a:off x="1252728" y="3340608"/>
          <a:ext cx="3502152" cy="1572768"/>
        </p:xfrm>
        <a:graphic>
          <a:graphicData uri="http://schemas.openxmlformats.org/drawingml/2006/table">
            <a:tbl>
              <a:tblPr/>
              <a:tblGrid>
                <a:gridCol w="670560"/>
                <a:gridCol w="950976"/>
                <a:gridCol w="509016"/>
                <a:gridCol w="502920"/>
                <a:gridCol w="576072"/>
                <a:gridCol w="292608"/>
              </a:tblGrid>
              <a:tr h="435864">
                <a:tc>
                  <a:txBody>
                    <a:bodyPr lIns="0" tIns="0" rIns="0" bIns="0">
                      <a:noAutofit/>
                    </a:bodyPr>
                    <a:p>
                      <a:pPr algn="ctr" indent="0"/>
                      <a:r>
                        <a:rPr lang="zh-TW" sz="900">
                          <a:latin typeface="MingLiU"/>
                          <a:ea typeface="MingLiU"/>
                        </a:rPr>
                        <a:t>型号规格</a:t>
                      </a:r>
                    </a:p>
                    <a:p>
                      <a:pPr indent="88900"/>
                      <a:r>
                        <a:rPr lang="en-US" sz="500">
                          <a:latin typeface="Arial"/>
                        </a:rPr>
                        <a:t>Specification</a:t>
                      </a:r>
                    </a:p>
                  </a:txBody>
                  <a:tcPr marL="0" marR="0" marT="0" marB="0" anchor="ctr">
                    <a:solidFill>
                      <a:srgbClr val="DAE1E7"/>
                    </a:solidFill>
                  </a:tcPr>
                </a:tc>
                <a:tc>
                  <a:txBody>
                    <a:bodyPr lIns="0" tIns="0" rIns="0" bIns="0">
                      <a:noAutofit/>
                    </a:bodyPr>
                    <a:p>
                      <a:pPr algn="ctr" indent="0">
                        <a:lnSpc>
                          <a:spcPts val="816"/>
                        </a:lnSpc>
                      </a:pPr>
                      <a:r>
                        <a:rPr lang="zh-TW" sz="900">
                          <a:latin typeface="MingLiU"/>
                          <a:ea typeface="MingLiU"/>
                        </a:rPr>
                        <a:t>工作尺寸 </a:t>
                      </a:r>
                      <a:r>
                        <a:rPr lang="en-US" sz="900">
                          <a:latin typeface="Arial"/>
                        </a:rPr>
                        <a:t>(mm)</a:t>
                      </a:r>
                    </a:p>
                    <a:p>
                      <a:pPr algn="ctr" indent="0"/>
                      <a:r>
                        <a:rPr lang="en-US" sz="500">
                          <a:latin typeface="Arial"/>
                        </a:rPr>
                        <a:t>Working size</a:t>
                      </a:r>
                    </a:p>
                  </a:txBody>
                  <a:tcPr marL="0" marR="0" marT="0" marB="0" anchor="b">
                    <a:solidFill>
                      <a:srgbClr val="DAE1E7"/>
                    </a:solidFill>
                  </a:tcPr>
                </a:tc>
                <a:tc>
                  <a:txBody>
                    <a:bodyPr lIns="0" tIns="0" rIns="0" bIns="0">
                      <a:noAutofit/>
                    </a:bodyPr>
                    <a:p>
                      <a:pPr algn="ctr" indent="0">
                        <a:lnSpc>
                          <a:spcPts val="816"/>
                        </a:lnSpc>
                      </a:pPr>
                      <a:r>
                        <a:rPr lang="zh-TW" sz="900">
                          <a:latin typeface="MingLiU"/>
                          <a:ea typeface="MingLiU"/>
                        </a:rPr>
                        <a:t>加热功率 </a:t>
                      </a:r>
                      <a:r>
                        <a:rPr lang="en-US" sz="900">
                          <a:latin typeface="Arial"/>
                        </a:rPr>
                        <a:t>(kw)</a:t>
                      </a:r>
                    </a:p>
                    <a:p>
                      <a:pPr algn="ctr" indent="0"/>
                      <a:r>
                        <a:rPr lang="en-US" sz="500">
                          <a:latin typeface="Arial"/>
                        </a:rPr>
                        <a:t>Heating power</a:t>
                      </a:r>
                    </a:p>
                  </a:txBody>
                  <a:tcPr marL="0" marR="0" marT="0" marB="0" anchor="b">
                    <a:solidFill>
                      <a:srgbClr val="DAE1E7"/>
                    </a:solidFill>
                  </a:tcPr>
                </a:tc>
                <a:tc>
                  <a:txBody>
                    <a:bodyPr lIns="0" tIns="0" rIns="0" bIns="0">
                      <a:noAutofit/>
                    </a:bodyPr>
                    <a:p>
                      <a:pPr algn="ctr" indent="0">
                        <a:lnSpc>
                          <a:spcPts val="792"/>
                        </a:lnSpc>
                      </a:pPr>
                      <a:r>
                        <a:rPr lang="zh-TW" sz="900">
                          <a:latin typeface="MingLiU"/>
                          <a:ea typeface="MingLiU"/>
                        </a:rPr>
                        <a:t>工作温度 </a:t>
                      </a:r>
                      <a:r>
                        <a:rPr lang="en-US" sz="500">
                          <a:latin typeface="Arial"/>
                        </a:rPr>
                        <a:t>CC)</a:t>
                      </a:r>
                    </a:p>
                    <a:p>
                      <a:pPr indent="0"/>
                      <a:r>
                        <a:rPr lang="en-US" sz="500">
                          <a:latin typeface="Arial"/>
                        </a:rPr>
                        <a:t>Temperature</a:t>
                      </a:r>
                    </a:p>
                  </a:txBody>
                  <a:tcPr marL="0" marR="0" marT="0" marB="0" anchor="ctr">
                    <a:solidFill>
                      <a:srgbClr val="DAE1E7"/>
                    </a:solidFill>
                  </a:tcPr>
                </a:tc>
                <a:tc>
                  <a:txBody>
                    <a:bodyPr lIns="0" tIns="0" rIns="0" bIns="0">
                      <a:noAutofit/>
                    </a:bodyPr>
                    <a:p>
                      <a:pPr algn="ctr" indent="0">
                        <a:lnSpc>
                          <a:spcPts val="768"/>
                        </a:lnSpc>
                      </a:pPr>
                      <a:r>
                        <a:rPr lang="zh-TW" sz="900">
                          <a:latin typeface="MingLiU"/>
                          <a:ea typeface="MingLiU"/>
                        </a:rPr>
                        <a:t>最大装料 </a:t>
                      </a:r>
                      <a:r>
                        <a:rPr lang="en-US" sz="900">
                          <a:latin typeface="Arial"/>
                        </a:rPr>
                        <a:t>(kg)</a:t>
                      </a:r>
                    </a:p>
                    <a:p>
                      <a:pPr indent="0"/>
                      <a:r>
                        <a:rPr lang="en-US" sz="500">
                          <a:latin typeface="Arial"/>
                        </a:rPr>
                        <a:t>Maximum loading</a:t>
                      </a:r>
                    </a:p>
                  </a:txBody>
                  <a:tcPr marL="0" marR="0" marT="0" marB="0" anchor="b">
                    <a:solidFill>
                      <a:srgbClr val="DAE1E7"/>
                    </a:solidFill>
                  </a:tcPr>
                </a:tc>
                <a:tc>
                  <a:txBody>
                    <a:bodyPr lIns="0" tIns="0" rIns="0" bIns="0">
                      <a:noAutofit/>
                    </a:bodyPr>
                    <a:p>
                      <a:pPr algn="just" indent="0"/>
                      <a:r>
                        <a:rPr lang="zh-TW" sz="900">
                          <a:latin typeface="MingLiU"/>
                          <a:ea typeface="MingLiU"/>
                        </a:rPr>
                        <a:t>备注</a:t>
                      </a:r>
                    </a:p>
                    <a:p>
                      <a:pPr algn="just" indent="0"/>
                      <a:r>
                        <a:rPr lang="en-US" sz="500">
                          <a:latin typeface="Arial"/>
                        </a:rPr>
                        <a:t>Remarks</a:t>
                      </a:r>
                    </a:p>
                  </a:txBody>
                  <a:tcPr marL="0" marR="0" marT="0" marB="0" anchor="ctr">
                    <a:solidFill>
                      <a:srgbClr val="DAE1E7"/>
                    </a:solidFill>
                  </a:tcPr>
                </a:tc>
              </a:tr>
              <a:tr h="225552">
                <a:tc>
                  <a:txBody>
                    <a:bodyPr lIns="0" tIns="0" rIns="0" bIns="0">
                      <a:noAutofit/>
                    </a:bodyPr>
                    <a:p>
                      <a:pPr indent="0"/>
                      <a:r>
                        <a:rPr lang="en-US" sz="700">
                          <a:latin typeface="Arial"/>
                        </a:rPr>
                        <a:t>RZD-120-9</a:t>
                      </a:r>
                    </a:p>
                  </a:txBody>
                  <a:tcPr marL="0" marR="0" marT="0" marB="0" anchor="b"/>
                </a:tc>
                <a:tc>
                  <a:txBody>
                    <a:bodyPr lIns="0" tIns="0" rIns="0" bIns="0">
                      <a:noAutofit/>
                    </a:bodyPr>
                    <a:p>
                      <a:pPr algn="ctr" indent="0"/>
                      <a:r>
                        <a:rPr lang="en-US" sz="700">
                          <a:latin typeface="Arial"/>
                        </a:rPr>
                        <a:t>0 800X1600</a:t>
                      </a:r>
                    </a:p>
                  </a:txBody>
                  <a:tcPr marL="0" marR="0" marT="0" marB="0" anchor="b"/>
                </a:tc>
                <a:tc>
                  <a:txBody>
                    <a:bodyPr lIns="0" tIns="0" rIns="0" bIns="0">
                      <a:noAutofit/>
                    </a:bodyPr>
                    <a:p>
                      <a:pPr indent="139700"/>
                      <a:r>
                        <a:rPr lang="en-US" sz="700">
                          <a:latin typeface="Arial"/>
                        </a:rPr>
                        <a:t>120</a:t>
                      </a:r>
                    </a:p>
                  </a:txBody>
                  <a:tcPr marL="0" marR="0" marT="0" marB="0" anchor="b"/>
                </a:tc>
                <a:tc>
                  <a:txBody>
                    <a:bodyPr lIns="0" tIns="0" rIns="0" bIns="0">
                      <a:noAutofit/>
                    </a:bodyPr>
                    <a:p>
                      <a:pPr indent="114300"/>
                      <a:r>
                        <a:rPr lang="en-US" sz="700">
                          <a:latin typeface="Arial"/>
                        </a:rPr>
                        <a:t>900</a:t>
                      </a:r>
                    </a:p>
                  </a:txBody>
                  <a:tcPr marL="0" marR="0" marT="0" marB="0" anchor="b"/>
                </a:tc>
                <a:tc>
                  <a:txBody>
                    <a:bodyPr lIns="0" tIns="0" rIns="0" bIns="0">
                      <a:noAutofit/>
                    </a:bodyPr>
                    <a:p>
                      <a:pPr indent="139700"/>
                      <a:r>
                        <a:rPr lang="en-US" sz="700">
                          <a:latin typeface="Arial"/>
                        </a:rPr>
                        <a:t>2000</a:t>
                      </a:r>
                    </a:p>
                  </a:txBody>
                  <a:tcPr marL="0" marR="0" marT="0" marB="0" anchor="b"/>
                </a:tc>
                <a:tc>
                  <a:txBody>
                    <a:bodyPr lIns="0" tIns="0" rIns="0" bIns="0">
                      <a:noAutofit/>
                    </a:bodyPr>
                    <a:p>
                      <a:endParaRPr sz="1100"/>
                    </a:p>
                  </a:txBody>
                  <a:tcPr marL="0" marR="0" marT="0" marB="0"/>
                </a:tc>
              </a:tr>
              <a:tr h="222504">
                <a:tc>
                  <a:txBody>
                    <a:bodyPr lIns="0" tIns="0" rIns="0" bIns="0">
                      <a:noAutofit/>
                    </a:bodyPr>
                    <a:p>
                      <a:pPr indent="0"/>
                      <a:r>
                        <a:rPr lang="en-US" sz="700">
                          <a:latin typeface="Arial"/>
                        </a:rPr>
                        <a:t>RZD-160-9</a:t>
                      </a:r>
                    </a:p>
                  </a:txBody>
                  <a:tcPr marL="0" marR="0" marT="0" marB="0" anchor="b"/>
                </a:tc>
                <a:tc>
                  <a:txBody>
                    <a:bodyPr lIns="0" tIns="0" rIns="0" bIns="0">
                      <a:noAutofit/>
                    </a:bodyPr>
                    <a:p>
                      <a:pPr algn="ctr" indent="0"/>
                      <a:r>
                        <a:rPr lang="en-US" sz="700">
                          <a:latin typeface="Arial"/>
                        </a:rPr>
                        <a:t>01000X1600</a:t>
                      </a:r>
                    </a:p>
                  </a:txBody>
                  <a:tcPr marL="0" marR="0" marT="0" marB="0" anchor="b"/>
                </a:tc>
                <a:tc>
                  <a:txBody>
                    <a:bodyPr lIns="0" tIns="0" rIns="0" bIns="0">
                      <a:noAutofit/>
                    </a:bodyPr>
                    <a:p>
                      <a:pPr indent="139700"/>
                      <a:r>
                        <a:rPr lang="en-US" sz="700">
                          <a:latin typeface="Arial"/>
                        </a:rPr>
                        <a:t>160</a:t>
                      </a:r>
                    </a:p>
                  </a:txBody>
                  <a:tcPr marL="0" marR="0" marT="0" marB="0" anchor="b"/>
                </a:tc>
                <a:tc>
                  <a:txBody>
                    <a:bodyPr lIns="0" tIns="0" rIns="0" bIns="0">
                      <a:noAutofit/>
                    </a:bodyPr>
                    <a:p>
                      <a:pPr indent="114300"/>
                      <a:r>
                        <a:rPr lang="en-US" sz="700">
                          <a:latin typeface="Arial"/>
                        </a:rPr>
                        <a:t>900</a:t>
                      </a:r>
                    </a:p>
                  </a:txBody>
                  <a:tcPr marL="0" marR="0" marT="0" marB="0" anchor="b"/>
                </a:tc>
                <a:tc>
                  <a:txBody>
                    <a:bodyPr lIns="0" tIns="0" rIns="0" bIns="0">
                      <a:noAutofit/>
                    </a:bodyPr>
                    <a:p>
                      <a:pPr indent="139700"/>
                      <a:r>
                        <a:rPr lang="en-US" sz="700">
                          <a:latin typeface="Arial"/>
                        </a:rPr>
                        <a:t>3000</a:t>
                      </a:r>
                    </a:p>
                  </a:txBody>
                  <a:tcPr marL="0" marR="0" marT="0" marB="0" anchor="b"/>
                </a:tc>
                <a:tc>
                  <a:txBody>
                    <a:bodyPr lIns="0" tIns="0" rIns="0" bIns="0">
                      <a:noAutofit/>
                    </a:bodyPr>
                    <a:p>
                      <a:endParaRPr sz="1100"/>
                    </a:p>
                  </a:txBody>
                  <a:tcPr marL="0" marR="0" marT="0" marB="0"/>
                </a:tc>
              </a:tr>
              <a:tr h="225552">
                <a:tc>
                  <a:txBody>
                    <a:bodyPr lIns="0" tIns="0" rIns="0" bIns="0">
                      <a:noAutofit/>
                    </a:bodyPr>
                    <a:p>
                      <a:pPr indent="0"/>
                      <a:r>
                        <a:rPr lang="en-US" sz="700">
                          <a:latin typeface="Arial"/>
                        </a:rPr>
                        <a:t>RZD-200-9</a:t>
                      </a:r>
                    </a:p>
                  </a:txBody>
                  <a:tcPr marL="0" marR="0" marT="0" marB="0" anchor="b"/>
                </a:tc>
                <a:tc>
                  <a:txBody>
                    <a:bodyPr lIns="0" tIns="0" rIns="0" bIns="0">
                      <a:noAutofit/>
                    </a:bodyPr>
                    <a:p>
                      <a:pPr algn="ctr" indent="0"/>
                      <a:r>
                        <a:rPr lang="en-US" sz="700">
                          <a:latin typeface="Arial"/>
                        </a:rPr>
                        <a:t>01200X1600</a:t>
                      </a:r>
                    </a:p>
                  </a:txBody>
                  <a:tcPr marL="0" marR="0" marT="0" marB="0" anchor="b"/>
                </a:tc>
                <a:tc>
                  <a:txBody>
                    <a:bodyPr lIns="0" tIns="0" rIns="0" bIns="0">
                      <a:noAutofit/>
                    </a:bodyPr>
                    <a:p>
                      <a:pPr indent="139700"/>
                      <a:r>
                        <a:rPr lang="en-US" sz="700">
                          <a:latin typeface="Arial"/>
                        </a:rPr>
                        <a:t>200</a:t>
                      </a:r>
                    </a:p>
                  </a:txBody>
                  <a:tcPr marL="0" marR="0" marT="0" marB="0" anchor="b"/>
                </a:tc>
                <a:tc>
                  <a:txBody>
                    <a:bodyPr lIns="0" tIns="0" rIns="0" bIns="0">
                      <a:noAutofit/>
                    </a:bodyPr>
                    <a:p>
                      <a:pPr indent="114300"/>
                      <a:r>
                        <a:rPr lang="en-US" sz="700">
                          <a:latin typeface="Arial"/>
                        </a:rPr>
                        <a:t>900</a:t>
                      </a:r>
                    </a:p>
                  </a:txBody>
                  <a:tcPr marL="0" marR="0" marT="0" marB="0" anchor="b"/>
                </a:tc>
                <a:tc>
                  <a:txBody>
                    <a:bodyPr lIns="0" tIns="0" rIns="0" bIns="0">
                      <a:noAutofit/>
                    </a:bodyPr>
                    <a:p>
                      <a:pPr indent="139700"/>
                      <a:r>
                        <a:rPr lang="en-US" sz="700">
                          <a:latin typeface="Arial"/>
                        </a:rPr>
                        <a:t>4000</a:t>
                      </a:r>
                    </a:p>
                  </a:txBody>
                  <a:tcPr marL="0" marR="0" marT="0" marB="0" anchor="b"/>
                </a:tc>
                <a:tc>
                  <a:txBody>
                    <a:bodyPr lIns="0" tIns="0" rIns="0" bIns="0">
                      <a:noAutofit/>
                    </a:bodyPr>
                    <a:p>
                      <a:endParaRPr sz="1100"/>
                    </a:p>
                  </a:txBody>
                  <a:tcPr marL="0" marR="0" marT="0" marB="0"/>
                </a:tc>
              </a:tr>
              <a:tr h="219456">
                <a:tc>
                  <a:txBody>
                    <a:bodyPr lIns="0" tIns="0" rIns="0" bIns="0">
                      <a:noAutofit/>
                    </a:bodyPr>
                    <a:p>
                      <a:pPr indent="0"/>
                      <a:r>
                        <a:rPr lang="en-US" sz="700">
                          <a:latin typeface="Arial"/>
                        </a:rPr>
                        <a:t>RZD-300-9</a:t>
                      </a:r>
                    </a:p>
                  </a:txBody>
                  <a:tcPr marL="0" marR="0" marT="0" marB="0" anchor="b"/>
                </a:tc>
                <a:tc>
                  <a:txBody>
                    <a:bodyPr lIns="0" tIns="0" rIns="0" bIns="0">
                      <a:noAutofit/>
                    </a:bodyPr>
                    <a:p>
                      <a:pPr algn="ctr" indent="0"/>
                      <a:r>
                        <a:rPr lang="en-US" sz="850">
                          <a:latin typeface="SimSun"/>
                        </a:rPr>
                        <a:t>(</a:t>
                      </a:r>
                      <a:r>
                        <a:rPr lang="en-US" sz="700">
                          <a:latin typeface="Arial"/>
                        </a:rPr>
                        <a:t>D1400X2000</a:t>
                      </a:r>
                    </a:p>
                  </a:txBody>
                  <a:tcPr marL="0" marR="0" marT="0" marB="0" anchor="b"/>
                </a:tc>
                <a:tc>
                  <a:txBody>
                    <a:bodyPr lIns="0" tIns="0" rIns="0" bIns="0">
                      <a:noAutofit/>
                    </a:bodyPr>
                    <a:p>
                      <a:pPr indent="139700"/>
                      <a:r>
                        <a:rPr lang="en-US" sz="700">
                          <a:latin typeface="Arial"/>
                        </a:rPr>
                        <a:t>300</a:t>
                      </a:r>
                    </a:p>
                  </a:txBody>
                  <a:tcPr marL="0" marR="0" marT="0" marB="0" anchor="b"/>
                </a:tc>
                <a:tc>
                  <a:txBody>
                    <a:bodyPr lIns="0" tIns="0" rIns="0" bIns="0">
                      <a:noAutofit/>
                    </a:bodyPr>
                    <a:p>
                      <a:pPr indent="114300"/>
                      <a:r>
                        <a:rPr lang="en-US" sz="700">
                          <a:latin typeface="Arial"/>
                        </a:rPr>
                        <a:t>900</a:t>
                      </a:r>
                    </a:p>
                  </a:txBody>
                  <a:tcPr marL="0" marR="0" marT="0" marB="0" anchor="b"/>
                </a:tc>
                <a:tc>
                  <a:txBody>
                    <a:bodyPr lIns="0" tIns="0" rIns="0" bIns="0">
                      <a:noAutofit/>
                    </a:bodyPr>
                    <a:p>
                      <a:pPr indent="139700"/>
                      <a:r>
                        <a:rPr lang="en-US" sz="700">
                          <a:latin typeface="Arial"/>
                        </a:rPr>
                        <a:t>7000</a:t>
                      </a:r>
                    </a:p>
                  </a:txBody>
                  <a:tcPr marL="0" marR="0" marT="0" marB="0" anchor="b"/>
                </a:tc>
                <a:tc>
                  <a:txBody>
                    <a:bodyPr lIns="0" tIns="0" rIns="0" bIns="0">
                      <a:noAutofit/>
                    </a:bodyPr>
                    <a:p>
                      <a:endParaRPr sz="1100"/>
                    </a:p>
                  </a:txBody>
                  <a:tcPr marL="0" marR="0" marT="0" marB="0"/>
                </a:tc>
              </a:tr>
              <a:tr h="243840">
                <a:tc>
                  <a:txBody>
                    <a:bodyPr lIns="0" tIns="0" rIns="0" bIns="0">
                      <a:noAutofit/>
                    </a:bodyPr>
                    <a:p>
                      <a:pPr indent="0"/>
                      <a:r>
                        <a:rPr lang="en-US" sz="700">
                          <a:latin typeface="Arial"/>
                        </a:rPr>
                        <a:t>RZD-150-1</a:t>
                      </a:r>
                    </a:p>
                  </a:txBody>
                  <a:tcPr marL="0" marR="0" marT="0" marB="0" anchor="ctr"/>
                </a:tc>
                <a:tc>
                  <a:txBody>
                    <a:bodyPr lIns="0" tIns="0" rIns="0" bIns="0">
                      <a:noAutofit/>
                    </a:bodyPr>
                    <a:p>
                      <a:pPr algn="ctr" indent="0"/>
                      <a:r>
                        <a:rPr lang="en-US" sz="700">
                          <a:latin typeface="Arial"/>
                        </a:rPr>
                        <a:t>0 800X1500</a:t>
                      </a:r>
                    </a:p>
                  </a:txBody>
                  <a:tcPr marL="0" marR="0" marT="0" marB="0" anchor="ctr"/>
                </a:tc>
                <a:tc>
                  <a:txBody>
                    <a:bodyPr lIns="0" tIns="0" rIns="0" bIns="0">
                      <a:noAutofit/>
                    </a:bodyPr>
                    <a:p>
                      <a:pPr algn="ctr" indent="0"/>
                      <a:r>
                        <a:rPr lang="en-US" sz="700">
                          <a:latin typeface="Arial"/>
                        </a:rPr>
                        <a:t>1150</a:t>
                      </a:r>
                    </a:p>
                  </a:txBody>
                  <a:tcPr marL="0" marR="0" marT="0" marB="0" anchor="ctr"/>
                </a:tc>
                <a:tc>
                  <a:txBody>
                    <a:bodyPr lIns="0" tIns="0" rIns="0" bIns="0">
                      <a:noAutofit/>
                    </a:bodyPr>
                    <a:p>
                      <a:pPr indent="114300"/>
                      <a:r>
                        <a:rPr lang="en-US" sz="700">
                          <a:latin typeface="Arial"/>
                        </a:rPr>
                        <a:t>1150</a:t>
                      </a:r>
                    </a:p>
                  </a:txBody>
                  <a:tcPr marL="0" marR="0" marT="0" marB="0" anchor="ctr"/>
                </a:tc>
                <a:tc>
                  <a:txBody>
                    <a:bodyPr lIns="0" tIns="0" rIns="0" bIns="0">
                      <a:noAutofit/>
                    </a:bodyPr>
                    <a:p>
                      <a:pPr indent="139700"/>
                      <a:r>
                        <a:rPr lang="en-US" sz="700">
                          <a:latin typeface="Arial"/>
                        </a:rPr>
                        <a:t>1800</a:t>
                      </a:r>
                    </a:p>
                  </a:txBody>
                  <a:tcPr marL="0" marR="0" marT="0" marB="0" anchor="ctr"/>
                </a:tc>
                <a:tc>
                  <a:txBody>
                    <a:bodyPr lIns="0" tIns="0" rIns="0" bIns="0">
                      <a:noAutofit/>
                    </a:bodyPr>
                    <a:p>
                      <a:endParaRPr sz="1200"/>
                    </a:p>
                  </a:txBody>
                  <a:tcPr marL="0" marR="0" marT="0" marB="0"/>
                </a:tc>
              </a:tr>
            </a:tbl>
          </a:graphicData>
        </a:graphic>
      </p:graphicFrame>
      <p:sp>
        <p:nvSpPr>
          <p:cNvPr id="15" name=""/>
          <p:cNvSpPr/>
          <p:nvPr/>
        </p:nvSpPr>
        <p:spPr>
          <a:xfrm>
            <a:off x="1283208" y="6452616"/>
            <a:ext cx="1588008" cy="301752"/>
          </a:xfrm>
          <a:prstGeom prst="rect">
            <a:avLst/>
          </a:prstGeom>
          <a:solidFill>
            <a:srgbClr val="FFFFFF"/>
          </a:solidFill>
        </p:spPr>
        <p:txBody>
          <a:bodyPr lIns="0" tIns="0" rIns="0" bIns="0">
            <a:noAutofit/>
          </a:bodyPr>
          <a:p>
            <a:pPr indent="0"/>
            <a:r>
              <a:rPr lang="zh-TW" sz="1200">
                <a:latin typeface="MingLiU"/>
                <a:ea typeface="MingLiU"/>
              </a:rPr>
              <a:t>滚筒式电阻炉</a:t>
            </a:r>
          </a:p>
          <a:p>
            <a:pPr indent="0">
              <a:lnSpc>
                <a:spcPct val="83000"/>
              </a:lnSpc>
            </a:pPr>
            <a:r>
              <a:rPr lang="en-US" sz="1000">
                <a:latin typeface="Arial"/>
              </a:rPr>
              <a:t>Roller resistance furnace</a:t>
            </a:r>
          </a:p>
        </p:txBody>
      </p:sp>
      <p:sp>
        <p:nvSpPr>
          <p:cNvPr id="16" name=""/>
          <p:cNvSpPr/>
          <p:nvPr/>
        </p:nvSpPr>
        <p:spPr>
          <a:xfrm>
            <a:off x="1274064" y="8159496"/>
            <a:ext cx="1883664" cy="231648"/>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6000"/>
              </a:lnSpc>
            </a:pPr>
            <a:r>
              <a:rPr lang="en-US" sz="750">
                <a:latin typeface="Arial"/>
              </a:rPr>
              <a:t>Other non-standard sizes can be designed.</a:t>
            </a:r>
          </a:p>
        </p:txBody>
      </p:sp>
      <p:graphicFrame>
        <p:nvGraphicFramePr>
          <p:cNvPr id="17" name=""/>
          <p:cNvGraphicFramePr>
            <a:graphicFrameLocks noGrp="1"/>
          </p:cNvGraphicFramePr>
          <p:nvPr/>
        </p:nvGraphicFramePr>
        <p:xfrm>
          <a:off x="1246632" y="6790944"/>
          <a:ext cx="3499104" cy="1341120"/>
        </p:xfrm>
        <a:graphic>
          <a:graphicData uri="http://schemas.openxmlformats.org/drawingml/2006/table">
            <a:tbl>
              <a:tblPr/>
              <a:tblGrid>
                <a:gridCol w="670560"/>
                <a:gridCol w="877824"/>
                <a:gridCol w="557784"/>
                <a:gridCol w="527304"/>
                <a:gridCol w="295656"/>
                <a:gridCol w="280416"/>
                <a:gridCol w="289560"/>
              </a:tblGrid>
              <a:tr h="222504">
                <a:tc rowSpan="2">
                  <a:txBody>
                    <a:bodyPr lIns="0" tIns="0" rIns="0" bIns="0">
                      <a:noAutofit/>
                    </a:bodyPr>
                    <a:p>
                      <a:pPr algn="ctr" indent="0"/>
                      <a:r>
                        <a:rPr lang="zh-TW" sz="900">
                          <a:latin typeface="MingLiU"/>
                          <a:ea typeface="MingLiU"/>
                        </a:rPr>
                        <a:t>型号规格</a:t>
                      </a:r>
                    </a:p>
                    <a:p>
                      <a:pPr algn="ctr" indent="0"/>
                      <a:r>
                        <a:rPr lang="en-US" sz="500">
                          <a:latin typeface="Arial"/>
                        </a:rPr>
                        <a:t>Specification</a:t>
                      </a:r>
                    </a:p>
                  </a:txBody>
                  <a:tcPr marL="0" marR="0" marT="0" marB="0" anchor="ctr">
                    <a:solidFill>
                      <a:srgbClr val="DAE1E7"/>
                    </a:solidFill>
                  </a:tcPr>
                </a:tc>
                <a:tc rowSpan="2">
                  <a:txBody>
                    <a:bodyPr lIns="0" tIns="0" rIns="0" bIns="0">
                      <a:noAutofit/>
                    </a:bodyPr>
                    <a:p>
                      <a:pPr algn="ctr" indent="0"/>
                      <a:r>
                        <a:rPr lang="zh-TW" sz="900">
                          <a:latin typeface="MingLiU"/>
                          <a:ea typeface="MingLiU"/>
                        </a:rPr>
                        <a:t>工作尺寸</a:t>
                      </a:r>
                    </a:p>
                    <a:p>
                      <a:pPr algn="r" indent="0">
                        <a:lnSpc>
                          <a:spcPts val="600"/>
                        </a:lnSpc>
                      </a:pPr>
                      <a:r>
                        <a:rPr lang="zh-TW" sz="900">
                          <a:latin typeface="MingLiU"/>
                          <a:ea typeface="MingLiU"/>
                        </a:rPr>
                        <a:t>长</a:t>
                      </a:r>
                      <a:r>
                        <a:rPr lang="en-US" sz="500">
                          <a:latin typeface="Arial"/>
                        </a:rPr>
                        <a:t>X</a:t>
                      </a:r>
                      <a:r>
                        <a:rPr lang="zh-TW" sz="900">
                          <a:latin typeface="MingLiU"/>
                          <a:ea typeface="MingLiU"/>
                        </a:rPr>
                        <a:t>宽</a:t>
                      </a:r>
                      <a:r>
                        <a:rPr lang="en-US" sz="500">
                          <a:latin typeface="Arial"/>
                        </a:rPr>
                        <a:t>X</a:t>
                      </a:r>
                      <a:r>
                        <a:rPr lang="zh-TW" sz="900">
                          <a:latin typeface="MingLiU"/>
                          <a:ea typeface="MingLiU"/>
                        </a:rPr>
                        <a:t>局</a:t>
                      </a:r>
                      <a:r>
                        <a:rPr lang="en-US" b="1" sz="750">
                          <a:latin typeface="Arial"/>
                        </a:rPr>
                        <a:t>(mm) </a:t>
                      </a:r>
                      <a:r>
                        <a:rPr lang="en-US" sz="500">
                          <a:latin typeface="Arial"/>
                        </a:rPr>
                        <a:t>Working size Length x width x heigh</a:t>
                      </a:r>
                    </a:p>
                  </a:txBody>
                  <a:tcPr marL="0" marR="0" marT="0" marB="0" anchor="b">
                    <a:solidFill>
                      <a:srgbClr val="DAE1E7"/>
                    </a:solidFill>
                  </a:tcPr>
                </a:tc>
                <a:tc rowSpan="2">
                  <a:txBody>
                    <a:bodyPr lIns="0" tIns="0" rIns="0" bIns="0">
                      <a:noAutofit/>
                    </a:bodyPr>
                    <a:p>
                      <a:pPr algn="ctr" indent="0">
                        <a:lnSpc>
                          <a:spcPts val="816"/>
                        </a:lnSpc>
                      </a:pPr>
                      <a:r>
                        <a:rPr lang="zh-TW" sz="900">
                          <a:latin typeface="MingLiU"/>
                          <a:ea typeface="MingLiU"/>
                        </a:rPr>
                        <a:t>加热功率 </a:t>
                      </a:r>
                      <a:r>
                        <a:rPr lang="en-US" b="1" sz="750">
                          <a:latin typeface="Arial"/>
                        </a:rPr>
                        <a:t>(kw)</a:t>
                      </a:r>
                    </a:p>
                    <a:p>
                      <a:pPr algn="ctr" indent="0"/>
                      <a:r>
                        <a:rPr lang="en-US" sz="500">
                          <a:latin typeface="Arial"/>
                        </a:rPr>
                        <a:t>Heating power</a:t>
                      </a:r>
                    </a:p>
                  </a:txBody>
                  <a:tcPr marL="0" marR="0" marT="0" marB="0" anchor="b">
                    <a:solidFill>
                      <a:srgbClr val="DAE1E7"/>
                    </a:solidFill>
                  </a:tcPr>
                </a:tc>
                <a:tc rowSpan="2">
                  <a:txBody>
                    <a:bodyPr lIns="0" tIns="0" rIns="0" bIns="0">
                      <a:noAutofit/>
                    </a:bodyPr>
                    <a:p>
                      <a:pPr algn="ctr" indent="0">
                        <a:lnSpc>
                          <a:spcPts val="708"/>
                        </a:lnSpc>
                      </a:pPr>
                      <a:r>
                        <a:rPr lang="zh-TW" sz="900">
                          <a:latin typeface="MingLiU"/>
                          <a:ea typeface="MingLiU"/>
                        </a:rPr>
                        <a:t>工作温度 </a:t>
                      </a:r>
                      <a:r>
                        <a:rPr lang="en-US" sz="500">
                          <a:latin typeface="Arial"/>
                        </a:rPr>
                        <a:t>CC) Temperature</a:t>
                      </a:r>
                    </a:p>
                  </a:txBody>
                  <a:tcPr marL="0" marR="0" marT="0" marB="0" anchor="b">
                    <a:solidFill>
                      <a:srgbClr val="DAE1E7"/>
                    </a:solidFill>
                  </a:tcPr>
                </a:tc>
                <a:tc gridSpan="2">
                  <a:txBody>
                    <a:bodyPr lIns="0" tIns="0" rIns="0" bIns="0">
                      <a:noAutofit/>
                    </a:bodyPr>
                    <a:p>
                      <a:pPr algn="ctr" indent="0">
                        <a:lnSpc>
                          <a:spcPts val="456"/>
                        </a:lnSpc>
                      </a:pPr>
                      <a:r>
                        <a:rPr lang="zh-TW" sz="900">
                          <a:latin typeface="MingLiU"/>
                          <a:ea typeface="MingLiU"/>
                        </a:rPr>
                        <a:t>电源 </a:t>
                      </a:r>
                      <a:r>
                        <a:rPr lang="en-US" sz="500">
                          <a:latin typeface="Arial"/>
                        </a:rPr>
                        <a:t>power supply</a:t>
                      </a:r>
                    </a:p>
                  </a:txBody>
                  <a:tcPr marL="0" marR="0" marT="0" marB="0" anchor="b">
                    <a:solidFill>
                      <a:srgbClr val="DAE1E7"/>
                    </a:solidFill>
                  </a:tcPr>
                </a:tc>
                <a:tc hMerge="1">
                  <a:txBody>
                    <a:bodyPr lIns="0" tIns="0" rIns="0" bIns="0">
                      <a:noAutofit/>
                    </a:bodyPr>
                    <a:p>
                      <a:endParaRPr sz="1100"/>
                    </a:p>
                  </a:txBody>
                  <a:tcPr marL="0" marR="0" marT="0" marB="0"/>
                </a:tc>
                <a:tc rowSpan="2">
                  <a:txBody>
                    <a:bodyPr lIns="0" tIns="0" rIns="0" bIns="0">
                      <a:noAutofit/>
                    </a:bodyPr>
                    <a:p>
                      <a:pPr algn="just" indent="0"/>
                      <a:r>
                        <a:rPr lang="zh-TW" sz="900">
                          <a:latin typeface="MingLiU"/>
                          <a:ea typeface="MingLiU"/>
                        </a:rPr>
                        <a:t>备注</a:t>
                      </a:r>
                    </a:p>
                    <a:p>
                      <a:pPr algn="just" indent="0">
                        <a:lnSpc>
                          <a:spcPct val="87000"/>
                        </a:lnSpc>
                      </a:pPr>
                      <a:r>
                        <a:rPr lang="en-US" sz="500">
                          <a:latin typeface="Arial"/>
                        </a:rPr>
                        <a:t>Remarks</a:t>
                      </a:r>
                    </a:p>
                  </a:txBody>
                  <a:tcPr marL="0" marR="0" marT="0" marB="0" anchor="ctr">
                    <a:solidFill>
                      <a:srgbClr val="DAE1E7"/>
                    </a:solidFill>
                  </a:tcPr>
                </a:tc>
              </a:tr>
              <a:tr h="216408">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vMerge="1">
                  <a:txBody>
                    <a:bodyPr lIns="0" tIns="0" rIns="0" bIns="0">
                      <a:noAutofit/>
                    </a:bodyPr>
                    <a:p>
                      <a:endParaRPr sz="1100"/>
                    </a:p>
                  </a:txBody>
                  <a:tcPr marL="0" marR="0" marT="0" marB="0"/>
                </a:tc>
                <a:tc>
                  <a:txBody>
                    <a:bodyPr lIns="0" tIns="0" rIns="0" bIns="0">
                      <a:noAutofit/>
                    </a:bodyPr>
                    <a:p>
                      <a:pPr algn="ctr" indent="0">
                        <a:lnSpc>
                          <a:spcPts val="600"/>
                        </a:lnSpc>
                      </a:pPr>
                      <a:r>
                        <a:rPr lang="zh-TW" sz="800">
                          <a:latin typeface="MingLiU"/>
                          <a:ea typeface="MingLiU"/>
                        </a:rPr>
                        <a:t>相数 </a:t>
                      </a:r>
                      <a:r>
                        <a:rPr lang="en-US" sz="500">
                          <a:latin typeface="Arial"/>
                        </a:rPr>
                        <a:t>Phase</a:t>
                      </a:r>
                    </a:p>
                  </a:txBody>
                  <a:tcPr marL="0" marR="0" marT="0" marB="0" anchor="b">
                    <a:solidFill>
                      <a:srgbClr val="DAE1E7"/>
                    </a:solidFill>
                  </a:tcPr>
                </a:tc>
                <a:tc>
                  <a:txBody>
                    <a:bodyPr lIns="0" tIns="0" rIns="0" bIns="0">
                      <a:noAutofit/>
                    </a:bodyPr>
                    <a:p>
                      <a:pPr indent="0"/>
                      <a:r>
                        <a:rPr lang="zh-TW" sz="800">
                          <a:latin typeface="MingLiU"/>
                          <a:ea typeface="MingLiU"/>
                        </a:rPr>
                        <a:t>电压</a:t>
                      </a:r>
                    </a:p>
                    <a:p>
                      <a:pPr indent="0"/>
                      <a:r>
                        <a:rPr lang="en-US" sz="500">
                          <a:latin typeface="Arial"/>
                        </a:rPr>
                        <a:t>Voltage</a:t>
                      </a:r>
                    </a:p>
                  </a:txBody>
                  <a:tcPr marL="0" marR="0" marT="0" marB="0" anchor="b">
                    <a:solidFill>
                      <a:srgbClr val="DAE1E7"/>
                    </a:solidFill>
                  </a:tcPr>
                </a:tc>
                <a:tc vMerge="1">
                  <a:txBody>
                    <a:bodyPr lIns="0" tIns="0" rIns="0" bIns="0">
                      <a:noAutofit/>
                    </a:bodyPr>
                    <a:p>
                      <a:endParaRPr sz="1100"/>
                    </a:p>
                  </a:txBody>
                  <a:tcPr marL="0" marR="0" marT="0" marB="0"/>
                </a:tc>
              </a:tr>
              <a:tr h="228600">
                <a:tc>
                  <a:txBody>
                    <a:bodyPr lIns="0" tIns="0" rIns="0" bIns="0">
                      <a:noAutofit/>
                    </a:bodyPr>
                    <a:p>
                      <a:pPr algn="ctr" indent="0"/>
                      <a:r>
                        <a:rPr lang="en-US" sz="700">
                          <a:latin typeface="Arial"/>
                        </a:rPr>
                        <a:t>RG-30-9</a:t>
                      </a:r>
                    </a:p>
                  </a:txBody>
                  <a:tcPr marL="0" marR="0" marT="0" marB="0" anchor="ctr"/>
                </a:tc>
                <a:tc>
                  <a:txBody>
                    <a:bodyPr lIns="0" tIns="0" rIns="0" bIns="0">
                      <a:noAutofit/>
                    </a:bodyPr>
                    <a:p>
                      <a:pPr algn="ctr" indent="0"/>
                      <a:r>
                        <a:rPr lang="en-US" sz="700">
                          <a:latin typeface="Arial"/>
                        </a:rPr>
                        <a:t>0300X620</a:t>
                      </a:r>
                    </a:p>
                  </a:txBody>
                  <a:tcPr marL="0" marR="0" marT="0" marB="0" anchor="ctr"/>
                </a:tc>
                <a:tc>
                  <a:txBody>
                    <a:bodyPr lIns="0" tIns="0" rIns="0" bIns="0">
                      <a:noAutofit/>
                    </a:bodyPr>
                    <a:p>
                      <a:pPr algn="ctr" indent="0"/>
                      <a:r>
                        <a:rPr lang="en-US" sz="700">
                          <a:latin typeface="Arial"/>
                        </a:rPr>
                        <a:t>30</a:t>
                      </a:r>
                    </a:p>
                  </a:txBody>
                  <a:tcPr marL="0" marR="0" marT="0" marB="0" anchor="ctr"/>
                </a:tc>
                <a:tc>
                  <a:txBody>
                    <a:bodyPr lIns="0" tIns="0" rIns="0" bIns="0">
                      <a:noAutofit/>
                    </a:bodyPr>
                    <a:p>
                      <a:pPr algn="ctr" indent="0"/>
                      <a:r>
                        <a:rPr lang="en-US" sz="700">
                          <a:latin typeface="Arial"/>
                        </a:rPr>
                        <a:t>950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r h="222504">
                <a:tc>
                  <a:txBody>
                    <a:bodyPr lIns="0" tIns="0" rIns="0" bIns="0">
                      <a:noAutofit/>
                    </a:bodyPr>
                    <a:p>
                      <a:pPr algn="ctr" indent="0"/>
                      <a:r>
                        <a:rPr lang="en-US" sz="700">
                          <a:latin typeface="Arial"/>
                        </a:rPr>
                        <a:t>RG-45-9</a:t>
                      </a:r>
                    </a:p>
                  </a:txBody>
                  <a:tcPr marL="0" marR="0" marT="0" marB="0" anchor="ctr"/>
                </a:tc>
                <a:tc>
                  <a:txBody>
                    <a:bodyPr lIns="0" tIns="0" rIns="0" bIns="0">
                      <a:noAutofit/>
                    </a:bodyPr>
                    <a:p>
                      <a:pPr algn="ctr" indent="0"/>
                      <a:r>
                        <a:rPr lang="en-US" sz="700">
                          <a:latin typeface="Arial"/>
                        </a:rPr>
                        <a:t>0520X680</a:t>
                      </a:r>
                    </a:p>
                  </a:txBody>
                  <a:tcPr marL="0" marR="0" marT="0" marB="0" anchor="ctr"/>
                </a:tc>
                <a:tc>
                  <a:txBody>
                    <a:bodyPr lIns="0" tIns="0" rIns="0" bIns="0">
                      <a:noAutofit/>
                    </a:bodyPr>
                    <a:p>
                      <a:pPr algn="ctr" indent="0"/>
                      <a:r>
                        <a:rPr lang="en-US" sz="700">
                          <a:latin typeface="Arial"/>
                        </a:rPr>
                        <a:t>45</a:t>
                      </a:r>
                    </a:p>
                  </a:txBody>
                  <a:tcPr marL="0" marR="0" marT="0" marB="0" anchor="ctr"/>
                </a:tc>
                <a:tc>
                  <a:txBody>
                    <a:bodyPr lIns="0" tIns="0" rIns="0" bIns="0">
                      <a:noAutofit/>
                    </a:bodyPr>
                    <a:p>
                      <a:pPr algn="ctr" indent="0"/>
                      <a:r>
                        <a:rPr lang="en-US" sz="700">
                          <a:latin typeface="Arial"/>
                        </a:rPr>
                        <a:t>950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algn="r" indent="0"/>
                      <a:r>
                        <a:rPr lang="en-US" sz="900">
                          <a:latin typeface="Arial"/>
                        </a:rPr>
                        <a:t>380</a:t>
                      </a:r>
                    </a:p>
                  </a:txBody>
                  <a:tcPr marL="0" marR="0" marT="0" marB="0" anchor="ctr"/>
                </a:tc>
                <a:tc>
                  <a:txBody>
                    <a:bodyPr lIns="0" tIns="0" rIns="0" bIns="0">
                      <a:noAutofit/>
                    </a:bodyPr>
                    <a:p>
                      <a:pPr algn="just" indent="0"/>
                      <a:r>
                        <a:rPr lang="zh-TW" sz="700">
                          <a:latin typeface="MingLiU"/>
                          <a:ea typeface="MingLiU"/>
                        </a:rPr>
                        <a:t>八角形</a:t>
                      </a:r>
                    </a:p>
                    <a:p>
                      <a:pPr algn="just" indent="0">
                        <a:lnSpc>
                          <a:spcPct val="92000"/>
                        </a:lnSpc>
                      </a:pPr>
                      <a:r>
                        <a:rPr lang="en-US" sz="500">
                          <a:latin typeface="Arial"/>
                        </a:rPr>
                        <a:t>Octagon</a:t>
                      </a:r>
                    </a:p>
                  </a:txBody>
                  <a:tcPr marL="0" marR="0" marT="0" marB="0" anchor="ctr"/>
                </a:tc>
              </a:tr>
              <a:tr h="225552">
                <a:tc>
                  <a:txBody>
                    <a:bodyPr lIns="0" tIns="0" rIns="0" bIns="0">
                      <a:noAutofit/>
                    </a:bodyPr>
                    <a:p>
                      <a:pPr algn="ctr" indent="0"/>
                      <a:r>
                        <a:rPr lang="en-US" sz="700">
                          <a:latin typeface="Arial"/>
                        </a:rPr>
                        <a:t>RG-60-9</a:t>
                      </a:r>
                    </a:p>
                  </a:txBody>
                  <a:tcPr marL="0" marR="0" marT="0" marB="0" anchor="ctr"/>
                </a:tc>
                <a:tc>
                  <a:txBody>
                    <a:bodyPr lIns="0" tIns="0" rIns="0" bIns="0">
                      <a:noAutofit/>
                    </a:bodyPr>
                    <a:p>
                      <a:pPr algn="ctr" indent="0"/>
                      <a:r>
                        <a:rPr lang="en-US" sz="700">
                          <a:latin typeface="Arial"/>
                        </a:rPr>
                        <a:t>0600X750</a:t>
                      </a:r>
                    </a:p>
                  </a:txBody>
                  <a:tcPr marL="0" marR="0" marT="0" marB="0" anchor="ctr"/>
                </a:tc>
                <a:tc>
                  <a:txBody>
                    <a:bodyPr lIns="0" tIns="0" rIns="0" bIns="0">
                      <a:noAutofit/>
                    </a:bodyPr>
                    <a:p>
                      <a:pPr algn="ctr" indent="0"/>
                      <a:r>
                        <a:rPr lang="en-US" sz="700">
                          <a:latin typeface="Arial"/>
                        </a:rPr>
                        <a:t>60</a:t>
                      </a:r>
                    </a:p>
                  </a:txBody>
                  <a:tcPr marL="0" marR="0" marT="0" marB="0" anchor="ctr"/>
                </a:tc>
                <a:tc>
                  <a:txBody>
                    <a:bodyPr lIns="0" tIns="0" rIns="0" bIns="0">
                      <a:noAutofit/>
                    </a:bodyPr>
                    <a:p>
                      <a:pPr algn="ctr" indent="0"/>
                      <a:r>
                        <a:rPr lang="en-US" sz="700">
                          <a:latin typeface="Arial"/>
                        </a:rPr>
                        <a:t>950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r h="225552">
                <a:tc>
                  <a:txBody>
                    <a:bodyPr lIns="0" tIns="0" rIns="0" bIns="0">
                      <a:noAutofit/>
                    </a:bodyPr>
                    <a:p>
                      <a:pPr algn="ctr" indent="0"/>
                      <a:r>
                        <a:rPr lang="en-US" sz="700">
                          <a:latin typeface="Arial"/>
                        </a:rPr>
                        <a:t>RG-120-9</a:t>
                      </a:r>
                    </a:p>
                  </a:txBody>
                  <a:tcPr marL="0" marR="0" marT="0" marB="0" anchor="ctr"/>
                </a:tc>
                <a:tc>
                  <a:txBody>
                    <a:bodyPr lIns="0" tIns="0" rIns="0" bIns="0">
                      <a:noAutofit/>
                    </a:bodyPr>
                    <a:p>
                      <a:pPr algn="ctr" indent="0"/>
                      <a:r>
                        <a:rPr lang="en-US" sz="700">
                          <a:latin typeface="Arial"/>
                        </a:rPr>
                        <a:t>0750X1000</a:t>
                      </a:r>
                    </a:p>
                  </a:txBody>
                  <a:tcPr marL="0" marR="0" marT="0" marB="0" anchor="ctr"/>
                </a:tc>
                <a:tc>
                  <a:txBody>
                    <a:bodyPr lIns="0" tIns="0" rIns="0" bIns="0">
                      <a:noAutofit/>
                    </a:bodyPr>
                    <a:p>
                      <a:pPr algn="ctr" indent="0"/>
                      <a:r>
                        <a:rPr lang="en-US" sz="700">
                          <a:latin typeface="Arial"/>
                        </a:rPr>
                        <a:t>120</a:t>
                      </a:r>
                    </a:p>
                  </a:txBody>
                  <a:tcPr marL="0" marR="0" marT="0" marB="0" anchor="ctr"/>
                </a:tc>
                <a:tc>
                  <a:txBody>
                    <a:bodyPr lIns="0" tIns="0" rIns="0" bIns="0">
                      <a:noAutofit/>
                    </a:bodyPr>
                    <a:p>
                      <a:pPr algn="ctr" indent="0"/>
                      <a:r>
                        <a:rPr lang="en-US" sz="700">
                          <a:latin typeface="Arial"/>
                        </a:rPr>
                        <a:t>950</a:t>
                      </a:r>
                    </a:p>
                  </a:txBody>
                  <a:tcPr marL="0" marR="0" marT="0" marB="0" anchor="ctr"/>
                </a:tc>
                <a:tc>
                  <a:txBody>
                    <a:bodyPr lIns="0" tIns="0" rIns="0" bIns="0">
                      <a:noAutofit/>
                    </a:bodyPr>
                    <a:p>
                      <a:pPr indent="114300"/>
                      <a:r>
                        <a:rPr lang="en-US" sz="700">
                          <a:latin typeface="Arial"/>
                        </a:rPr>
                        <a:t>3</a:t>
                      </a:r>
                    </a:p>
                  </a:txBody>
                  <a:tcPr marL="0" marR="0" marT="0" marB="0" anchor="ctr"/>
                </a:tc>
                <a:tc>
                  <a:txBody>
                    <a:bodyPr lIns="0" tIns="0" rIns="0" bIns="0">
                      <a:noAutofit/>
                    </a:bodyPr>
                    <a:p>
                      <a:pPr algn="r" indent="0"/>
                      <a:r>
                        <a:rPr lang="en-US" sz="700">
                          <a:latin typeface="Arial"/>
                        </a:rPr>
                        <a:t>380</a:t>
                      </a:r>
                    </a:p>
                  </a:txBody>
                  <a:tcPr marL="0" marR="0" marT="0" marB="0" anchor="ctr"/>
                </a:tc>
                <a:tc>
                  <a:txBody>
                    <a:bodyPr lIns="0" tIns="0" rIns="0" bIns="0">
                      <a:noAutofit/>
                    </a:bodyPr>
                    <a:p>
                      <a:endParaRPr sz="1100"/>
                    </a:p>
                  </a:txBody>
                  <a:tcPr marL="0" marR="0" marT="0" marB="0"/>
                </a:tc>
              </a:tr>
            </a:tbl>
          </a:graphicData>
        </a:graphic>
      </p:graphicFrame>
      <p:sp>
        <p:nvSpPr>
          <p:cNvPr id="18" name=""/>
          <p:cNvSpPr/>
          <p:nvPr/>
        </p:nvSpPr>
        <p:spPr>
          <a:xfrm>
            <a:off x="667512" y="9738360"/>
            <a:ext cx="152400" cy="115824"/>
          </a:xfrm>
          <a:prstGeom prst="rect">
            <a:avLst/>
          </a:prstGeom>
          <a:solidFill>
            <a:srgbClr val="9FA1A0"/>
          </a:solidFill>
        </p:spPr>
        <p:txBody>
          <a:bodyPr lIns="0" tIns="0" rIns="0" bIns="0" wrap="none">
            <a:noAutofit/>
          </a:bodyPr>
          <a:p>
            <a:pPr indent="0"/>
            <a:r>
              <a:rPr lang="en-US" sz="1000">
                <a:solidFill>
                  <a:srgbClr val="FFFFFF"/>
                </a:solidFill>
                <a:latin typeface="Arial"/>
              </a:rPr>
              <a:t>19</a:t>
            </a:r>
          </a:p>
        </p:txBody>
      </p:sp>
      <p:sp>
        <p:nvSpPr>
          <p:cNvPr id="19"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20" name=""/>
          <p:cNvSpPr/>
          <p:nvPr/>
        </p:nvSpPr>
        <p:spPr>
          <a:xfrm>
            <a:off x="9464040" y="1450848"/>
            <a:ext cx="1539240" cy="313944"/>
          </a:xfrm>
          <a:prstGeom prst="rect">
            <a:avLst/>
          </a:prstGeom>
          <a:solidFill>
            <a:srgbClr val="FFFFFF"/>
          </a:solidFill>
        </p:spPr>
        <p:txBody>
          <a:bodyPr lIns="0" tIns="0" rIns="0" bIns="0">
            <a:noAutofit/>
          </a:bodyPr>
          <a:p>
            <a:pPr indent="0"/>
            <a:r>
              <a:rPr lang="zh-TW" sz="1200">
                <a:latin typeface="MingLiU"/>
                <a:ea typeface="MingLiU"/>
              </a:rPr>
              <a:t>侧埋式盐浴炉</a:t>
            </a:r>
          </a:p>
          <a:p>
            <a:pPr indent="0">
              <a:lnSpc>
                <a:spcPct val="96000"/>
              </a:lnSpc>
            </a:pPr>
            <a:r>
              <a:rPr lang="en-US" sz="1000">
                <a:latin typeface="Arial"/>
              </a:rPr>
              <a:t>Buried side bath heaters</a:t>
            </a:r>
          </a:p>
        </p:txBody>
      </p:sp>
      <p:sp>
        <p:nvSpPr>
          <p:cNvPr id="21" name=""/>
          <p:cNvSpPr/>
          <p:nvPr/>
        </p:nvSpPr>
        <p:spPr>
          <a:xfrm>
            <a:off x="9430512" y="3209544"/>
            <a:ext cx="1883664" cy="231648"/>
          </a:xfrm>
          <a:prstGeom prst="rect">
            <a:avLst/>
          </a:prstGeom>
          <a:solidFill>
            <a:srgbClr val="FFFFFF"/>
          </a:solidFill>
        </p:spPr>
        <p:txBody>
          <a:bodyPr lIns="0" tIns="0" rIns="0" bIns="0">
            <a:noAutofit/>
          </a:bodyPr>
          <a:p>
            <a:pPr indent="0"/>
            <a:r>
              <a:rPr lang="zh-TW" sz="700">
                <a:latin typeface="MingLiU"/>
                <a:ea typeface="MingLiU"/>
              </a:rPr>
              <a:t>其他非标尺寸可按要求设计。</a:t>
            </a:r>
          </a:p>
          <a:p>
            <a:pPr indent="0">
              <a:lnSpc>
                <a:spcPct val="86000"/>
              </a:lnSpc>
            </a:pPr>
            <a:r>
              <a:rPr lang="en-US" sz="750">
                <a:latin typeface="Arial"/>
              </a:rPr>
              <a:t>Other non-standard sizes can be designed.</a:t>
            </a:r>
          </a:p>
        </p:txBody>
      </p:sp>
      <p:graphicFrame>
        <p:nvGraphicFramePr>
          <p:cNvPr id="22" name=""/>
          <p:cNvGraphicFramePr>
            <a:graphicFrameLocks noGrp="1"/>
          </p:cNvGraphicFramePr>
          <p:nvPr/>
        </p:nvGraphicFramePr>
        <p:xfrm>
          <a:off x="9409176" y="1822704"/>
          <a:ext cx="3502152" cy="1359408"/>
        </p:xfrm>
        <a:graphic>
          <a:graphicData uri="http://schemas.openxmlformats.org/drawingml/2006/table">
            <a:tbl>
              <a:tblPr/>
              <a:tblGrid>
                <a:gridCol w="670560"/>
                <a:gridCol w="950976"/>
                <a:gridCol w="509016"/>
                <a:gridCol w="502920"/>
                <a:gridCol w="295656"/>
                <a:gridCol w="280416"/>
                <a:gridCol w="292608"/>
              </a:tblGrid>
              <a:tr h="213360">
                <a:tc rowSpan="2">
                  <a:txBody>
                    <a:bodyPr lIns="0" tIns="0" rIns="0" bIns="0">
                      <a:noAutofit/>
                    </a:bodyPr>
                    <a:p>
                      <a:pPr indent="88900"/>
                      <a:r>
                        <a:rPr lang="zh-TW" sz="900">
                          <a:latin typeface="MingLiU"/>
                          <a:ea typeface="MingLiU"/>
                        </a:rPr>
                        <a:t>型号规格</a:t>
                      </a:r>
                    </a:p>
                    <a:p>
                      <a:pPr algn="ctr" indent="0"/>
                      <a:r>
                        <a:rPr lang="en-US" sz="500">
                          <a:latin typeface="Arial"/>
                        </a:rPr>
                        <a:t>Specification</a:t>
                      </a:r>
                    </a:p>
                  </a:txBody>
                  <a:tcPr marL="0" marR="0" marT="0" marB="0" anchor="ctr">
                    <a:solidFill>
                      <a:srgbClr val="DAE1E7"/>
                    </a:solidFill>
                  </a:tcPr>
                </a:tc>
                <a:tc rowSpan="2">
                  <a:txBody>
                    <a:bodyPr lIns="0" tIns="0" rIns="0" bIns="0">
                      <a:noAutofit/>
                    </a:bodyPr>
                    <a:p>
                      <a:pPr algn="ctr" indent="0">
                        <a:lnSpc>
                          <a:spcPts val="816"/>
                        </a:lnSpc>
                      </a:pPr>
                      <a:r>
                        <a:rPr lang="zh-TW" sz="900">
                          <a:latin typeface="MingLiU"/>
                          <a:ea typeface="MingLiU"/>
                        </a:rPr>
                        <a:t>工作尺寸 长</a:t>
                      </a:r>
                      <a:r>
                        <a:rPr lang="en-US" b="1" sz="750">
                          <a:latin typeface="Arial"/>
                        </a:rPr>
                        <a:t>X</a:t>
                      </a:r>
                      <a:r>
                        <a:rPr lang="zh-TW" sz="900">
                          <a:latin typeface="MingLiU"/>
                          <a:ea typeface="MingLiU"/>
                        </a:rPr>
                        <a:t>宽</a:t>
                      </a:r>
                      <a:r>
                        <a:rPr lang="en-US" b="1" sz="750">
                          <a:latin typeface="Arial"/>
                        </a:rPr>
                        <a:t>X</a:t>
                      </a:r>
                      <a:r>
                        <a:rPr lang="zh-TW" sz="900">
                          <a:latin typeface="MingLiU"/>
                          <a:ea typeface="MingLiU"/>
                        </a:rPr>
                        <a:t>高</a:t>
                      </a:r>
                      <a:r>
                        <a:rPr lang="en-US" b="1" sz="750">
                          <a:latin typeface="Arial"/>
                        </a:rPr>
                        <a:t>(mm)</a:t>
                      </a:r>
                    </a:p>
                    <a:p>
                      <a:pPr algn="ctr" indent="0">
                        <a:lnSpc>
                          <a:spcPct val="105000"/>
                        </a:lnSpc>
                      </a:pPr>
                      <a:r>
                        <a:rPr lang="en-US" sz="500">
                          <a:latin typeface="Arial"/>
                        </a:rPr>
                        <a:t>Working size Length * width * height</a:t>
                      </a:r>
                    </a:p>
                  </a:txBody>
                  <a:tcPr marL="0" marR="0" marT="0" marB="0" anchor="b">
                    <a:solidFill>
                      <a:srgbClr val="DAE1E7"/>
                    </a:solidFill>
                  </a:tcPr>
                </a:tc>
                <a:tc rowSpan="2">
                  <a:txBody>
                    <a:bodyPr lIns="0" tIns="0" rIns="0" bIns="0">
                      <a:noAutofit/>
                    </a:bodyPr>
                    <a:p>
                      <a:pPr algn="ctr" indent="0">
                        <a:lnSpc>
                          <a:spcPts val="960"/>
                        </a:lnSpc>
                      </a:pPr>
                      <a:r>
                        <a:rPr lang="zh-TW" sz="900">
                          <a:latin typeface="MingLiU"/>
                          <a:ea typeface="MingLiU"/>
                        </a:rPr>
                        <a:t>加热功率 </a:t>
                      </a:r>
                      <a:r>
                        <a:rPr lang="en-US" b="1" sz="750">
                          <a:latin typeface="Arial"/>
                        </a:rPr>
                        <a:t>(kw)</a:t>
                      </a:r>
                    </a:p>
                    <a:p>
                      <a:pPr algn="ctr" indent="0"/>
                      <a:r>
                        <a:rPr lang="en-US" sz="500">
                          <a:latin typeface="Arial"/>
                        </a:rPr>
                        <a:t>Heating power</a:t>
                      </a:r>
                    </a:p>
                  </a:txBody>
                  <a:tcPr marL="0" marR="0" marT="0" marB="0" anchor="b">
                    <a:solidFill>
                      <a:srgbClr val="DAE1E7"/>
                    </a:solidFill>
                  </a:tcPr>
                </a:tc>
                <a:tc>
                  <a:txBody>
                    <a:bodyPr lIns="0" tIns="0" rIns="0" bIns="0">
                      <a:noAutofit/>
                    </a:bodyPr>
                    <a:p>
                      <a:pPr algn="ctr" indent="0"/>
                      <a:r>
                        <a:rPr lang="zh-TW" sz="900">
                          <a:latin typeface="MingLiU"/>
                          <a:ea typeface="MingLiU"/>
                        </a:rPr>
                        <a:t>工作温度</a:t>
                      </a:r>
                    </a:p>
                  </a:txBody>
                  <a:tcPr marL="0" marR="0" marT="0" marB="0" anchor="b">
                    <a:solidFill>
                      <a:srgbClr val="DAE1E7"/>
                    </a:solidFill>
                  </a:tcPr>
                </a:tc>
                <a:tc gridSpan="2">
                  <a:txBody>
                    <a:bodyPr lIns="0" tIns="0" rIns="0" bIns="0">
                      <a:noAutofit/>
                    </a:bodyPr>
                    <a:p>
                      <a:pPr algn="ctr" indent="0"/>
                      <a:r>
                        <a:rPr lang="zh-TW" sz="800">
                          <a:latin typeface="MingLiU"/>
                          <a:ea typeface="MingLiU"/>
                        </a:rPr>
                        <a:t>电源</a:t>
                      </a:r>
                    </a:p>
                    <a:p>
                      <a:pPr algn="r" indent="0">
                        <a:lnSpc>
                          <a:spcPct val="83000"/>
                        </a:lnSpc>
                      </a:pPr>
                      <a:r>
                        <a:rPr lang="en-US" sz="500">
                          <a:latin typeface="Arial"/>
                        </a:rPr>
                        <a:t>Power supply</a:t>
                      </a:r>
                    </a:p>
                  </a:txBody>
                  <a:tcPr marL="0" marR="0" marT="0" marB="0" anchor="b">
                    <a:solidFill>
                      <a:srgbClr val="DAE1E7"/>
                    </a:solidFill>
                  </a:tcPr>
                </a:tc>
                <a:tc hMerge="1">
                  <a:txBody>
                    <a:bodyPr lIns="0" tIns="0" rIns="0" bIns="0">
                      <a:noAutofit/>
                    </a:bodyPr>
                    <a:p>
                      <a:endParaRPr sz="1100"/>
                    </a:p>
                  </a:txBody>
                  <a:tcPr marL="0" marR="0" marT="0" marB="0"/>
                </a:tc>
                <a:tc rowSpan="2">
                  <a:txBody>
                    <a:bodyPr lIns="0" tIns="0" rIns="0" bIns="0">
                      <a:noAutofit/>
                    </a:bodyPr>
                    <a:p>
                      <a:pPr algn="r" indent="0"/>
                      <a:r>
                        <a:rPr lang="zh-TW" sz="800">
                          <a:latin typeface="MingLiU"/>
                          <a:ea typeface="MingLiU"/>
                        </a:rPr>
                        <a:t>备注</a:t>
                      </a:r>
                    </a:p>
                    <a:p>
                      <a:pPr indent="0"/>
                      <a:r>
                        <a:rPr lang="en-US" sz="500">
                          <a:latin typeface="Arial"/>
                        </a:rPr>
                        <a:t>Remarks</a:t>
                      </a:r>
                    </a:p>
                  </a:txBody>
                  <a:tcPr marL="0" marR="0" marT="0" marB="0" anchor="ctr">
                    <a:solidFill>
                      <a:srgbClr val="DAE1E7"/>
                    </a:solidFill>
                  </a:tcPr>
                </a:tc>
              </a:tr>
              <a:tr h="246888">
                <a:tc vMerge="1">
                  <a:txBody>
                    <a:bodyPr lIns="0" tIns="0" rIns="0" bIns="0">
                      <a:noAutofit/>
                    </a:bodyPr>
                    <a:p>
                      <a:endParaRPr sz="1200"/>
                    </a:p>
                  </a:txBody>
                  <a:tcPr marL="0" marR="0" marT="0" marB="0"/>
                </a:tc>
                <a:tc vMerge="1">
                  <a:txBody>
                    <a:bodyPr lIns="0" tIns="0" rIns="0" bIns="0">
                      <a:noAutofit/>
                    </a:bodyPr>
                    <a:p>
                      <a:endParaRPr sz="1200"/>
                    </a:p>
                  </a:txBody>
                  <a:tcPr marL="0" marR="0" marT="0" marB="0"/>
                </a:tc>
                <a:tc vMerge="1">
                  <a:txBody>
                    <a:bodyPr lIns="0" tIns="0" rIns="0" bIns="0">
                      <a:noAutofit/>
                    </a:bodyPr>
                    <a:p>
                      <a:endParaRPr sz="1200"/>
                    </a:p>
                  </a:txBody>
                  <a:tcPr marL="0" marR="0" marT="0" marB="0"/>
                </a:tc>
                <a:tc>
                  <a:txBody>
                    <a:bodyPr lIns="0" tIns="0" rIns="0" bIns="0">
                      <a:noAutofit/>
                    </a:bodyPr>
                    <a:p>
                      <a:pPr algn="ctr" indent="0">
                        <a:lnSpc>
                          <a:spcPct val="121000"/>
                        </a:lnSpc>
                      </a:pPr>
                      <a:r>
                        <a:rPr lang="en-US" sz="500">
                          <a:latin typeface="Arial"/>
                        </a:rPr>
                        <a:t>(°C) Temperature</a:t>
                      </a:r>
                    </a:p>
                  </a:txBody>
                  <a:tcPr marL="0" marR="0" marT="0" marB="0">
                    <a:solidFill>
                      <a:srgbClr val="DAE1E7"/>
                    </a:solidFill>
                  </a:tcPr>
                </a:tc>
                <a:tc>
                  <a:txBody>
                    <a:bodyPr lIns="0" tIns="0" rIns="0" bIns="0">
                      <a:noAutofit/>
                    </a:bodyPr>
                    <a:p>
                      <a:pPr algn="ctr" indent="0">
                        <a:lnSpc>
                          <a:spcPts val="624"/>
                        </a:lnSpc>
                      </a:pPr>
                      <a:r>
                        <a:rPr lang="zh-TW" sz="800">
                          <a:latin typeface="MingLiU"/>
                          <a:ea typeface="MingLiU"/>
                        </a:rPr>
                        <a:t>相数 </a:t>
                      </a:r>
                      <a:r>
                        <a:rPr lang="en-US" sz="500">
                          <a:latin typeface="Arial"/>
                        </a:rPr>
                        <a:t>Phase</a:t>
                      </a:r>
                    </a:p>
                  </a:txBody>
                  <a:tcPr marL="0" marR="0" marT="0" marB="0">
                    <a:solidFill>
                      <a:srgbClr val="DAE1E7"/>
                    </a:solidFill>
                  </a:tcPr>
                </a:tc>
                <a:tc>
                  <a:txBody>
                    <a:bodyPr lIns="0" tIns="0" rIns="0" bIns="0">
                      <a:noAutofit/>
                    </a:bodyPr>
                    <a:p>
                      <a:pPr indent="0"/>
                      <a:r>
                        <a:rPr lang="zh-TW" sz="800">
                          <a:latin typeface="MingLiU"/>
                          <a:ea typeface="MingLiU"/>
                        </a:rPr>
                        <a:t>电压</a:t>
                      </a:r>
                    </a:p>
                    <a:p>
                      <a:pPr indent="0"/>
                      <a:r>
                        <a:rPr lang="en-US" sz="500">
                          <a:latin typeface="Arial"/>
                        </a:rPr>
                        <a:t>Voltage</a:t>
                      </a:r>
                    </a:p>
                  </a:txBody>
                  <a:tcPr marL="0" marR="0" marT="0" marB="0">
                    <a:solidFill>
                      <a:srgbClr val="DAE1E7"/>
                    </a:solidFill>
                  </a:tcPr>
                </a:tc>
                <a:tc vMerge="1">
                  <a:txBody>
                    <a:bodyPr lIns="0" tIns="0" rIns="0" bIns="0">
                      <a:noAutofit/>
                    </a:bodyPr>
                    <a:p>
                      <a:endParaRPr sz="1200"/>
                    </a:p>
                  </a:txBody>
                  <a:tcPr marL="0" marR="0" marT="0" marB="0"/>
                </a:tc>
              </a:tr>
              <a:tr h="225552">
                <a:tc>
                  <a:txBody>
                    <a:bodyPr lIns="0" tIns="0" rIns="0" bIns="0">
                      <a:noAutofit/>
                    </a:bodyPr>
                    <a:p>
                      <a:pPr algn="ctr" indent="0"/>
                      <a:r>
                        <a:rPr lang="en-US" sz="700">
                          <a:latin typeface="Arial"/>
                        </a:rPr>
                        <a:t>DM-35-8</a:t>
                      </a:r>
                    </a:p>
                  </a:txBody>
                  <a:tcPr marL="0" marR="0" marT="0" marB="0" anchor="ctr"/>
                </a:tc>
                <a:tc>
                  <a:txBody>
                    <a:bodyPr lIns="0" tIns="0" rIns="0" bIns="0">
                      <a:noAutofit/>
                    </a:bodyPr>
                    <a:p>
                      <a:pPr indent="101600"/>
                      <a:r>
                        <a:rPr lang="en-US" sz="700">
                          <a:latin typeface="Arial"/>
                        </a:rPr>
                        <a:t>250X300X600</a:t>
                      </a:r>
                    </a:p>
                  </a:txBody>
                  <a:tcPr marL="0" marR="0" marT="0" marB="0" anchor="ctr"/>
                </a:tc>
                <a:tc>
                  <a:txBody>
                    <a:bodyPr lIns="0" tIns="0" rIns="0" bIns="0">
                      <a:noAutofit/>
                    </a:bodyPr>
                    <a:p>
                      <a:pPr algn="ctr" indent="0"/>
                      <a:r>
                        <a:rPr lang="en-US" sz="700">
                          <a:latin typeface="Arial"/>
                        </a:rPr>
                        <a:t>35</a:t>
                      </a:r>
                    </a:p>
                  </a:txBody>
                  <a:tcPr marL="0" marR="0" marT="0" marB="0" anchor="ctr"/>
                </a:tc>
                <a:tc>
                  <a:txBody>
                    <a:bodyPr lIns="0" tIns="0" rIns="0" bIns="0">
                      <a:noAutofit/>
                    </a:bodyPr>
                    <a:p>
                      <a:pPr algn="ctr" indent="0"/>
                      <a:r>
                        <a:rPr lang="en-US" sz="700">
                          <a:latin typeface="Arial"/>
                        </a:rPr>
                        <a:t>850</a:t>
                      </a:r>
                    </a:p>
                  </a:txBody>
                  <a:tcPr marL="0" marR="0" marT="0" marB="0" anchor="ctr"/>
                </a:tc>
                <a:tc>
                  <a:txBody>
                    <a:bodyPr lIns="0" tIns="0" rIns="0" bIns="0">
                      <a:noAutofit/>
                    </a:bodyPr>
                    <a:p>
                      <a:pPr algn="r" marR="65600" indent="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r h="222504">
                <a:tc>
                  <a:txBody>
                    <a:bodyPr lIns="0" tIns="0" rIns="0" bIns="0">
                      <a:noAutofit/>
                    </a:bodyPr>
                    <a:p>
                      <a:pPr algn="ctr" indent="0"/>
                      <a:r>
                        <a:rPr lang="en-US" sz="700">
                          <a:latin typeface="Arial"/>
                        </a:rPr>
                        <a:t>DM-50-8</a:t>
                      </a:r>
                    </a:p>
                  </a:txBody>
                  <a:tcPr marL="0" marR="0" marT="0" marB="0" anchor="ctr"/>
                </a:tc>
                <a:tc>
                  <a:txBody>
                    <a:bodyPr lIns="0" tIns="0" rIns="0" bIns="0">
                      <a:noAutofit/>
                    </a:bodyPr>
                    <a:p>
                      <a:pPr indent="101600"/>
                      <a:r>
                        <a:rPr lang="en-US" sz="700">
                          <a:latin typeface="Arial"/>
                        </a:rPr>
                        <a:t>300X350X600</a:t>
                      </a:r>
                    </a:p>
                  </a:txBody>
                  <a:tcPr marL="0" marR="0" marT="0" marB="0" anchor="ctr"/>
                </a:tc>
                <a:tc>
                  <a:txBody>
                    <a:bodyPr lIns="0" tIns="0" rIns="0" bIns="0">
                      <a:noAutofit/>
                    </a:bodyPr>
                    <a:p>
                      <a:pPr algn="ctr" indent="0"/>
                      <a:r>
                        <a:rPr lang="en-US" sz="700">
                          <a:latin typeface="Arial"/>
                        </a:rPr>
                        <a:t>50</a:t>
                      </a:r>
                    </a:p>
                  </a:txBody>
                  <a:tcPr marL="0" marR="0" marT="0" marB="0" anchor="ctr"/>
                </a:tc>
                <a:tc>
                  <a:txBody>
                    <a:bodyPr lIns="0" tIns="0" rIns="0" bIns="0">
                      <a:noAutofit/>
                    </a:bodyPr>
                    <a:p>
                      <a:pPr algn="ctr" indent="0"/>
                      <a:r>
                        <a:rPr lang="en-US" sz="700">
                          <a:latin typeface="Arial"/>
                        </a:rPr>
                        <a:t>850</a:t>
                      </a:r>
                    </a:p>
                  </a:txBody>
                  <a:tcPr marL="0" marR="0" marT="0" marB="0" anchor="ctr"/>
                </a:tc>
                <a:tc>
                  <a:txBody>
                    <a:bodyPr lIns="0" tIns="0" rIns="0" bIns="0">
                      <a:noAutofit/>
                    </a:bodyPr>
                    <a:p>
                      <a:pPr algn="r" marR="65600" indent="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r h="225552">
                <a:tc>
                  <a:txBody>
                    <a:bodyPr lIns="0" tIns="0" rIns="0" bIns="0">
                      <a:noAutofit/>
                    </a:bodyPr>
                    <a:p>
                      <a:pPr algn="ctr" indent="0"/>
                      <a:r>
                        <a:rPr lang="en-US" sz="700">
                          <a:latin typeface="Arial"/>
                        </a:rPr>
                        <a:t>DM-75-8</a:t>
                      </a:r>
                    </a:p>
                  </a:txBody>
                  <a:tcPr marL="0" marR="0" marT="0" marB="0" anchor="ctr"/>
                </a:tc>
                <a:tc>
                  <a:txBody>
                    <a:bodyPr lIns="0" tIns="0" rIns="0" bIns="0">
                      <a:noAutofit/>
                    </a:bodyPr>
                    <a:p>
                      <a:pPr indent="101600"/>
                      <a:r>
                        <a:rPr lang="en-US" sz="700">
                          <a:latin typeface="Arial"/>
                        </a:rPr>
                        <a:t>350X450X650</a:t>
                      </a:r>
                    </a:p>
                  </a:txBody>
                  <a:tcPr marL="0" marR="0" marT="0" marB="0" anchor="ctr"/>
                </a:tc>
                <a:tc>
                  <a:txBody>
                    <a:bodyPr lIns="0" tIns="0" rIns="0" bIns="0">
                      <a:noAutofit/>
                    </a:bodyPr>
                    <a:p>
                      <a:pPr algn="ctr" indent="0"/>
                      <a:r>
                        <a:rPr lang="en-US" sz="700">
                          <a:latin typeface="Arial"/>
                        </a:rPr>
                        <a:t>75</a:t>
                      </a:r>
                    </a:p>
                  </a:txBody>
                  <a:tcPr marL="0" marR="0" marT="0" marB="0" anchor="ctr"/>
                </a:tc>
                <a:tc>
                  <a:txBody>
                    <a:bodyPr lIns="0" tIns="0" rIns="0" bIns="0">
                      <a:noAutofit/>
                    </a:bodyPr>
                    <a:p>
                      <a:pPr algn="ctr" indent="0"/>
                      <a:r>
                        <a:rPr lang="en-US" sz="700">
                          <a:latin typeface="Arial"/>
                        </a:rPr>
                        <a:t>850</a:t>
                      </a:r>
                    </a:p>
                  </a:txBody>
                  <a:tcPr marL="0" marR="0" marT="0" marB="0" anchor="ctr"/>
                </a:tc>
                <a:tc>
                  <a:txBody>
                    <a:bodyPr lIns="0" tIns="0" rIns="0" bIns="0">
                      <a:noAutofit/>
                    </a:bodyPr>
                    <a:p>
                      <a:pPr algn="r" marR="65600" indent="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r h="225552">
                <a:tc>
                  <a:txBody>
                    <a:bodyPr lIns="0" tIns="0" rIns="0" bIns="0">
                      <a:noAutofit/>
                    </a:bodyPr>
                    <a:p>
                      <a:pPr algn="ctr" indent="0"/>
                      <a:r>
                        <a:rPr lang="en-US" sz="700">
                          <a:latin typeface="Arial"/>
                        </a:rPr>
                        <a:t>DM-100-8</a:t>
                      </a:r>
                    </a:p>
                  </a:txBody>
                  <a:tcPr marL="0" marR="0" marT="0" marB="0" anchor="ctr"/>
                </a:tc>
                <a:tc>
                  <a:txBody>
                    <a:bodyPr lIns="0" tIns="0" rIns="0" bIns="0">
                      <a:noAutofit/>
                    </a:bodyPr>
                    <a:p>
                      <a:pPr indent="101600"/>
                      <a:r>
                        <a:rPr lang="en-US" sz="700">
                          <a:latin typeface="Arial"/>
                        </a:rPr>
                        <a:t>400X550X665</a:t>
                      </a:r>
                    </a:p>
                  </a:txBody>
                  <a:tcPr marL="0" marR="0" marT="0" marB="0" anchor="ctr"/>
                </a:tc>
                <a:tc>
                  <a:txBody>
                    <a:bodyPr lIns="0" tIns="0" rIns="0" bIns="0">
                      <a:noAutofit/>
                    </a:bodyPr>
                    <a:p>
                      <a:pPr algn="ctr" indent="0"/>
                      <a:r>
                        <a:rPr lang="en-US" sz="700">
                          <a:latin typeface="Arial"/>
                        </a:rPr>
                        <a:t>100</a:t>
                      </a:r>
                    </a:p>
                  </a:txBody>
                  <a:tcPr marL="0" marR="0" marT="0" marB="0" anchor="ctr"/>
                </a:tc>
                <a:tc>
                  <a:txBody>
                    <a:bodyPr lIns="0" tIns="0" rIns="0" bIns="0">
                      <a:noAutofit/>
                    </a:bodyPr>
                    <a:p>
                      <a:pPr algn="ctr" indent="0"/>
                      <a:r>
                        <a:rPr lang="en-US" sz="700">
                          <a:latin typeface="Arial"/>
                        </a:rPr>
                        <a:t>850</a:t>
                      </a:r>
                    </a:p>
                  </a:txBody>
                  <a:tcPr marL="0" marR="0" marT="0" marB="0" anchor="ctr"/>
                </a:tc>
                <a:tc>
                  <a:txBody>
                    <a:bodyPr lIns="0" tIns="0" rIns="0" bIns="0">
                      <a:noAutofit/>
                    </a:bodyPr>
                    <a:p>
                      <a:pPr algn="r" marR="65600" indent="0"/>
                      <a:r>
                        <a:rPr lang="en-US" sz="700">
                          <a:latin typeface="Arial"/>
                        </a:rPr>
                        <a:t>3</a:t>
                      </a:r>
                    </a:p>
                  </a:txBody>
                  <a:tcPr marL="0" marR="0" marT="0" marB="0" anchor="ctr"/>
                </a:tc>
                <a:tc>
                  <a:txBody>
                    <a:bodyPr lIns="0" tIns="0" rIns="0" bIns="0">
                      <a:noAutofit/>
                    </a:bodyPr>
                    <a:p>
                      <a:pPr indent="0"/>
                      <a:r>
                        <a:rPr lang="en-US" sz="700">
                          <a:latin typeface="Arial"/>
                        </a:rPr>
                        <a:t>380</a:t>
                      </a:r>
                    </a:p>
                  </a:txBody>
                  <a:tcPr marL="0" marR="0" marT="0" marB="0" anchor="ctr"/>
                </a:tc>
                <a:tc>
                  <a:txBody>
                    <a:bodyPr lIns="0" tIns="0" rIns="0" bIns="0">
                      <a:noAutofit/>
                    </a:bodyPr>
                    <a:p>
                      <a:endParaRPr sz="1100"/>
                    </a:p>
                  </a:txBody>
                  <a:tcPr marL="0" marR="0" marT="0" marB="0"/>
                </a:tc>
              </a:tr>
            </a:tbl>
          </a:graphicData>
        </a:graphic>
      </p:graphicFrame>
      <p:sp>
        <p:nvSpPr>
          <p:cNvPr id="23" name=""/>
          <p:cNvSpPr/>
          <p:nvPr/>
        </p:nvSpPr>
        <p:spPr>
          <a:xfrm>
            <a:off x="12222480" y="5602224"/>
            <a:ext cx="1441704" cy="326136"/>
          </a:xfrm>
          <a:prstGeom prst="rect">
            <a:avLst/>
          </a:prstGeom>
          <a:solidFill>
            <a:srgbClr val="FFFFFF"/>
          </a:solidFill>
        </p:spPr>
        <p:txBody>
          <a:bodyPr lIns="0" tIns="0" rIns="0" bIns="0">
            <a:noAutofit/>
          </a:bodyPr>
          <a:p>
            <a:pPr indent="0">
              <a:lnSpc>
                <a:spcPts val="1152"/>
              </a:lnSpc>
            </a:pPr>
            <a:r>
              <a:rPr lang="zh-TW" sz="1200">
                <a:latin typeface="MingLiU"/>
                <a:ea typeface="MingLiU"/>
              </a:rPr>
              <a:t>埋入式盐溶炉 </a:t>
            </a:r>
            <a:r>
              <a:rPr lang="en-US" sz="1000">
                <a:latin typeface="Arial"/>
              </a:rPr>
              <a:t>Embedded salt furnace</a:t>
            </a:r>
          </a:p>
        </p:txBody>
      </p:sp>
      <p:sp>
        <p:nvSpPr>
          <p:cNvPr id="24" name=""/>
          <p:cNvSpPr/>
          <p:nvPr/>
        </p:nvSpPr>
        <p:spPr>
          <a:xfrm>
            <a:off x="8628888" y="8631936"/>
            <a:ext cx="2350008" cy="326136"/>
          </a:xfrm>
          <a:prstGeom prst="rect">
            <a:avLst/>
          </a:prstGeom>
          <a:solidFill>
            <a:srgbClr val="FFFFFF"/>
          </a:solidFill>
        </p:spPr>
        <p:txBody>
          <a:bodyPr lIns="0" tIns="0" rIns="0" bIns="0">
            <a:noAutofit/>
          </a:bodyPr>
          <a:p>
            <a:pPr indent="0"/>
            <a:r>
              <a:rPr lang="zh-TW" sz="1200">
                <a:latin typeface="MingLiU"/>
                <a:ea typeface="MingLiU"/>
              </a:rPr>
              <a:t>开底式搪瓷烧结炉</a:t>
            </a:r>
          </a:p>
          <a:p>
            <a:pPr indent="0">
              <a:lnSpc>
                <a:spcPct val="83000"/>
              </a:lnSpc>
            </a:pPr>
            <a:r>
              <a:rPr lang="en-US" sz="1000">
                <a:latin typeface="Arial"/>
              </a:rPr>
              <a:t>Open hearth enamel sintering furnace</a:t>
            </a:r>
          </a:p>
        </p:txBody>
      </p:sp>
      <p:sp>
        <p:nvSpPr>
          <p:cNvPr id="25" name=""/>
          <p:cNvSpPr/>
          <p:nvPr/>
        </p:nvSpPr>
        <p:spPr>
          <a:xfrm>
            <a:off x="11625072" y="8644128"/>
            <a:ext cx="2444496" cy="338328"/>
          </a:xfrm>
          <a:prstGeom prst="rect">
            <a:avLst/>
          </a:prstGeom>
          <a:solidFill>
            <a:srgbClr val="FFFFFF"/>
          </a:solidFill>
        </p:spPr>
        <p:txBody>
          <a:bodyPr lIns="0" tIns="0" rIns="0" bIns="0">
            <a:noAutofit/>
          </a:bodyPr>
          <a:p>
            <a:pPr indent="0"/>
            <a:r>
              <a:rPr lang="zh-TW" sz="1200">
                <a:latin typeface="MingLiU"/>
                <a:ea typeface="MingLiU"/>
              </a:rPr>
              <a:t>开底式搪瓷烧结炉使用现场</a:t>
            </a:r>
          </a:p>
          <a:p>
            <a:pPr indent="0">
              <a:lnSpc>
                <a:spcPct val="87000"/>
              </a:lnSpc>
            </a:pPr>
            <a:r>
              <a:rPr lang="en-US" sz="1000">
                <a:latin typeface="Arial"/>
              </a:rPr>
              <a:t>Open hearth furnaces enamel firing site</a:t>
            </a:r>
          </a:p>
        </p:txBody>
      </p:sp>
      <p:sp>
        <p:nvSpPr>
          <p:cNvPr id="26" name=""/>
          <p:cNvSpPr/>
          <p:nvPr/>
        </p:nvSpPr>
        <p:spPr>
          <a:xfrm>
            <a:off x="11305032" y="9741408"/>
            <a:ext cx="3072384" cy="11887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27" name=""/>
          <p:cNvSpPr/>
          <p:nvPr/>
        </p:nvSpPr>
        <p:spPr>
          <a:xfrm>
            <a:off x="14465808" y="9735312"/>
            <a:ext cx="164592" cy="124968"/>
          </a:xfrm>
          <a:prstGeom prst="rect">
            <a:avLst/>
          </a:prstGeom>
          <a:solidFill>
            <a:srgbClr val="9FA1A0"/>
          </a:solidFill>
        </p:spPr>
        <p:txBody>
          <a:bodyPr lIns="0" tIns="0" rIns="0" bIns="0" wrap="none">
            <a:noAutofit/>
          </a:bodyPr>
          <a:p>
            <a:pPr indent="0"/>
            <a:r>
              <a:rPr lang="en-US" sz="1000">
                <a:solidFill>
                  <a:srgbClr val="FFFFFF"/>
                </a:solidFill>
                <a:latin typeface="Arial"/>
              </a:rPr>
              <a:t>20</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999744" y="1731264"/>
            <a:ext cx="3139440" cy="3694176"/>
          </a:xfrm>
          <a:prstGeom prst="rect">
            <a:avLst/>
          </a:prstGeom>
        </p:spPr>
      </p:pic>
      <p:pic>
        <p:nvPicPr>
          <p:cNvPr id="3" name=""/>
          <p:cNvPicPr>
            <a:picLocks noChangeAspect="1"/>
          </p:cNvPicPr>
          <p:nvPr/>
        </p:nvPicPr>
        <p:blipFill>
          <a:blip r:embed="rPictId1"/>
          <a:stretch>
            <a:fillRect/>
          </a:stretch>
        </p:blipFill>
        <p:spPr>
          <a:xfrm>
            <a:off x="658368" y="6598920"/>
            <a:ext cx="3060192" cy="2194560"/>
          </a:xfrm>
          <a:prstGeom prst="rect">
            <a:avLst/>
          </a:prstGeom>
        </p:spPr>
      </p:pic>
      <p:pic>
        <p:nvPicPr>
          <p:cNvPr id="4" name=""/>
          <p:cNvPicPr>
            <a:picLocks noChangeAspect="1"/>
          </p:cNvPicPr>
          <p:nvPr/>
        </p:nvPicPr>
        <p:blipFill>
          <a:blip r:embed="rPictId2"/>
          <a:stretch>
            <a:fillRect/>
          </a:stretch>
        </p:blipFill>
        <p:spPr>
          <a:xfrm>
            <a:off x="4017264" y="6598920"/>
            <a:ext cx="3041904" cy="2194560"/>
          </a:xfrm>
          <a:prstGeom prst="rect">
            <a:avLst/>
          </a:prstGeom>
        </p:spPr>
      </p:pic>
      <p:pic>
        <p:nvPicPr>
          <p:cNvPr id="5" name=""/>
          <p:cNvPicPr>
            <a:picLocks noChangeAspect="1"/>
          </p:cNvPicPr>
          <p:nvPr/>
        </p:nvPicPr>
        <p:blipFill>
          <a:blip r:embed="rPictId3"/>
          <a:stretch>
            <a:fillRect/>
          </a:stretch>
        </p:blipFill>
        <p:spPr>
          <a:xfrm>
            <a:off x="8601456" y="1331976"/>
            <a:ext cx="5779008" cy="2106168"/>
          </a:xfrm>
          <a:prstGeom prst="rect">
            <a:avLst/>
          </a:prstGeom>
        </p:spPr>
      </p:pic>
      <p:pic>
        <p:nvPicPr>
          <p:cNvPr id="6" name=""/>
          <p:cNvPicPr>
            <a:picLocks noChangeAspect="1"/>
          </p:cNvPicPr>
          <p:nvPr/>
        </p:nvPicPr>
        <p:blipFill>
          <a:blip r:embed="rPictId4"/>
          <a:stretch>
            <a:fillRect/>
          </a:stretch>
        </p:blipFill>
        <p:spPr>
          <a:xfrm>
            <a:off x="8854440" y="4962144"/>
            <a:ext cx="2563368" cy="1682496"/>
          </a:xfrm>
          <a:prstGeom prst="rect">
            <a:avLst/>
          </a:prstGeom>
        </p:spPr>
      </p:pic>
      <p:pic>
        <p:nvPicPr>
          <p:cNvPr id="7" name=""/>
          <p:cNvPicPr>
            <a:picLocks noChangeAspect="1"/>
          </p:cNvPicPr>
          <p:nvPr/>
        </p:nvPicPr>
        <p:blipFill>
          <a:blip r:embed="rPictId5"/>
          <a:stretch>
            <a:fillRect/>
          </a:stretch>
        </p:blipFill>
        <p:spPr>
          <a:xfrm>
            <a:off x="11515344" y="4968240"/>
            <a:ext cx="2557272" cy="1667256"/>
          </a:xfrm>
          <a:prstGeom prst="rect">
            <a:avLst/>
          </a:prstGeom>
        </p:spPr>
      </p:pic>
      <p:pic>
        <p:nvPicPr>
          <p:cNvPr id="8" name=""/>
          <p:cNvPicPr>
            <a:picLocks noChangeAspect="1"/>
          </p:cNvPicPr>
          <p:nvPr/>
        </p:nvPicPr>
        <p:blipFill>
          <a:blip r:embed="rPictId6"/>
          <a:stretch>
            <a:fillRect/>
          </a:stretch>
        </p:blipFill>
        <p:spPr>
          <a:xfrm>
            <a:off x="8854440" y="6842760"/>
            <a:ext cx="5227320" cy="2191512"/>
          </a:xfrm>
          <a:prstGeom prst="rect">
            <a:avLst/>
          </a:prstGeom>
        </p:spPr>
      </p:pic>
      <p:sp>
        <p:nvSpPr>
          <p:cNvPr id="9" name=""/>
          <p:cNvSpPr/>
          <p:nvPr/>
        </p:nvSpPr>
        <p:spPr>
          <a:xfrm>
            <a:off x="1078992" y="1338072"/>
            <a:ext cx="2648712" cy="362712"/>
          </a:xfrm>
          <a:prstGeom prst="rect">
            <a:avLst/>
          </a:prstGeom>
          <a:solidFill>
            <a:srgbClr val="FFFFFF"/>
          </a:solidFill>
        </p:spPr>
        <p:txBody>
          <a:bodyPr lIns="0" tIns="0" rIns="0" bIns="0">
            <a:noAutofit/>
          </a:bodyPr>
          <a:p>
            <a:pPr indent="0"/>
            <a:r>
              <a:rPr lang="zh-TW" sz="1200">
                <a:latin typeface="MingLiU"/>
                <a:ea typeface="MingLiU"/>
              </a:rPr>
              <a:t>立式铝合金淬火炉</a:t>
            </a:r>
          </a:p>
          <a:p>
            <a:pPr indent="0"/>
            <a:r>
              <a:rPr lang="en-US" sz="1000">
                <a:latin typeface="Arial"/>
              </a:rPr>
              <a:t>Vertical aluminum alloy quenching furnace</a:t>
            </a:r>
          </a:p>
        </p:txBody>
      </p:sp>
      <p:sp>
        <p:nvSpPr>
          <p:cNvPr id="10" name=""/>
          <p:cNvSpPr/>
          <p:nvPr/>
        </p:nvSpPr>
        <p:spPr>
          <a:xfrm>
            <a:off x="4291584" y="1898904"/>
            <a:ext cx="2282952" cy="1484376"/>
          </a:xfrm>
          <a:prstGeom prst="rect">
            <a:avLst/>
          </a:prstGeom>
          <a:solidFill>
            <a:srgbClr val="FFFFFF"/>
          </a:solidFill>
        </p:spPr>
        <p:txBody>
          <a:bodyPr lIns="0" tIns="0" rIns="0" bIns="0">
            <a:noAutofit/>
          </a:bodyPr>
          <a:p>
            <a:pPr algn="just" indent="0">
              <a:lnSpc>
                <a:spcPts val="1212"/>
              </a:lnSpc>
            </a:pPr>
            <a:r>
              <a:rPr lang="zh-TW" sz="800">
                <a:solidFill>
                  <a:srgbClr val="19277D"/>
                </a:solidFill>
                <a:latin typeface="MingLiU"/>
                <a:ea typeface="MingLiU"/>
              </a:rPr>
              <a:t>设备用途：</a:t>
            </a:r>
            <a:r>
              <a:rPr lang="zh-TW" sz="800">
                <a:latin typeface="MingLiU"/>
                <a:ea typeface="MingLiU"/>
              </a:rPr>
              <a:t>主要用于铝轮毂、铝铸件及各种铝 合金标准件的快速固熔热处理，恒温时间结束 后工件的转移速度在</a:t>
            </a:r>
            <a:r>
              <a:rPr lang="en-US" sz="700">
                <a:latin typeface="Arial"/>
              </a:rPr>
              <a:t>7—</a:t>
            </a:r>
            <a:r>
              <a:rPr lang="zh-TW" sz="700">
                <a:latin typeface="Arial"/>
                <a:ea typeface="Arial"/>
              </a:rPr>
              <a:t>10</a:t>
            </a:r>
            <a:r>
              <a:rPr lang="zh-TW" sz="800">
                <a:latin typeface="MingLiU"/>
                <a:ea typeface="MingLiU"/>
              </a:rPr>
              <a:t>秒以内。</a:t>
            </a:r>
          </a:p>
          <a:p>
            <a:pPr algn="just" indent="0">
              <a:lnSpc>
                <a:spcPts val="1128"/>
              </a:lnSpc>
            </a:pPr>
            <a:r>
              <a:rPr lang="zh-TW" sz="800">
                <a:solidFill>
                  <a:srgbClr val="19277D"/>
                </a:solidFill>
                <a:latin typeface="MingLiU"/>
                <a:ea typeface="MingLiU"/>
              </a:rPr>
              <a:t>工作参数：</a:t>
            </a:r>
            <a:r>
              <a:rPr lang="zh-TW" sz="800">
                <a:latin typeface="MingLiU"/>
                <a:ea typeface="MingLiU"/>
              </a:rPr>
              <a:t>额定温度</a:t>
            </a:r>
            <a:r>
              <a:rPr lang="en-US" sz="700">
                <a:latin typeface="Arial"/>
              </a:rPr>
              <a:t>550°C,</a:t>
            </a:r>
            <a:r>
              <a:rPr lang="zh-TW" sz="800">
                <a:latin typeface="MingLiU"/>
                <a:ea typeface="MingLiU"/>
              </a:rPr>
              <a:t>水槽温度</a:t>
            </a:r>
            <a:r>
              <a:rPr lang="en-US" sz="700">
                <a:latin typeface="Arial"/>
              </a:rPr>
              <a:t>70-80°C </a:t>
            </a:r>
            <a:r>
              <a:rPr lang="en-US" sz="700">
                <a:solidFill>
                  <a:srgbClr val="19277D"/>
                </a:solidFill>
                <a:latin typeface="Arial"/>
              </a:rPr>
              <a:t>Equipment use: </a:t>
            </a:r>
            <a:r>
              <a:rPr lang="en-US" sz="700">
                <a:latin typeface="Arial"/>
              </a:rPr>
              <a:t>Mainly used aluminum wheels fast solid solution heat treatment of aluminum castings and various aluminum standard parts, after the holding time.workpiece within 7-10 s </a:t>
            </a:r>
            <a:r>
              <a:rPr lang="en-US" sz="700">
                <a:solidFill>
                  <a:srgbClr val="19277D"/>
                </a:solidFill>
                <a:latin typeface="Arial"/>
              </a:rPr>
              <a:t>Working parameters: </a:t>
            </a:r>
            <a:r>
              <a:rPr lang="en-US" sz="700">
                <a:latin typeface="Arial"/>
              </a:rPr>
              <a:t>temperature at 550 °C water bath temperature of 70-80 °C</a:t>
            </a:r>
          </a:p>
        </p:txBody>
      </p:sp>
      <p:sp>
        <p:nvSpPr>
          <p:cNvPr id="11" name=""/>
          <p:cNvSpPr/>
          <p:nvPr/>
        </p:nvSpPr>
        <p:spPr>
          <a:xfrm>
            <a:off x="1057656" y="6224016"/>
            <a:ext cx="1524000" cy="329184"/>
          </a:xfrm>
          <a:prstGeom prst="rect">
            <a:avLst/>
          </a:prstGeom>
          <a:solidFill>
            <a:srgbClr val="FFFFFF"/>
          </a:solidFill>
        </p:spPr>
        <p:txBody>
          <a:bodyPr lIns="0" tIns="0" rIns="0" bIns="0">
            <a:noAutofit/>
          </a:bodyPr>
          <a:p>
            <a:pPr indent="88900">
              <a:lnSpc>
                <a:spcPts val="1176"/>
              </a:lnSpc>
              <a:spcBef>
                <a:spcPts val="4480"/>
              </a:spcBef>
            </a:pPr>
            <a:r>
              <a:rPr lang="zh-TW" sz="1200">
                <a:latin typeface="MingLiU"/>
                <a:ea typeface="MingLiU"/>
              </a:rPr>
              <a:t>制动梁燃油加热炉 </a:t>
            </a:r>
            <a:r>
              <a:rPr lang="en-US" sz="1000">
                <a:latin typeface="Arial"/>
              </a:rPr>
              <a:t>Brake beam furnace fuel</a:t>
            </a:r>
          </a:p>
        </p:txBody>
      </p:sp>
      <p:sp>
        <p:nvSpPr>
          <p:cNvPr id="12" name=""/>
          <p:cNvSpPr/>
          <p:nvPr/>
        </p:nvSpPr>
        <p:spPr>
          <a:xfrm>
            <a:off x="981456" y="8878824"/>
            <a:ext cx="2112264" cy="280416"/>
          </a:xfrm>
          <a:prstGeom prst="rect">
            <a:avLst/>
          </a:prstGeom>
          <a:solidFill>
            <a:srgbClr val="FFFFFF"/>
          </a:solidFill>
        </p:spPr>
        <p:txBody>
          <a:bodyPr lIns="0" tIns="0" rIns="0" bIns="0">
            <a:noAutofit/>
          </a:bodyPr>
          <a:p>
            <a:pPr indent="0">
              <a:spcBef>
                <a:spcPts val="420"/>
              </a:spcBef>
            </a:pPr>
            <a:r>
              <a:rPr lang="zh-TW" sz="800">
                <a:latin typeface="MingLiU"/>
                <a:ea typeface="MingLiU"/>
              </a:rPr>
              <a:t>适用行业：机车行业</a:t>
            </a:r>
          </a:p>
          <a:p>
            <a:pPr indent="0"/>
            <a:r>
              <a:rPr lang="en-US" sz="700">
                <a:solidFill>
                  <a:srgbClr val="19277D"/>
                </a:solidFill>
                <a:latin typeface="Arial"/>
              </a:rPr>
              <a:t>Applicable industries: </a:t>
            </a:r>
            <a:r>
              <a:rPr lang="en-US" sz="700">
                <a:latin typeface="Arial"/>
              </a:rPr>
              <a:t>automotive industry</a:t>
            </a:r>
          </a:p>
        </p:txBody>
      </p:sp>
      <p:sp>
        <p:nvSpPr>
          <p:cNvPr id="13" name=""/>
          <p:cNvSpPr/>
          <p:nvPr/>
        </p:nvSpPr>
        <p:spPr>
          <a:xfrm>
            <a:off x="4230624" y="6239256"/>
            <a:ext cx="902208" cy="335280"/>
          </a:xfrm>
          <a:prstGeom prst="rect">
            <a:avLst/>
          </a:prstGeom>
          <a:solidFill>
            <a:srgbClr val="FFFFFF"/>
          </a:solidFill>
        </p:spPr>
        <p:txBody>
          <a:bodyPr lIns="0" tIns="0" rIns="0" bIns="0">
            <a:noAutofit/>
          </a:bodyPr>
          <a:p>
            <a:pPr indent="0">
              <a:lnSpc>
                <a:spcPts val="1200"/>
              </a:lnSpc>
            </a:pPr>
            <a:r>
              <a:rPr lang="zh-TW" sz="1200">
                <a:latin typeface="MingLiU"/>
                <a:ea typeface="MingLiU"/>
              </a:rPr>
              <a:t>枷钉加热炉 </a:t>
            </a:r>
            <a:r>
              <a:rPr lang="en-US" sz="1000">
                <a:latin typeface="Arial"/>
              </a:rPr>
              <a:t>Rivet Furnace</a:t>
            </a:r>
          </a:p>
        </p:txBody>
      </p:sp>
      <p:sp>
        <p:nvSpPr>
          <p:cNvPr id="14" name=""/>
          <p:cNvSpPr/>
          <p:nvPr/>
        </p:nvSpPr>
        <p:spPr>
          <a:xfrm>
            <a:off x="4078224" y="8881872"/>
            <a:ext cx="2944368" cy="286512"/>
          </a:xfrm>
          <a:prstGeom prst="rect">
            <a:avLst/>
          </a:prstGeom>
          <a:solidFill>
            <a:srgbClr val="FFFFFF"/>
          </a:solidFill>
        </p:spPr>
        <p:txBody>
          <a:bodyPr lIns="0" tIns="0" rIns="0" bIns="0">
            <a:noAutofit/>
          </a:bodyPr>
          <a:p>
            <a:pPr indent="0">
              <a:lnSpc>
                <a:spcPts val="1056"/>
              </a:lnSpc>
              <a:spcBef>
                <a:spcPts val="350"/>
              </a:spcBef>
            </a:pPr>
            <a:r>
              <a:rPr lang="zh-TW" sz="800">
                <a:latin typeface="MingLiU"/>
                <a:ea typeface="MingLiU"/>
              </a:rPr>
              <a:t>设备特点：全纤维炉体，燃烧机加热，汽缸升降式炉门。 </a:t>
            </a:r>
            <a:r>
              <a:rPr lang="en-US" sz="700">
                <a:solidFill>
                  <a:srgbClr val="19277D"/>
                </a:solidFill>
                <a:latin typeface="Arial"/>
              </a:rPr>
              <a:t>Features: </a:t>
            </a:r>
            <a:r>
              <a:rPr lang="en-US" sz="700">
                <a:latin typeface="Arial"/>
              </a:rPr>
              <a:t>full fiber furnace, burner heating cylinder lift door.</a:t>
            </a:r>
          </a:p>
        </p:txBody>
      </p:sp>
      <p:sp>
        <p:nvSpPr>
          <p:cNvPr id="15" name=""/>
          <p:cNvSpPr/>
          <p:nvPr/>
        </p:nvSpPr>
        <p:spPr>
          <a:xfrm>
            <a:off x="658368" y="9738360"/>
            <a:ext cx="143256" cy="115824"/>
          </a:xfrm>
          <a:prstGeom prst="rect">
            <a:avLst/>
          </a:prstGeom>
          <a:solidFill>
            <a:srgbClr val="9FA1A0"/>
          </a:solidFill>
        </p:spPr>
        <p:txBody>
          <a:bodyPr lIns="0" tIns="0" rIns="0" bIns="0" wrap="none">
            <a:noAutofit/>
          </a:bodyPr>
          <a:p>
            <a:pPr indent="0"/>
            <a:r>
              <a:rPr lang="en-US" sz="1000">
                <a:solidFill>
                  <a:srgbClr val="FFFFFF"/>
                </a:solidFill>
                <a:latin typeface="Arial"/>
              </a:rPr>
              <a:t>21</a:t>
            </a:r>
          </a:p>
        </p:txBody>
      </p:sp>
      <p:sp>
        <p:nvSpPr>
          <p:cNvPr id="16" name=""/>
          <p:cNvSpPr/>
          <p:nvPr/>
        </p:nvSpPr>
        <p:spPr>
          <a:xfrm>
            <a:off x="1057656" y="9741408"/>
            <a:ext cx="3346704" cy="112776"/>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7" name=""/>
          <p:cNvSpPr/>
          <p:nvPr/>
        </p:nvSpPr>
        <p:spPr>
          <a:xfrm>
            <a:off x="8677656" y="3462528"/>
            <a:ext cx="1810512" cy="469392"/>
          </a:xfrm>
          <a:prstGeom prst="rect">
            <a:avLst/>
          </a:prstGeom>
          <a:solidFill>
            <a:srgbClr val="FFFFFF"/>
          </a:solidFill>
        </p:spPr>
        <p:txBody>
          <a:bodyPr lIns="0" tIns="0" rIns="0" bIns="0">
            <a:noAutofit/>
          </a:bodyPr>
          <a:p>
            <a:pPr indent="0"/>
            <a:r>
              <a:rPr lang="zh-TW" sz="1200">
                <a:latin typeface="MingLiU"/>
                <a:ea typeface="MingLiU"/>
              </a:rPr>
              <a:t>环保焚烧炉</a:t>
            </a:r>
          </a:p>
          <a:p>
            <a:pPr indent="0">
              <a:lnSpc>
                <a:spcPts val="1320"/>
              </a:lnSpc>
            </a:pPr>
            <a:r>
              <a:rPr lang="en-US" sz="1000">
                <a:latin typeface="Arial"/>
              </a:rPr>
              <a:t>Biomass pellet incinerator </a:t>
            </a:r>
            <a:r>
              <a:rPr lang="zh-TW" sz="800">
                <a:solidFill>
                  <a:srgbClr val="19277D"/>
                </a:solidFill>
                <a:latin typeface="MingLiU"/>
                <a:ea typeface="MingLiU"/>
              </a:rPr>
              <a:t>设备特点：</a:t>
            </a:r>
            <a:r>
              <a:rPr lang="zh-TW" sz="800">
                <a:latin typeface="MingLiU"/>
                <a:ea typeface="MingLiU"/>
              </a:rPr>
              <a:t>节能、环保、使用成本低</a:t>
            </a:r>
          </a:p>
        </p:txBody>
      </p:sp>
      <p:sp>
        <p:nvSpPr>
          <p:cNvPr id="18" name=""/>
          <p:cNvSpPr/>
          <p:nvPr/>
        </p:nvSpPr>
        <p:spPr>
          <a:xfrm>
            <a:off x="10637520" y="3480816"/>
            <a:ext cx="3709416" cy="454152"/>
          </a:xfrm>
          <a:prstGeom prst="rect">
            <a:avLst/>
          </a:prstGeom>
          <a:solidFill>
            <a:srgbClr val="FFFFFF"/>
          </a:solidFill>
        </p:spPr>
        <p:txBody>
          <a:bodyPr lIns="0" tIns="0" rIns="0" bIns="0">
            <a:noAutofit/>
          </a:bodyPr>
          <a:p>
            <a:pPr marL="980000" indent="0"/>
            <a:r>
              <a:rPr lang="zh-TW" sz="800">
                <a:latin typeface="MingLiU"/>
                <a:ea typeface="MingLiU"/>
              </a:rPr>
              <a:t>专家现场鉴定</a:t>
            </a:r>
          </a:p>
          <a:p>
            <a:pPr marL="980000" indent="0">
              <a:spcAft>
                <a:spcPts val="420"/>
              </a:spcAft>
            </a:pPr>
            <a:r>
              <a:rPr lang="en-US" sz="700">
                <a:latin typeface="Arial"/>
              </a:rPr>
              <a:t>Expert on-site appraisal</a:t>
            </a:r>
          </a:p>
          <a:p>
            <a:pPr indent="0"/>
            <a:r>
              <a:rPr lang="en-US" sz="700">
                <a:solidFill>
                  <a:srgbClr val="19277D"/>
                </a:solidFill>
                <a:latin typeface="Arial"/>
              </a:rPr>
              <a:t>Equipment Features: </a:t>
            </a:r>
            <a:r>
              <a:rPr lang="en-US" sz="700">
                <a:latin typeface="Arial"/>
              </a:rPr>
              <a:t>Low energy, environmental protection, the use of cost</a:t>
            </a:r>
          </a:p>
        </p:txBody>
      </p:sp>
      <p:sp>
        <p:nvSpPr>
          <p:cNvPr id="19" name=""/>
          <p:cNvSpPr/>
          <p:nvPr/>
        </p:nvSpPr>
        <p:spPr>
          <a:xfrm>
            <a:off x="8677656" y="3959352"/>
            <a:ext cx="1810512" cy="454152"/>
          </a:xfrm>
          <a:prstGeom prst="rect">
            <a:avLst/>
          </a:prstGeom>
          <a:solidFill>
            <a:srgbClr val="FFFFFF"/>
          </a:solidFill>
        </p:spPr>
        <p:txBody>
          <a:bodyPr lIns="0" tIns="0" rIns="0" bIns="0">
            <a:noAutofit/>
          </a:bodyPr>
          <a:p>
            <a:pPr indent="0">
              <a:lnSpc>
                <a:spcPts val="1272"/>
              </a:lnSpc>
            </a:pPr>
            <a:r>
              <a:rPr lang="zh-TW" sz="800">
                <a:solidFill>
                  <a:srgbClr val="19277D"/>
                </a:solidFill>
                <a:latin typeface="MingLiU"/>
                <a:ea typeface="MingLiU"/>
              </a:rPr>
              <a:t>燃料类型：</a:t>
            </a:r>
            <a:r>
              <a:rPr lang="zh-TW" sz="800">
                <a:latin typeface="MingLiU"/>
                <a:ea typeface="MingLiU"/>
              </a:rPr>
              <a:t>生物质颗粒</a:t>
            </a:r>
          </a:p>
          <a:p>
            <a:pPr indent="0">
              <a:lnSpc>
                <a:spcPts val="1272"/>
              </a:lnSpc>
            </a:pPr>
            <a:r>
              <a:rPr lang="zh-TW" sz="800">
                <a:solidFill>
                  <a:srgbClr val="19277D"/>
                </a:solidFill>
                <a:latin typeface="MingLiU"/>
                <a:ea typeface="MingLiU"/>
              </a:rPr>
              <a:t>设备用途：</a:t>
            </a:r>
            <a:r>
              <a:rPr lang="zh-TW" sz="800">
                <a:latin typeface="MingLiU"/>
                <a:ea typeface="MingLiU"/>
              </a:rPr>
              <a:t>工业热处理加热炉、热水 锅炉、轻纺行业、工业供暖等</a:t>
            </a:r>
          </a:p>
        </p:txBody>
      </p:sp>
      <p:sp>
        <p:nvSpPr>
          <p:cNvPr id="20" name=""/>
          <p:cNvSpPr/>
          <p:nvPr/>
        </p:nvSpPr>
        <p:spPr>
          <a:xfrm>
            <a:off x="10631424" y="3962400"/>
            <a:ext cx="3767328" cy="460248"/>
          </a:xfrm>
          <a:prstGeom prst="rect">
            <a:avLst/>
          </a:prstGeom>
          <a:solidFill>
            <a:srgbClr val="FFFFFF"/>
          </a:solidFill>
        </p:spPr>
        <p:txBody>
          <a:bodyPr lIns="0" tIns="0" rIns="0" bIns="0">
            <a:noAutofit/>
          </a:bodyPr>
          <a:p>
            <a:pPr indent="0">
              <a:lnSpc>
                <a:spcPct val="158000"/>
              </a:lnSpc>
            </a:pPr>
            <a:r>
              <a:rPr lang="en-US" sz="700">
                <a:solidFill>
                  <a:srgbClr val="19277D"/>
                </a:solidFill>
                <a:latin typeface="Arial"/>
              </a:rPr>
              <a:t>Fuel Type: </a:t>
            </a:r>
            <a:r>
              <a:rPr lang="en-US" sz="700">
                <a:latin typeface="Arial"/>
              </a:rPr>
              <a:t>biomass particles</a:t>
            </a:r>
          </a:p>
          <a:p>
            <a:pPr indent="0">
              <a:lnSpc>
                <a:spcPct val="158000"/>
              </a:lnSpc>
            </a:pPr>
            <a:r>
              <a:rPr lang="en-US" sz="700">
                <a:solidFill>
                  <a:srgbClr val="19277D"/>
                </a:solidFill>
                <a:latin typeface="Arial"/>
              </a:rPr>
              <a:t>Equipment Application: </a:t>
            </a:r>
            <a:r>
              <a:rPr lang="en-US" sz="700">
                <a:latin typeface="Arial"/>
              </a:rPr>
              <a:t>Industrial heat treatment furnaces, hot water boilers, textile industry, industrial heating, etc.</a:t>
            </a:r>
          </a:p>
        </p:txBody>
      </p:sp>
      <p:sp>
        <p:nvSpPr>
          <p:cNvPr id="21" name=""/>
          <p:cNvSpPr/>
          <p:nvPr/>
        </p:nvSpPr>
        <p:spPr>
          <a:xfrm>
            <a:off x="8982456" y="4629912"/>
            <a:ext cx="1697736" cy="344424"/>
          </a:xfrm>
          <a:prstGeom prst="rect">
            <a:avLst/>
          </a:prstGeom>
          <a:solidFill>
            <a:srgbClr val="FFFFFF"/>
          </a:solidFill>
        </p:spPr>
        <p:txBody>
          <a:bodyPr lIns="0" tIns="0" rIns="0" bIns="0">
            <a:noAutofit/>
          </a:bodyPr>
          <a:p>
            <a:pPr indent="0"/>
            <a:r>
              <a:rPr lang="zh-TW" sz="1200">
                <a:latin typeface="MingLiU"/>
                <a:ea typeface="MingLiU"/>
              </a:rPr>
              <a:t>对开式移罩炉</a:t>
            </a:r>
          </a:p>
          <a:p>
            <a:pPr indent="0"/>
            <a:r>
              <a:rPr lang="en-US" sz="1000">
                <a:latin typeface="Arial"/>
              </a:rPr>
              <a:t>Off-type shift cover furnace</a:t>
            </a:r>
          </a:p>
        </p:txBody>
      </p:sp>
      <p:sp>
        <p:nvSpPr>
          <p:cNvPr id="22" name=""/>
          <p:cNvSpPr/>
          <p:nvPr/>
        </p:nvSpPr>
        <p:spPr>
          <a:xfrm>
            <a:off x="11652504" y="4626864"/>
            <a:ext cx="1798320" cy="335280"/>
          </a:xfrm>
          <a:prstGeom prst="rect">
            <a:avLst/>
          </a:prstGeom>
          <a:solidFill>
            <a:srgbClr val="FFFFFF"/>
          </a:solidFill>
        </p:spPr>
        <p:txBody>
          <a:bodyPr lIns="0" tIns="0" rIns="0" bIns="0">
            <a:noAutofit/>
          </a:bodyPr>
          <a:p>
            <a:pPr indent="0"/>
            <a:r>
              <a:rPr lang="zh-TW" sz="1200">
                <a:latin typeface="MingLiU"/>
                <a:ea typeface="MingLiU"/>
              </a:rPr>
              <a:t>铝板退火炉</a:t>
            </a:r>
          </a:p>
          <a:p>
            <a:pPr indent="0">
              <a:lnSpc>
                <a:spcPct val="89000"/>
              </a:lnSpc>
            </a:pPr>
            <a:r>
              <a:rPr lang="en-US" sz="1000">
                <a:latin typeface="Arial"/>
              </a:rPr>
              <a:t>Aluminum annealing furnace</a:t>
            </a:r>
          </a:p>
        </p:txBody>
      </p:sp>
      <p:sp>
        <p:nvSpPr>
          <p:cNvPr id="23" name=""/>
          <p:cNvSpPr/>
          <p:nvPr/>
        </p:nvSpPr>
        <p:spPr>
          <a:xfrm>
            <a:off x="9003792" y="9049512"/>
            <a:ext cx="1789176" cy="350520"/>
          </a:xfrm>
          <a:prstGeom prst="rect">
            <a:avLst/>
          </a:prstGeom>
          <a:solidFill>
            <a:srgbClr val="FFFFFF"/>
          </a:solidFill>
        </p:spPr>
        <p:txBody>
          <a:bodyPr lIns="0" tIns="0" rIns="0" bIns="0">
            <a:noAutofit/>
          </a:bodyPr>
          <a:p>
            <a:pPr indent="0"/>
            <a:r>
              <a:rPr lang="zh-TW" sz="1200">
                <a:latin typeface="MingLiU"/>
                <a:ea typeface="MingLiU"/>
              </a:rPr>
              <a:t>玻璃晶化炉</a:t>
            </a:r>
          </a:p>
          <a:p>
            <a:pPr indent="0"/>
            <a:r>
              <a:rPr lang="en-US" sz="1000">
                <a:latin typeface="Arial"/>
              </a:rPr>
              <a:t>Glass crystallization furnace</a:t>
            </a:r>
          </a:p>
        </p:txBody>
      </p:sp>
      <p:sp>
        <p:nvSpPr>
          <p:cNvPr id="24" name=""/>
          <p:cNvSpPr/>
          <p:nvPr/>
        </p:nvSpPr>
        <p:spPr>
          <a:xfrm>
            <a:off x="11305032" y="9741408"/>
            <a:ext cx="3072384" cy="11887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25" name=""/>
          <p:cNvSpPr/>
          <p:nvPr/>
        </p:nvSpPr>
        <p:spPr>
          <a:xfrm>
            <a:off x="14465808" y="9735312"/>
            <a:ext cx="164592" cy="124968"/>
          </a:xfrm>
          <a:prstGeom prst="rect">
            <a:avLst/>
          </a:prstGeom>
          <a:solidFill>
            <a:srgbClr val="9FA1A0"/>
          </a:solidFill>
        </p:spPr>
        <p:txBody>
          <a:bodyPr lIns="0" tIns="0" rIns="0" bIns="0" wrap="none">
            <a:noAutofit/>
          </a:bodyPr>
          <a:p>
            <a:pPr indent="0"/>
            <a:r>
              <a:rPr lang="en-US" sz="1000">
                <a:solidFill>
                  <a:srgbClr val="FFFFFF"/>
                </a:solidFill>
                <a:latin typeface="Arial"/>
              </a:rPr>
              <a:t>22</a:t>
            </a: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1517904" y="1191768"/>
            <a:ext cx="4696968" cy="2795016"/>
          </a:xfrm>
          <a:prstGeom prst="rect">
            <a:avLst/>
          </a:prstGeom>
        </p:spPr>
      </p:pic>
      <p:pic>
        <p:nvPicPr>
          <p:cNvPr id="3" name=""/>
          <p:cNvPicPr>
            <a:picLocks noChangeAspect="1"/>
          </p:cNvPicPr>
          <p:nvPr/>
        </p:nvPicPr>
        <p:blipFill>
          <a:blip r:embed="rPictId1"/>
          <a:stretch>
            <a:fillRect/>
          </a:stretch>
        </p:blipFill>
        <p:spPr>
          <a:xfrm>
            <a:off x="64008" y="6620256"/>
            <a:ext cx="7491984" cy="2478024"/>
          </a:xfrm>
          <a:prstGeom prst="rect">
            <a:avLst/>
          </a:prstGeom>
        </p:spPr>
      </p:pic>
      <p:pic>
        <p:nvPicPr>
          <p:cNvPr id="4" name=""/>
          <p:cNvPicPr>
            <a:picLocks noChangeAspect="1"/>
          </p:cNvPicPr>
          <p:nvPr/>
        </p:nvPicPr>
        <p:blipFill>
          <a:blip r:embed="rPictId2"/>
          <a:stretch>
            <a:fillRect/>
          </a:stretch>
        </p:blipFill>
        <p:spPr>
          <a:xfrm>
            <a:off x="11091672" y="1517904"/>
            <a:ext cx="3511296" cy="2148840"/>
          </a:xfrm>
          <a:prstGeom prst="rect">
            <a:avLst/>
          </a:prstGeom>
        </p:spPr>
      </p:pic>
      <p:pic>
        <p:nvPicPr>
          <p:cNvPr id="5" name=""/>
          <p:cNvPicPr>
            <a:picLocks noChangeAspect="1"/>
          </p:cNvPicPr>
          <p:nvPr/>
        </p:nvPicPr>
        <p:blipFill>
          <a:blip r:embed="rPictId3"/>
          <a:stretch>
            <a:fillRect/>
          </a:stretch>
        </p:blipFill>
        <p:spPr>
          <a:xfrm>
            <a:off x="8994648" y="5626608"/>
            <a:ext cx="4998720" cy="3486912"/>
          </a:xfrm>
          <a:prstGeom prst="rect">
            <a:avLst/>
          </a:prstGeom>
        </p:spPr>
      </p:pic>
      <p:sp>
        <p:nvSpPr>
          <p:cNvPr id="6" name=""/>
          <p:cNvSpPr/>
          <p:nvPr/>
        </p:nvSpPr>
        <p:spPr>
          <a:xfrm>
            <a:off x="1499616" y="4047744"/>
            <a:ext cx="4776216" cy="2505456"/>
          </a:xfrm>
          <a:prstGeom prst="rect">
            <a:avLst/>
          </a:prstGeom>
          <a:solidFill>
            <a:srgbClr val="FFFFFF"/>
          </a:solidFill>
        </p:spPr>
        <p:txBody>
          <a:bodyPr lIns="0" tIns="0" rIns="0" bIns="0">
            <a:noAutofit/>
          </a:bodyPr>
          <a:p>
            <a:pPr indent="0"/>
            <a:r>
              <a:rPr lang="zh-TW" sz="1200">
                <a:latin typeface="MingLiU"/>
                <a:ea typeface="MingLiU"/>
              </a:rPr>
              <a:t>推杆式热处理生产线</a:t>
            </a:r>
          </a:p>
          <a:p>
            <a:pPr algn="just" indent="0">
              <a:lnSpc>
                <a:spcPct val="87000"/>
              </a:lnSpc>
              <a:spcAft>
                <a:spcPts val="210"/>
              </a:spcAft>
            </a:pPr>
            <a:r>
              <a:rPr lang="en-US" sz="1000">
                <a:latin typeface="Arial"/>
              </a:rPr>
              <a:t>Pusher heat treatment production line</a:t>
            </a:r>
          </a:p>
          <a:p>
            <a:pPr algn="just" indent="0">
              <a:lnSpc>
                <a:spcPts val="1152"/>
              </a:lnSpc>
            </a:pPr>
            <a:r>
              <a:rPr lang="zh-TW" sz="800">
                <a:solidFill>
                  <a:srgbClr val="19277D"/>
                </a:solidFill>
                <a:latin typeface="MingLiU"/>
                <a:ea typeface="MingLiU"/>
              </a:rPr>
              <a:t>设备用途：</a:t>
            </a:r>
            <a:r>
              <a:rPr lang="zh-TW" sz="800">
                <a:latin typeface="MingLiU"/>
                <a:ea typeface="MingLiU"/>
              </a:rPr>
              <a:t>适用于所有需要调质处理的配件。应用该热处理炉的铁路机车车辆配件有：钩舌、车钩、钩尾 框、缓冲器箱体等，产品经调质处理后，满足</a:t>
            </a:r>
            <a:r>
              <a:rPr lang="en-US" sz="700">
                <a:latin typeface="Arial"/>
              </a:rPr>
              <a:t>TB/T 2942-E</a:t>
            </a:r>
            <a:r>
              <a:rPr lang="zh-TW" sz="800">
                <a:latin typeface="MingLiU"/>
                <a:ea typeface="MingLiU"/>
              </a:rPr>
              <a:t>级钢的要求，并保持稳定的热处理质量。</a:t>
            </a:r>
          </a:p>
          <a:p>
            <a:pPr algn="just" indent="0">
              <a:lnSpc>
                <a:spcPts val="1096"/>
              </a:lnSpc>
            </a:pPr>
            <a:r>
              <a:rPr lang="zh-TW" sz="800">
                <a:solidFill>
                  <a:srgbClr val="19277D"/>
                </a:solidFill>
                <a:latin typeface="MingLiU"/>
                <a:ea typeface="MingLiU"/>
              </a:rPr>
              <a:t>能源类型：</a:t>
            </a:r>
            <a:r>
              <a:rPr lang="zh-TW" sz="800">
                <a:latin typeface="MingLiU"/>
                <a:ea typeface="MingLiU"/>
              </a:rPr>
              <a:t>电阻加热</a:t>
            </a:r>
          </a:p>
          <a:p>
            <a:pPr algn="just" indent="0">
              <a:lnSpc>
                <a:spcPts val="1096"/>
              </a:lnSpc>
            </a:pPr>
            <a:r>
              <a:rPr lang="zh-TW" sz="800">
                <a:solidFill>
                  <a:srgbClr val="19277D"/>
                </a:solidFill>
                <a:latin typeface="MingLiU"/>
                <a:ea typeface="MingLiU"/>
              </a:rPr>
              <a:t>生产线组成(可选配):</a:t>
            </a:r>
            <a:r>
              <a:rPr lang="zh-TW" sz="800">
                <a:latin typeface="MingLiU"/>
                <a:ea typeface="MingLiU"/>
              </a:rPr>
              <a:t>推料机构-加热淬火炉-多功能油(水)槽-淬火机构-传送装置-回火炉-冷却装置 </a:t>
            </a:r>
            <a:r>
              <a:rPr lang="zh-TW" sz="800">
                <a:solidFill>
                  <a:srgbClr val="19277D"/>
                </a:solidFill>
                <a:latin typeface="MingLiU"/>
                <a:ea typeface="MingLiU"/>
              </a:rPr>
              <a:t>控制系统：</a:t>
            </a:r>
            <a:r>
              <a:rPr lang="zh-TW" sz="800">
                <a:latin typeface="MingLiU"/>
                <a:ea typeface="MingLiU"/>
              </a:rPr>
              <a:t>具备温度智能控制、动作控制、过程记录、报警、自动关机等功能。</a:t>
            </a:r>
          </a:p>
          <a:p>
            <a:pPr algn="just" indent="0">
              <a:lnSpc>
                <a:spcPts val="1096"/>
              </a:lnSpc>
            </a:pPr>
            <a:r>
              <a:rPr lang="zh-TW" sz="800">
                <a:solidFill>
                  <a:srgbClr val="19277D"/>
                </a:solidFill>
                <a:latin typeface="MingLiU"/>
                <a:ea typeface="MingLiU"/>
              </a:rPr>
              <a:t>有效工作尺寸：</a:t>
            </a:r>
            <a:r>
              <a:rPr lang="zh-TW" sz="800">
                <a:latin typeface="MingLiU"/>
                <a:ea typeface="MingLiU"/>
              </a:rPr>
              <a:t>按需要定制。</a:t>
            </a:r>
          </a:p>
          <a:p>
            <a:pPr algn="just" indent="0">
              <a:lnSpc>
                <a:spcPct val="136000"/>
              </a:lnSpc>
            </a:pPr>
            <a:r>
              <a:rPr lang="en-US" sz="700">
                <a:solidFill>
                  <a:srgbClr val="19277D"/>
                </a:solidFill>
                <a:latin typeface="Arial"/>
              </a:rPr>
              <a:t>Equipment Application</a:t>
            </a:r>
            <a:r>
              <a:rPr lang="en-US" sz="700">
                <a:latin typeface="Arial"/>
              </a:rPr>
              <a:t>:Suitable for all needs quenching accessories. Application of the heat treatment furnace railway rolling stock parts are: knuckle, coupler, Yoke, a buffer tank, and other products after after quenching, meet the requirements of TB </a:t>
            </a:r>
            <a:r>
              <a:rPr lang="zh-TW" sz="700">
                <a:latin typeface="Arial"/>
                <a:ea typeface="Arial"/>
              </a:rPr>
              <a:t>/ </a:t>
            </a:r>
            <a:r>
              <a:rPr lang="en-US" sz="700">
                <a:latin typeface="Arial"/>
              </a:rPr>
              <a:t>T 2942-E grade steel, and maintain </a:t>
            </a:r>
            <a:r>
              <a:rPr lang="en-US" sz="700">
                <a:solidFill>
                  <a:srgbClr val="19277D"/>
                </a:solidFill>
                <a:latin typeface="Arial"/>
              </a:rPr>
              <a:t>heat quality.Energy types: </a:t>
            </a:r>
            <a:r>
              <a:rPr lang="en-US" sz="700">
                <a:latin typeface="Arial"/>
              </a:rPr>
              <a:t>resistive heating</a:t>
            </a:r>
          </a:p>
          <a:p>
            <a:pPr algn="just" indent="0">
              <a:lnSpc>
                <a:spcPct val="136000"/>
              </a:lnSpc>
            </a:pPr>
            <a:r>
              <a:rPr lang="en-US" sz="700">
                <a:solidFill>
                  <a:srgbClr val="19277D"/>
                </a:solidFill>
                <a:latin typeface="Arial"/>
              </a:rPr>
              <a:t>Production line composition (optional): </a:t>
            </a:r>
            <a:r>
              <a:rPr lang="en-US" sz="700">
                <a:latin typeface="Arial"/>
              </a:rPr>
              <a:t>pusher mechanism </a:t>
            </a:r>
            <a:r>
              <a:rPr lang="zh-TW" sz="700">
                <a:latin typeface="Arial"/>
                <a:ea typeface="Arial"/>
              </a:rPr>
              <a:t>- </a:t>
            </a:r>
            <a:r>
              <a:rPr lang="en-US" sz="700">
                <a:latin typeface="Arial"/>
              </a:rPr>
              <a:t>Hardening furnace </a:t>
            </a:r>
            <a:r>
              <a:rPr lang="zh-TW" sz="700">
                <a:latin typeface="Arial"/>
                <a:ea typeface="Arial"/>
              </a:rPr>
              <a:t>- </a:t>
            </a:r>
            <a:r>
              <a:rPr lang="en-US" sz="700">
                <a:latin typeface="Arial"/>
              </a:rPr>
              <a:t>Multifunctional oil (water) tank </a:t>
            </a:r>
            <a:r>
              <a:rPr lang="zh-TW" sz="700">
                <a:latin typeface="Arial"/>
                <a:ea typeface="Arial"/>
              </a:rPr>
              <a:t>- </a:t>
            </a:r>
            <a:r>
              <a:rPr lang="en-US" sz="700">
                <a:latin typeface="Arial"/>
              </a:rPr>
              <a:t>quenching mechanism </a:t>
            </a:r>
            <a:r>
              <a:rPr lang="zh-TW" sz="700">
                <a:latin typeface="Arial"/>
                <a:ea typeface="Arial"/>
              </a:rPr>
              <a:t>- </a:t>
            </a:r>
            <a:r>
              <a:rPr lang="en-US" sz="700">
                <a:latin typeface="Arial"/>
              </a:rPr>
              <a:t>transfer device </a:t>
            </a:r>
            <a:r>
              <a:rPr lang="zh-TW" sz="700">
                <a:latin typeface="Arial"/>
                <a:ea typeface="Arial"/>
              </a:rPr>
              <a:t>- </a:t>
            </a:r>
            <a:r>
              <a:rPr lang="en-US" sz="700">
                <a:latin typeface="Arial"/>
              </a:rPr>
              <a:t>furnace </a:t>
            </a:r>
            <a:r>
              <a:rPr lang="zh-TW" sz="700">
                <a:latin typeface="Arial"/>
                <a:ea typeface="Arial"/>
              </a:rPr>
              <a:t>- </a:t>
            </a:r>
            <a:r>
              <a:rPr lang="en-US" sz="700">
                <a:latin typeface="Arial"/>
              </a:rPr>
              <a:t>cooling device</a:t>
            </a:r>
          </a:p>
          <a:p>
            <a:pPr algn="just" indent="0">
              <a:lnSpc>
                <a:spcPct val="136000"/>
              </a:lnSpc>
            </a:pPr>
            <a:r>
              <a:rPr lang="en-US" sz="700">
                <a:solidFill>
                  <a:srgbClr val="19277D"/>
                </a:solidFill>
                <a:latin typeface="Arial"/>
              </a:rPr>
              <a:t>Control system: </a:t>
            </a:r>
            <a:r>
              <a:rPr lang="en-US" sz="700">
                <a:latin typeface="Arial"/>
              </a:rPr>
              <a:t>with intelligent temperature control, motion control, process recording, alarm, automatic shutdown feature.</a:t>
            </a:r>
          </a:p>
          <a:p>
            <a:pPr algn="just" indent="0">
              <a:lnSpc>
                <a:spcPct val="136000"/>
              </a:lnSpc>
            </a:pPr>
            <a:r>
              <a:rPr lang="en-US" sz="700">
                <a:solidFill>
                  <a:srgbClr val="19277D"/>
                </a:solidFill>
                <a:latin typeface="Arial"/>
              </a:rPr>
              <a:t>Effective working size: </a:t>
            </a:r>
            <a:r>
              <a:rPr lang="en-US" sz="700">
                <a:latin typeface="Arial"/>
              </a:rPr>
              <a:t>customize as needed.</a:t>
            </a:r>
          </a:p>
        </p:txBody>
      </p:sp>
      <p:sp>
        <p:nvSpPr>
          <p:cNvPr id="7" name=""/>
          <p:cNvSpPr/>
          <p:nvPr/>
        </p:nvSpPr>
        <p:spPr>
          <a:xfrm>
            <a:off x="2721864" y="9144000"/>
            <a:ext cx="2703576" cy="323088"/>
          </a:xfrm>
          <a:prstGeom prst="rect">
            <a:avLst/>
          </a:prstGeom>
          <a:solidFill>
            <a:srgbClr val="FFFFFF"/>
          </a:solidFill>
        </p:spPr>
        <p:txBody>
          <a:bodyPr lIns="0" tIns="0" rIns="0" bIns="0">
            <a:noAutofit/>
          </a:bodyPr>
          <a:p>
            <a:pPr indent="0"/>
            <a:r>
              <a:rPr lang="zh-TW" sz="1200">
                <a:latin typeface="MingLiU"/>
                <a:ea typeface="MingLiU"/>
              </a:rPr>
              <a:t>电池烧结炉生产线使用现场</a:t>
            </a:r>
          </a:p>
          <a:p>
            <a:pPr algn="just" indent="0"/>
            <a:r>
              <a:rPr lang="en-US" sz="700">
                <a:latin typeface="Arial"/>
              </a:rPr>
              <a:t>Battery sintering furnace production line use of the site</a:t>
            </a:r>
          </a:p>
        </p:txBody>
      </p:sp>
      <p:sp>
        <p:nvSpPr>
          <p:cNvPr id="8" name=""/>
          <p:cNvSpPr/>
          <p:nvPr/>
        </p:nvSpPr>
        <p:spPr>
          <a:xfrm>
            <a:off x="643128" y="9738360"/>
            <a:ext cx="176784" cy="131064"/>
          </a:xfrm>
          <a:prstGeom prst="rect">
            <a:avLst/>
          </a:prstGeom>
          <a:solidFill>
            <a:srgbClr val="9FA1A0"/>
          </a:solidFill>
        </p:spPr>
        <p:txBody>
          <a:bodyPr lIns="0" tIns="0" rIns="0" bIns="0" wrap="none">
            <a:noAutofit/>
          </a:bodyPr>
          <a:p>
            <a:pPr indent="0"/>
            <a:r>
              <a:rPr lang="en-US" sz="1000">
                <a:solidFill>
                  <a:srgbClr val="FFFFFF"/>
                </a:solidFill>
                <a:latin typeface="Arial"/>
              </a:rPr>
              <a:t>23</a:t>
            </a:r>
          </a:p>
        </p:txBody>
      </p:sp>
      <p:sp>
        <p:nvSpPr>
          <p:cNvPr id="9" name=""/>
          <p:cNvSpPr/>
          <p:nvPr/>
        </p:nvSpPr>
        <p:spPr>
          <a:xfrm>
            <a:off x="1057656" y="9741408"/>
            <a:ext cx="3346704" cy="124968"/>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0" name=""/>
          <p:cNvSpPr/>
          <p:nvPr/>
        </p:nvSpPr>
        <p:spPr>
          <a:xfrm>
            <a:off x="10012680" y="1185672"/>
            <a:ext cx="920496" cy="335280"/>
          </a:xfrm>
          <a:prstGeom prst="rect">
            <a:avLst/>
          </a:prstGeom>
          <a:solidFill>
            <a:srgbClr val="FFFFFF"/>
          </a:solidFill>
        </p:spPr>
        <p:txBody>
          <a:bodyPr lIns="0" tIns="0" rIns="0" bIns="0">
            <a:noAutofit/>
          </a:bodyPr>
          <a:p>
            <a:pPr algn="r" indent="0">
              <a:lnSpc>
                <a:spcPts val="1008"/>
              </a:lnSpc>
            </a:pPr>
            <a:r>
              <a:rPr lang="zh-TW" sz="1200">
                <a:latin typeface="MingLiU"/>
                <a:ea typeface="MingLiU"/>
              </a:rPr>
              <a:t>烘包器 </a:t>
            </a:r>
            <a:r>
              <a:rPr lang="en-US" sz="1000">
                <a:latin typeface="Arial"/>
              </a:rPr>
              <a:t>Dryer package</a:t>
            </a:r>
          </a:p>
        </p:txBody>
      </p:sp>
      <p:sp>
        <p:nvSpPr>
          <p:cNvPr id="11" name=""/>
          <p:cNvSpPr/>
          <p:nvPr/>
        </p:nvSpPr>
        <p:spPr>
          <a:xfrm>
            <a:off x="8516112" y="1969008"/>
            <a:ext cx="2414016" cy="1697736"/>
          </a:xfrm>
          <a:prstGeom prst="rect">
            <a:avLst/>
          </a:prstGeom>
          <a:solidFill>
            <a:srgbClr val="FFFFFF"/>
          </a:solidFill>
        </p:spPr>
        <p:txBody>
          <a:bodyPr lIns="0" tIns="0" rIns="0" bIns="0">
            <a:noAutofit/>
          </a:bodyPr>
          <a:p>
            <a:pPr algn="just" indent="0">
              <a:lnSpc>
                <a:spcPts val="1365"/>
              </a:lnSpc>
            </a:pPr>
            <a:r>
              <a:rPr lang="zh-TW" sz="800">
                <a:solidFill>
                  <a:srgbClr val="19277D"/>
                </a:solidFill>
                <a:latin typeface="MingLiU"/>
                <a:ea typeface="MingLiU"/>
              </a:rPr>
              <a:t>设备简介：</a:t>
            </a:r>
            <a:r>
              <a:rPr lang="zh-TW" sz="800">
                <a:latin typeface="MingLiU"/>
                <a:ea typeface="MingLiU"/>
              </a:rPr>
              <a:t>钢铁水罐烘烤装置是对钢、铁罐升温用 的设备，其按功能可分为在线预热装置、维修区干 燥装置；按结构形式可分为立式开启型、卧式移动 型和龙门升降型等。公司可为用户提供全套设备的 设计、生产服务，满足各种吨位的钢、铁水罐对烘 烤的需要。</a:t>
            </a:r>
          </a:p>
          <a:p>
            <a:pPr algn="just" indent="0">
              <a:lnSpc>
                <a:spcPts val="1365"/>
              </a:lnSpc>
            </a:pPr>
            <a:r>
              <a:rPr lang="zh-TW" sz="800">
                <a:solidFill>
                  <a:srgbClr val="19277D"/>
                </a:solidFill>
                <a:latin typeface="MingLiU"/>
                <a:ea typeface="MingLiU"/>
              </a:rPr>
              <a:t>设备特点：</a:t>
            </a:r>
            <a:r>
              <a:rPr lang="zh-TW" sz="800">
                <a:latin typeface="MingLiU"/>
                <a:ea typeface="MingLiU"/>
              </a:rPr>
              <a:t>烘烤温度测量、显示与自动控制功能； 燃气的压力、流量监测显示功能；升温曲线控制功 能；温度、压力、流量参数远传功能；自动点火功 能；火焰监测连接报警功能；燃气泄漏报警功能。</a:t>
            </a:r>
          </a:p>
        </p:txBody>
      </p:sp>
      <p:sp>
        <p:nvSpPr>
          <p:cNvPr id="12" name=""/>
          <p:cNvSpPr/>
          <p:nvPr/>
        </p:nvSpPr>
        <p:spPr>
          <a:xfrm>
            <a:off x="8516112" y="3742944"/>
            <a:ext cx="5266944" cy="969264"/>
          </a:xfrm>
          <a:prstGeom prst="rect">
            <a:avLst/>
          </a:prstGeom>
          <a:solidFill>
            <a:srgbClr val="FFFFFF"/>
          </a:solidFill>
        </p:spPr>
        <p:txBody>
          <a:bodyPr lIns="0" tIns="0" rIns="0" bIns="0">
            <a:noAutofit/>
          </a:bodyPr>
          <a:p>
            <a:pPr algn="just" indent="0">
              <a:lnSpc>
                <a:spcPct val="137000"/>
              </a:lnSpc>
            </a:pPr>
            <a:r>
              <a:rPr lang="en-US" sz="700">
                <a:solidFill>
                  <a:srgbClr val="19277D"/>
                </a:solidFill>
                <a:latin typeface="Arial"/>
              </a:rPr>
              <a:t>Equipment introduction:Steel </a:t>
            </a:r>
            <a:r>
              <a:rPr lang="en-US" sz="700">
                <a:latin typeface="Arial"/>
              </a:rPr>
              <a:t>ladle device is steel, tin heating equipment used, it can be divided by function online preheating device, drying device maintenance area; according to the structure can be divided into open type vertical, horizontal and gantry moving type lift type. Companies can provide users with a full set of equipment design, production and services, to meet the various tonnage of steel, iron tank needs to bake.</a:t>
            </a:r>
          </a:p>
          <a:p>
            <a:pPr algn="just" indent="0">
              <a:lnSpc>
                <a:spcPct val="137000"/>
              </a:lnSpc>
            </a:pPr>
            <a:r>
              <a:rPr lang="en-US" sz="700">
                <a:solidFill>
                  <a:srgbClr val="19277D"/>
                </a:solidFill>
                <a:latin typeface="Arial"/>
              </a:rPr>
              <a:t>Features: </a:t>
            </a:r>
            <a:r>
              <a:rPr lang="en-US" sz="700">
                <a:latin typeface="Arial"/>
              </a:rPr>
              <a:t>baking temperature measurement, display and automatic control functions; gas pressure, flow monitoring display; control the heating curve; temperature, pressure, flow parameters remote functions; automatic ignition function; flame monitorconnection alarm; gas leak alarm function.</a:t>
            </a:r>
          </a:p>
        </p:txBody>
      </p:sp>
      <p:sp>
        <p:nvSpPr>
          <p:cNvPr id="13" name=""/>
          <p:cNvSpPr/>
          <p:nvPr/>
        </p:nvSpPr>
        <p:spPr>
          <a:xfrm>
            <a:off x="9052560" y="4946904"/>
            <a:ext cx="1862328" cy="618744"/>
          </a:xfrm>
          <a:prstGeom prst="rect">
            <a:avLst/>
          </a:prstGeom>
          <a:solidFill>
            <a:srgbClr val="FFFFFF"/>
          </a:solidFill>
        </p:spPr>
        <p:txBody>
          <a:bodyPr lIns="0" tIns="0" rIns="0" bIns="0">
            <a:noAutofit/>
          </a:bodyPr>
          <a:p>
            <a:pPr indent="0">
              <a:lnSpc>
                <a:spcPts val="1224"/>
              </a:lnSpc>
            </a:pPr>
            <a:r>
              <a:rPr lang="zh-TW" sz="800">
                <a:solidFill>
                  <a:srgbClr val="19277D"/>
                </a:solidFill>
                <a:latin typeface="MingLiU"/>
                <a:ea typeface="MingLiU"/>
              </a:rPr>
              <a:t>设备用途：</a:t>
            </a:r>
            <a:r>
              <a:rPr lang="zh-TW" sz="800">
                <a:latin typeface="MingLiU"/>
                <a:ea typeface="MingLiU"/>
              </a:rPr>
              <a:t>适用于铸件、锻件的调质、 淬火等处理.</a:t>
            </a:r>
          </a:p>
          <a:p>
            <a:pPr indent="0">
              <a:lnSpc>
                <a:spcPts val="1224"/>
              </a:lnSpc>
            </a:pPr>
            <a:r>
              <a:rPr lang="zh-TW" sz="800">
                <a:solidFill>
                  <a:srgbClr val="19277D"/>
                </a:solidFill>
                <a:latin typeface="MingLiU"/>
                <a:ea typeface="MingLiU"/>
              </a:rPr>
              <a:t>额定功率：</a:t>
            </a:r>
            <a:r>
              <a:rPr lang="zh-TW" sz="700">
                <a:latin typeface="Arial"/>
                <a:ea typeface="Arial"/>
              </a:rPr>
              <a:t>120- </a:t>
            </a:r>
            <a:r>
              <a:rPr lang="en-US" sz="700">
                <a:latin typeface="Arial"/>
              </a:rPr>
              <a:t>360kw</a:t>
            </a:r>
          </a:p>
          <a:p>
            <a:pPr indent="0">
              <a:lnSpc>
                <a:spcPts val="1224"/>
              </a:lnSpc>
            </a:pPr>
            <a:r>
              <a:rPr lang="zh-TW" sz="800">
                <a:solidFill>
                  <a:srgbClr val="19277D"/>
                </a:solidFill>
                <a:latin typeface="MingLiU"/>
                <a:ea typeface="MingLiU"/>
              </a:rPr>
              <a:t>工作温度：</a:t>
            </a:r>
            <a:r>
              <a:rPr lang="en-US" sz="700">
                <a:latin typeface="Arial"/>
              </a:rPr>
              <a:t>950°C</a:t>
            </a:r>
          </a:p>
        </p:txBody>
      </p:sp>
      <p:sp>
        <p:nvSpPr>
          <p:cNvPr id="14" name=""/>
          <p:cNvSpPr/>
          <p:nvPr/>
        </p:nvSpPr>
        <p:spPr>
          <a:xfrm>
            <a:off x="11027664" y="4962144"/>
            <a:ext cx="2179320" cy="603504"/>
          </a:xfrm>
          <a:prstGeom prst="rect">
            <a:avLst/>
          </a:prstGeom>
          <a:solidFill>
            <a:srgbClr val="FFFFFF"/>
          </a:solidFill>
        </p:spPr>
        <p:txBody>
          <a:bodyPr lIns="0" tIns="0" rIns="0" bIns="0">
            <a:noAutofit/>
          </a:bodyPr>
          <a:p>
            <a:pPr indent="0">
              <a:lnSpc>
                <a:spcPct val="150000"/>
              </a:lnSpc>
            </a:pPr>
            <a:r>
              <a:rPr lang="en-US" sz="700">
                <a:solidFill>
                  <a:srgbClr val="19277D"/>
                </a:solidFill>
                <a:latin typeface="Arial"/>
              </a:rPr>
              <a:t>Device Uses: </a:t>
            </a:r>
            <a:r>
              <a:rPr lang="en-US" sz="700">
                <a:latin typeface="Arial"/>
              </a:rPr>
              <a:t>Suitable for castings, forgings quenching, quenching process.</a:t>
            </a:r>
          </a:p>
          <a:p>
            <a:pPr indent="0">
              <a:lnSpc>
                <a:spcPct val="150000"/>
              </a:lnSpc>
            </a:pPr>
            <a:r>
              <a:rPr lang="en-US" sz="700">
                <a:solidFill>
                  <a:srgbClr val="19277D"/>
                </a:solidFill>
                <a:latin typeface="Arial"/>
              </a:rPr>
              <a:t>Rated power: </a:t>
            </a:r>
            <a:r>
              <a:rPr lang="en-US" sz="700">
                <a:latin typeface="Arial"/>
              </a:rPr>
              <a:t>120-360kw</a:t>
            </a:r>
          </a:p>
          <a:p>
            <a:pPr indent="0">
              <a:lnSpc>
                <a:spcPct val="150000"/>
              </a:lnSpc>
            </a:pPr>
            <a:r>
              <a:rPr lang="en-US" sz="700">
                <a:latin typeface="Arial"/>
              </a:rPr>
              <a:t>Working temperature: 950 °C</a:t>
            </a:r>
          </a:p>
        </p:txBody>
      </p:sp>
      <p:sp>
        <p:nvSpPr>
          <p:cNvPr id="15" name=""/>
          <p:cNvSpPr/>
          <p:nvPr/>
        </p:nvSpPr>
        <p:spPr>
          <a:xfrm>
            <a:off x="9058656" y="9150096"/>
            <a:ext cx="2286000" cy="320040"/>
          </a:xfrm>
          <a:prstGeom prst="rect">
            <a:avLst/>
          </a:prstGeom>
          <a:solidFill>
            <a:srgbClr val="FFFFFF"/>
          </a:solidFill>
        </p:spPr>
        <p:txBody>
          <a:bodyPr lIns="0" tIns="0" rIns="0" bIns="0">
            <a:noAutofit/>
          </a:bodyPr>
          <a:p>
            <a:pPr indent="0"/>
            <a:r>
              <a:rPr lang="en-US" b="1" sz="1000">
                <a:latin typeface="Arial"/>
              </a:rPr>
              <a:t>RCG</a:t>
            </a:r>
            <a:r>
              <a:rPr lang="zh-TW" sz="1200">
                <a:latin typeface="MingLiU"/>
                <a:ea typeface="MingLiU"/>
              </a:rPr>
              <a:t>辐底式电阻炉</a:t>
            </a:r>
          </a:p>
          <a:p>
            <a:pPr indent="0"/>
            <a:r>
              <a:rPr lang="en-US" sz="1000">
                <a:latin typeface="Arial"/>
              </a:rPr>
              <a:t>RCG roller hearth resistance furnace</a:t>
            </a:r>
          </a:p>
        </p:txBody>
      </p:sp>
      <p:sp>
        <p:nvSpPr>
          <p:cNvPr id="16" name=""/>
          <p:cNvSpPr/>
          <p:nvPr/>
        </p:nvSpPr>
        <p:spPr>
          <a:xfrm>
            <a:off x="11305032" y="9741408"/>
            <a:ext cx="3072384" cy="118872"/>
          </a:xfrm>
          <a:prstGeom prst="rect">
            <a:avLst/>
          </a:prstGeom>
          <a:solidFill>
            <a:srgbClr val="FFFFFF"/>
          </a:solidFill>
        </p:spPr>
        <p:txBody>
          <a:bodyPr lIns="0" tIns="0" rIns="0" bIns="0" wrap="none">
            <a:noAutofit/>
          </a:bodyPr>
          <a:p>
            <a:pPr indent="0"/>
            <a:r>
              <a:rPr lang="en-US" b="1" sz="850">
                <a:latin typeface="Arial"/>
              </a:rPr>
              <a:t>ZHEJIANG HUASHUN FURNACE INDUSTRY CO., LTD.</a:t>
            </a:r>
          </a:p>
        </p:txBody>
      </p:sp>
      <p:sp>
        <p:nvSpPr>
          <p:cNvPr id="17" name=""/>
          <p:cNvSpPr/>
          <p:nvPr/>
        </p:nvSpPr>
        <p:spPr>
          <a:xfrm>
            <a:off x="14465808" y="9735312"/>
            <a:ext cx="164592" cy="124968"/>
          </a:xfrm>
          <a:prstGeom prst="rect">
            <a:avLst/>
          </a:prstGeom>
          <a:solidFill>
            <a:srgbClr val="9FA1A0"/>
          </a:solidFill>
        </p:spPr>
        <p:txBody>
          <a:bodyPr lIns="0" tIns="0" rIns="0" bIns="0" wrap="none">
            <a:noAutofit/>
          </a:bodyPr>
          <a:p>
            <a:pPr indent="0"/>
            <a:r>
              <a:rPr lang="en-US" sz="1000">
                <a:solidFill>
                  <a:srgbClr val="FFFFFF"/>
                </a:solidFill>
                <a:latin typeface="Arial"/>
              </a:rPr>
              <a:t>24</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5B7EBA"/>
        </a:solidFill>
        <a:effectLst/>
      </p:bgPr>
    </p:bg>
    <p:spTree>
      <p:nvGrpSpPr>
        <p:cNvPr id="1" name=""/>
        <p:cNvGrpSpPr/>
        <p:nvPr/>
      </p:nvGrpSpPr>
      <p:grpSpPr/>
      <p:pic>
        <p:nvPicPr>
          <p:cNvPr id="2" name=""/>
          <p:cNvPicPr>
            <a:picLocks noChangeAspect="1"/>
          </p:cNvPicPr>
          <p:nvPr/>
        </p:nvPicPr>
        <p:blipFill>
          <a:blip r:embed="rPictId0"/>
          <a:stretch>
            <a:fillRect/>
          </a:stretch>
        </p:blipFill>
        <p:spPr>
          <a:xfrm>
            <a:off x="3560064" y="2218944"/>
            <a:ext cx="670560" cy="414528"/>
          </a:xfrm>
          <a:prstGeom prst="rect">
            <a:avLst/>
          </a:prstGeom>
        </p:spPr>
      </p:pic>
      <p:pic>
        <p:nvPicPr>
          <p:cNvPr id="3" name=""/>
          <p:cNvPicPr>
            <a:picLocks noChangeAspect="1"/>
          </p:cNvPicPr>
          <p:nvPr/>
        </p:nvPicPr>
        <p:blipFill>
          <a:blip r:embed="rPictId1"/>
          <a:stretch>
            <a:fillRect/>
          </a:stretch>
        </p:blipFill>
        <p:spPr>
          <a:xfrm>
            <a:off x="5574792" y="2310384"/>
            <a:ext cx="1139952" cy="457200"/>
          </a:xfrm>
          <a:prstGeom prst="rect">
            <a:avLst/>
          </a:prstGeom>
        </p:spPr>
      </p:pic>
      <p:pic>
        <p:nvPicPr>
          <p:cNvPr id="4" name=""/>
          <p:cNvPicPr>
            <a:picLocks noChangeAspect="1"/>
          </p:cNvPicPr>
          <p:nvPr/>
        </p:nvPicPr>
        <p:blipFill>
          <a:blip r:embed="rPictId2"/>
          <a:stretch>
            <a:fillRect/>
          </a:stretch>
        </p:blipFill>
        <p:spPr>
          <a:xfrm>
            <a:off x="2676144" y="3072384"/>
            <a:ext cx="530352" cy="423672"/>
          </a:xfrm>
          <a:prstGeom prst="rect">
            <a:avLst/>
          </a:prstGeom>
        </p:spPr>
      </p:pic>
      <p:pic>
        <p:nvPicPr>
          <p:cNvPr id="5" name=""/>
          <p:cNvPicPr>
            <a:picLocks noChangeAspect="1"/>
          </p:cNvPicPr>
          <p:nvPr/>
        </p:nvPicPr>
        <p:blipFill>
          <a:blip r:embed="rPictId3"/>
          <a:stretch>
            <a:fillRect/>
          </a:stretch>
        </p:blipFill>
        <p:spPr>
          <a:xfrm>
            <a:off x="3560064" y="3105912"/>
            <a:ext cx="661416" cy="301752"/>
          </a:xfrm>
          <a:prstGeom prst="rect">
            <a:avLst/>
          </a:prstGeom>
        </p:spPr>
      </p:pic>
      <p:pic>
        <p:nvPicPr>
          <p:cNvPr id="6" name=""/>
          <p:cNvPicPr>
            <a:picLocks noChangeAspect="1"/>
          </p:cNvPicPr>
          <p:nvPr/>
        </p:nvPicPr>
        <p:blipFill>
          <a:blip r:embed="rPictId4"/>
          <a:stretch>
            <a:fillRect/>
          </a:stretch>
        </p:blipFill>
        <p:spPr>
          <a:xfrm>
            <a:off x="1392936" y="4029456"/>
            <a:ext cx="371856" cy="368808"/>
          </a:xfrm>
          <a:prstGeom prst="rect">
            <a:avLst/>
          </a:prstGeom>
        </p:spPr>
      </p:pic>
      <p:pic>
        <p:nvPicPr>
          <p:cNvPr id="7" name=""/>
          <p:cNvPicPr>
            <a:picLocks noChangeAspect="1"/>
          </p:cNvPicPr>
          <p:nvPr/>
        </p:nvPicPr>
        <p:blipFill>
          <a:blip r:embed="rPictId5"/>
          <a:stretch>
            <a:fillRect/>
          </a:stretch>
        </p:blipFill>
        <p:spPr>
          <a:xfrm>
            <a:off x="2776728" y="4008120"/>
            <a:ext cx="466344" cy="387096"/>
          </a:xfrm>
          <a:prstGeom prst="rect">
            <a:avLst/>
          </a:prstGeom>
        </p:spPr>
      </p:pic>
      <p:pic>
        <p:nvPicPr>
          <p:cNvPr id="8" name=""/>
          <p:cNvPicPr>
            <a:picLocks noChangeAspect="1"/>
          </p:cNvPicPr>
          <p:nvPr/>
        </p:nvPicPr>
        <p:blipFill>
          <a:blip r:embed="rPictId6"/>
          <a:stretch>
            <a:fillRect/>
          </a:stretch>
        </p:blipFill>
        <p:spPr>
          <a:xfrm>
            <a:off x="1627632" y="4800600"/>
            <a:ext cx="393192" cy="399288"/>
          </a:xfrm>
          <a:prstGeom prst="rect">
            <a:avLst/>
          </a:prstGeom>
        </p:spPr>
      </p:pic>
      <p:pic>
        <p:nvPicPr>
          <p:cNvPr id="9" name=""/>
          <p:cNvPicPr>
            <a:picLocks noChangeAspect="1"/>
          </p:cNvPicPr>
          <p:nvPr/>
        </p:nvPicPr>
        <p:blipFill>
          <a:blip r:embed="rPictId7"/>
          <a:stretch>
            <a:fillRect/>
          </a:stretch>
        </p:blipFill>
        <p:spPr>
          <a:xfrm>
            <a:off x="2746248" y="4785360"/>
            <a:ext cx="402336" cy="323088"/>
          </a:xfrm>
          <a:prstGeom prst="rect">
            <a:avLst/>
          </a:prstGeom>
        </p:spPr>
      </p:pic>
      <p:pic>
        <p:nvPicPr>
          <p:cNvPr id="10" name=""/>
          <p:cNvPicPr>
            <a:picLocks noChangeAspect="1"/>
          </p:cNvPicPr>
          <p:nvPr/>
        </p:nvPicPr>
        <p:blipFill>
          <a:blip r:embed="rPictId8"/>
          <a:stretch>
            <a:fillRect/>
          </a:stretch>
        </p:blipFill>
        <p:spPr>
          <a:xfrm>
            <a:off x="3895344" y="4751832"/>
            <a:ext cx="371856" cy="371856"/>
          </a:xfrm>
          <a:prstGeom prst="rect">
            <a:avLst/>
          </a:prstGeom>
        </p:spPr>
      </p:pic>
      <p:pic>
        <p:nvPicPr>
          <p:cNvPr id="11" name=""/>
          <p:cNvPicPr>
            <a:picLocks noChangeAspect="1"/>
          </p:cNvPicPr>
          <p:nvPr/>
        </p:nvPicPr>
        <p:blipFill>
          <a:blip r:embed="rPictId9"/>
          <a:stretch>
            <a:fillRect/>
          </a:stretch>
        </p:blipFill>
        <p:spPr>
          <a:xfrm>
            <a:off x="4760976" y="3980688"/>
            <a:ext cx="609600" cy="536448"/>
          </a:xfrm>
          <a:prstGeom prst="rect">
            <a:avLst/>
          </a:prstGeom>
        </p:spPr>
      </p:pic>
      <p:pic>
        <p:nvPicPr>
          <p:cNvPr id="12" name=""/>
          <p:cNvPicPr>
            <a:picLocks noChangeAspect="1"/>
          </p:cNvPicPr>
          <p:nvPr/>
        </p:nvPicPr>
        <p:blipFill>
          <a:blip r:embed="rPictId10"/>
          <a:stretch>
            <a:fillRect/>
          </a:stretch>
        </p:blipFill>
        <p:spPr>
          <a:xfrm>
            <a:off x="5775960" y="4002024"/>
            <a:ext cx="646176" cy="1228344"/>
          </a:xfrm>
          <a:prstGeom prst="rect">
            <a:avLst/>
          </a:prstGeom>
        </p:spPr>
      </p:pic>
      <p:pic>
        <p:nvPicPr>
          <p:cNvPr id="13" name=""/>
          <p:cNvPicPr>
            <a:picLocks noChangeAspect="1"/>
          </p:cNvPicPr>
          <p:nvPr/>
        </p:nvPicPr>
        <p:blipFill>
          <a:blip r:embed="rPictId11"/>
          <a:stretch>
            <a:fillRect/>
          </a:stretch>
        </p:blipFill>
        <p:spPr>
          <a:xfrm>
            <a:off x="1578864" y="5660136"/>
            <a:ext cx="359664" cy="304800"/>
          </a:xfrm>
          <a:prstGeom prst="rect">
            <a:avLst/>
          </a:prstGeom>
        </p:spPr>
      </p:pic>
      <p:pic>
        <p:nvPicPr>
          <p:cNvPr id="14" name=""/>
          <p:cNvPicPr>
            <a:picLocks noChangeAspect="1"/>
          </p:cNvPicPr>
          <p:nvPr/>
        </p:nvPicPr>
        <p:blipFill>
          <a:blip r:embed="rPictId12"/>
          <a:stretch>
            <a:fillRect/>
          </a:stretch>
        </p:blipFill>
        <p:spPr>
          <a:xfrm>
            <a:off x="2615184" y="5693664"/>
            <a:ext cx="539496" cy="414528"/>
          </a:xfrm>
          <a:prstGeom prst="rect">
            <a:avLst/>
          </a:prstGeom>
        </p:spPr>
      </p:pic>
      <p:pic>
        <p:nvPicPr>
          <p:cNvPr id="15" name=""/>
          <p:cNvPicPr>
            <a:picLocks noChangeAspect="1"/>
          </p:cNvPicPr>
          <p:nvPr/>
        </p:nvPicPr>
        <p:blipFill>
          <a:blip r:embed="rPictId13"/>
          <a:stretch>
            <a:fillRect/>
          </a:stretch>
        </p:blipFill>
        <p:spPr>
          <a:xfrm>
            <a:off x="3806952" y="5742432"/>
            <a:ext cx="710184" cy="374904"/>
          </a:xfrm>
          <a:prstGeom prst="rect">
            <a:avLst/>
          </a:prstGeom>
        </p:spPr>
      </p:pic>
      <p:pic>
        <p:nvPicPr>
          <p:cNvPr id="16" name=""/>
          <p:cNvPicPr>
            <a:picLocks noChangeAspect="1"/>
          </p:cNvPicPr>
          <p:nvPr/>
        </p:nvPicPr>
        <p:blipFill>
          <a:blip r:embed="rPictId14"/>
          <a:stretch>
            <a:fillRect/>
          </a:stretch>
        </p:blipFill>
        <p:spPr>
          <a:xfrm>
            <a:off x="1496568" y="6638544"/>
            <a:ext cx="585216" cy="316992"/>
          </a:xfrm>
          <a:prstGeom prst="rect">
            <a:avLst/>
          </a:prstGeom>
        </p:spPr>
      </p:pic>
      <p:pic>
        <p:nvPicPr>
          <p:cNvPr id="17" name=""/>
          <p:cNvPicPr>
            <a:picLocks noChangeAspect="1"/>
          </p:cNvPicPr>
          <p:nvPr/>
        </p:nvPicPr>
        <p:blipFill>
          <a:blip r:embed="rPictId15"/>
          <a:stretch>
            <a:fillRect/>
          </a:stretch>
        </p:blipFill>
        <p:spPr>
          <a:xfrm>
            <a:off x="1298448" y="7531608"/>
            <a:ext cx="777240" cy="316992"/>
          </a:xfrm>
          <a:prstGeom prst="rect">
            <a:avLst/>
          </a:prstGeom>
        </p:spPr>
      </p:pic>
      <p:pic>
        <p:nvPicPr>
          <p:cNvPr id="18" name=""/>
          <p:cNvPicPr>
            <a:picLocks noChangeAspect="1"/>
          </p:cNvPicPr>
          <p:nvPr/>
        </p:nvPicPr>
        <p:blipFill>
          <a:blip r:embed="rPictId16"/>
          <a:stretch>
            <a:fillRect/>
          </a:stretch>
        </p:blipFill>
        <p:spPr>
          <a:xfrm>
            <a:off x="1533144" y="8290560"/>
            <a:ext cx="600456" cy="432816"/>
          </a:xfrm>
          <a:prstGeom prst="rect">
            <a:avLst/>
          </a:prstGeom>
        </p:spPr>
      </p:pic>
      <p:pic>
        <p:nvPicPr>
          <p:cNvPr id="19" name=""/>
          <p:cNvPicPr>
            <a:picLocks noChangeAspect="1"/>
          </p:cNvPicPr>
          <p:nvPr/>
        </p:nvPicPr>
        <p:blipFill>
          <a:blip r:embed="rPictId17"/>
          <a:stretch>
            <a:fillRect/>
          </a:stretch>
        </p:blipFill>
        <p:spPr>
          <a:xfrm>
            <a:off x="2380488" y="6626352"/>
            <a:ext cx="518160" cy="460248"/>
          </a:xfrm>
          <a:prstGeom prst="rect">
            <a:avLst/>
          </a:prstGeom>
        </p:spPr>
      </p:pic>
      <p:pic>
        <p:nvPicPr>
          <p:cNvPr id="20" name=""/>
          <p:cNvPicPr>
            <a:picLocks noChangeAspect="1"/>
          </p:cNvPicPr>
          <p:nvPr/>
        </p:nvPicPr>
        <p:blipFill>
          <a:blip r:embed="rPictId18"/>
          <a:stretch>
            <a:fillRect/>
          </a:stretch>
        </p:blipFill>
        <p:spPr>
          <a:xfrm>
            <a:off x="3852672" y="6598920"/>
            <a:ext cx="457200" cy="374904"/>
          </a:xfrm>
          <a:prstGeom prst="rect">
            <a:avLst/>
          </a:prstGeom>
        </p:spPr>
      </p:pic>
      <p:pic>
        <p:nvPicPr>
          <p:cNvPr id="21" name=""/>
          <p:cNvPicPr>
            <a:picLocks noChangeAspect="1"/>
          </p:cNvPicPr>
          <p:nvPr/>
        </p:nvPicPr>
        <p:blipFill>
          <a:blip r:embed="rPictId19"/>
          <a:stretch>
            <a:fillRect/>
          </a:stretch>
        </p:blipFill>
        <p:spPr>
          <a:xfrm>
            <a:off x="2651760" y="7537704"/>
            <a:ext cx="573024" cy="326136"/>
          </a:xfrm>
          <a:prstGeom prst="rect">
            <a:avLst/>
          </a:prstGeom>
        </p:spPr>
      </p:pic>
      <p:pic>
        <p:nvPicPr>
          <p:cNvPr id="22" name=""/>
          <p:cNvPicPr>
            <a:picLocks noChangeAspect="1"/>
          </p:cNvPicPr>
          <p:nvPr/>
        </p:nvPicPr>
        <p:blipFill>
          <a:blip r:embed="rPictId20"/>
          <a:stretch>
            <a:fillRect/>
          </a:stretch>
        </p:blipFill>
        <p:spPr>
          <a:xfrm>
            <a:off x="3782568" y="7464552"/>
            <a:ext cx="478536" cy="368808"/>
          </a:xfrm>
          <a:prstGeom prst="rect">
            <a:avLst/>
          </a:prstGeom>
        </p:spPr>
      </p:pic>
      <p:pic>
        <p:nvPicPr>
          <p:cNvPr id="23" name=""/>
          <p:cNvPicPr>
            <a:picLocks noChangeAspect="1"/>
          </p:cNvPicPr>
          <p:nvPr/>
        </p:nvPicPr>
        <p:blipFill>
          <a:blip r:embed="rPictId21"/>
          <a:stretch>
            <a:fillRect/>
          </a:stretch>
        </p:blipFill>
        <p:spPr>
          <a:xfrm>
            <a:off x="2566416" y="8314944"/>
            <a:ext cx="1911096" cy="691896"/>
          </a:xfrm>
          <a:prstGeom prst="rect">
            <a:avLst/>
          </a:prstGeom>
        </p:spPr>
      </p:pic>
      <p:pic>
        <p:nvPicPr>
          <p:cNvPr id="24" name=""/>
          <p:cNvPicPr>
            <a:picLocks noChangeAspect="1"/>
          </p:cNvPicPr>
          <p:nvPr/>
        </p:nvPicPr>
        <p:blipFill>
          <a:blip r:embed="rPictId22"/>
          <a:stretch>
            <a:fillRect/>
          </a:stretch>
        </p:blipFill>
        <p:spPr>
          <a:xfrm>
            <a:off x="5766816" y="6556248"/>
            <a:ext cx="548640" cy="426720"/>
          </a:xfrm>
          <a:prstGeom prst="rect">
            <a:avLst/>
          </a:prstGeom>
        </p:spPr>
      </p:pic>
      <p:pic>
        <p:nvPicPr>
          <p:cNvPr id="25" name=""/>
          <p:cNvPicPr>
            <a:picLocks noChangeAspect="1"/>
          </p:cNvPicPr>
          <p:nvPr/>
        </p:nvPicPr>
        <p:blipFill>
          <a:blip r:embed="rPictId23"/>
          <a:stretch>
            <a:fillRect/>
          </a:stretch>
        </p:blipFill>
        <p:spPr>
          <a:xfrm>
            <a:off x="4870704" y="8263128"/>
            <a:ext cx="591312" cy="411480"/>
          </a:xfrm>
          <a:prstGeom prst="rect">
            <a:avLst/>
          </a:prstGeom>
        </p:spPr>
      </p:pic>
      <p:pic>
        <p:nvPicPr>
          <p:cNvPr id="26" name=""/>
          <p:cNvPicPr>
            <a:picLocks noChangeAspect="1"/>
          </p:cNvPicPr>
          <p:nvPr/>
        </p:nvPicPr>
        <p:blipFill>
          <a:blip r:embed="rPictId24"/>
          <a:stretch>
            <a:fillRect/>
          </a:stretch>
        </p:blipFill>
        <p:spPr>
          <a:xfrm>
            <a:off x="5827776" y="7488936"/>
            <a:ext cx="612648" cy="356616"/>
          </a:xfrm>
          <a:prstGeom prst="rect">
            <a:avLst/>
          </a:prstGeom>
        </p:spPr>
      </p:pic>
      <p:pic>
        <p:nvPicPr>
          <p:cNvPr id="27" name=""/>
          <p:cNvPicPr>
            <a:picLocks noChangeAspect="1"/>
          </p:cNvPicPr>
          <p:nvPr/>
        </p:nvPicPr>
        <p:blipFill>
          <a:blip r:embed="rPictId25"/>
          <a:stretch>
            <a:fillRect/>
          </a:stretch>
        </p:blipFill>
        <p:spPr>
          <a:xfrm>
            <a:off x="5910072" y="8330184"/>
            <a:ext cx="408432" cy="405384"/>
          </a:xfrm>
          <a:prstGeom prst="rect">
            <a:avLst/>
          </a:prstGeom>
        </p:spPr>
      </p:pic>
      <p:pic>
        <p:nvPicPr>
          <p:cNvPr id="28" name=""/>
          <p:cNvPicPr>
            <a:picLocks noChangeAspect="1"/>
          </p:cNvPicPr>
          <p:nvPr/>
        </p:nvPicPr>
        <p:blipFill>
          <a:blip r:embed="rPictId26"/>
          <a:stretch>
            <a:fillRect/>
          </a:stretch>
        </p:blipFill>
        <p:spPr>
          <a:xfrm>
            <a:off x="4584192" y="9113520"/>
            <a:ext cx="2249424" cy="530352"/>
          </a:xfrm>
          <a:prstGeom prst="rect">
            <a:avLst/>
          </a:prstGeom>
        </p:spPr>
      </p:pic>
      <p:pic>
        <p:nvPicPr>
          <p:cNvPr id="29" name=""/>
          <p:cNvPicPr>
            <a:picLocks noChangeAspect="1"/>
          </p:cNvPicPr>
          <p:nvPr/>
        </p:nvPicPr>
        <p:blipFill>
          <a:blip r:embed="rPictId27"/>
          <a:stretch>
            <a:fillRect/>
          </a:stretch>
        </p:blipFill>
        <p:spPr>
          <a:xfrm>
            <a:off x="8918448" y="2026920"/>
            <a:ext cx="457200" cy="457200"/>
          </a:xfrm>
          <a:prstGeom prst="rect">
            <a:avLst/>
          </a:prstGeom>
        </p:spPr>
      </p:pic>
      <p:pic>
        <p:nvPicPr>
          <p:cNvPr id="30" name=""/>
          <p:cNvPicPr>
            <a:picLocks noChangeAspect="1"/>
          </p:cNvPicPr>
          <p:nvPr/>
        </p:nvPicPr>
        <p:blipFill>
          <a:blip r:embed="rPictId28"/>
          <a:stretch>
            <a:fillRect/>
          </a:stretch>
        </p:blipFill>
        <p:spPr>
          <a:xfrm>
            <a:off x="8863584" y="2877312"/>
            <a:ext cx="588264" cy="1216152"/>
          </a:xfrm>
          <a:prstGeom prst="rect">
            <a:avLst/>
          </a:prstGeom>
        </p:spPr>
      </p:pic>
      <p:pic>
        <p:nvPicPr>
          <p:cNvPr id="31" name=""/>
          <p:cNvPicPr>
            <a:picLocks noChangeAspect="1"/>
          </p:cNvPicPr>
          <p:nvPr/>
        </p:nvPicPr>
        <p:blipFill>
          <a:blip r:embed="rPictId29"/>
          <a:stretch>
            <a:fillRect/>
          </a:stretch>
        </p:blipFill>
        <p:spPr>
          <a:xfrm>
            <a:off x="9930384" y="2045208"/>
            <a:ext cx="579120" cy="393192"/>
          </a:xfrm>
          <a:prstGeom prst="rect">
            <a:avLst/>
          </a:prstGeom>
        </p:spPr>
      </p:pic>
      <p:pic>
        <p:nvPicPr>
          <p:cNvPr id="32" name=""/>
          <p:cNvPicPr>
            <a:picLocks noChangeAspect="1"/>
          </p:cNvPicPr>
          <p:nvPr/>
        </p:nvPicPr>
        <p:blipFill>
          <a:blip r:embed="rPictId30"/>
          <a:stretch>
            <a:fillRect/>
          </a:stretch>
        </p:blipFill>
        <p:spPr>
          <a:xfrm>
            <a:off x="9899904" y="2968752"/>
            <a:ext cx="646176" cy="295656"/>
          </a:xfrm>
          <a:prstGeom prst="rect">
            <a:avLst/>
          </a:prstGeom>
        </p:spPr>
      </p:pic>
      <p:pic>
        <p:nvPicPr>
          <p:cNvPr id="33" name=""/>
          <p:cNvPicPr>
            <a:picLocks noChangeAspect="1"/>
          </p:cNvPicPr>
          <p:nvPr/>
        </p:nvPicPr>
        <p:blipFill>
          <a:blip r:embed="rPictId31"/>
          <a:stretch>
            <a:fillRect/>
          </a:stretch>
        </p:blipFill>
        <p:spPr>
          <a:xfrm>
            <a:off x="9936480" y="3742944"/>
            <a:ext cx="643128" cy="292608"/>
          </a:xfrm>
          <a:prstGeom prst="rect">
            <a:avLst/>
          </a:prstGeom>
        </p:spPr>
      </p:pic>
      <p:pic>
        <p:nvPicPr>
          <p:cNvPr id="34" name=""/>
          <p:cNvPicPr>
            <a:picLocks noChangeAspect="1"/>
          </p:cNvPicPr>
          <p:nvPr/>
        </p:nvPicPr>
        <p:blipFill>
          <a:blip r:embed="rPictId32"/>
          <a:stretch>
            <a:fillRect/>
          </a:stretch>
        </p:blipFill>
        <p:spPr>
          <a:xfrm>
            <a:off x="9970008" y="4407408"/>
            <a:ext cx="600456" cy="246888"/>
          </a:xfrm>
          <a:prstGeom prst="rect">
            <a:avLst/>
          </a:prstGeom>
        </p:spPr>
      </p:pic>
      <p:pic>
        <p:nvPicPr>
          <p:cNvPr id="35" name=""/>
          <p:cNvPicPr>
            <a:picLocks noChangeAspect="1"/>
          </p:cNvPicPr>
          <p:nvPr/>
        </p:nvPicPr>
        <p:blipFill>
          <a:blip r:embed="rPictId33"/>
          <a:stretch>
            <a:fillRect/>
          </a:stretch>
        </p:blipFill>
        <p:spPr>
          <a:xfrm>
            <a:off x="11073384" y="2017776"/>
            <a:ext cx="493776" cy="167640"/>
          </a:xfrm>
          <a:prstGeom prst="rect">
            <a:avLst/>
          </a:prstGeom>
        </p:spPr>
      </p:pic>
      <p:pic>
        <p:nvPicPr>
          <p:cNvPr id="36" name=""/>
          <p:cNvPicPr>
            <a:picLocks noChangeAspect="1"/>
          </p:cNvPicPr>
          <p:nvPr/>
        </p:nvPicPr>
        <p:blipFill>
          <a:blip r:embed="rPictId34"/>
          <a:stretch>
            <a:fillRect/>
          </a:stretch>
        </p:blipFill>
        <p:spPr>
          <a:xfrm>
            <a:off x="11091672" y="2855976"/>
            <a:ext cx="454152" cy="438912"/>
          </a:xfrm>
          <a:prstGeom prst="rect">
            <a:avLst/>
          </a:prstGeom>
        </p:spPr>
      </p:pic>
      <p:pic>
        <p:nvPicPr>
          <p:cNvPr id="37" name=""/>
          <p:cNvPicPr>
            <a:picLocks noChangeAspect="1"/>
          </p:cNvPicPr>
          <p:nvPr/>
        </p:nvPicPr>
        <p:blipFill>
          <a:blip r:embed="rPictId35"/>
          <a:stretch>
            <a:fillRect/>
          </a:stretch>
        </p:blipFill>
        <p:spPr>
          <a:xfrm>
            <a:off x="11109960" y="3685032"/>
            <a:ext cx="591312" cy="399288"/>
          </a:xfrm>
          <a:prstGeom prst="rect">
            <a:avLst/>
          </a:prstGeom>
        </p:spPr>
      </p:pic>
      <p:pic>
        <p:nvPicPr>
          <p:cNvPr id="38" name=""/>
          <p:cNvPicPr>
            <a:picLocks noChangeAspect="1"/>
          </p:cNvPicPr>
          <p:nvPr/>
        </p:nvPicPr>
        <p:blipFill>
          <a:blip r:embed="rPictId36"/>
          <a:stretch>
            <a:fillRect/>
          </a:stretch>
        </p:blipFill>
        <p:spPr>
          <a:xfrm>
            <a:off x="11033760" y="4440936"/>
            <a:ext cx="819912" cy="338328"/>
          </a:xfrm>
          <a:prstGeom prst="rect">
            <a:avLst/>
          </a:prstGeom>
        </p:spPr>
      </p:pic>
      <p:pic>
        <p:nvPicPr>
          <p:cNvPr id="39" name=""/>
          <p:cNvPicPr>
            <a:picLocks noChangeAspect="1"/>
          </p:cNvPicPr>
          <p:nvPr/>
        </p:nvPicPr>
        <p:blipFill>
          <a:blip r:embed="rPictId37"/>
          <a:stretch>
            <a:fillRect/>
          </a:stretch>
        </p:blipFill>
        <p:spPr>
          <a:xfrm>
            <a:off x="13252704" y="2033016"/>
            <a:ext cx="530352" cy="487680"/>
          </a:xfrm>
          <a:prstGeom prst="rect">
            <a:avLst/>
          </a:prstGeom>
        </p:spPr>
      </p:pic>
      <p:pic>
        <p:nvPicPr>
          <p:cNvPr id="40" name=""/>
          <p:cNvPicPr>
            <a:picLocks noChangeAspect="1"/>
          </p:cNvPicPr>
          <p:nvPr/>
        </p:nvPicPr>
        <p:blipFill>
          <a:blip r:embed="rPictId38"/>
          <a:stretch>
            <a:fillRect/>
          </a:stretch>
        </p:blipFill>
        <p:spPr>
          <a:xfrm>
            <a:off x="12201144" y="3697224"/>
            <a:ext cx="813816" cy="1243584"/>
          </a:xfrm>
          <a:prstGeom prst="rect">
            <a:avLst/>
          </a:prstGeom>
        </p:spPr>
      </p:pic>
      <p:pic>
        <p:nvPicPr>
          <p:cNvPr id="41" name=""/>
          <p:cNvPicPr>
            <a:picLocks noChangeAspect="1"/>
          </p:cNvPicPr>
          <p:nvPr/>
        </p:nvPicPr>
        <p:blipFill>
          <a:blip r:embed="rPictId39"/>
          <a:stretch>
            <a:fillRect/>
          </a:stretch>
        </p:blipFill>
        <p:spPr>
          <a:xfrm>
            <a:off x="13283184" y="3675888"/>
            <a:ext cx="597408" cy="432816"/>
          </a:xfrm>
          <a:prstGeom prst="rect">
            <a:avLst/>
          </a:prstGeom>
        </p:spPr>
      </p:pic>
      <p:pic>
        <p:nvPicPr>
          <p:cNvPr id="42" name=""/>
          <p:cNvPicPr>
            <a:picLocks noChangeAspect="1"/>
          </p:cNvPicPr>
          <p:nvPr/>
        </p:nvPicPr>
        <p:blipFill>
          <a:blip r:embed="rPictId40"/>
          <a:stretch>
            <a:fillRect/>
          </a:stretch>
        </p:blipFill>
        <p:spPr>
          <a:xfrm>
            <a:off x="8671560" y="7802880"/>
            <a:ext cx="536448" cy="426720"/>
          </a:xfrm>
          <a:prstGeom prst="rect">
            <a:avLst/>
          </a:prstGeom>
        </p:spPr>
      </p:pic>
      <p:pic>
        <p:nvPicPr>
          <p:cNvPr id="43" name=""/>
          <p:cNvPicPr>
            <a:picLocks noChangeAspect="1"/>
          </p:cNvPicPr>
          <p:nvPr/>
        </p:nvPicPr>
        <p:blipFill>
          <a:blip r:embed="rPictId41"/>
          <a:stretch>
            <a:fillRect/>
          </a:stretch>
        </p:blipFill>
        <p:spPr>
          <a:xfrm>
            <a:off x="13295376" y="7717536"/>
            <a:ext cx="524256" cy="649224"/>
          </a:xfrm>
          <a:prstGeom prst="rect">
            <a:avLst/>
          </a:prstGeom>
        </p:spPr>
      </p:pic>
      <p:pic>
        <p:nvPicPr>
          <p:cNvPr id="44" name=""/>
          <p:cNvPicPr>
            <a:picLocks noChangeAspect="1"/>
          </p:cNvPicPr>
          <p:nvPr/>
        </p:nvPicPr>
        <p:blipFill>
          <a:blip r:embed="rPictId42"/>
          <a:stretch>
            <a:fillRect/>
          </a:stretch>
        </p:blipFill>
        <p:spPr>
          <a:xfrm>
            <a:off x="8750808" y="8494776"/>
            <a:ext cx="862584" cy="435864"/>
          </a:xfrm>
          <a:prstGeom prst="rect">
            <a:avLst/>
          </a:prstGeom>
        </p:spPr>
      </p:pic>
      <p:pic>
        <p:nvPicPr>
          <p:cNvPr id="45" name=""/>
          <p:cNvPicPr>
            <a:picLocks noChangeAspect="1"/>
          </p:cNvPicPr>
          <p:nvPr/>
        </p:nvPicPr>
        <p:blipFill>
          <a:blip r:embed="rPictId43"/>
          <a:stretch>
            <a:fillRect/>
          </a:stretch>
        </p:blipFill>
        <p:spPr>
          <a:xfrm>
            <a:off x="11201400" y="8540496"/>
            <a:ext cx="810768" cy="630936"/>
          </a:xfrm>
          <a:prstGeom prst="rect">
            <a:avLst/>
          </a:prstGeom>
        </p:spPr>
      </p:pic>
      <p:pic>
        <p:nvPicPr>
          <p:cNvPr id="46" name=""/>
          <p:cNvPicPr>
            <a:picLocks noChangeAspect="1"/>
          </p:cNvPicPr>
          <p:nvPr/>
        </p:nvPicPr>
        <p:blipFill>
          <a:blip r:embed="rPictId44"/>
          <a:stretch>
            <a:fillRect/>
          </a:stretch>
        </p:blipFill>
        <p:spPr>
          <a:xfrm>
            <a:off x="11405616" y="5663184"/>
            <a:ext cx="893064" cy="652272"/>
          </a:xfrm>
          <a:prstGeom prst="rect">
            <a:avLst/>
          </a:prstGeom>
        </p:spPr>
      </p:pic>
      <p:pic>
        <p:nvPicPr>
          <p:cNvPr id="47" name=""/>
          <p:cNvPicPr>
            <a:picLocks noChangeAspect="1"/>
          </p:cNvPicPr>
          <p:nvPr/>
        </p:nvPicPr>
        <p:blipFill>
          <a:blip r:embed="rPictId45"/>
          <a:stretch>
            <a:fillRect/>
          </a:stretch>
        </p:blipFill>
        <p:spPr>
          <a:xfrm>
            <a:off x="11832336" y="7808976"/>
            <a:ext cx="435864" cy="405384"/>
          </a:xfrm>
          <a:prstGeom prst="rect">
            <a:avLst/>
          </a:prstGeom>
        </p:spPr>
      </p:pic>
      <p:sp>
        <p:nvSpPr>
          <p:cNvPr id="48" name=""/>
          <p:cNvSpPr/>
          <p:nvPr/>
        </p:nvSpPr>
        <p:spPr>
          <a:xfrm>
            <a:off x="1603248" y="1459992"/>
            <a:ext cx="1828800" cy="414528"/>
          </a:xfrm>
          <a:prstGeom prst="rect">
            <a:avLst/>
          </a:prstGeom>
          <a:solidFill>
            <a:srgbClr val="FFFFFF"/>
          </a:solidFill>
        </p:spPr>
        <p:txBody>
          <a:bodyPr lIns="0" tIns="0" rIns="0" bIns="0">
            <a:noAutofit/>
          </a:bodyPr>
          <a:p>
            <a:pPr indent="0"/>
            <a:r>
              <a:rPr lang="zh-TW" sz="1400">
                <a:latin typeface="MingLiU"/>
                <a:ea typeface="MingLiU"/>
              </a:rPr>
              <a:t>部份重要客户</a:t>
            </a:r>
          </a:p>
          <a:p>
            <a:pPr indent="0">
              <a:lnSpc>
                <a:spcPct val="85000"/>
              </a:lnSpc>
            </a:pPr>
            <a:r>
              <a:rPr lang="en-US" sz="1400">
                <a:latin typeface="Arial"/>
              </a:rPr>
              <a:t>Some important clients</a:t>
            </a:r>
          </a:p>
        </p:txBody>
      </p:sp>
      <p:sp>
        <p:nvSpPr>
          <p:cNvPr id="49" name=""/>
          <p:cNvSpPr/>
          <p:nvPr/>
        </p:nvSpPr>
        <p:spPr>
          <a:xfrm>
            <a:off x="1630680" y="2346960"/>
            <a:ext cx="475488" cy="146304"/>
          </a:xfrm>
          <a:prstGeom prst="rect">
            <a:avLst/>
          </a:prstGeom>
          <a:solidFill>
            <a:srgbClr val="1855A6"/>
          </a:solidFill>
        </p:spPr>
        <p:txBody>
          <a:bodyPr lIns="0" tIns="0" rIns="0" bIns="0" wrap="none">
            <a:noAutofit/>
          </a:bodyPr>
          <a:p>
            <a:pPr indent="0"/>
            <a:r>
              <a:rPr lang="en-US" i="1" sz="1500">
                <a:solidFill>
                  <a:srgbClr val="FFFFFF"/>
                </a:solidFill>
                <a:latin typeface="Arial"/>
              </a:rPr>
              <a:t>cssc</a:t>
            </a:r>
          </a:p>
        </p:txBody>
      </p:sp>
      <p:sp>
        <p:nvSpPr>
          <p:cNvPr id="50" name=""/>
          <p:cNvSpPr/>
          <p:nvPr/>
        </p:nvSpPr>
        <p:spPr>
          <a:xfrm>
            <a:off x="1423416" y="2648712"/>
            <a:ext cx="923544" cy="137160"/>
          </a:xfrm>
          <a:prstGeom prst="rect">
            <a:avLst/>
          </a:prstGeom>
          <a:solidFill>
            <a:srgbClr val="FFFFFF"/>
          </a:solidFill>
        </p:spPr>
        <p:txBody>
          <a:bodyPr lIns="0" tIns="0" rIns="0" bIns="0" wrap="none">
            <a:noAutofit/>
          </a:bodyPr>
          <a:p>
            <a:pPr indent="0"/>
            <a:r>
              <a:rPr lang="zh-TW" sz="900">
                <a:latin typeface="MingLiU"/>
                <a:ea typeface="MingLiU"/>
              </a:rPr>
              <a:t>中国船舶工业集团</a:t>
            </a:r>
          </a:p>
        </p:txBody>
      </p:sp>
      <p:sp>
        <p:nvSpPr>
          <p:cNvPr id="51" name=""/>
          <p:cNvSpPr/>
          <p:nvPr/>
        </p:nvSpPr>
        <p:spPr>
          <a:xfrm>
            <a:off x="3538728" y="2645664"/>
            <a:ext cx="813816" cy="134112"/>
          </a:xfrm>
          <a:prstGeom prst="rect">
            <a:avLst/>
          </a:prstGeom>
          <a:solidFill>
            <a:srgbClr val="FFFFFF"/>
          </a:solidFill>
        </p:spPr>
        <p:txBody>
          <a:bodyPr lIns="0" tIns="0" rIns="0" bIns="0" wrap="none">
            <a:noAutofit/>
          </a:bodyPr>
          <a:p>
            <a:pPr indent="0"/>
            <a:r>
              <a:rPr lang="zh-TW" b="1" sz="800">
                <a:latin typeface="MingLiU"/>
                <a:ea typeface="MingLiU"/>
              </a:rPr>
              <a:t>玮诲玉柴關即濯</a:t>
            </a:r>
            <a:r>
              <a:rPr lang="en-US" sz="1000">
                <a:latin typeface="Arial"/>
              </a:rPr>
              <a:t>T1</a:t>
            </a:r>
          </a:p>
        </p:txBody>
      </p:sp>
      <p:sp>
        <p:nvSpPr>
          <p:cNvPr id="52" name=""/>
          <p:cNvSpPr/>
          <p:nvPr/>
        </p:nvSpPr>
        <p:spPr>
          <a:xfrm>
            <a:off x="2542032" y="2209800"/>
            <a:ext cx="819912" cy="573024"/>
          </a:xfrm>
          <a:prstGeom prst="rect">
            <a:avLst/>
          </a:prstGeom>
          <a:solidFill>
            <a:srgbClr val="FFFFFF"/>
          </a:solidFill>
        </p:spPr>
        <p:txBody>
          <a:bodyPr lIns="0" tIns="0" rIns="0" bIns="0">
            <a:noAutofit/>
          </a:bodyPr>
          <a:p>
            <a:pPr algn="ctr" indent="0"/>
            <a:r>
              <a:rPr lang="en-US" sz="3400">
                <a:solidFill>
                  <a:srgbClr val="201D53"/>
                </a:solidFill>
                <a:latin typeface="Arial"/>
              </a:rPr>
              <a:t>Q</a:t>
            </a:r>
          </a:p>
          <a:p>
            <a:pPr indent="0">
              <a:lnSpc>
                <a:spcPts val="1368"/>
              </a:lnSpc>
            </a:pPr>
            <a:r>
              <a:rPr lang="en-US" b="1" sz="950">
                <a:solidFill>
                  <a:srgbClr val="201D53"/>
                </a:solidFill>
                <a:latin typeface="Times New Roman"/>
              </a:rPr>
              <a:t>DSIC^^ </a:t>
            </a:r>
            <a:r>
              <a:rPr lang="zh-TW" sz="900">
                <a:latin typeface="MingLiU"/>
                <a:ea typeface="MingLiU"/>
              </a:rPr>
              <a:t>大连船舶重工</a:t>
            </a:r>
          </a:p>
        </p:txBody>
      </p:sp>
      <p:sp>
        <p:nvSpPr>
          <p:cNvPr id="53" name=""/>
          <p:cNvSpPr/>
          <p:nvPr/>
        </p:nvSpPr>
        <p:spPr>
          <a:xfrm>
            <a:off x="4547616" y="2343912"/>
            <a:ext cx="768096" cy="435864"/>
          </a:xfrm>
          <a:prstGeom prst="rect">
            <a:avLst/>
          </a:prstGeom>
          <a:solidFill>
            <a:srgbClr val="FFFFFF"/>
          </a:solidFill>
        </p:spPr>
        <p:txBody>
          <a:bodyPr lIns="0" tIns="0" rIns="0" bIns="0">
            <a:noAutofit/>
          </a:bodyPr>
          <a:p>
            <a:pPr indent="0"/>
            <a:r>
              <a:rPr lang="en-US" b="1" sz="1100">
                <a:solidFill>
                  <a:srgbClr val="E40014"/>
                </a:solidFill>
                <a:latin typeface="Arial"/>
              </a:rPr>
              <a:t>TOSHIBA</a:t>
            </a:r>
          </a:p>
          <a:p>
            <a:pPr indent="0">
              <a:spcAft>
                <a:spcPts val="420"/>
              </a:spcAft>
            </a:pPr>
            <a:r>
              <a:rPr lang="en-US" sz="500">
                <a:latin typeface="Arial"/>
              </a:rPr>
              <a:t>Leading Innovation </a:t>
            </a:r>
            <a:r>
              <a:rPr lang="zh-TW" sz="500">
                <a:latin typeface="Arial"/>
                <a:ea typeface="Arial"/>
              </a:rPr>
              <a:t>»</a:t>
            </a:r>
          </a:p>
          <a:p>
            <a:pPr indent="0"/>
            <a:r>
              <a:rPr lang="zh-TW" sz="600">
                <a:solidFill>
                  <a:srgbClr val="0799DE"/>
                </a:solidFill>
                <a:latin typeface="MingLiU"/>
                <a:ea typeface="MingLiU"/>
              </a:rPr>
              <a:t>家乏 </a:t>
            </a:r>
            <a:r>
              <a:rPr lang="en-US" b="1" sz="800">
                <a:solidFill>
                  <a:srgbClr val="0799DE"/>
                </a:solidFill>
                <a:latin typeface="Times New Roman"/>
              </a:rPr>
              <a:t>MQsa</a:t>
            </a:r>
            <a:r>
              <a:rPr lang="en-US" b="1" sz="850">
                <a:solidFill>
                  <a:srgbClr val="0799DE"/>
                </a:solidFill>
                <a:latin typeface="SimSun"/>
              </a:rPr>
              <a:t>（</a:t>
            </a:r>
            <a:r>
              <a:rPr lang="en-US" b="1" sz="800">
                <a:solidFill>
                  <a:srgbClr val="0799DE"/>
                </a:solidFill>
                <a:latin typeface="Times New Roman"/>
              </a:rPr>
              <a:t>nuti</a:t>
            </a:r>
            <a:r>
              <a:rPr lang="en-US" b="1" sz="850">
                <a:solidFill>
                  <a:srgbClr val="0799DE"/>
                </a:solidFill>
                <a:latin typeface="SimSun"/>
              </a:rPr>
              <a:t>）</a:t>
            </a:r>
          </a:p>
        </p:txBody>
      </p:sp>
      <p:sp>
        <p:nvSpPr>
          <p:cNvPr id="54" name=""/>
          <p:cNvSpPr/>
          <p:nvPr/>
        </p:nvSpPr>
        <p:spPr>
          <a:xfrm>
            <a:off x="1423416" y="3157728"/>
            <a:ext cx="890016" cy="490728"/>
          </a:xfrm>
          <a:prstGeom prst="rect">
            <a:avLst/>
          </a:prstGeom>
          <a:solidFill>
            <a:srgbClr val="FFFFFF"/>
          </a:solidFill>
        </p:spPr>
        <p:txBody>
          <a:bodyPr lIns="0" tIns="0" rIns="0" bIns="0">
            <a:noAutofit/>
          </a:bodyPr>
          <a:p>
            <a:pPr algn="ctr" indent="0"/>
            <a:r>
              <a:rPr lang="en-US" b="1" sz="2100">
                <a:solidFill>
                  <a:srgbClr val="3A1C12"/>
                </a:solidFill>
                <a:latin typeface="Times New Roman"/>
              </a:rPr>
              <a:t>FFEP</a:t>
            </a:r>
          </a:p>
          <a:p>
            <a:pPr algn="ctr" indent="0">
              <a:lnSpc>
                <a:spcPts val="1608"/>
              </a:lnSpc>
            </a:pPr>
            <a:r>
              <a:rPr lang="en-US" sz="1000">
                <a:latin typeface="Arial"/>
              </a:rPr>
              <a:t>atJLWF aECTWCAL rcmEREOUPABIT </a:t>
            </a:r>
            <a:r>
              <a:rPr lang="zh-TW" sz="800">
                <a:latin typeface="MingLiU"/>
                <a:ea typeface="MingLiU"/>
              </a:rPr>
              <a:t>新江双富电</a:t>
            </a:r>
            <a:r>
              <a:rPr lang="en-US" sz="1000">
                <a:latin typeface="Arial"/>
              </a:rPr>
              <a:t>n</a:t>
            </a:r>
            <a:r>
              <a:rPr lang="zh-TW" sz="800">
                <a:latin typeface="MingLiU"/>
                <a:ea typeface="MingLiU"/>
              </a:rPr>
              <a:t>设备</a:t>
            </a:r>
          </a:p>
        </p:txBody>
      </p:sp>
      <p:sp>
        <p:nvSpPr>
          <p:cNvPr id="55" name=""/>
          <p:cNvSpPr/>
          <p:nvPr/>
        </p:nvSpPr>
        <p:spPr>
          <a:xfrm>
            <a:off x="2621280" y="3520440"/>
            <a:ext cx="685800" cy="143256"/>
          </a:xfrm>
          <a:prstGeom prst="rect">
            <a:avLst/>
          </a:prstGeom>
          <a:solidFill>
            <a:srgbClr val="FFFFFF"/>
          </a:solidFill>
        </p:spPr>
        <p:txBody>
          <a:bodyPr lIns="0" tIns="0" rIns="0" bIns="0" wrap="none">
            <a:noAutofit/>
          </a:bodyPr>
          <a:p>
            <a:pPr indent="0"/>
            <a:r>
              <a:rPr lang="zh-TW" sz="900">
                <a:latin typeface="MingLiU"/>
                <a:ea typeface="MingLiU"/>
              </a:rPr>
              <a:t>榮剛材料科技</a:t>
            </a:r>
          </a:p>
        </p:txBody>
      </p:sp>
      <p:sp>
        <p:nvSpPr>
          <p:cNvPr id="56" name=""/>
          <p:cNvSpPr/>
          <p:nvPr/>
        </p:nvSpPr>
        <p:spPr>
          <a:xfrm>
            <a:off x="3593592" y="3395472"/>
            <a:ext cx="603504" cy="262128"/>
          </a:xfrm>
          <a:prstGeom prst="rect">
            <a:avLst/>
          </a:prstGeom>
          <a:solidFill>
            <a:srgbClr val="FFFFFF"/>
          </a:solidFill>
        </p:spPr>
        <p:txBody>
          <a:bodyPr lIns="0" tIns="0" rIns="0" bIns="0">
            <a:noAutofit/>
          </a:bodyPr>
          <a:p>
            <a:pPr algn="just" indent="0"/>
            <a:r>
              <a:rPr lang="en-US" b="1" sz="500">
                <a:solidFill>
                  <a:srgbClr val="2E549A"/>
                </a:solidFill>
                <a:latin typeface="Arial"/>
              </a:rPr>
              <a:t>WEIDE HEADS</a:t>
            </a:r>
          </a:p>
          <a:p>
            <a:pPr algn="just" indent="0">
              <a:lnSpc>
                <a:spcPct val="91000"/>
              </a:lnSpc>
            </a:pPr>
            <a:r>
              <a:rPr lang="en-US" b="1" sz="1300">
                <a:solidFill>
                  <a:srgbClr val="2E549A"/>
                </a:solidFill>
                <a:latin typeface="Arial"/>
              </a:rPr>
              <a:t>EG</a:t>
            </a:r>
            <a:r>
              <a:rPr lang="zh-TW" sz="1200">
                <a:solidFill>
                  <a:srgbClr val="2E549A"/>
                </a:solidFill>
                <a:latin typeface="MingLiU"/>
                <a:ea typeface="MingLiU"/>
              </a:rPr>
              <a:t>徳対貝</a:t>
            </a:r>
          </a:p>
        </p:txBody>
      </p:sp>
      <p:sp>
        <p:nvSpPr>
          <p:cNvPr id="57" name=""/>
          <p:cNvSpPr/>
          <p:nvPr/>
        </p:nvSpPr>
        <p:spPr>
          <a:xfrm>
            <a:off x="4590288" y="3176016"/>
            <a:ext cx="737616" cy="350520"/>
          </a:xfrm>
          <a:prstGeom prst="rect">
            <a:avLst/>
          </a:prstGeom>
          <a:solidFill>
            <a:srgbClr val="FFFFFF"/>
          </a:solidFill>
        </p:spPr>
        <p:txBody>
          <a:bodyPr lIns="0" tIns="0" rIns="0" bIns="0">
            <a:noAutofit/>
          </a:bodyPr>
          <a:p>
            <a:pPr algn="ctr" indent="0">
              <a:lnSpc>
                <a:spcPts val="1440"/>
              </a:lnSpc>
            </a:pPr>
            <a:r>
              <a:rPr lang="en-US" sz="1200">
                <a:latin typeface="Arial"/>
              </a:rPr>
              <a:t>l-IOKKAI </a:t>
            </a:r>
            <a:r>
              <a:rPr lang="zh-TW" sz="1300">
                <a:latin typeface="MingLiU"/>
                <a:ea typeface="MingLiU"/>
              </a:rPr>
              <a:t>北</a:t>
            </a:r>
            <a:r>
              <a:rPr lang="en-US" sz="1200">
                <a:latin typeface="Arial"/>
              </a:rPr>
              <a:t>i</a:t>
            </a:r>
            <a:r>
              <a:rPr lang="zh-TW" sz="1300">
                <a:latin typeface="MingLiU"/>
                <a:ea typeface="MingLiU"/>
              </a:rPr>
              <a:t>亩封头</a:t>
            </a:r>
          </a:p>
        </p:txBody>
      </p:sp>
      <p:sp>
        <p:nvSpPr>
          <p:cNvPr id="58" name=""/>
          <p:cNvSpPr/>
          <p:nvPr/>
        </p:nvSpPr>
        <p:spPr>
          <a:xfrm>
            <a:off x="5641848" y="3099816"/>
            <a:ext cx="387096" cy="435864"/>
          </a:xfrm>
          <a:prstGeom prst="rect">
            <a:avLst/>
          </a:prstGeom>
          <a:solidFill>
            <a:srgbClr val="FFFFFF"/>
          </a:solidFill>
        </p:spPr>
        <p:txBody>
          <a:bodyPr lIns="0" tIns="0" rIns="0" bIns="0" wrap="none">
            <a:noAutofit/>
          </a:bodyPr>
          <a:p>
            <a:pPr algn="just" indent="0"/>
            <a:r>
              <a:rPr lang="en-US" cap="small" sz="4300">
                <a:solidFill>
                  <a:srgbClr val="E40014"/>
                </a:solidFill>
                <a:latin typeface="Arial"/>
              </a:rPr>
              <a:t>Jr</a:t>
            </a:r>
          </a:p>
        </p:txBody>
      </p:sp>
      <p:sp>
        <p:nvSpPr>
          <p:cNvPr id="59" name=""/>
          <p:cNvSpPr/>
          <p:nvPr/>
        </p:nvSpPr>
        <p:spPr>
          <a:xfrm>
            <a:off x="6028944" y="3300984"/>
            <a:ext cx="539496" cy="152400"/>
          </a:xfrm>
          <a:prstGeom prst="rect">
            <a:avLst/>
          </a:prstGeom>
          <a:solidFill>
            <a:srgbClr val="FFFFFF"/>
          </a:solidFill>
        </p:spPr>
        <p:txBody>
          <a:bodyPr lIns="0" tIns="0" rIns="0" bIns="0" wrap="none">
            <a:noAutofit/>
          </a:bodyPr>
          <a:p>
            <a:pPr indent="0"/>
            <a:r>
              <a:rPr lang="en-US" i="1" sz="1700">
                <a:solidFill>
                  <a:srgbClr val="E40014"/>
                </a:solidFill>
                <a:latin typeface="Times New Roman"/>
              </a:rPr>
              <a:t>isatan</a:t>
            </a:r>
          </a:p>
        </p:txBody>
      </p:sp>
      <p:sp>
        <p:nvSpPr>
          <p:cNvPr id="60" name=""/>
          <p:cNvSpPr/>
          <p:nvPr/>
        </p:nvSpPr>
        <p:spPr>
          <a:xfrm>
            <a:off x="1767840" y="4154424"/>
            <a:ext cx="719328" cy="176784"/>
          </a:xfrm>
          <a:prstGeom prst="rect">
            <a:avLst/>
          </a:prstGeom>
          <a:solidFill>
            <a:srgbClr val="FFFFFF"/>
          </a:solidFill>
        </p:spPr>
        <p:txBody>
          <a:bodyPr lIns="0" tIns="0" rIns="0" bIns="0" wrap="none">
            <a:noAutofit/>
          </a:bodyPr>
          <a:p>
            <a:pPr indent="0"/>
            <a:r>
              <a:rPr lang="en-US" b="1" u="sng" sz="1000">
                <a:latin typeface="Times New Roman"/>
              </a:rPr>
              <a:t>BAOSTEEL</a:t>
            </a:r>
          </a:p>
        </p:txBody>
      </p:sp>
      <p:sp>
        <p:nvSpPr>
          <p:cNvPr id="61" name=""/>
          <p:cNvSpPr/>
          <p:nvPr/>
        </p:nvSpPr>
        <p:spPr>
          <a:xfrm>
            <a:off x="1685544" y="4389120"/>
            <a:ext cx="609600" cy="131064"/>
          </a:xfrm>
          <a:prstGeom prst="rect">
            <a:avLst/>
          </a:prstGeom>
          <a:solidFill>
            <a:srgbClr val="FFFFFF"/>
          </a:solidFill>
        </p:spPr>
        <p:txBody>
          <a:bodyPr lIns="0" tIns="0" rIns="0" bIns="0" wrap="none">
            <a:noAutofit/>
          </a:bodyPr>
          <a:p>
            <a:pPr indent="0"/>
            <a:r>
              <a:rPr lang="zh-TW" sz="800">
                <a:latin typeface="MingLiU"/>
                <a:ea typeface="MingLiU"/>
              </a:rPr>
              <a:t>宝铜集团</a:t>
            </a:r>
          </a:p>
        </p:txBody>
      </p:sp>
      <p:sp>
        <p:nvSpPr>
          <p:cNvPr id="62" name=""/>
          <p:cNvSpPr/>
          <p:nvPr/>
        </p:nvSpPr>
        <p:spPr>
          <a:xfrm>
            <a:off x="2706624" y="4389120"/>
            <a:ext cx="603504" cy="134112"/>
          </a:xfrm>
          <a:prstGeom prst="rect">
            <a:avLst/>
          </a:prstGeom>
          <a:solidFill>
            <a:srgbClr val="FFFFFF"/>
          </a:solidFill>
        </p:spPr>
        <p:txBody>
          <a:bodyPr lIns="0" tIns="0" rIns="0" bIns="0" wrap="none">
            <a:noAutofit/>
          </a:bodyPr>
          <a:p>
            <a:pPr indent="0"/>
            <a:r>
              <a:rPr lang="zh-TW" sz="800">
                <a:latin typeface="MingLiU"/>
                <a:ea typeface="MingLiU"/>
              </a:rPr>
              <a:t>湖北新冶钢</a:t>
            </a:r>
          </a:p>
        </p:txBody>
      </p:sp>
      <p:sp>
        <p:nvSpPr>
          <p:cNvPr id="63" name=""/>
          <p:cNvSpPr/>
          <p:nvPr/>
        </p:nvSpPr>
        <p:spPr>
          <a:xfrm>
            <a:off x="2014728" y="5102352"/>
            <a:ext cx="298704" cy="82296"/>
          </a:xfrm>
          <a:prstGeom prst="rect">
            <a:avLst/>
          </a:prstGeom>
          <a:solidFill>
            <a:srgbClr val="FFFFFF"/>
          </a:solidFill>
        </p:spPr>
        <p:txBody>
          <a:bodyPr lIns="0" tIns="0" rIns="0" bIns="0" wrap="none">
            <a:noAutofit/>
          </a:bodyPr>
          <a:p>
            <a:pPr algn="just" indent="0"/>
            <a:r>
              <a:rPr lang="en-US" b="1" sz="400">
                <a:solidFill>
                  <a:srgbClr val="E40014"/>
                </a:solidFill>
                <a:latin typeface="Arial"/>
              </a:rPr>
              <a:t>SINOPEC</a:t>
            </a:r>
          </a:p>
        </p:txBody>
      </p:sp>
      <p:sp>
        <p:nvSpPr>
          <p:cNvPr id="64" name=""/>
          <p:cNvSpPr/>
          <p:nvPr/>
        </p:nvSpPr>
        <p:spPr>
          <a:xfrm>
            <a:off x="1511808" y="5199888"/>
            <a:ext cx="664464" cy="173736"/>
          </a:xfrm>
          <a:prstGeom prst="rect">
            <a:avLst/>
          </a:prstGeom>
          <a:solidFill>
            <a:srgbClr val="FFFFFF"/>
          </a:solidFill>
        </p:spPr>
        <p:txBody>
          <a:bodyPr lIns="0" tIns="0" rIns="0" bIns="0" wrap="none">
            <a:noAutofit/>
          </a:bodyPr>
          <a:p>
            <a:pPr indent="0"/>
            <a:r>
              <a:rPr lang="zh-TW" sz="1200">
                <a:solidFill>
                  <a:srgbClr val="E40014"/>
                </a:solidFill>
                <a:latin typeface="MingLiU"/>
                <a:ea typeface="MingLiU"/>
              </a:rPr>
              <a:t>中国石化</a:t>
            </a:r>
          </a:p>
        </p:txBody>
      </p:sp>
      <p:sp>
        <p:nvSpPr>
          <p:cNvPr id="65" name=""/>
          <p:cNvSpPr/>
          <p:nvPr/>
        </p:nvSpPr>
        <p:spPr>
          <a:xfrm>
            <a:off x="2560320" y="5148072"/>
            <a:ext cx="798576" cy="228600"/>
          </a:xfrm>
          <a:prstGeom prst="rect">
            <a:avLst/>
          </a:prstGeom>
          <a:solidFill>
            <a:srgbClr val="FFFFFF"/>
          </a:solidFill>
        </p:spPr>
        <p:txBody>
          <a:bodyPr lIns="0" tIns="0" rIns="0" bIns="0">
            <a:noAutofit/>
          </a:bodyPr>
          <a:p>
            <a:pPr algn="ctr" indent="0">
              <a:lnSpc>
                <a:spcPts val="960"/>
              </a:lnSpc>
            </a:pPr>
            <a:r>
              <a:rPr lang="en-US" b="1" sz="850">
                <a:latin typeface="Arial"/>
              </a:rPr>
              <a:t>vncc EHSfE</a:t>
            </a:r>
          </a:p>
          <a:p>
            <a:pPr indent="0">
              <a:lnSpc>
                <a:spcPts val="960"/>
              </a:lnSpc>
            </a:pPr>
            <a:r>
              <a:rPr lang="zh-TW" sz="800">
                <a:solidFill>
                  <a:srgbClr val="0799DE"/>
                </a:solidFill>
                <a:latin typeface="MingLiU"/>
                <a:ea typeface="MingLiU"/>
              </a:rPr>
              <a:t>五南大为化工叢备</a:t>
            </a:r>
          </a:p>
        </p:txBody>
      </p:sp>
      <p:sp>
        <p:nvSpPr>
          <p:cNvPr id="66" name=""/>
          <p:cNvSpPr/>
          <p:nvPr/>
        </p:nvSpPr>
        <p:spPr>
          <a:xfrm>
            <a:off x="3581400" y="4069080"/>
            <a:ext cx="862584" cy="457200"/>
          </a:xfrm>
          <a:prstGeom prst="rect">
            <a:avLst/>
          </a:prstGeom>
          <a:solidFill>
            <a:srgbClr val="FFFFFF"/>
          </a:solidFill>
        </p:spPr>
        <p:txBody>
          <a:bodyPr lIns="0" tIns="0" rIns="0" bIns="0">
            <a:noAutofit/>
          </a:bodyPr>
          <a:p>
            <a:pPr indent="0"/>
            <a:r>
              <a:rPr lang="en-US" b="1" sz="1400">
                <a:solidFill>
                  <a:srgbClr val="49196E"/>
                </a:solidFill>
                <a:latin typeface="Arial"/>
              </a:rPr>
              <a:t>ALSTOM</a:t>
            </a:r>
          </a:p>
          <a:p>
            <a:pPr indent="0">
              <a:spcAft>
                <a:spcPts val="280"/>
              </a:spcAft>
            </a:pPr>
            <a:r>
              <a:rPr lang="zh-TW" sz="600">
                <a:latin typeface="MingLiU"/>
                <a:ea typeface="MingLiU"/>
              </a:rPr>
              <a:t>阿尔斯通</a:t>
            </a:r>
          </a:p>
          <a:p>
            <a:pPr indent="88900"/>
            <a:r>
              <a:rPr lang="zh-TW" sz="800">
                <a:latin typeface="MingLiU"/>
                <a:ea typeface="MingLiU"/>
              </a:rPr>
              <a:t>武汉锅炉股份</a:t>
            </a:r>
          </a:p>
        </p:txBody>
      </p:sp>
      <p:sp>
        <p:nvSpPr>
          <p:cNvPr id="67" name=""/>
          <p:cNvSpPr/>
          <p:nvPr/>
        </p:nvSpPr>
        <p:spPr>
          <a:xfrm>
            <a:off x="3700272" y="5111496"/>
            <a:ext cx="758952" cy="274320"/>
          </a:xfrm>
          <a:prstGeom prst="rect">
            <a:avLst/>
          </a:prstGeom>
          <a:solidFill>
            <a:srgbClr val="FFFFFF"/>
          </a:solidFill>
        </p:spPr>
        <p:txBody>
          <a:bodyPr lIns="0" tIns="0" rIns="0" bIns="0">
            <a:noAutofit/>
          </a:bodyPr>
          <a:p>
            <a:pPr algn="ctr" indent="0"/>
            <a:r>
              <a:rPr lang="en-US" b="1" sz="1000">
                <a:solidFill>
                  <a:srgbClr val="E40014"/>
                </a:solidFill>
                <a:latin typeface="Times New Roman"/>
              </a:rPr>
              <a:t>ZCM</a:t>
            </a:r>
          </a:p>
          <a:p>
            <a:pPr indent="0"/>
            <a:r>
              <a:rPr lang="zh-TW" sz="800">
                <a:latin typeface="MingLiU"/>
                <a:ea typeface="MingLiU"/>
              </a:rPr>
              <a:t>张家港化工机械</a:t>
            </a:r>
          </a:p>
        </p:txBody>
      </p:sp>
      <p:sp>
        <p:nvSpPr>
          <p:cNvPr id="68" name=""/>
          <p:cNvSpPr/>
          <p:nvPr/>
        </p:nvSpPr>
        <p:spPr>
          <a:xfrm>
            <a:off x="4703064" y="4946904"/>
            <a:ext cx="728472" cy="432816"/>
          </a:xfrm>
          <a:prstGeom prst="rect">
            <a:avLst/>
          </a:prstGeom>
          <a:solidFill>
            <a:srgbClr val="FFFFFF"/>
          </a:solidFill>
        </p:spPr>
        <p:txBody>
          <a:bodyPr lIns="0" tIns="0" rIns="0" bIns="0">
            <a:noAutofit/>
          </a:bodyPr>
          <a:p>
            <a:pPr algn="ctr" indent="0">
              <a:spcAft>
                <a:spcPts val="420"/>
              </a:spcAft>
            </a:pPr>
            <a:r>
              <a:rPr lang="en-US" i="1" sz="1600">
                <a:solidFill>
                  <a:srgbClr val="19277D"/>
                </a:solidFill>
                <a:latin typeface="Arial"/>
              </a:rPr>
              <a:t>WCE</a:t>
            </a:r>
          </a:p>
          <a:p>
            <a:pPr indent="0"/>
            <a:r>
              <a:rPr lang="zh-TW" sz="800">
                <a:solidFill>
                  <a:srgbClr val="19277D"/>
                </a:solidFill>
                <a:latin typeface="MingLiU"/>
                <a:ea typeface="MingLiU"/>
              </a:rPr>
              <a:t>无鶴化工装备</a:t>
            </a:r>
          </a:p>
        </p:txBody>
      </p:sp>
      <p:sp>
        <p:nvSpPr>
          <p:cNvPr id="69" name=""/>
          <p:cNvSpPr/>
          <p:nvPr/>
        </p:nvSpPr>
        <p:spPr>
          <a:xfrm>
            <a:off x="5827776" y="5239512"/>
            <a:ext cx="615696" cy="131064"/>
          </a:xfrm>
          <a:prstGeom prst="rect">
            <a:avLst/>
          </a:prstGeom>
          <a:solidFill>
            <a:srgbClr val="FFFFFF"/>
          </a:solidFill>
        </p:spPr>
        <p:txBody>
          <a:bodyPr lIns="0" tIns="0" rIns="0" bIns="0" wrap="none">
            <a:noAutofit/>
          </a:bodyPr>
          <a:p>
            <a:pPr algn="just" indent="0"/>
            <a:r>
              <a:rPr lang="zh-TW" b="1" sz="800">
                <a:latin typeface="MingLiU"/>
                <a:ea typeface="MingLiU"/>
              </a:rPr>
              <a:t>明由壬盲■装</a:t>
            </a:r>
          </a:p>
        </p:txBody>
      </p:sp>
      <p:sp>
        <p:nvSpPr>
          <p:cNvPr id="71" name=""/>
          <p:cNvSpPr/>
          <p:nvPr/>
        </p:nvSpPr>
        <p:spPr>
          <a:xfrm>
            <a:off x="3151632" y="5882640"/>
            <a:ext cx="164592" cy="158496"/>
          </a:xfrm>
          <a:prstGeom prst="rect">
            <a:avLst/>
          </a:prstGeom>
          <a:solidFill>
            <a:srgbClr val="FFFFFF"/>
          </a:solidFill>
        </p:spPr>
        <p:txBody>
          <a:bodyPr lIns="0" tIns="0" rIns="0" bIns="0" wrap="none">
            <a:noAutofit/>
          </a:bodyPr>
          <a:p>
            <a:pPr algn="r" indent="0"/>
            <a:r>
              <a:rPr lang="en-US" i="1" sz="1100">
                <a:solidFill>
                  <a:srgbClr val="19277D"/>
                </a:solidFill>
                <a:latin typeface="Arial"/>
              </a:rPr>
              <a:t>C</a:t>
            </a:r>
          </a:p>
        </p:txBody>
      </p:sp>
      <p:sp>
        <p:nvSpPr>
          <p:cNvPr id="72" name=""/>
          <p:cNvSpPr/>
          <p:nvPr/>
        </p:nvSpPr>
        <p:spPr>
          <a:xfrm>
            <a:off x="2627376" y="6129528"/>
            <a:ext cx="688848" cy="100584"/>
          </a:xfrm>
          <a:prstGeom prst="rect">
            <a:avLst/>
          </a:prstGeom>
          <a:solidFill>
            <a:srgbClr val="FFFFFF"/>
          </a:solidFill>
        </p:spPr>
        <p:txBody>
          <a:bodyPr lIns="0" tIns="0" rIns="0" bIns="0" wrap="none">
            <a:noAutofit/>
          </a:bodyPr>
          <a:p>
            <a:pPr algn="just" indent="0"/>
            <a:r>
              <a:rPr lang="zh-TW" sz="800">
                <a:solidFill>
                  <a:srgbClr val="19277D"/>
                </a:solidFill>
                <a:latin typeface="MingLiU"/>
                <a:ea typeface="MingLiU"/>
              </a:rPr>
              <a:t>航天晨光股份</a:t>
            </a:r>
          </a:p>
        </p:txBody>
      </p:sp>
      <p:sp>
        <p:nvSpPr>
          <p:cNvPr id="73" name=""/>
          <p:cNvSpPr/>
          <p:nvPr/>
        </p:nvSpPr>
        <p:spPr>
          <a:xfrm>
            <a:off x="1819656" y="6019800"/>
            <a:ext cx="411480" cy="237744"/>
          </a:xfrm>
          <a:prstGeom prst="rect">
            <a:avLst/>
          </a:prstGeom>
          <a:solidFill>
            <a:srgbClr val="FFFFFF"/>
          </a:solidFill>
        </p:spPr>
        <p:txBody>
          <a:bodyPr lIns="0" tIns="0" rIns="0" bIns="0">
            <a:noAutofit/>
          </a:bodyPr>
          <a:p>
            <a:pPr algn="just" indent="0">
              <a:lnSpc>
                <a:spcPts val="1008"/>
              </a:lnSpc>
            </a:pPr>
            <a:r>
              <a:rPr lang="en-US" sz="900">
                <a:solidFill>
                  <a:srgbClr val="2E549A"/>
                </a:solidFill>
                <a:latin typeface="Arial"/>
              </a:rPr>
              <a:t>Hualing </a:t>
            </a:r>
            <a:r>
              <a:rPr lang="zh-TW" sz="800">
                <a:solidFill>
                  <a:srgbClr val="2E549A"/>
                </a:solidFill>
                <a:latin typeface="MingLiU"/>
                <a:ea typeface="MingLiU"/>
              </a:rPr>
              <a:t>球机</a:t>
            </a:r>
          </a:p>
        </p:txBody>
      </p:sp>
      <p:sp>
        <p:nvSpPr>
          <p:cNvPr id="74" name=""/>
          <p:cNvSpPr/>
          <p:nvPr/>
        </p:nvSpPr>
        <p:spPr>
          <a:xfrm>
            <a:off x="4751832" y="5791200"/>
            <a:ext cx="737616" cy="381000"/>
          </a:xfrm>
          <a:prstGeom prst="rect">
            <a:avLst/>
          </a:prstGeom>
          <a:solidFill>
            <a:srgbClr val="FFFFFF"/>
          </a:solidFill>
        </p:spPr>
        <p:txBody>
          <a:bodyPr lIns="0" tIns="0" rIns="0" bIns="0">
            <a:noAutofit/>
          </a:bodyPr>
          <a:p>
            <a:pPr indent="0"/>
            <a:r>
              <a:rPr lang="en-US" sz="2300">
                <a:solidFill>
                  <a:srgbClr val="201D53"/>
                </a:solidFill>
                <a:latin typeface="Courier New"/>
              </a:rPr>
              <a:t>O\R</a:t>
            </a:r>
          </a:p>
          <a:p>
            <a:pPr indent="0"/>
            <a:r>
              <a:rPr lang="zh-TW" sz="1300">
                <a:solidFill>
                  <a:srgbClr val="201D53"/>
                </a:solidFill>
                <a:latin typeface="MingLiU"/>
                <a:ea typeface="MingLiU"/>
              </a:rPr>
              <a:t>中国：</a:t>
            </a:r>
            <a:r>
              <a:rPr lang="en-US" sz="1200">
                <a:solidFill>
                  <a:srgbClr val="201D53"/>
                </a:solidFill>
                <a:latin typeface="Arial"/>
              </a:rPr>
              <a:t>it</a:t>
            </a:r>
            <a:r>
              <a:rPr lang="zh-TW" sz="1300">
                <a:solidFill>
                  <a:srgbClr val="201D53"/>
                </a:solidFill>
                <a:latin typeface="MingLiU"/>
                <a:ea typeface="MingLiU"/>
              </a:rPr>
              <a:t>军</a:t>
            </a:r>
          </a:p>
        </p:txBody>
      </p:sp>
      <p:sp>
        <p:nvSpPr>
          <p:cNvPr id="75" name=""/>
          <p:cNvSpPr/>
          <p:nvPr/>
        </p:nvSpPr>
        <p:spPr>
          <a:xfrm>
            <a:off x="6147816" y="5913120"/>
            <a:ext cx="438912" cy="158496"/>
          </a:xfrm>
          <a:prstGeom prst="rect">
            <a:avLst/>
          </a:prstGeom>
          <a:solidFill>
            <a:srgbClr val="FFFFFF"/>
          </a:solidFill>
        </p:spPr>
        <p:txBody>
          <a:bodyPr lIns="0" tIns="0" rIns="0" bIns="0" wrap="none">
            <a:noAutofit/>
          </a:bodyPr>
          <a:p>
            <a:pPr indent="0"/>
            <a:r>
              <a:rPr lang="en-US" b="1" sz="1300">
                <a:latin typeface="Arial"/>
              </a:rPr>
              <a:t>CSR</a:t>
            </a:r>
          </a:p>
        </p:txBody>
      </p:sp>
      <p:sp>
        <p:nvSpPr>
          <p:cNvPr id="76" name=""/>
          <p:cNvSpPr/>
          <p:nvPr/>
        </p:nvSpPr>
        <p:spPr>
          <a:xfrm>
            <a:off x="5849112" y="6096000"/>
            <a:ext cx="612648" cy="161544"/>
          </a:xfrm>
          <a:prstGeom prst="rect">
            <a:avLst/>
          </a:prstGeom>
          <a:solidFill>
            <a:srgbClr val="FFFFFF"/>
          </a:solidFill>
        </p:spPr>
        <p:txBody>
          <a:bodyPr lIns="0" tIns="0" rIns="0" bIns="0" wrap="none">
            <a:noAutofit/>
          </a:bodyPr>
          <a:p>
            <a:pPr indent="0"/>
            <a:r>
              <a:rPr lang="zh-TW" sz="1100">
                <a:latin typeface="MingLiU"/>
                <a:ea typeface="MingLiU"/>
              </a:rPr>
              <a:t>中国南车</a:t>
            </a:r>
          </a:p>
        </p:txBody>
      </p:sp>
      <p:sp>
        <p:nvSpPr>
          <p:cNvPr id="77" name=""/>
          <p:cNvSpPr/>
          <p:nvPr/>
        </p:nvSpPr>
        <p:spPr>
          <a:xfrm>
            <a:off x="1441704" y="6979920"/>
            <a:ext cx="685800" cy="137160"/>
          </a:xfrm>
          <a:prstGeom prst="rect">
            <a:avLst/>
          </a:prstGeom>
          <a:solidFill>
            <a:srgbClr val="FFFFFF"/>
          </a:solidFill>
        </p:spPr>
        <p:txBody>
          <a:bodyPr lIns="0" tIns="0" rIns="0" bIns="0" wrap="none">
            <a:noAutofit/>
          </a:bodyPr>
          <a:p>
            <a:pPr indent="0"/>
            <a:r>
              <a:rPr lang="zh-TW" sz="800">
                <a:latin typeface="MingLiU"/>
                <a:ea typeface="MingLiU"/>
              </a:rPr>
              <a:t>中核动力设备</a:t>
            </a:r>
          </a:p>
        </p:txBody>
      </p:sp>
      <p:sp>
        <p:nvSpPr>
          <p:cNvPr id="78" name=""/>
          <p:cNvSpPr/>
          <p:nvPr/>
        </p:nvSpPr>
        <p:spPr>
          <a:xfrm>
            <a:off x="1475232" y="7866888"/>
            <a:ext cx="637032" cy="134112"/>
          </a:xfrm>
          <a:prstGeom prst="rect">
            <a:avLst/>
          </a:prstGeom>
          <a:solidFill>
            <a:srgbClr val="FFFFFF"/>
          </a:solidFill>
        </p:spPr>
        <p:txBody>
          <a:bodyPr lIns="0" tIns="0" rIns="0" bIns="0" wrap="none">
            <a:noAutofit/>
          </a:bodyPr>
          <a:p>
            <a:pPr algn="just" indent="0"/>
            <a:r>
              <a:rPr lang="zh-TW" sz="800">
                <a:solidFill>
                  <a:srgbClr val="19277D"/>
                </a:solidFill>
                <a:latin typeface="MingLiU"/>
                <a:ea typeface="MingLiU"/>
              </a:rPr>
              <a:t>上海沪临直工</a:t>
            </a:r>
          </a:p>
        </p:txBody>
      </p:sp>
      <p:sp>
        <p:nvSpPr>
          <p:cNvPr id="79" name=""/>
          <p:cNvSpPr/>
          <p:nvPr/>
        </p:nvSpPr>
        <p:spPr>
          <a:xfrm>
            <a:off x="1417320" y="8753856"/>
            <a:ext cx="731520" cy="167640"/>
          </a:xfrm>
          <a:prstGeom prst="rect">
            <a:avLst/>
          </a:prstGeom>
          <a:solidFill>
            <a:srgbClr val="FFFFFF"/>
          </a:solidFill>
        </p:spPr>
        <p:txBody>
          <a:bodyPr lIns="0" tIns="0" rIns="0" bIns="0" wrap="none">
            <a:noAutofit/>
          </a:bodyPr>
          <a:p>
            <a:pPr indent="0"/>
            <a:r>
              <a:rPr lang="zh-TW" sz="800">
                <a:solidFill>
                  <a:srgbClr val="19277D"/>
                </a:solidFill>
                <a:latin typeface="MingLiU"/>
                <a:ea typeface="MingLiU"/>
              </a:rPr>
              <a:t>価州联隅■工</a:t>
            </a:r>
          </a:p>
        </p:txBody>
      </p:sp>
      <p:sp>
        <p:nvSpPr>
          <p:cNvPr id="80" name=""/>
          <p:cNvSpPr/>
          <p:nvPr/>
        </p:nvSpPr>
        <p:spPr>
          <a:xfrm>
            <a:off x="2782824" y="6818376"/>
            <a:ext cx="716280" cy="268224"/>
          </a:xfrm>
          <a:prstGeom prst="rect">
            <a:avLst/>
          </a:prstGeom>
          <a:solidFill>
            <a:srgbClr val="FFFFFF"/>
          </a:solidFill>
        </p:spPr>
        <p:txBody>
          <a:bodyPr lIns="0" tIns="0" rIns="0" bIns="0">
            <a:noAutofit/>
          </a:bodyPr>
          <a:p>
            <a:pPr algn="just" indent="0"/>
            <a:r>
              <a:rPr lang="zh-TW" sz="1300">
                <a:latin typeface="MingLiU"/>
                <a:ea typeface="MingLiU"/>
              </a:rPr>
              <a:t>赛瑞机器</a:t>
            </a:r>
          </a:p>
          <a:p>
            <a:pPr indent="0">
              <a:lnSpc>
                <a:spcPct val="94000"/>
              </a:lnSpc>
            </a:pPr>
            <a:r>
              <a:rPr lang="en-US" b="1" sz="600">
                <a:latin typeface="Arial"/>
              </a:rPr>
              <a:t>SERI MACHINERY</a:t>
            </a:r>
          </a:p>
        </p:txBody>
      </p:sp>
      <p:sp>
        <p:nvSpPr>
          <p:cNvPr id="81" name=""/>
          <p:cNvSpPr/>
          <p:nvPr/>
        </p:nvSpPr>
        <p:spPr>
          <a:xfrm>
            <a:off x="3749040" y="7007352"/>
            <a:ext cx="688848" cy="134112"/>
          </a:xfrm>
          <a:prstGeom prst="rect">
            <a:avLst/>
          </a:prstGeom>
          <a:solidFill>
            <a:srgbClr val="FFFFFF"/>
          </a:solidFill>
        </p:spPr>
        <p:txBody>
          <a:bodyPr lIns="0" tIns="0" rIns="0" bIns="0" wrap="none">
            <a:noAutofit/>
          </a:bodyPr>
          <a:p>
            <a:pPr indent="0"/>
            <a:r>
              <a:rPr lang="zh-TW" sz="800">
                <a:latin typeface="MingLiU"/>
                <a:ea typeface="MingLiU"/>
              </a:rPr>
              <a:t>湖州中联机械</a:t>
            </a:r>
          </a:p>
        </p:txBody>
      </p:sp>
      <p:sp>
        <p:nvSpPr>
          <p:cNvPr id="82" name=""/>
          <p:cNvSpPr/>
          <p:nvPr/>
        </p:nvSpPr>
        <p:spPr>
          <a:xfrm>
            <a:off x="2618232" y="7869936"/>
            <a:ext cx="606552" cy="137160"/>
          </a:xfrm>
          <a:prstGeom prst="rect">
            <a:avLst/>
          </a:prstGeom>
          <a:solidFill>
            <a:srgbClr val="FFFFFF"/>
          </a:solidFill>
        </p:spPr>
        <p:txBody>
          <a:bodyPr lIns="0" tIns="0" rIns="0" bIns="0" wrap="none">
            <a:noAutofit/>
          </a:bodyPr>
          <a:p>
            <a:pPr algn="just" indent="0"/>
            <a:r>
              <a:rPr lang="zh-TW" b="1" sz="800">
                <a:solidFill>
                  <a:srgbClr val="2E549A"/>
                </a:solidFill>
                <a:latin typeface="MingLiU"/>
                <a:ea typeface="MingLiU"/>
              </a:rPr>
              <a:t>太原重工股份</a:t>
            </a:r>
          </a:p>
        </p:txBody>
      </p:sp>
      <p:sp>
        <p:nvSpPr>
          <p:cNvPr id="83" name=""/>
          <p:cNvSpPr/>
          <p:nvPr/>
        </p:nvSpPr>
        <p:spPr>
          <a:xfrm>
            <a:off x="3685032" y="7863840"/>
            <a:ext cx="664464" cy="137160"/>
          </a:xfrm>
          <a:prstGeom prst="rect">
            <a:avLst/>
          </a:prstGeom>
          <a:solidFill>
            <a:srgbClr val="FFFFFF"/>
          </a:solidFill>
        </p:spPr>
        <p:txBody>
          <a:bodyPr lIns="0" tIns="0" rIns="0" bIns="0" wrap="none">
            <a:noAutofit/>
          </a:bodyPr>
          <a:p>
            <a:pPr algn="just" indent="0"/>
            <a:r>
              <a:rPr lang="zh-TW" sz="800">
                <a:solidFill>
                  <a:srgbClr val="2E549A"/>
                </a:solidFill>
                <a:latin typeface="MingLiU"/>
                <a:ea typeface="MingLiU"/>
              </a:rPr>
              <a:t>辽宁福鞍重工</a:t>
            </a:r>
          </a:p>
        </p:txBody>
      </p:sp>
      <p:sp>
        <p:nvSpPr>
          <p:cNvPr id="84" name=""/>
          <p:cNvSpPr/>
          <p:nvPr/>
        </p:nvSpPr>
        <p:spPr>
          <a:xfrm>
            <a:off x="4639056" y="6647688"/>
            <a:ext cx="935736" cy="405384"/>
          </a:xfrm>
          <a:prstGeom prst="rect">
            <a:avLst/>
          </a:prstGeom>
          <a:solidFill>
            <a:srgbClr val="FFFFFF"/>
          </a:solidFill>
        </p:spPr>
        <p:txBody>
          <a:bodyPr lIns="0" tIns="0" rIns="0" bIns="0">
            <a:noAutofit/>
          </a:bodyPr>
          <a:p>
            <a:pPr indent="0"/>
            <a:r>
              <a:rPr lang="en-US" b="1" sz="1500">
                <a:solidFill>
                  <a:srgbClr val="3A1C12"/>
                </a:solidFill>
                <a:latin typeface="Arial"/>
              </a:rPr>
              <a:t>COI\ICH</a:t>
            </a:r>
          </a:p>
          <a:p>
            <a:pPr algn="ctr" indent="0"/>
            <a:r>
              <a:rPr lang="zh-TW" sz="1200">
                <a:solidFill>
                  <a:srgbClr val="3A1C12"/>
                </a:solidFill>
                <a:latin typeface="MingLiU"/>
                <a:ea typeface="MingLiU"/>
              </a:rPr>
              <a:t>寤</a:t>
            </a:r>
            <a:r>
              <a:rPr lang="en-US" b="1" sz="1300">
                <a:solidFill>
                  <a:srgbClr val="3A1C12"/>
                </a:solidFill>
                <a:latin typeface="Arial"/>
              </a:rPr>
              <a:t>SK</a:t>
            </a:r>
            <a:r>
              <a:rPr lang="zh-TW" sz="1200">
                <a:solidFill>
                  <a:srgbClr val="3A1C12"/>
                </a:solidFill>
                <a:latin typeface="MingLiU"/>
                <a:ea typeface="MingLiU"/>
              </a:rPr>
              <a:t>水服</a:t>
            </a:r>
          </a:p>
        </p:txBody>
      </p:sp>
      <p:sp>
        <p:nvSpPr>
          <p:cNvPr id="85" name=""/>
          <p:cNvSpPr/>
          <p:nvPr/>
        </p:nvSpPr>
        <p:spPr>
          <a:xfrm>
            <a:off x="5785104" y="6989064"/>
            <a:ext cx="710184" cy="134112"/>
          </a:xfrm>
          <a:prstGeom prst="rect">
            <a:avLst/>
          </a:prstGeom>
          <a:solidFill>
            <a:srgbClr val="FFFFFF"/>
          </a:solidFill>
        </p:spPr>
        <p:txBody>
          <a:bodyPr lIns="0" tIns="0" rIns="0" bIns="0" wrap="none">
            <a:noAutofit/>
          </a:bodyPr>
          <a:p>
            <a:pPr algn="just" indent="0"/>
            <a:r>
              <a:rPr lang="zh-TW" sz="1000">
                <a:solidFill>
                  <a:srgbClr val="2E549A"/>
                </a:solidFill>
                <a:latin typeface="Arial"/>
                <a:ea typeface="Arial"/>
              </a:rPr>
              <a:t>38</a:t>
            </a:r>
            <a:r>
              <a:rPr lang="zh-TW" sz="800">
                <a:solidFill>
                  <a:srgbClr val="2E549A"/>
                </a:solidFill>
                <a:latin typeface="MingLiU"/>
                <a:ea typeface="MingLiU"/>
              </a:rPr>
              <a:t>南</a:t>
            </a:r>
            <a:r>
              <a:rPr lang="en-US" sz="1000">
                <a:solidFill>
                  <a:srgbClr val="2E549A"/>
                </a:solidFill>
                <a:latin typeface="Arial"/>
              </a:rPr>
              <a:t>SS8H</a:t>
            </a:r>
            <a:r>
              <a:rPr lang="zh-TW" sz="800">
                <a:solidFill>
                  <a:srgbClr val="2E549A"/>
                </a:solidFill>
                <a:latin typeface="MingLiU"/>
                <a:ea typeface="MingLiU"/>
              </a:rPr>
              <a:t>新</a:t>
            </a:r>
          </a:p>
        </p:txBody>
      </p:sp>
      <p:sp>
        <p:nvSpPr>
          <p:cNvPr id="86" name=""/>
          <p:cNvSpPr/>
          <p:nvPr/>
        </p:nvSpPr>
        <p:spPr>
          <a:xfrm>
            <a:off x="4715256" y="7400544"/>
            <a:ext cx="685800" cy="600456"/>
          </a:xfrm>
          <a:prstGeom prst="rect">
            <a:avLst/>
          </a:prstGeom>
          <a:solidFill>
            <a:srgbClr val="FFFFFF"/>
          </a:solidFill>
        </p:spPr>
        <p:txBody>
          <a:bodyPr lIns="0" tIns="0" rIns="0" bIns="0">
            <a:noAutofit/>
          </a:bodyPr>
          <a:p>
            <a:pPr indent="0"/>
            <a:r>
              <a:rPr lang="en-US" sz="800">
                <a:solidFill>
                  <a:srgbClr val="6D221D"/>
                </a:solidFill>
                <a:latin typeface="MingLiU"/>
              </a:rPr>
              <a:t>▲</a:t>
            </a:r>
          </a:p>
          <a:p>
            <a:pPr algn="ctr" indent="0">
              <a:lnSpc>
                <a:spcPts val="960"/>
              </a:lnSpc>
            </a:pPr>
            <a:r>
              <a:rPr lang="en-US" b="1" sz="800">
                <a:latin typeface="Times New Roman"/>
              </a:rPr>
              <a:t>THIaHBN </a:t>
            </a:r>
            <a:r>
              <a:rPr lang="zh-TW" sz="800">
                <a:latin typeface="MingLiU"/>
                <a:ea typeface="MingLiU"/>
              </a:rPr>
              <a:t>威海石岛直工</a:t>
            </a:r>
          </a:p>
        </p:txBody>
      </p:sp>
      <p:sp>
        <p:nvSpPr>
          <p:cNvPr id="87" name=""/>
          <p:cNvSpPr/>
          <p:nvPr/>
        </p:nvSpPr>
        <p:spPr>
          <a:xfrm>
            <a:off x="4773168" y="8759952"/>
            <a:ext cx="694944" cy="134112"/>
          </a:xfrm>
          <a:prstGeom prst="rect">
            <a:avLst/>
          </a:prstGeom>
          <a:solidFill>
            <a:srgbClr val="FFFFFF"/>
          </a:solidFill>
        </p:spPr>
        <p:txBody>
          <a:bodyPr lIns="0" tIns="0" rIns="0" bIns="0" wrap="none">
            <a:noAutofit/>
          </a:bodyPr>
          <a:p>
            <a:pPr indent="0"/>
            <a:r>
              <a:rPr lang="zh-TW" sz="800">
                <a:solidFill>
                  <a:srgbClr val="19277D"/>
                </a:solidFill>
                <a:latin typeface="MingLiU"/>
                <a:ea typeface="MingLiU"/>
              </a:rPr>
              <a:t>山西北方</a:t>
            </a:r>
            <a:r>
              <a:rPr lang="en-US" sz="1000">
                <a:solidFill>
                  <a:srgbClr val="19277D"/>
                </a:solidFill>
                <a:latin typeface="Arial"/>
              </a:rPr>
              <a:t>OIBI</a:t>
            </a:r>
          </a:p>
        </p:txBody>
      </p:sp>
      <p:sp>
        <p:nvSpPr>
          <p:cNvPr id="88" name=""/>
          <p:cNvSpPr/>
          <p:nvPr/>
        </p:nvSpPr>
        <p:spPr>
          <a:xfrm>
            <a:off x="5757672" y="7866888"/>
            <a:ext cx="685800" cy="137160"/>
          </a:xfrm>
          <a:prstGeom prst="rect">
            <a:avLst/>
          </a:prstGeom>
          <a:solidFill>
            <a:srgbClr val="FFFFFF"/>
          </a:solidFill>
        </p:spPr>
        <p:txBody>
          <a:bodyPr lIns="0" tIns="0" rIns="0" bIns="0" wrap="none">
            <a:noAutofit/>
          </a:bodyPr>
          <a:p>
            <a:pPr indent="0"/>
            <a:r>
              <a:rPr lang="zh-TW" sz="800">
                <a:solidFill>
                  <a:srgbClr val="19277D"/>
                </a:solidFill>
                <a:latin typeface="MingLiU"/>
                <a:ea typeface="MingLiU"/>
              </a:rPr>
              <a:t>武汉重工铸锻</a:t>
            </a:r>
          </a:p>
        </p:txBody>
      </p:sp>
      <p:sp>
        <p:nvSpPr>
          <p:cNvPr id="89" name=""/>
          <p:cNvSpPr/>
          <p:nvPr/>
        </p:nvSpPr>
        <p:spPr>
          <a:xfrm>
            <a:off x="5775960" y="8756904"/>
            <a:ext cx="661416" cy="167640"/>
          </a:xfrm>
          <a:prstGeom prst="rect">
            <a:avLst/>
          </a:prstGeom>
          <a:solidFill>
            <a:srgbClr val="FFFFFF"/>
          </a:solidFill>
        </p:spPr>
        <p:txBody>
          <a:bodyPr lIns="0" tIns="0" rIns="0" bIns="0" wrap="none">
            <a:noAutofit/>
          </a:bodyPr>
          <a:p>
            <a:pPr indent="0"/>
            <a:r>
              <a:rPr lang="zh-TW" sz="800">
                <a:latin typeface="MingLiU"/>
                <a:ea typeface="MingLiU"/>
              </a:rPr>
              <a:t>中国建材集团</a:t>
            </a:r>
          </a:p>
        </p:txBody>
      </p:sp>
      <p:sp>
        <p:nvSpPr>
          <p:cNvPr id="90" name=""/>
          <p:cNvSpPr/>
          <p:nvPr/>
        </p:nvSpPr>
        <p:spPr>
          <a:xfrm>
            <a:off x="8808720" y="2545080"/>
            <a:ext cx="743712" cy="134112"/>
          </a:xfrm>
          <a:prstGeom prst="rect">
            <a:avLst/>
          </a:prstGeom>
          <a:solidFill>
            <a:srgbClr val="FFFFFF"/>
          </a:solidFill>
        </p:spPr>
        <p:txBody>
          <a:bodyPr lIns="0" tIns="0" rIns="0" bIns="0" wrap="none">
            <a:noAutofit/>
          </a:bodyPr>
          <a:p>
            <a:pPr algn="just" indent="0"/>
            <a:r>
              <a:rPr lang="zh-TW" sz="800">
                <a:latin typeface="MingLiU"/>
                <a:ea typeface="MingLiU"/>
              </a:rPr>
              <a:t>江苏联通轻合金</a:t>
            </a:r>
          </a:p>
        </p:txBody>
      </p:sp>
      <p:sp>
        <p:nvSpPr>
          <p:cNvPr id="91" name=""/>
          <p:cNvSpPr/>
          <p:nvPr/>
        </p:nvSpPr>
        <p:spPr>
          <a:xfrm>
            <a:off x="8839200" y="4105656"/>
            <a:ext cx="630936" cy="134112"/>
          </a:xfrm>
          <a:prstGeom prst="rect">
            <a:avLst/>
          </a:prstGeom>
          <a:solidFill>
            <a:srgbClr val="FFFFFF"/>
          </a:solidFill>
        </p:spPr>
        <p:txBody>
          <a:bodyPr lIns="0" tIns="0" rIns="0" bIns="0" wrap="none">
            <a:noAutofit/>
          </a:bodyPr>
          <a:p>
            <a:pPr indent="0"/>
            <a:r>
              <a:rPr lang="zh-TW" sz="800">
                <a:latin typeface="MingLiU"/>
                <a:ea typeface="MingLiU"/>
              </a:rPr>
              <a:t>昆山长发铝业</a:t>
            </a:r>
          </a:p>
        </p:txBody>
      </p:sp>
      <p:sp>
        <p:nvSpPr>
          <p:cNvPr id="92" name=""/>
          <p:cNvSpPr/>
          <p:nvPr/>
        </p:nvSpPr>
        <p:spPr>
          <a:xfrm>
            <a:off x="8863584" y="4477512"/>
            <a:ext cx="637032" cy="475488"/>
          </a:xfrm>
          <a:prstGeom prst="rect">
            <a:avLst/>
          </a:prstGeom>
          <a:solidFill>
            <a:srgbClr val="FFFFFF"/>
          </a:solidFill>
        </p:spPr>
        <p:txBody>
          <a:bodyPr lIns="0" tIns="0" rIns="0" bIns="0">
            <a:noAutofit/>
          </a:bodyPr>
          <a:p>
            <a:pPr indent="0">
              <a:lnSpc>
                <a:spcPts val="1056"/>
              </a:lnSpc>
            </a:pPr>
            <a:r>
              <a:rPr lang="en-US" i="1" sz="1500">
                <a:solidFill>
                  <a:srgbClr val="E40014"/>
                </a:solidFill>
                <a:latin typeface="Arial"/>
              </a:rPr>
              <a:t>SNTO</a:t>
            </a:r>
          </a:p>
          <a:p>
            <a:pPr indent="0">
              <a:lnSpc>
                <a:spcPts val="1056"/>
              </a:lnSpc>
              <a:spcAft>
                <a:spcPts val="210"/>
              </a:spcAft>
            </a:pPr>
            <a:r>
              <a:rPr lang="zh-TW" sz="800">
                <a:latin typeface="MingLiU"/>
                <a:ea typeface="MingLiU"/>
              </a:rPr>
              <a:t>帛匾集团</a:t>
            </a:r>
          </a:p>
          <a:p>
            <a:pPr indent="0"/>
            <a:r>
              <a:rPr lang="zh-TW" sz="800">
                <a:latin typeface="MingLiU"/>
                <a:ea typeface="MingLiU"/>
              </a:rPr>
              <a:t>湖南晟通铝箔</a:t>
            </a:r>
          </a:p>
        </p:txBody>
      </p:sp>
      <p:sp>
        <p:nvSpPr>
          <p:cNvPr id="93" name=""/>
          <p:cNvSpPr/>
          <p:nvPr/>
        </p:nvSpPr>
        <p:spPr>
          <a:xfrm>
            <a:off x="9890760" y="2545080"/>
            <a:ext cx="630936" cy="134112"/>
          </a:xfrm>
          <a:prstGeom prst="rect">
            <a:avLst/>
          </a:prstGeom>
          <a:solidFill>
            <a:srgbClr val="FFFFFF"/>
          </a:solidFill>
        </p:spPr>
        <p:txBody>
          <a:bodyPr lIns="0" tIns="0" rIns="0" bIns="0" wrap="none">
            <a:noAutofit/>
          </a:bodyPr>
          <a:p>
            <a:pPr indent="0"/>
            <a:r>
              <a:rPr lang="zh-TW" sz="800">
                <a:latin typeface="MingLiU"/>
                <a:ea typeface="MingLiU"/>
              </a:rPr>
              <a:t>上海沪鑫铝业</a:t>
            </a:r>
          </a:p>
        </p:txBody>
      </p:sp>
      <p:sp>
        <p:nvSpPr>
          <p:cNvPr id="94" name=""/>
          <p:cNvSpPr/>
          <p:nvPr/>
        </p:nvSpPr>
        <p:spPr>
          <a:xfrm>
            <a:off x="9875520" y="3340608"/>
            <a:ext cx="731520" cy="134112"/>
          </a:xfrm>
          <a:prstGeom prst="rect">
            <a:avLst/>
          </a:prstGeom>
          <a:solidFill>
            <a:srgbClr val="FFFFFF"/>
          </a:solidFill>
        </p:spPr>
        <p:txBody>
          <a:bodyPr lIns="0" tIns="0" rIns="0" bIns="0" wrap="none">
            <a:noAutofit/>
          </a:bodyPr>
          <a:p>
            <a:pPr indent="0"/>
            <a:r>
              <a:rPr lang="zh-TW" sz="800">
                <a:latin typeface="MingLiU"/>
                <a:ea typeface="MingLiU"/>
              </a:rPr>
              <a:t>乳源东阳光精箔</a:t>
            </a:r>
          </a:p>
        </p:txBody>
      </p:sp>
      <p:sp>
        <p:nvSpPr>
          <p:cNvPr id="95" name=""/>
          <p:cNvSpPr/>
          <p:nvPr/>
        </p:nvSpPr>
        <p:spPr>
          <a:xfrm>
            <a:off x="9957816" y="4102608"/>
            <a:ext cx="640080" cy="134112"/>
          </a:xfrm>
          <a:prstGeom prst="rect">
            <a:avLst/>
          </a:prstGeom>
          <a:solidFill>
            <a:srgbClr val="FFFFFF"/>
          </a:solidFill>
        </p:spPr>
        <p:txBody>
          <a:bodyPr lIns="0" tIns="0" rIns="0" bIns="0" wrap="none">
            <a:noAutofit/>
          </a:bodyPr>
          <a:p>
            <a:pPr indent="0"/>
            <a:r>
              <a:rPr lang="zh-TW" sz="800">
                <a:latin typeface="MingLiU"/>
                <a:ea typeface="MingLiU"/>
              </a:rPr>
              <a:t>浙江军马铝业</a:t>
            </a:r>
          </a:p>
        </p:txBody>
      </p:sp>
      <p:sp>
        <p:nvSpPr>
          <p:cNvPr id="96" name=""/>
          <p:cNvSpPr/>
          <p:nvPr/>
        </p:nvSpPr>
        <p:spPr>
          <a:xfrm>
            <a:off x="9988296" y="4651248"/>
            <a:ext cx="630936" cy="295656"/>
          </a:xfrm>
          <a:prstGeom prst="rect">
            <a:avLst/>
          </a:prstGeom>
          <a:solidFill>
            <a:srgbClr val="FFFFFF"/>
          </a:solidFill>
        </p:spPr>
        <p:txBody>
          <a:bodyPr lIns="0" tIns="0" rIns="0" bIns="0">
            <a:noAutofit/>
          </a:bodyPr>
          <a:p>
            <a:pPr indent="0"/>
            <a:r>
              <a:rPr lang="zh-TW" sz="800">
                <a:latin typeface="MingLiU"/>
                <a:ea typeface="MingLiU"/>
              </a:rPr>
              <a:t>洛庆审团</a:t>
            </a:r>
          </a:p>
          <a:p>
            <a:pPr indent="0">
              <a:lnSpc>
                <a:spcPts val="1080"/>
              </a:lnSpc>
            </a:pPr>
            <a:r>
              <a:rPr lang="en-US" b="1" sz="400">
                <a:latin typeface="Arial"/>
              </a:rPr>
              <a:t>r-MfTrJMR rwrau" </a:t>
            </a:r>
            <a:r>
              <a:rPr lang="zh-TW" sz="800">
                <a:latin typeface="MingLiU"/>
                <a:ea typeface="MingLiU"/>
              </a:rPr>
              <a:t>江苏常发制冷</a:t>
            </a:r>
          </a:p>
        </p:txBody>
      </p:sp>
      <p:sp>
        <p:nvSpPr>
          <p:cNvPr id="97" name=""/>
          <p:cNvSpPr/>
          <p:nvPr/>
        </p:nvSpPr>
        <p:spPr>
          <a:xfrm>
            <a:off x="11027664" y="2545080"/>
            <a:ext cx="637032" cy="134112"/>
          </a:xfrm>
          <a:prstGeom prst="rect">
            <a:avLst/>
          </a:prstGeom>
          <a:solidFill>
            <a:srgbClr val="FFFFFF"/>
          </a:solidFill>
        </p:spPr>
        <p:txBody>
          <a:bodyPr lIns="0" tIns="0" rIns="0" bIns="0" wrap="none">
            <a:noAutofit/>
          </a:bodyPr>
          <a:p>
            <a:pPr indent="0"/>
            <a:r>
              <a:rPr lang="zh-TW" sz="800">
                <a:latin typeface="MingLiU"/>
                <a:ea typeface="MingLiU"/>
              </a:rPr>
              <a:t>青海瑞合铝箔</a:t>
            </a:r>
          </a:p>
        </p:txBody>
      </p:sp>
      <p:sp>
        <p:nvSpPr>
          <p:cNvPr id="98" name=""/>
          <p:cNvSpPr/>
          <p:nvPr/>
        </p:nvSpPr>
        <p:spPr>
          <a:xfrm>
            <a:off x="11018520" y="3282696"/>
            <a:ext cx="643128" cy="195072"/>
          </a:xfrm>
          <a:prstGeom prst="rect">
            <a:avLst/>
          </a:prstGeom>
          <a:solidFill>
            <a:srgbClr val="FFFFFF"/>
          </a:solidFill>
        </p:spPr>
        <p:txBody>
          <a:bodyPr lIns="0" tIns="0" rIns="0" bIns="0">
            <a:noAutofit/>
          </a:bodyPr>
          <a:p>
            <a:pPr algn="ctr" indent="0"/>
            <a:r>
              <a:rPr lang="en-US" b="1" sz="450">
                <a:solidFill>
                  <a:srgbClr val="E40014"/>
                </a:solidFill>
                <a:latin typeface="Arial"/>
              </a:rPr>
              <a:t>JOINWORLD</a:t>
            </a:r>
          </a:p>
          <a:p>
            <a:pPr algn="ctr" indent="0"/>
            <a:r>
              <a:rPr lang="zh-TW" sz="800">
                <a:latin typeface="MingLiU"/>
                <a:ea typeface="MingLiU"/>
              </a:rPr>
              <a:t>新疆众和股份</a:t>
            </a:r>
          </a:p>
        </p:txBody>
      </p:sp>
      <p:sp>
        <p:nvSpPr>
          <p:cNvPr id="99" name=""/>
          <p:cNvSpPr/>
          <p:nvPr/>
        </p:nvSpPr>
        <p:spPr>
          <a:xfrm>
            <a:off x="11036808" y="4093464"/>
            <a:ext cx="646176" cy="134112"/>
          </a:xfrm>
          <a:prstGeom prst="rect">
            <a:avLst/>
          </a:prstGeom>
          <a:solidFill>
            <a:srgbClr val="FFFFFF"/>
          </a:solidFill>
        </p:spPr>
        <p:txBody>
          <a:bodyPr lIns="0" tIns="0" rIns="0" bIns="0" wrap="none">
            <a:noAutofit/>
          </a:bodyPr>
          <a:p>
            <a:pPr indent="0"/>
            <a:r>
              <a:rPr lang="zh-TW" sz="800">
                <a:latin typeface="MingLiU"/>
                <a:ea typeface="MingLiU"/>
              </a:rPr>
              <a:t>重庆捷和铝业</a:t>
            </a:r>
          </a:p>
        </p:txBody>
      </p:sp>
      <p:sp>
        <p:nvSpPr>
          <p:cNvPr id="100" name=""/>
          <p:cNvSpPr/>
          <p:nvPr/>
        </p:nvSpPr>
        <p:spPr>
          <a:xfrm>
            <a:off x="11049000" y="4812792"/>
            <a:ext cx="822960" cy="134112"/>
          </a:xfrm>
          <a:prstGeom prst="rect">
            <a:avLst/>
          </a:prstGeom>
          <a:solidFill>
            <a:srgbClr val="FFFFFF"/>
          </a:solidFill>
        </p:spPr>
        <p:txBody>
          <a:bodyPr lIns="0" tIns="0" rIns="0" bIns="0" wrap="none">
            <a:noAutofit/>
          </a:bodyPr>
          <a:p>
            <a:pPr indent="0"/>
            <a:r>
              <a:rPr lang="zh-TW" sz="800">
                <a:latin typeface="MingLiU"/>
                <a:ea typeface="MingLiU"/>
              </a:rPr>
              <a:t>内蒙通辽同禹铝业</a:t>
            </a:r>
          </a:p>
        </p:txBody>
      </p:sp>
      <p:sp>
        <p:nvSpPr>
          <p:cNvPr id="101" name=""/>
          <p:cNvSpPr/>
          <p:nvPr/>
        </p:nvSpPr>
        <p:spPr>
          <a:xfrm>
            <a:off x="12131040" y="2060448"/>
            <a:ext cx="652272" cy="615696"/>
          </a:xfrm>
          <a:prstGeom prst="rect">
            <a:avLst/>
          </a:prstGeom>
          <a:solidFill>
            <a:srgbClr val="FFFFFF"/>
          </a:solidFill>
        </p:spPr>
        <p:txBody>
          <a:bodyPr lIns="0" tIns="0" rIns="0" bIns="0">
            <a:noAutofit/>
          </a:bodyPr>
          <a:p>
            <a:pPr algn="r" indent="0"/>
            <a:r>
              <a:rPr lang="en-US" sz="4600">
                <a:solidFill>
                  <a:srgbClr val="873562"/>
                </a:solidFill>
                <a:latin typeface="Arial"/>
              </a:rPr>
              <a:t>O</a:t>
            </a:r>
          </a:p>
          <a:p>
            <a:pPr algn="ctr" indent="0"/>
            <a:r>
              <a:rPr lang="zh-TW" sz="800">
                <a:latin typeface="MingLiU"/>
                <a:ea typeface="MingLiU"/>
              </a:rPr>
              <a:t>江阴博威材料</a:t>
            </a:r>
          </a:p>
        </p:txBody>
      </p:sp>
      <p:sp>
        <p:nvSpPr>
          <p:cNvPr id="102" name=""/>
          <p:cNvSpPr/>
          <p:nvPr/>
        </p:nvSpPr>
        <p:spPr>
          <a:xfrm>
            <a:off x="12140184" y="3194304"/>
            <a:ext cx="637032" cy="286512"/>
          </a:xfrm>
          <a:prstGeom prst="rect">
            <a:avLst/>
          </a:prstGeom>
          <a:solidFill>
            <a:srgbClr val="FFFFFF"/>
          </a:solidFill>
        </p:spPr>
        <p:txBody>
          <a:bodyPr lIns="0" tIns="0" rIns="0" bIns="0">
            <a:noAutofit/>
          </a:bodyPr>
          <a:p>
            <a:pPr indent="0"/>
            <a:r>
              <a:rPr lang="en-US" sz="850">
                <a:solidFill>
                  <a:srgbClr val="19277D"/>
                </a:solidFill>
                <a:latin typeface="Arial"/>
              </a:rPr>
              <a:t>ALCDA</a:t>
            </a:r>
          </a:p>
          <a:p>
            <a:pPr indent="0"/>
            <a:r>
              <a:rPr lang="zh-TW" sz="800">
                <a:latin typeface="MingLiU"/>
                <a:ea typeface="MingLiU"/>
              </a:rPr>
              <a:t>美铝上海铝业</a:t>
            </a:r>
          </a:p>
        </p:txBody>
      </p:sp>
      <p:sp>
        <p:nvSpPr>
          <p:cNvPr id="103" name=""/>
          <p:cNvSpPr/>
          <p:nvPr/>
        </p:nvSpPr>
        <p:spPr>
          <a:xfrm>
            <a:off x="13222224" y="2548128"/>
            <a:ext cx="618744" cy="134112"/>
          </a:xfrm>
          <a:prstGeom prst="rect">
            <a:avLst/>
          </a:prstGeom>
          <a:solidFill>
            <a:srgbClr val="FFFFFF"/>
          </a:solidFill>
        </p:spPr>
        <p:txBody>
          <a:bodyPr lIns="0" tIns="0" rIns="0" bIns="0" wrap="none">
            <a:noAutofit/>
          </a:bodyPr>
          <a:p>
            <a:pPr indent="0"/>
            <a:r>
              <a:rPr lang="zh-TW" sz="800">
                <a:latin typeface="MingLiU"/>
                <a:ea typeface="MingLiU"/>
              </a:rPr>
              <a:t>浙江天喜实业</a:t>
            </a:r>
          </a:p>
        </p:txBody>
      </p:sp>
      <p:sp>
        <p:nvSpPr>
          <p:cNvPr id="104" name=""/>
          <p:cNvSpPr/>
          <p:nvPr/>
        </p:nvSpPr>
        <p:spPr>
          <a:xfrm>
            <a:off x="13197840" y="2834640"/>
            <a:ext cx="643128" cy="649224"/>
          </a:xfrm>
          <a:prstGeom prst="rect">
            <a:avLst/>
          </a:prstGeom>
          <a:solidFill>
            <a:srgbClr val="FFFFFF"/>
          </a:solidFill>
        </p:spPr>
        <p:txBody>
          <a:bodyPr lIns="0" tIns="0" rIns="0" bIns="0">
            <a:noAutofit/>
          </a:bodyPr>
          <a:p>
            <a:pPr indent="0">
              <a:spcAft>
                <a:spcPts val="560"/>
              </a:spcAft>
            </a:pPr>
            <a:r>
              <a:rPr lang="en-US" sz="3400">
                <a:solidFill>
                  <a:srgbClr val="3B4A55"/>
                </a:solidFill>
                <a:latin typeface="Arial"/>
              </a:rPr>
              <a:t>A</a:t>
            </a:r>
          </a:p>
          <a:p>
            <a:pPr algn="ctr" indent="0"/>
            <a:r>
              <a:rPr lang="zh-TW" sz="800">
                <a:latin typeface="MingLiU"/>
                <a:ea typeface="MingLiU"/>
              </a:rPr>
              <a:t>广西南南铝业</a:t>
            </a:r>
          </a:p>
        </p:txBody>
      </p:sp>
      <p:sp>
        <p:nvSpPr>
          <p:cNvPr id="105" name=""/>
          <p:cNvSpPr/>
          <p:nvPr/>
        </p:nvSpPr>
        <p:spPr>
          <a:xfrm>
            <a:off x="13216128" y="4102608"/>
            <a:ext cx="655320" cy="134112"/>
          </a:xfrm>
          <a:prstGeom prst="rect">
            <a:avLst/>
          </a:prstGeom>
          <a:solidFill>
            <a:srgbClr val="FFFFFF"/>
          </a:solidFill>
        </p:spPr>
        <p:txBody>
          <a:bodyPr lIns="0" tIns="0" rIns="0" bIns="0" wrap="none">
            <a:noAutofit/>
          </a:bodyPr>
          <a:p>
            <a:pPr indent="0"/>
            <a:r>
              <a:rPr lang="zh-TW" sz="800">
                <a:latin typeface="MingLiU"/>
                <a:ea typeface="MingLiU"/>
              </a:rPr>
              <a:t>成都阳光铝业</a:t>
            </a:r>
          </a:p>
        </p:txBody>
      </p:sp>
      <p:sp>
        <p:nvSpPr>
          <p:cNvPr id="106" name=""/>
          <p:cNvSpPr/>
          <p:nvPr/>
        </p:nvSpPr>
        <p:spPr>
          <a:xfrm>
            <a:off x="13292328" y="4663440"/>
            <a:ext cx="694944" cy="280416"/>
          </a:xfrm>
          <a:prstGeom prst="rect">
            <a:avLst/>
          </a:prstGeom>
          <a:solidFill>
            <a:srgbClr val="FFFFFF"/>
          </a:solidFill>
        </p:spPr>
        <p:txBody>
          <a:bodyPr lIns="0" tIns="0" rIns="0" bIns="0">
            <a:noAutofit/>
          </a:bodyPr>
          <a:p>
            <a:pPr indent="0">
              <a:lnSpc>
                <a:spcPts val="1056"/>
              </a:lnSpc>
            </a:pPr>
            <a:r>
              <a:rPr lang="zh-TW" sz="800">
                <a:solidFill>
                  <a:srgbClr val="3B4A55"/>
                </a:solidFill>
                <a:latin typeface="MingLiU"/>
                <a:ea typeface="MingLiU"/>
              </a:rPr>
              <a:t>曲</a:t>
            </a:r>
            <a:r>
              <a:rPr lang="en-US" sz="700">
                <a:solidFill>
                  <a:srgbClr val="3B4A55"/>
                </a:solidFill>
                <a:latin typeface="Arial"/>
              </a:rPr>
              <a:t>IMTH</a:t>
            </a:r>
            <a:r>
              <a:rPr lang="zh-TW" sz="800">
                <a:solidFill>
                  <a:srgbClr val="3B4A55"/>
                </a:solidFill>
                <a:latin typeface="MingLiU"/>
                <a:ea typeface="MingLiU"/>
              </a:rPr>
              <a:t>妲时 </a:t>
            </a:r>
            <a:r>
              <a:rPr lang="zh-TW" sz="800">
                <a:latin typeface="MingLiU"/>
                <a:ea typeface="MingLiU"/>
              </a:rPr>
              <a:t>浙江万泰铝业</a:t>
            </a:r>
          </a:p>
        </p:txBody>
      </p:sp>
      <p:sp>
        <p:nvSpPr>
          <p:cNvPr id="107" name=""/>
          <p:cNvSpPr/>
          <p:nvPr/>
        </p:nvSpPr>
        <p:spPr>
          <a:xfrm>
            <a:off x="12862560" y="6669024"/>
            <a:ext cx="929640" cy="149352"/>
          </a:xfrm>
          <a:prstGeom prst="rect">
            <a:avLst/>
          </a:prstGeom>
          <a:solidFill>
            <a:srgbClr val="FFFFFF"/>
          </a:solidFill>
        </p:spPr>
        <p:txBody>
          <a:bodyPr lIns="0" tIns="0" rIns="0" bIns="0" wrap="none">
            <a:noAutofit/>
          </a:bodyPr>
          <a:p>
            <a:pPr indent="0"/>
            <a:r>
              <a:rPr lang="en-US" b="1" u="sng" sz="1600">
                <a:solidFill>
                  <a:srgbClr val="0799DE"/>
                </a:solidFill>
                <a:latin typeface="Arial"/>
              </a:rPr>
              <a:t>ldz~rl</a:t>
            </a:r>
          </a:p>
        </p:txBody>
      </p:sp>
      <p:sp>
        <p:nvSpPr>
          <p:cNvPr id="108" name=""/>
          <p:cNvSpPr/>
          <p:nvPr/>
        </p:nvSpPr>
        <p:spPr>
          <a:xfrm>
            <a:off x="9976104" y="6705600"/>
            <a:ext cx="941832" cy="152400"/>
          </a:xfrm>
          <a:prstGeom prst="rect">
            <a:avLst/>
          </a:prstGeom>
          <a:solidFill>
            <a:srgbClr val="FFFFFF"/>
          </a:solidFill>
        </p:spPr>
        <p:txBody>
          <a:bodyPr lIns="0" tIns="0" rIns="0" bIns="0" wrap="none">
            <a:noAutofit/>
          </a:bodyPr>
          <a:p>
            <a:pPr algn="ctr" indent="0"/>
            <a:r>
              <a:rPr lang="en-US" b="1" sz="1300">
                <a:solidFill>
                  <a:srgbClr val="2E549A"/>
                </a:solidFill>
                <a:latin typeface="Arial"/>
              </a:rPr>
              <a:t>51NOMRCH</a:t>
            </a:r>
          </a:p>
        </p:txBody>
      </p:sp>
      <p:sp>
        <p:nvSpPr>
          <p:cNvPr id="109" name=""/>
          <p:cNvSpPr/>
          <p:nvPr/>
        </p:nvSpPr>
        <p:spPr>
          <a:xfrm>
            <a:off x="8833104" y="7077456"/>
            <a:ext cx="688848" cy="201168"/>
          </a:xfrm>
          <a:prstGeom prst="rect">
            <a:avLst/>
          </a:prstGeom>
          <a:solidFill>
            <a:srgbClr val="FFFFFF"/>
          </a:solidFill>
        </p:spPr>
        <p:txBody>
          <a:bodyPr lIns="0" tIns="0" rIns="0" bIns="0" wrap="none">
            <a:noAutofit/>
          </a:bodyPr>
          <a:p>
            <a:pPr indent="0"/>
            <a:r>
              <a:rPr lang="en-US" b="1" sz="1600">
                <a:solidFill>
                  <a:srgbClr val="19277D"/>
                </a:solidFill>
                <a:latin typeface="Arial"/>
              </a:rPr>
              <a:t>TEC0</a:t>
            </a:r>
          </a:p>
        </p:txBody>
      </p:sp>
      <p:sp>
        <p:nvSpPr>
          <p:cNvPr id="110" name=""/>
          <p:cNvSpPr/>
          <p:nvPr/>
        </p:nvSpPr>
        <p:spPr>
          <a:xfrm>
            <a:off x="12691872" y="7129272"/>
            <a:ext cx="1115568" cy="344424"/>
          </a:xfrm>
          <a:prstGeom prst="rect">
            <a:avLst/>
          </a:prstGeom>
          <a:solidFill>
            <a:srgbClr val="FFFFFF"/>
          </a:solidFill>
        </p:spPr>
        <p:txBody>
          <a:bodyPr lIns="0" tIns="0" rIns="0" bIns="0" wrap="none">
            <a:noAutofit/>
          </a:bodyPr>
          <a:p>
            <a:pPr indent="0"/>
            <a:r>
              <a:rPr lang="en-US" sz="1675">
                <a:solidFill>
                  <a:srgbClr val="2E549A"/>
                </a:solidFill>
                <a:latin typeface="Times New Roman"/>
              </a:rPr>
              <a:t>PISOLITE</a:t>
            </a:r>
          </a:p>
        </p:txBody>
      </p:sp>
      <p:sp>
        <p:nvSpPr>
          <p:cNvPr id="111" name=""/>
          <p:cNvSpPr/>
          <p:nvPr/>
        </p:nvSpPr>
        <p:spPr>
          <a:xfrm>
            <a:off x="8842248" y="7373112"/>
            <a:ext cx="679704" cy="182880"/>
          </a:xfrm>
          <a:prstGeom prst="rect">
            <a:avLst/>
          </a:prstGeom>
          <a:solidFill>
            <a:srgbClr val="FFFFFF"/>
          </a:solidFill>
        </p:spPr>
        <p:txBody>
          <a:bodyPr lIns="0" tIns="0" rIns="0" bIns="0" wrap="none">
            <a:noAutofit/>
          </a:bodyPr>
          <a:p>
            <a:pPr algn="ctr" indent="0"/>
            <a:r>
              <a:rPr lang="zh-TW" sz="1300">
                <a:solidFill>
                  <a:srgbClr val="2E549A"/>
                </a:solidFill>
                <a:latin typeface="MingLiU"/>
                <a:ea typeface="MingLiU"/>
              </a:rPr>
              <a:t>东元电机</a:t>
            </a:r>
          </a:p>
        </p:txBody>
      </p:sp>
      <p:sp>
        <p:nvSpPr>
          <p:cNvPr id="112" name=""/>
          <p:cNvSpPr/>
          <p:nvPr/>
        </p:nvSpPr>
        <p:spPr>
          <a:xfrm>
            <a:off x="13283184" y="8348472"/>
            <a:ext cx="490728" cy="88392"/>
          </a:xfrm>
          <a:prstGeom prst="rect">
            <a:avLst/>
          </a:prstGeom>
          <a:solidFill>
            <a:srgbClr val="FFFFFF"/>
          </a:solidFill>
        </p:spPr>
        <p:txBody>
          <a:bodyPr lIns="0" tIns="0" rIns="0" bIns="0" wrap="none">
            <a:noAutofit/>
          </a:bodyPr>
          <a:p>
            <a:pPr indent="0"/>
            <a:r>
              <a:rPr lang="en-US" b="1" sz="500">
                <a:solidFill>
                  <a:srgbClr val="19277D"/>
                </a:solidFill>
                <a:latin typeface="Arial"/>
              </a:rPr>
              <a:t>CHUANG DIAN</a:t>
            </a:r>
          </a:p>
        </p:txBody>
      </p:sp>
      <p:sp>
        <p:nvSpPr>
          <p:cNvPr id="113" name=""/>
          <p:cNvSpPr/>
          <p:nvPr/>
        </p:nvSpPr>
        <p:spPr>
          <a:xfrm>
            <a:off x="12889992" y="6489192"/>
            <a:ext cx="871728" cy="185928"/>
          </a:xfrm>
          <a:prstGeom prst="rect">
            <a:avLst/>
          </a:prstGeom>
          <a:solidFill>
            <a:srgbClr val="06489C"/>
          </a:solidFill>
        </p:spPr>
        <p:txBody>
          <a:bodyPr lIns="0" tIns="0" rIns="0" bIns="0" wrap="none">
            <a:noAutofit/>
          </a:bodyPr>
          <a:p>
            <a:pPr indent="0"/>
            <a:r>
              <a:rPr lang="zh-TW" sz="1400">
                <a:solidFill>
                  <a:srgbClr val="CFE1ED"/>
                </a:solidFill>
                <a:latin typeface="MingLiU"/>
                <a:ea typeface="MingLiU"/>
              </a:rPr>
              <a:t>正京电工</a:t>
            </a:r>
          </a:p>
        </p:txBody>
      </p:sp>
      <p:sp>
        <p:nvSpPr>
          <p:cNvPr id="114" name=""/>
          <p:cNvSpPr/>
          <p:nvPr/>
        </p:nvSpPr>
        <p:spPr>
          <a:xfrm>
            <a:off x="8784336" y="6513576"/>
            <a:ext cx="655320" cy="283464"/>
          </a:xfrm>
          <a:prstGeom prst="rect">
            <a:avLst/>
          </a:prstGeom>
          <a:solidFill>
            <a:srgbClr val="FFFFFF"/>
          </a:solidFill>
        </p:spPr>
        <p:txBody>
          <a:bodyPr lIns="0" tIns="0" rIns="0" bIns="0" wrap="none">
            <a:noAutofit/>
          </a:bodyPr>
          <a:p>
            <a:pPr algn="just" indent="0"/>
            <a:r>
              <a:rPr lang="en-US" b="1" sz="2300">
                <a:solidFill>
                  <a:srgbClr val="E40014"/>
                </a:solidFill>
                <a:latin typeface="Arial"/>
              </a:rPr>
              <a:t>AKB</a:t>
            </a:r>
          </a:p>
        </p:txBody>
      </p:sp>
      <p:sp>
        <p:nvSpPr>
          <p:cNvPr id="115" name=""/>
          <p:cNvSpPr/>
          <p:nvPr/>
        </p:nvSpPr>
        <p:spPr>
          <a:xfrm>
            <a:off x="9198864" y="7933944"/>
            <a:ext cx="807720" cy="179832"/>
          </a:xfrm>
          <a:prstGeom prst="rect">
            <a:avLst/>
          </a:prstGeom>
          <a:solidFill>
            <a:srgbClr val="FFFFFF"/>
          </a:solidFill>
        </p:spPr>
        <p:txBody>
          <a:bodyPr lIns="0" tIns="0" rIns="0" bIns="0">
            <a:noAutofit/>
          </a:bodyPr>
          <a:p>
            <a:pPr algn="r" indent="0"/>
            <a:r>
              <a:rPr lang="zh-TW" b="1" sz="800">
                <a:latin typeface="MingLiU"/>
                <a:ea typeface="MingLiU"/>
              </a:rPr>
              <a:t>扛我泰</a:t>
            </a:r>
            <a:r>
              <a:rPr lang="en-US" b="1" sz="950">
                <a:latin typeface="Times New Roman"/>
              </a:rPr>
              <a:t>IB</a:t>
            </a:r>
            <a:r>
              <a:rPr lang="zh-TW" b="1" sz="800">
                <a:latin typeface="MingLiU"/>
                <a:ea typeface="MingLiU"/>
              </a:rPr>
              <a:t>渥</a:t>
            </a:r>
            <a:r>
              <a:rPr lang="en-US" b="1" sz="950">
                <a:latin typeface="Times New Roman"/>
              </a:rPr>
              <a:t>1S01</a:t>
            </a:r>
          </a:p>
          <a:p>
            <a:pPr indent="0"/>
            <a:r>
              <a:rPr lang="en-US" b="1" sz="400">
                <a:solidFill>
                  <a:srgbClr val="E40014"/>
                </a:solidFill>
                <a:latin typeface="Arial"/>
              </a:rPr>
              <a:t>JIANGSU TAILONG DECELERATOR</a:t>
            </a:r>
          </a:p>
        </p:txBody>
      </p:sp>
      <p:sp>
        <p:nvSpPr>
          <p:cNvPr id="116" name=""/>
          <p:cNvSpPr/>
          <p:nvPr/>
        </p:nvSpPr>
        <p:spPr>
          <a:xfrm>
            <a:off x="10262616" y="8534400"/>
            <a:ext cx="932688" cy="381000"/>
          </a:xfrm>
          <a:prstGeom prst="rect">
            <a:avLst/>
          </a:prstGeom>
          <a:solidFill>
            <a:srgbClr val="FFFFFF"/>
          </a:solidFill>
        </p:spPr>
        <p:txBody>
          <a:bodyPr lIns="0" tIns="0" rIns="0" bIns="0" wrap="none">
            <a:noAutofit/>
          </a:bodyPr>
          <a:p>
            <a:pPr algn="ctr" indent="0"/>
            <a:r>
              <a:rPr lang="en-US" b="1" sz="1600">
                <a:solidFill>
                  <a:srgbClr val="873562"/>
                </a:solidFill>
                <a:latin typeface="Arial"/>
              </a:rPr>
              <a:t>®TISC</a:t>
            </a:r>
          </a:p>
        </p:txBody>
      </p:sp>
      <p:sp>
        <p:nvSpPr>
          <p:cNvPr id="117" name=""/>
          <p:cNvSpPr/>
          <p:nvPr/>
        </p:nvSpPr>
        <p:spPr>
          <a:xfrm>
            <a:off x="8887968" y="5129784"/>
            <a:ext cx="1969008" cy="411480"/>
          </a:xfrm>
          <a:prstGeom prst="rect">
            <a:avLst/>
          </a:prstGeom>
          <a:solidFill>
            <a:srgbClr val="FFFFFF"/>
          </a:solidFill>
        </p:spPr>
        <p:txBody>
          <a:bodyPr lIns="0" tIns="0" rIns="0" bIns="0">
            <a:noAutofit/>
          </a:bodyPr>
          <a:p>
            <a:pPr indent="0"/>
            <a:r>
              <a:rPr lang="zh-TW" sz="1400">
                <a:latin typeface="MingLiU"/>
                <a:ea typeface="MingLiU"/>
              </a:rPr>
              <a:t>材料供应商</a:t>
            </a:r>
          </a:p>
          <a:p>
            <a:pPr indent="0">
              <a:lnSpc>
                <a:spcPct val="93000"/>
              </a:lnSpc>
            </a:pPr>
            <a:r>
              <a:rPr lang="en-US" sz="1300">
                <a:latin typeface="Arial"/>
              </a:rPr>
              <a:t>Raw Material Supplier</a:t>
            </a:r>
          </a:p>
        </p:txBody>
      </p:sp>
      <p:sp>
        <p:nvSpPr>
          <p:cNvPr id="118" name=""/>
          <p:cNvSpPr/>
          <p:nvPr/>
        </p:nvSpPr>
        <p:spPr>
          <a:xfrm>
            <a:off x="11341608" y="6553200"/>
            <a:ext cx="1082040" cy="210312"/>
          </a:xfrm>
          <a:prstGeom prst="rect">
            <a:avLst/>
          </a:prstGeom>
          <a:solidFill>
            <a:srgbClr val="FFFFFF"/>
          </a:solidFill>
        </p:spPr>
        <p:txBody>
          <a:bodyPr lIns="0" tIns="0" rIns="0" bIns="0" wrap="none">
            <a:noAutofit/>
          </a:bodyPr>
          <a:p>
            <a:pPr indent="0"/>
            <a:r>
              <a:rPr lang="en-US" sz="1800">
                <a:solidFill>
                  <a:srgbClr val="2E549A"/>
                </a:solidFill>
                <a:latin typeface="Arial"/>
              </a:rPr>
              <a:t>QERpr）</a:t>
            </a:r>
            <a:r>
              <a:rPr lang="zh-TW" sz="800">
                <a:solidFill>
                  <a:srgbClr val="0799DE"/>
                </a:solidFill>
                <a:latin typeface="MingLiU"/>
                <a:ea typeface="MingLiU"/>
              </a:rPr>
              <a:t>酬</a:t>
            </a:r>
            <a:r>
              <a:rPr lang="en-US" sz="1800">
                <a:solidFill>
                  <a:srgbClr val="0799DE"/>
                </a:solidFill>
                <a:latin typeface="Arial"/>
              </a:rPr>
              <a:t>a</a:t>
            </a:r>
            <a:r>
              <a:rPr lang="zh-TW" sz="800">
                <a:solidFill>
                  <a:srgbClr val="0799DE"/>
                </a:solidFill>
                <a:latin typeface="MingLiU"/>
                <a:ea typeface="MingLiU"/>
              </a:rPr>
              <a:t>現</a:t>
            </a:r>
          </a:p>
        </p:txBody>
      </p:sp>
      <p:sp>
        <p:nvSpPr>
          <p:cNvPr id="119" name=""/>
          <p:cNvSpPr/>
          <p:nvPr/>
        </p:nvSpPr>
        <p:spPr>
          <a:xfrm>
            <a:off x="10119360" y="7863840"/>
            <a:ext cx="1624584" cy="298704"/>
          </a:xfrm>
          <a:prstGeom prst="rect">
            <a:avLst/>
          </a:prstGeom>
          <a:solidFill>
            <a:srgbClr val="FFFFFF"/>
          </a:solidFill>
        </p:spPr>
        <p:txBody>
          <a:bodyPr lIns="0" tIns="0" rIns="0" bIns="0">
            <a:noAutofit/>
          </a:bodyPr>
          <a:p>
            <a:pPr algn="r" indent="0"/>
            <a:r>
              <a:rPr lang="en-US" sz="1200">
                <a:solidFill>
                  <a:srgbClr val="3B4A55"/>
                </a:solidFill>
                <a:latin typeface="Arial"/>
              </a:rPr>
              <a:t>SUNTOU 5</a:t>
            </a:r>
            <a:r>
              <a:rPr lang="zh-TW" sz="600">
                <a:latin typeface="MingLiU"/>
                <a:ea typeface="MingLiU"/>
              </a:rPr>
              <a:t>北京兴达奇热工控制</a:t>
            </a:r>
          </a:p>
          <a:p>
            <a:pPr algn="r" indent="0"/>
            <a:r>
              <a:rPr lang="zh-TW" b="1" sz="800">
                <a:solidFill>
                  <a:srgbClr val="3B4A55"/>
                </a:solidFill>
                <a:latin typeface="MingLiU"/>
                <a:ea typeface="MingLiU"/>
              </a:rPr>
              <a:t>普^ </a:t>
            </a:r>
            <a:r>
              <a:rPr lang="en-US" b="1" u="sng" sz="400">
                <a:solidFill>
                  <a:srgbClr val="3B4A55"/>
                </a:solidFill>
                <a:latin typeface="Arial"/>
              </a:rPr>
              <a:t>~T</a:t>
            </a:r>
            <a:r>
              <a:rPr lang="en-US" b="1" sz="400">
                <a:solidFill>
                  <a:srgbClr val="3B4A55"/>
                </a:solidFill>
                <a:latin typeface="Arial"/>
              </a:rPr>
              <a:t> </a:t>
            </a:r>
            <a:r>
              <a:rPr lang="en-US" b="1" sz="400">
                <a:latin typeface="Arial"/>
              </a:rPr>
              <a:t>Bejhg Suntxjch Themiprocess</a:t>
            </a:r>
          </a:p>
        </p:txBody>
      </p:sp>
      <p:sp>
        <p:nvSpPr>
          <p:cNvPr id="120" name=""/>
          <p:cNvSpPr/>
          <p:nvPr/>
        </p:nvSpPr>
        <p:spPr>
          <a:xfrm>
            <a:off x="12630912" y="5775960"/>
            <a:ext cx="1292352" cy="487680"/>
          </a:xfrm>
          <a:prstGeom prst="rect">
            <a:avLst/>
          </a:prstGeom>
          <a:solidFill>
            <a:srgbClr val="FFFFFF"/>
          </a:solidFill>
        </p:spPr>
        <p:txBody>
          <a:bodyPr lIns="0" tIns="0" rIns="0" bIns="0">
            <a:noAutofit/>
          </a:bodyPr>
          <a:p>
            <a:pPr algn="just" indent="0"/>
            <a:r>
              <a:rPr lang="en-US" b="1" sz="1600">
                <a:latin typeface="Arial"/>
              </a:rPr>
              <a:t>U Morgan</a:t>
            </a:r>
          </a:p>
          <a:p>
            <a:pPr algn="just" indent="241300">
              <a:lnSpc>
                <a:spcPts val="1104"/>
              </a:lnSpc>
            </a:pPr>
            <a:r>
              <a:rPr lang="en-US" b="1" sz="700">
                <a:latin typeface="Arial"/>
              </a:rPr>
              <a:t>Advanced Materials </a:t>
            </a:r>
            <a:r>
              <a:rPr lang="zh-CN" sz="900">
                <a:latin typeface="MingLiU"/>
                <a:ea typeface="MingLiU"/>
              </a:rPr>
              <a:t>卜</a:t>
            </a:r>
            <a:r>
              <a:rPr lang="zh-TW" sz="900">
                <a:latin typeface="MingLiU"/>
                <a:ea typeface="MingLiU"/>
              </a:rPr>
              <a:t>英国摩根</a:t>
            </a:r>
          </a:p>
        </p:txBody>
      </p:sp>
      <p:sp>
        <p:nvSpPr>
          <p:cNvPr id="121" name=""/>
          <p:cNvSpPr/>
          <p:nvPr/>
        </p:nvSpPr>
        <p:spPr>
          <a:xfrm>
            <a:off x="11426952" y="7062216"/>
            <a:ext cx="1069848" cy="445008"/>
          </a:xfrm>
          <a:prstGeom prst="rect">
            <a:avLst/>
          </a:prstGeom>
          <a:solidFill>
            <a:srgbClr val="FFFFFF"/>
          </a:solidFill>
        </p:spPr>
        <p:txBody>
          <a:bodyPr lIns="0" tIns="0" rIns="0" bIns="0">
            <a:noAutofit/>
          </a:bodyPr>
          <a:p>
            <a:pPr algn="just" indent="0"/>
            <a:r>
              <a:rPr lang="en-US" b="1" sz="1500">
                <a:solidFill>
                  <a:srgbClr val="6D221D"/>
                </a:solidFill>
                <a:latin typeface="Arial"/>
              </a:rPr>
              <a:t>pgh </a:t>
            </a:r>
            <a:r>
              <a:rPr lang="en-US" b="1" sz="950">
                <a:solidFill>
                  <a:srgbClr val="B92D2A"/>
                </a:solidFill>
                <a:latin typeface="Times New Roman"/>
              </a:rPr>
              <a:t>DELIXI</a:t>
            </a:r>
          </a:p>
          <a:p>
            <a:pPr algn="just" indent="0"/>
            <a:r>
              <a:rPr lang="zh-TW" sz="1200">
                <a:solidFill>
                  <a:srgbClr val="6D221D"/>
                </a:solidFill>
                <a:latin typeface="MingLiU"/>
                <a:ea typeface="MingLiU"/>
              </a:rPr>
              <a:t>，週</a:t>
            </a:r>
            <a:r>
              <a:rPr lang="en-US" b="1" sz="1300">
                <a:solidFill>
                  <a:srgbClr val="B92D2A"/>
                </a:solidFill>
                <a:latin typeface="Arial"/>
              </a:rPr>
              <a:t>1</a:t>
            </a:r>
            <a:r>
              <a:rPr lang="zh-TW" sz="1200">
                <a:latin typeface="MingLiU"/>
                <a:ea typeface="MingLiU"/>
              </a:rPr>
              <a:t>應投爲’</a:t>
            </a:r>
          </a:p>
        </p:txBody>
      </p:sp>
      <p:sp>
        <p:nvSpPr>
          <p:cNvPr id="122" name=""/>
          <p:cNvSpPr/>
          <p:nvPr/>
        </p:nvSpPr>
        <p:spPr>
          <a:xfrm>
            <a:off x="9924288" y="7144512"/>
            <a:ext cx="1191768" cy="381000"/>
          </a:xfrm>
          <a:prstGeom prst="rect">
            <a:avLst/>
          </a:prstGeom>
          <a:solidFill>
            <a:srgbClr val="FFFFFF"/>
          </a:solidFill>
        </p:spPr>
        <p:txBody>
          <a:bodyPr lIns="0" tIns="0" rIns="0" bIns="0">
            <a:noAutofit/>
          </a:bodyPr>
          <a:p>
            <a:pPr algn="ctr" indent="0">
              <a:spcAft>
                <a:spcPts val="350"/>
              </a:spcAft>
            </a:pPr>
            <a:r>
              <a:rPr lang="zh-TW" sz="700">
                <a:latin typeface="Arial"/>
                <a:ea typeface="Arial"/>
              </a:rPr>
              <a:t>1              </a:t>
            </a:r>
            <a:r>
              <a:rPr lang="en-US" sz="700">
                <a:latin typeface="Arial"/>
              </a:rPr>
              <a:t>ft-Ff</a:t>
            </a:r>
            <a:r>
              <a:rPr lang="en-US" sz="850">
                <a:latin typeface="SimSun"/>
              </a:rPr>
              <a:t>（</a:t>
            </a:r>
            <a:r>
              <a:rPr lang="en-US" sz="700">
                <a:latin typeface="Arial"/>
              </a:rPr>
              <a:t>3f rT rurtfi（?rs</a:t>
            </a:r>
          </a:p>
          <a:p>
            <a:pPr algn="ctr" indent="0"/>
            <a:r>
              <a:rPr lang="zh-TW" sz="1000">
                <a:latin typeface="MingLiU"/>
                <a:ea typeface="MingLiU"/>
              </a:rPr>
              <a:t>富士电机</a:t>
            </a:r>
          </a:p>
        </p:txBody>
      </p:sp>
      <p:sp>
        <p:nvSpPr>
          <p:cNvPr id="123" name=""/>
          <p:cNvSpPr/>
          <p:nvPr/>
        </p:nvSpPr>
        <p:spPr>
          <a:xfrm>
            <a:off x="9963912" y="5751576"/>
            <a:ext cx="865632" cy="512064"/>
          </a:xfrm>
          <a:prstGeom prst="rect">
            <a:avLst/>
          </a:prstGeom>
          <a:solidFill>
            <a:srgbClr val="FFFFFF"/>
          </a:solidFill>
        </p:spPr>
        <p:txBody>
          <a:bodyPr lIns="0" tIns="0" rIns="0" bIns="0">
            <a:noAutofit/>
          </a:bodyPr>
          <a:p>
            <a:pPr algn="ctr" indent="0"/>
            <a:r>
              <a:rPr lang="zh-TW" sz="2900">
                <a:solidFill>
                  <a:srgbClr val="19277D"/>
                </a:solidFill>
                <a:latin typeface="MingLiU"/>
                <a:ea typeface="MingLiU"/>
              </a:rPr>
              <a:t>昭</a:t>
            </a:r>
            <a:r>
              <a:rPr lang="en-US" sz="4600">
                <a:solidFill>
                  <a:srgbClr val="E40014"/>
                </a:solidFill>
                <a:latin typeface="Arial"/>
              </a:rPr>
              <a:t>s</a:t>
            </a:r>
          </a:p>
          <a:p>
            <a:pPr algn="ctr" indent="0">
              <a:lnSpc>
                <a:spcPts val="672"/>
              </a:lnSpc>
            </a:pPr>
            <a:r>
              <a:rPr lang="en-US" b="1" sz="400">
                <a:solidFill>
                  <a:srgbClr val="19277D"/>
                </a:solidFill>
                <a:latin typeface="Arial"/>
              </a:rPr>
              <a:t>Industrial Burner Systems </a:t>
            </a:r>
            <a:r>
              <a:rPr lang="zh-TW" sz="600">
                <a:latin typeface="MingLiU"/>
                <a:ea typeface="MingLiU"/>
              </a:rPr>
              <a:t>来自德国的工业燃烧系统</a:t>
            </a:r>
          </a:p>
        </p:txBody>
      </p:sp>
      <p:sp>
        <p:nvSpPr>
          <p:cNvPr id="124" name=""/>
          <p:cNvSpPr/>
          <p:nvPr/>
        </p:nvSpPr>
        <p:spPr>
          <a:xfrm>
            <a:off x="8781288" y="5806440"/>
            <a:ext cx="880872" cy="420624"/>
          </a:xfrm>
          <a:prstGeom prst="rect">
            <a:avLst/>
          </a:prstGeom>
          <a:solidFill>
            <a:srgbClr val="FFFFFF"/>
          </a:solidFill>
        </p:spPr>
        <p:txBody>
          <a:bodyPr lIns="0" tIns="0" rIns="0" bIns="0">
            <a:noAutofit/>
          </a:bodyPr>
          <a:p>
            <a:pPr algn="ctr" indent="0"/>
            <a:r>
              <a:rPr lang="en-US" b="1" sz="2300">
                <a:solidFill>
                  <a:srgbClr val="E40014"/>
                </a:solidFill>
                <a:latin typeface="Arial"/>
              </a:rPr>
              <a:t>ballUr</a:t>
            </a:r>
          </a:p>
          <a:p>
            <a:pPr algn="ctr" indent="0"/>
            <a:r>
              <a:rPr lang="zh-TW" sz="800">
                <a:latin typeface="MingLiU"/>
                <a:ea typeface="MingLiU"/>
              </a:rPr>
              <a:t>百</a:t>
            </a:r>
            <a:r>
              <a:rPr lang="en-US" i="1" sz="800">
                <a:latin typeface="MingLiU"/>
              </a:rPr>
              <a:t>w</a:t>
            </a:r>
          </a:p>
        </p:txBody>
      </p:sp>
      <p:sp>
        <p:nvSpPr>
          <p:cNvPr id="125" name=""/>
          <p:cNvSpPr/>
          <p:nvPr/>
        </p:nvSpPr>
        <p:spPr>
          <a:xfrm>
            <a:off x="12265152" y="7921752"/>
            <a:ext cx="938784" cy="289560"/>
          </a:xfrm>
          <a:prstGeom prst="rect">
            <a:avLst/>
          </a:prstGeom>
          <a:solidFill>
            <a:srgbClr val="FFFFFF"/>
          </a:solidFill>
        </p:spPr>
        <p:txBody>
          <a:bodyPr lIns="0" tIns="0" rIns="0" bIns="0">
            <a:noAutofit/>
          </a:bodyPr>
          <a:p>
            <a:pPr indent="0"/>
            <a:r>
              <a:rPr lang="en-US" b="1" sz="1000">
                <a:solidFill>
                  <a:srgbClr val="19277D"/>
                </a:solidFill>
                <a:latin typeface="Times New Roman"/>
              </a:rPr>
              <a:t>LUVANG</a:t>
            </a:r>
            <a:r>
              <a:rPr lang="zh-TW" sz="1300">
                <a:solidFill>
                  <a:srgbClr val="19277D"/>
                </a:solidFill>
                <a:latin typeface="MingLiU"/>
                <a:ea typeface="MingLiU"/>
              </a:rPr>
              <a:t>塲徳</a:t>
            </a:r>
          </a:p>
          <a:p>
            <a:pPr indent="0"/>
            <a:r>
              <a:rPr lang="zh-TW" sz="600">
                <a:latin typeface="MingLiU"/>
                <a:ea typeface="MingLiU"/>
              </a:rPr>
              <a:t>山东鲁阳</a:t>
            </a:r>
          </a:p>
        </p:txBody>
      </p:sp>
      <p:sp>
        <p:nvSpPr>
          <p:cNvPr id="126" name=""/>
          <p:cNvSpPr/>
          <p:nvPr/>
        </p:nvSpPr>
        <p:spPr>
          <a:xfrm>
            <a:off x="11960352" y="8662416"/>
            <a:ext cx="1920240" cy="249936"/>
          </a:xfrm>
          <a:prstGeom prst="rect">
            <a:avLst/>
          </a:prstGeom>
          <a:solidFill>
            <a:srgbClr val="FFFFFF"/>
          </a:solidFill>
        </p:spPr>
        <p:txBody>
          <a:bodyPr lIns="0" tIns="0" rIns="0" bIns="0" wrap="none">
            <a:noAutofit/>
          </a:bodyPr>
          <a:p>
            <a:pPr indent="0"/>
            <a:r>
              <a:rPr lang="zh-TW" sz="1300">
                <a:latin typeface="MingLiU"/>
                <a:ea typeface="MingLiU"/>
              </a:rPr>
              <a:t>马钢集团</a:t>
            </a:r>
            <a:r>
              <a:rPr lang="en-US" b="1" baseline="-25000" sz="1500">
                <a:solidFill>
                  <a:srgbClr val="3B4A55"/>
                </a:solidFill>
                <a:latin typeface="Arial"/>
              </a:rPr>
              <a:t>L</a:t>
            </a:r>
            <a:r>
              <a:rPr lang="en-US" b="1" sz="1500">
                <a:solidFill>
                  <a:srgbClr val="3B4A55"/>
                </a:solidFill>
                <a:latin typeface="Arial"/>
              </a:rPr>
              <a:t>—Ifi</a:t>
            </a:r>
            <a:r>
              <a:rPr lang="zh-TW" sz="1300">
                <a:solidFill>
                  <a:srgbClr val="3B4A55"/>
                </a:solidFill>
                <a:latin typeface="MingLiU"/>
                <a:ea typeface="MingLiU"/>
              </a:rPr>
              <a:t>钢集团</a:t>
            </a:r>
          </a:p>
        </p:txBody>
      </p:sp>
      <p:sp>
        <p:nvSpPr>
          <p:cNvPr id="127" name=""/>
          <p:cNvSpPr/>
          <p:nvPr/>
        </p:nvSpPr>
        <p:spPr>
          <a:xfrm>
            <a:off x="11612880" y="8845296"/>
            <a:ext cx="368808" cy="91440"/>
          </a:xfrm>
          <a:prstGeom prst="rect">
            <a:avLst/>
          </a:prstGeom>
          <a:solidFill>
            <a:srgbClr val="FFFFFF"/>
          </a:solidFill>
        </p:spPr>
        <p:txBody>
          <a:bodyPr lIns="0" tIns="0" rIns="0" bIns="0" wrap="none">
            <a:noAutofit/>
          </a:bodyPr>
          <a:p>
            <a:pPr algn="ctr" indent="0"/>
            <a:r>
              <a:rPr lang="en-US" sz="500">
                <a:latin typeface="Arial"/>
              </a:rPr>
              <a:t>ASTEEL</a:t>
            </a:r>
          </a:p>
        </p:txBody>
      </p:sp>
      <p:sp>
        <p:nvSpPr>
          <p:cNvPr id="128" name=""/>
          <p:cNvSpPr/>
          <p:nvPr/>
        </p:nvSpPr>
        <p:spPr>
          <a:xfrm>
            <a:off x="14465808" y="9735312"/>
            <a:ext cx="164592" cy="118872"/>
          </a:xfrm>
          <a:prstGeom prst="rect">
            <a:avLst/>
          </a:prstGeom>
          <a:solidFill>
            <a:srgbClr val="9FA1A0"/>
          </a:solidFill>
        </p:spPr>
        <p:txBody>
          <a:bodyPr lIns="0" tIns="0" rIns="0" bIns="0" wrap="none">
            <a:noAutofit/>
          </a:bodyPr>
          <a:p>
            <a:pPr indent="0"/>
            <a:r>
              <a:rPr lang="zh-TW" sz="1000">
                <a:solidFill>
                  <a:srgbClr val="FFFFFF"/>
                </a:solidFill>
                <a:latin typeface="Arial"/>
                <a:ea typeface="Arial"/>
              </a:rPr>
              <a:t>26</a:t>
            </a: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1011936" y="490728"/>
            <a:ext cx="402336" cy="420624"/>
          </a:xfrm>
          <a:prstGeom prst="rect">
            <a:avLst/>
          </a:prstGeom>
        </p:spPr>
      </p:pic>
      <p:pic>
        <p:nvPicPr>
          <p:cNvPr id="3" name=""/>
          <p:cNvPicPr>
            <a:picLocks noChangeAspect="1"/>
          </p:cNvPicPr>
          <p:nvPr/>
        </p:nvPicPr>
        <p:blipFill>
          <a:blip r:embed="rPictId1"/>
          <a:stretch>
            <a:fillRect/>
          </a:stretch>
        </p:blipFill>
        <p:spPr>
          <a:xfrm>
            <a:off x="1112520" y="3995928"/>
            <a:ext cx="4245864" cy="4904232"/>
          </a:xfrm>
          <a:prstGeom prst="rect">
            <a:avLst/>
          </a:prstGeom>
        </p:spPr>
      </p:pic>
      <p:pic>
        <p:nvPicPr>
          <p:cNvPr id="4" name=""/>
          <p:cNvPicPr>
            <a:picLocks noChangeAspect="1"/>
          </p:cNvPicPr>
          <p:nvPr/>
        </p:nvPicPr>
        <p:blipFill>
          <a:blip r:embed="rPictId2"/>
          <a:stretch>
            <a:fillRect/>
          </a:stretch>
        </p:blipFill>
        <p:spPr>
          <a:xfrm>
            <a:off x="8378952" y="2447544"/>
            <a:ext cx="3422904" cy="3084576"/>
          </a:xfrm>
          <a:prstGeom prst="rect">
            <a:avLst/>
          </a:prstGeom>
        </p:spPr>
      </p:pic>
      <p:pic>
        <p:nvPicPr>
          <p:cNvPr id="5" name=""/>
          <p:cNvPicPr>
            <a:picLocks noChangeAspect="1"/>
          </p:cNvPicPr>
          <p:nvPr/>
        </p:nvPicPr>
        <p:blipFill>
          <a:blip r:embed="rPictId3"/>
          <a:stretch>
            <a:fillRect/>
          </a:stretch>
        </p:blipFill>
        <p:spPr>
          <a:xfrm>
            <a:off x="7711440" y="6321552"/>
            <a:ext cx="7623048" cy="4133088"/>
          </a:xfrm>
          <a:prstGeom prst="rect">
            <a:avLst/>
          </a:prstGeom>
        </p:spPr>
      </p:pic>
      <p:sp>
        <p:nvSpPr>
          <p:cNvPr id="7" name=""/>
          <p:cNvSpPr/>
          <p:nvPr/>
        </p:nvSpPr>
        <p:spPr>
          <a:xfrm>
            <a:off x="1350264" y="3273552"/>
            <a:ext cx="1280160" cy="502920"/>
          </a:xfrm>
          <a:prstGeom prst="rect">
            <a:avLst/>
          </a:prstGeom>
          <a:solidFill>
            <a:srgbClr val="FFFFFF"/>
          </a:solidFill>
        </p:spPr>
        <p:txBody>
          <a:bodyPr lIns="0" tIns="0" rIns="0" bIns="0">
            <a:noAutofit/>
          </a:bodyPr>
          <a:p>
            <a:pPr indent="0">
              <a:spcBef>
                <a:spcPts val="280"/>
              </a:spcBef>
              <a:spcAft>
                <a:spcPts val="700"/>
              </a:spcAft>
            </a:pPr>
            <a:r>
              <a:rPr lang="en-US" b="1" sz="850">
                <a:latin typeface="Arial"/>
              </a:rPr>
              <a:t>Taihu Pearl</a:t>
            </a:r>
          </a:p>
          <a:p>
            <a:pPr indent="469900"/>
            <a:r>
              <a:rPr lang="en-US" b="1" sz="1000">
                <a:latin typeface="Times New Roman"/>
              </a:rPr>
              <a:t>Changxing</a:t>
            </a:r>
          </a:p>
        </p:txBody>
      </p:sp>
      <p:sp>
        <p:nvSpPr>
          <p:cNvPr id="8" name=""/>
          <p:cNvSpPr/>
          <p:nvPr/>
        </p:nvSpPr>
        <p:spPr>
          <a:xfrm>
            <a:off x="1844040" y="1731264"/>
            <a:ext cx="295656" cy="1520952"/>
          </a:xfrm>
          <a:prstGeom prst="rect">
            <a:avLst/>
          </a:prstGeom>
          <a:solidFill>
            <a:srgbClr val="FFFFFF"/>
          </a:solidFill>
        </p:spPr>
        <p:txBody>
          <a:bodyPr lIns="0" tIns="0" rIns="0" bIns="0" vert="wordArtVertRtl" wrap="none">
            <a:noAutofit/>
          </a:bodyPr>
          <a:p>
            <a:pPr indent="0"/>
            <a:r>
              <a:rPr lang="zh-TW" sz="2600">
                <a:latin typeface="MingLiU"/>
                <a:ea typeface="MingLiU"/>
              </a:rPr>
              <a:t>太湖的珠</a:t>
            </a:r>
          </a:p>
        </p:txBody>
      </p:sp>
      <p:sp>
        <p:nvSpPr>
          <p:cNvPr id="9" name=""/>
          <p:cNvSpPr/>
          <p:nvPr/>
        </p:nvSpPr>
        <p:spPr>
          <a:xfrm>
            <a:off x="643128" y="9738360"/>
            <a:ext cx="176784" cy="131064"/>
          </a:xfrm>
          <a:prstGeom prst="rect">
            <a:avLst/>
          </a:prstGeom>
          <a:solidFill>
            <a:srgbClr val="9FA1A0"/>
          </a:solidFill>
        </p:spPr>
        <p:txBody>
          <a:bodyPr lIns="0" tIns="0" rIns="0" bIns="0" wrap="none">
            <a:noAutofit/>
          </a:bodyPr>
          <a:p>
            <a:pPr algn="just" indent="0"/>
            <a:r>
              <a:rPr lang="en-US" sz="1000">
                <a:solidFill>
                  <a:srgbClr val="FFFFFF"/>
                </a:solidFill>
                <a:latin typeface="Arial"/>
              </a:rPr>
              <a:t>27</a:t>
            </a:r>
          </a:p>
        </p:txBody>
      </p:sp>
      <p:sp>
        <p:nvSpPr>
          <p:cNvPr id="10" name=""/>
          <p:cNvSpPr/>
          <p:nvPr/>
        </p:nvSpPr>
        <p:spPr>
          <a:xfrm>
            <a:off x="1057656" y="9741408"/>
            <a:ext cx="3346704" cy="124968"/>
          </a:xfrm>
          <a:prstGeom prst="rect">
            <a:avLst/>
          </a:prstGeom>
          <a:solidFill>
            <a:srgbClr val="FFFFFF"/>
          </a:solidFill>
        </p:spPr>
        <p:txBody>
          <a:bodyPr lIns="0" tIns="0" rIns="0" bIns="0" wrap="none">
            <a:noAutofit/>
          </a:bodyPr>
          <a:p>
            <a:pPr indent="0"/>
            <a:r>
              <a:rPr lang="en-US" b="1" sz="850">
                <a:latin typeface="Arial"/>
              </a:rPr>
              <a:t>HUMANISM. HIGH EFFICIENCY. SINCERITY. EXCELLENCE</a:t>
            </a:r>
          </a:p>
        </p:txBody>
      </p:sp>
      <p:sp>
        <p:nvSpPr>
          <p:cNvPr id="11" name=""/>
          <p:cNvSpPr/>
          <p:nvPr/>
        </p:nvSpPr>
        <p:spPr>
          <a:xfrm>
            <a:off x="10643616" y="2435352"/>
            <a:ext cx="283464" cy="109728"/>
          </a:xfrm>
          <a:prstGeom prst="rect">
            <a:avLst/>
          </a:prstGeom>
          <a:solidFill>
            <a:srgbClr val="FFFFFF"/>
          </a:solidFill>
        </p:spPr>
        <p:txBody>
          <a:bodyPr lIns="0" tIns="0" rIns="0" bIns="0" wrap="none">
            <a:noAutofit/>
          </a:bodyPr>
          <a:p>
            <a:pPr algn="r" indent="0"/>
            <a:r>
              <a:rPr lang="zh-TW" sz="600">
                <a:latin typeface="MingLiU"/>
                <a:ea typeface="MingLiU"/>
              </a:rPr>
              <a:t>张家港</a:t>
            </a:r>
          </a:p>
        </p:txBody>
      </p:sp>
      <p:sp>
        <p:nvSpPr>
          <p:cNvPr id="12" name=""/>
          <p:cNvSpPr/>
          <p:nvPr/>
        </p:nvSpPr>
        <p:spPr>
          <a:xfrm>
            <a:off x="9860280" y="2819400"/>
            <a:ext cx="316992" cy="149352"/>
          </a:xfrm>
          <a:prstGeom prst="rect">
            <a:avLst/>
          </a:prstGeom>
          <a:solidFill>
            <a:srgbClr val="FFFFFF"/>
          </a:solidFill>
        </p:spPr>
        <p:txBody>
          <a:bodyPr lIns="0" tIns="0" rIns="0" bIns="0" wrap="none">
            <a:noAutofit/>
          </a:bodyPr>
          <a:p>
            <a:pPr indent="0"/>
            <a:r>
              <a:rPr lang="zh-TW" sz="700">
                <a:solidFill>
                  <a:srgbClr val="2E549A"/>
                </a:solidFill>
                <a:latin typeface="MingLiU"/>
                <a:ea typeface="MingLiU"/>
              </a:rPr>
              <a:t>宁匱箍</a:t>
            </a:r>
          </a:p>
        </p:txBody>
      </p:sp>
      <p:sp>
        <p:nvSpPr>
          <p:cNvPr id="13" name=""/>
          <p:cNvSpPr/>
          <p:nvPr/>
        </p:nvSpPr>
        <p:spPr>
          <a:xfrm>
            <a:off x="9872472" y="3624072"/>
            <a:ext cx="231648" cy="131064"/>
          </a:xfrm>
          <a:prstGeom prst="rect">
            <a:avLst/>
          </a:prstGeom>
          <a:solidFill>
            <a:srgbClr val="FFFFFF"/>
          </a:solidFill>
        </p:spPr>
        <p:txBody>
          <a:bodyPr lIns="0" tIns="0" rIns="0" bIns="0" wrap="none">
            <a:noAutofit/>
          </a:bodyPr>
          <a:p>
            <a:pPr indent="0"/>
            <a:r>
              <a:rPr lang="zh-TW" sz="750">
                <a:solidFill>
                  <a:srgbClr val="EF8201"/>
                </a:solidFill>
                <a:latin typeface="MingLiU"/>
                <a:ea typeface="MingLiU"/>
              </a:rPr>
              <a:t>长兴</a:t>
            </a:r>
          </a:p>
        </p:txBody>
      </p:sp>
      <p:sp>
        <p:nvSpPr>
          <p:cNvPr id="14" name=""/>
          <p:cNvSpPr/>
          <p:nvPr/>
        </p:nvSpPr>
        <p:spPr>
          <a:xfrm>
            <a:off x="10384536" y="3928872"/>
            <a:ext cx="195072" cy="115824"/>
          </a:xfrm>
          <a:prstGeom prst="rect">
            <a:avLst/>
          </a:prstGeom>
          <a:solidFill>
            <a:srgbClr val="FFFFFF"/>
          </a:solidFill>
        </p:spPr>
        <p:txBody>
          <a:bodyPr lIns="0" tIns="0" rIns="0" bIns="0" wrap="none">
            <a:noAutofit/>
          </a:bodyPr>
          <a:p>
            <a:pPr algn="r" indent="0"/>
            <a:r>
              <a:rPr lang="zh-TW" sz="600">
                <a:latin typeface="MingLiU"/>
                <a:ea typeface="MingLiU"/>
              </a:rPr>
              <a:t>南潯</a:t>
            </a:r>
          </a:p>
        </p:txBody>
      </p:sp>
      <p:sp>
        <p:nvSpPr>
          <p:cNvPr id="15" name=""/>
          <p:cNvSpPr/>
          <p:nvPr/>
        </p:nvSpPr>
        <p:spPr>
          <a:xfrm>
            <a:off x="11460480" y="5382768"/>
            <a:ext cx="201168" cy="115824"/>
          </a:xfrm>
          <a:prstGeom prst="rect">
            <a:avLst/>
          </a:prstGeom>
          <a:solidFill>
            <a:srgbClr val="FFFFFF"/>
          </a:solidFill>
        </p:spPr>
        <p:txBody>
          <a:bodyPr lIns="0" tIns="0" rIns="0" bIns="0" wrap="none">
            <a:noAutofit/>
          </a:bodyPr>
          <a:p>
            <a:pPr indent="0"/>
            <a:r>
              <a:rPr lang="zh-TW" sz="600">
                <a:latin typeface="MingLiU"/>
                <a:ea typeface="MingLiU"/>
              </a:rPr>
              <a:t>宁波</a:t>
            </a:r>
          </a:p>
        </p:txBody>
      </p:sp>
      <p:sp>
        <p:nvSpPr>
          <p:cNvPr id="16" name=""/>
          <p:cNvSpPr/>
          <p:nvPr/>
        </p:nvSpPr>
        <p:spPr>
          <a:xfrm>
            <a:off x="9390888" y="4038600"/>
            <a:ext cx="484632" cy="210312"/>
          </a:xfrm>
          <a:prstGeom prst="rect">
            <a:avLst/>
          </a:prstGeom>
          <a:solidFill>
            <a:srgbClr val="FFFFFF"/>
          </a:solidFill>
        </p:spPr>
        <p:txBody>
          <a:bodyPr lIns="0" tIns="0" rIns="0" bIns="0">
            <a:noAutofit/>
          </a:bodyPr>
          <a:p>
            <a:pPr algn="just" indent="292100">
              <a:lnSpc>
                <a:spcPts val="792"/>
              </a:lnSpc>
            </a:pPr>
            <a:r>
              <a:rPr lang="zh-TW" sz="600">
                <a:latin typeface="MingLiU"/>
                <a:ea typeface="MingLiU"/>
              </a:rPr>
              <a:t>和平 安吉</a:t>
            </a:r>
          </a:p>
        </p:txBody>
      </p:sp>
      <p:sp>
        <p:nvSpPr>
          <p:cNvPr id="18" name=""/>
          <p:cNvSpPr/>
          <p:nvPr/>
        </p:nvSpPr>
        <p:spPr>
          <a:xfrm>
            <a:off x="8644128" y="4733544"/>
            <a:ext cx="566928" cy="173736"/>
          </a:xfrm>
          <a:prstGeom prst="rect">
            <a:avLst/>
          </a:prstGeom>
          <a:solidFill>
            <a:srgbClr val="FFFFFF"/>
          </a:solidFill>
        </p:spPr>
        <p:txBody>
          <a:bodyPr lIns="0" tIns="0" rIns="0" bIns="0">
            <a:noAutofit/>
          </a:bodyPr>
          <a:p>
            <a:pPr algn="ctr" indent="0"/>
            <a:r>
              <a:rPr lang="zh-TW" sz="950">
                <a:solidFill>
                  <a:srgbClr val="19277D"/>
                </a:solidFill>
                <a:latin typeface="MingLiU"/>
                <a:ea typeface="MingLiU"/>
              </a:rPr>
              <a:t>噩</a:t>
            </a:r>
            <a:r>
              <a:rPr lang="zh-TW" b="1" sz="1000">
                <a:solidFill>
                  <a:srgbClr val="19277D"/>
                </a:solidFill>
                <a:latin typeface="Arial"/>
                <a:ea typeface="Arial"/>
              </a:rPr>
              <a:t>I</a:t>
            </a:r>
            <a:r>
              <a:rPr lang="zh-TW" sz="950">
                <a:solidFill>
                  <a:srgbClr val="19277D"/>
                </a:solidFill>
                <a:latin typeface="MingLiU"/>
                <a:ea typeface="MingLiU"/>
              </a:rPr>
              <a:t>皆膻業</a:t>
            </a:r>
          </a:p>
          <a:p>
            <a:pPr indent="0"/>
            <a:r>
              <a:rPr lang="en-US" b="1" sz="400">
                <a:solidFill>
                  <a:srgbClr val="2E549A"/>
                </a:solidFill>
                <a:latin typeface="Arial"/>
              </a:rPr>
              <a:t>HUASHUNFURNACE</a:t>
            </a:r>
          </a:p>
        </p:txBody>
      </p:sp>
      <p:sp>
        <p:nvSpPr>
          <p:cNvPr id="19" name=""/>
          <p:cNvSpPr/>
          <p:nvPr/>
        </p:nvSpPr>
        <p:spPr>
          <a:xfrm>
            <a:off x="8363712" y="3017520"/>
            <a:ext cx="588264" cy="1051560"/>
          </a:xfrm>
          <a:prstGeom prst="rect">
            <a:avLst/>
          </a:prstGeom>
          <a:solidFill>
            <a:srgbClr val="FFFFFF"/>
          </a:solidFill>
        </p:spPr>
        <p:txBody>
          <a:bodyPr lIns="0" tIns="0" rIns="0" bIns="0">
            <a:noAutofit/>
          </a:bodyPr>
          <a:p>
            <a:pPr indent="0">
              <a:spcAft>
                <a:spcPts val="980"/>
              </a:spcAft>
            </a:pPr>
            <a:r>
              <a:rPr lang="zh-TW" sz="600">
                <a:latin typeface="MingLiU"/>
                <a:ea typeface="MingLiU"/>
              </a:rPr>
              <a:t>至合肥</a:t>
            </a:r>
          </a:p>
          <a:p>
            <a:pPr algn="just" indent="0">
              <a:lnSpc>
                <a:spcPts val="792"/>
              </a:lnSpc>
              <a:spcAft>
                <a:spcPts val="1330"/>
              </a:spcAft>
            </a:pPr>
            <a:r>
              <a:rPr lang="en-US" sz="1800">
                <a:solidFill>
                  <a:srgbClr val="728BC6"/>
                </a:solidFill>
                <a:latin typeface="Arial"/>
              </a:rPr>
              <a:t>Y</a:t>
            </a:r>
            <a:r>
              <a:rPr lang="zh-TW" sz="700">
                <a:latin typeface="MingLiU"/>
                <a:ea typeface="MingLiU"/>
              </a:rPr>
              <a:t>芜湖</a:t>
            </a:r>
          </a:p>
          <a:p>
            <a:pPr marL="281500" indent="-317500">
              <a:lnSpc>
                <a:spcPts val="792"/>
              </a:lnSpc>
            </a:pPr>
            <a:r>
              <a:rPr lang="zh-TW" i="1" sz="650">
                <a:latin typeface="MingLiU"/>
                <a:ea typeface="MingLiU"/>
              </a:rPr>
              <a:t>申苏浙皖高速 </a:t>
            </a:r>
            <a:r>
              <a:rPr lang="en-US" sz="1800">
                <a:latin typeface="Arial"/>
              </a:rPr>
              <a:t>J </a:t>
            </a:r>
            <a:r>
              <a:rPr lang="zh-TW" sz="700">
                <a:latin typeface="MingLiU"/>
                <a:ea typeface="MingLiU"/>
              </a:rPr>
              <a:t>广德</a:t>
            </a:r>
          </a:p>
        </p:txBody>
      </p:sp>
      <p:sp>
        <p:nvSpPr>
          <p:cNvPr id="20" name=""/>
          <p:cNvSpPr/>
          <p:nvPr/>
        </p:nvSpPr>
        <p:spPr>
          <a:xfrm>
            <a:off x="8333232" y="2410968"/>
            <a:ext cx="472440" cy="283464"/>
          </a:xfrm>
          <a:prstGeom prst="rect">
            <a:avLst/>
          </a:prstGeom>
          <a:solidFill>
            <a:srgbClr val="FFFFFF"/>
          </a:solidFill>
        </p:spPr>
        <p:txBody>
          <a:bodyPr lIns="0" tIns="0" rIns="0" bIns="0">
            <a:noAutofit/>
          </a:bodyPr>
          <a:p>
            <a:pPr indent="0"/>
            <a:r>
              <a:rPr lang="zh-TW" sz="700">
                <a:latin typeface="MingLiU"/>
                <a:ea typeface="MingLiU"/>
              </a:rPr>
              <a:t>至南京</a:t>
            </a:r>
          </a:p>
          <a:p>
            <a:pPr indent="304800"/>
            <a:r>
              <a:rPr lang="zh-TW" sz="1200">
                <a:solidFill>
                  <a:srgbClr val="728BC6"/>
                </a:solidFill>
                <a:latin typeface="MingLiU"/>
                <a:ea typeface="MingLiU"/>
              </a:rPr>
              <a:t>奏</a:t>
            </a:r>
          </a:p>
        </p:txBody>
      </p:sp>
      <p:sp>
        <p:nvSpPr>
          <p:cNvPr id="22" name=""/>
          <p:cNvSpPr/>
          <p:nvPr/>
        </p:nvSpPr>
        <p:spPr>
          <a:xfrm>
            <a:off x="10716768" y="3273552"/>
            <a:ext cx="1024128" cy="94488"/>
          </a:xfrm>
          <a:prstGeom prst="rect">
            <a:avLst/>
          </a:prstGeom>
          <a:solidFill>
            <a:srgbClr val="FFFFFF"/>
          </a:solidFill>
        </p:spPr>
        <p:txBody>
          <a:bodyPr lIns="0" tIns="0" rIns="0" bIns="0" wrap="none">
            <a:noAutofit/>
          </a:bodyPr>
          <a:p>
            <a:pPr indent="0"/>
            <a:r>
              <a:rPr lang="zh-TW" sz="600">
                <a:latin typeface="MingLiU"/>
                <a:ea typeface="MingLiU"/>
              </a:rPr>
              <a:t>苏州</a:t>
            </a:r>
          </a:p>
        </p:txBody>
      </p:sp>
      <p:sp>
        <p:nvSpPr>
          <p:cNvPr id="23" name=""/>
          <p:cNvSpPr/>
          <p:nvPr/>
        </p:nvSpPr>
        <p:spPr>
          <a:xfrm>
            <a:off x="11369040" y="3864864"/>
            <a:ext cx="353568" cy="152400"/>
          </a:xfrm>
          <a:prstGeom prst="rect">
            <a:avLst/>
          </a:prstGeom>
          <a:solidFill>
            <a:srgbClr val="FFFFFF"/>
          </a:solidFill>
        </p:spPr>
        <p:txBody>
          <a:bodyPr lIns="0" tIns="0" rIns="0" bIns="0" wrap="none">
            <a:noAutofit/>
          </a:bodyPr>
          <a:p>
            <a:pPr algn="r" indent="0"/>
            <a:r>
              <a:rPr lang="zh-TW" sz="900">
                <a:solidFill>
                  <a:srgbClr val="728BC6"/>
                </a:solidFill>
                <a:latin typeface="MingLiU"/>
                <a:ea typeface="MingLiU"/>
              </a:rPr>
              <a:t>夕</a:t>
            </a:r>
            <a:r>
              <a:rPr lang="zh-TW" sz="900">
                <a:latin typeface="MingLiU"/>
                <a:ea typeface="MingLiU"/>
              </a:rPr>
              <a:t>上海</a:t>
            </a:r>
          </a:p>
        </p:txBody>
      </p:sp>
      <p:sp>
        <p:nvSpPr>
          <p:cNvPr id="24" name=""/>
          <p:cNvSpPr/>
          <p:nvPr/>
        </p:nvSpPr>
        <p:spPr>
          <a:xfrm>
            <a:off x="11945112" y="2301240"/>
            <a:ext cx="1167384" cy="3529584"/>
          </a:xfrm>
          <a:prstGeom prst="rect">
            <a:avLst/>
          </a:prstGeom>
          <a:solidFill>
            <a:srgbClr val="FFFFFF"/>
          </a:solidFill>
        </p:spPr>
        <p:txBody>
          <a:bodyPr lIns="0" tIns="0" rIns="0" bIns="0">
            <a:noAutofit/>
          </a:bodyPr>
          <a:p>
            <a:pPr algn="r" indent="0">
              <a:lnSpc>
                <a:spcPct val="158000"/>
              </a:lnSpc>
            </a:pPr>
            <a:r>
              <a:rPr lang="en-US" sz="700">
                <a:latin typeface="Arial"/>
              </a:rPr>
              <a:t>Huashun Furnace Business Consulting Market Department Technical Department</a:t>
            </a:r>
          </a:p>
          <a:p>
            <a:pPr algn="r" indent="0">
              <a:lnSpc>
                <a:spcPct val="158000"/>
              </a:lnSpc>
              <a:spcAft>
                <a:spcPts val="840"/>
              </a:spcAft>
            </a:pPr>
            <a:r>
              <a:rPr lang="en-US" sz="700">
                <a:latin typeface="Arial"/>
              </a:rPr>
              <a:t>Purchasing Manufacturing Aftermarket Service Finance Ministry Enterprise Manage FAX R&amp;D</a:t>
            </a:r>
          </a:p>
          <a:p>
            <a:pPr algn="r" indent="0">
              <a:lnSpc>
                <a:spcPct val="160000"/>
              </a:lnSpc>
              <a:spcAft>
                <a:spcPts val="840"/>
              </a:spcAft>
            </a:pPr>
            <a:r>
              <a:rPr lang="en-US" sz="700">
                <a:latin typeface="Arial"/>
              </a:rPr>
              <a:t>FAX Office Shandong Office: Yu IE</a:t>
            </a:r>
          </a:p>
          <a:p>
            <a:pPr algn="r" indent="0">
              <a:lnSpc>
                <a:spcPct val="158000"/>
              </a:lnSpc>
              <a:spcAft>
                <a:spcPts val="840"/>
              </a:spcAft>
            </a:pPr>
            <a:r>
              <a:rPr lang="en-US" sz="700">
                <a:latin typeface="Arial"/>
              </a:rPr>
              <a:t>Sha nxi Office: Su IE</a:t>
            </a:r>
          </a:p>
          <a:p>
            <a:pPr algn="r" indent="0">
              <a:lnSpc>
                <a:spcPct val="159000"/>
              </a:lnSpc>
            </a:pPr>
            <a:r>
              <a:rPr lang="en-US" sz="700">
                <a:latin typeface="Arial"/>
              </a:rPr>
              <a:t>Hebei Office: Han IE Hunan Office:Yao IE Guangxi Office</a:t>
            </a:r>
            <a:r>
              <a:rPr lang="en-US" sz="850">
                <a:latin typeface="SimSun"/>
              </a:rPr>
              <a:t>：</a:t>
            </a:r>
            <a:r>
              <a:rPr lang="en-US" sz="700">
                <a:latin typeface="Arial"/>
              </a:rPr>
              <a:t> Lian IE Dongbei Office:Wang IE</a:t>
            </a:r>
          </a:p>
        </p:txBody>
      </p:sp>
      <p:sp>
        <p:nvSpPr>
          <p:cNvPr id="26" name=""/>
          <p:cNvSpPr/>
          <p:nvPr/>
        </p:nvSpPr>
        <p:spPr>
          <a:xfrm>
            <a:off x="13185648" y="2319528"/>
            <a:ext cx="493776" cy="1383792"/>
          </a:xfrm>
          <a:prstGeom prst="rect">
            <a:avLst/>
          </a:prstGeom>
          <a:solidFill>
            <a:srgbClr val="FFFFFF"/>
          </a:solidFill>
        </p:spPr>
        <p:txBody>
          <a:bodyPr lIns="0" tIns="0" rIns="0" bIns="0">
            <a:noAutofit/>
          </a:bodyPr>
          <a:p>
            <a:pPr algn="just" indent="0">
              <a:lnSpc>
                <a:spcPts val="1272"/>
              </a:lnSpc>
            </a:pPr>
            <a:r>
              <a:rPr lang="zh-TW" sz="800">
                <a:latin typeface="MingLiU"/>
                <a:ea typeface="MingLiU"/>
              </a:rPr>
              <a:t>華順爐業 業務咨詢: 市場部: 技術部: 采購部: 制造部: 售後服務: 財務部: 企管部:</a:t>
            </a:r>
          </a:p>
        </p:txBody>
      </p:sp>
      <p:sp>
        <p:nvSpPr>
          <p:cNvPr id="27" name=""/>
          <p:cNvSpPr/>
          <p:nvPr/>
        </p:nvSpPr>
        <p:spPr>
          <a:xfrm>
            <a:off x="13185648" y="3703320"/>
            <a:ext cx="112776" cy="161544"/>
          </a:xfrm>
          <a:prstGeom prst="rect">
            <a:avLst/>
          </a:prstGeom>
          <a:solidFill>
            <a:srgbClr val="FFFFFF"/>
          </a:solidFill>
        </p:spPr>
        <p:txBody>
          <a:bodyPr lIns="0" tIns="0" rIns="0" bIns="0" wrap="none">
            <a:noAutofit/>
          </a:bodyPr>
          <a:p>
            <a:pPr algn="just" indent="0"/>
            <a:r>
              <a:rPr lang="zh-TW" sz="800">
                <a:latin typeface="MingLiU"/>
                <a:ea typeface="MingLiU"/>
              </a:rPr>
              <a:t>傳</a:t>
            </a:r>
          </a:p>
        </p:txBody>
      </p:sp>
      <p:sp>
        <p:nvSpPr>
          <p:cNvPr id="28" name=""/>
          <p:cNvSpPr/>
          <p:nvPr/>
        </p:nvSpPr>
        <p:spPr>
          <a:xfrm>
            <a:off x="13185648" y="3931920"/>
            <a:ext cx="493776" cy="579120"/>
          </a:xfrm>
          <a:prstGeom prst="rect">
            <a:avLst/>
          </a:prstGeom>
          <a:solidFill>
            <a:srgbClr val="FFFFFF"/>
          </a:solidFill>
        </p:spPr>
        <p:txBody>
          <a:bodyPr lIns="0" tIns="0" rIns="0" bIns="0">
            <a:noAutofit/>
          </a:bodyPr>
          <a:p>
            <a:pPr indent="0">
              <a:lnSpc>
                <a:spcPts val="1272"/>
              </a:lnSpc>
              <a:spcAft>
                <a:spcPts val="910"/>
              </a:spcAft>
            </a:pPr>
            <a:r>
              <a:rPr lang="zh-TW" sz="800">
                <a:latin typeface="MingLiU"/>
                <a:ea typeface="MingLiU"/>
              </a:rPr>
              <a:t>研發部:</a:t>
            </a:r>
          </a:p>
          <a:p>
            <a:pPr indent="0">
              <a:lnSpc>
                <a:spcPts val="1248"/>
              </a:lnSpc>
            </a:pPr>
            <a:r>
              <a:rPr lang="zh-TW" sz="800">
                <a:latin typeface="MingLiU"/>
                <a:ea typeface="MingLiU"/>
              </a:rPr>
              <a:t>傳 真： 辦事處:</a:t>
            </a:r>
          </a:p>
        </p:txBody>
      </p:sp>
      <p:sp>
        <p:nvSpPr>
          <p:cNvPr id="30" name=""/>
          <p:cNvSpPr/>
          <p:nvPr/>
        </p:nvSpPr>
        <p:spPr>
          <a:xfrm>
            <a:off x="13700760" y="2471928"/>
            <a:ext cx="448056" cy="1225296"/>
          </a:xfrm>
          <a:prstGeom prst="rect">
            <a:avLst/>
          </a:prstGeom>
          <a:solidFill>
            <a:srgbClr val="FFFFFF"/>
          </a:solidFill>
        </p:spPr>
        <p:txBody>
          <a:bodyPr lIns="0" tIns="0" rIns="0" bIns="0">
            <a:noAutofit/>
          </a:bodyPr>
          <a:p>
            <a:pPr algn="just" indent="0">
              <a:spcAft>
                <a:spcPts val="280"/>
              </a:spcAft>
            </a:pPr>
            <a:r>
              <a:rPr lang="zh-TW" sz="700">
                <a:latin typeface="Arial"/>
                <a:ea typeface="Arial"/>
              </a:rPr>
              <a:t>+86 400</a:t>
            </a:r>
          </a:p>
          <a:p>
            <a:pPr algn="just" indent="0">
              <a:spcAft>
                <a:spcPts val="280"/>
              </a:spcAft>
            </a:pPr>
            <a:r>
              <a:rPr lang="zh-TW" sz="700">
                <a:latin typeface="Arial"/>
                <a:ea typeface="Arial"/>
              </a:rPr>
              <a:t>+86 572</a:t>
            </a:r>
          </a:p>
          <a:p>
            <a:pPr algn="just" indent="0">
              <a:spcAft>
                <a:spcPts val="280"/>
              </a:spcAft>
            </a:pPr>
            <a:r>
              <a:rPr lang="zh-TW" sz="700">
                <a:latin typeface="Arial"/>
                <a:ea typeface="Arial"/>
              </a:rPr>
              <a:t>+86 572</a:t>
            </a:r>
          </a:p>
          <a:p>
            <a:pPr algn="just" indent="0">
              <a:spcAft>
                <a:spcPts val="280"/>
              </a:spcAft>
            </a:pPr>
            <a:r>
              <a:rPr lang="zh-TW" sz="700">
                <a:latin typeface="Arial"/>
                <a:ea typeface="Arial"/>
              </a:rPr>
              <a:t>+86 572</a:t>
            </a:r>
          </a:p>
          <a:p>
            <a:pPr algn="just" indent="0">
              <a:spcAft>
                <a:spcPts val="280"/>
              </a:spcAft>
            </a:pPr>
            <a:r>
              <a:rPr lang="zh-TW" sz="700">
                <a:latin typeface="Arial"/>
                <a:ea typeface="Arial"/>
              </a:rPr>
              <a:t>+86 572</a:t>
            </a:r>
          </a:p>
          <a:p>
            <a:pPr algn="just" indent="0">
              <a:spcAft>
                <a:spcPts val="280"/>
              </a:spcAft>
            </a:pPr>
            <a:r>
              <a:rPr lang="zh-TW" sz="700">
                <a:latin typeface="Arial"/>
                <a:ea typeface="Arial"/>
              </a:rPr>
              <a:t>+86 572</a:t>
            </a:r>
          </a:p>
          <a:p>
            <a:pPr algn="just" indent="0">
              <a:spcAft>
                <a:spcPts val="280"/>
              </a:spcAft>
            </a:pPr>
            <a:r>
              <a:rPr lang="zh-TW" sz="700">
                <a:latin typeface="Arial"/>
                <a:ea typeface="Arial"/>
              </a:rPr>
              <a:t>+86 572</a:t>
            </a:r>
          </a:p>
          <a:p>
            <a:pPr algn="just" indent="0"/>
            <a:r>
              <a:rPr lang="zh-TW" sz="700">
                <a:latin typeface="Arial"/>
                <a:ea typeface="Arial"/>
              </a:rPr>
              <a:t>+86 572</a:t>
            </a:r>
          </a:p>
        </p:txBody>
      </p:sp>
      <p:sp>
        <p:nvSpPr>
          <p:cNvPr id="31" name=""/>
          <p:cNvSpPr/>
          <p:nvPr/>
        </p:nvSpPr>
        <p:spPr>
          <a:xfrm>
            <a:off x="13953744" y="3697224"/>
            <a:ext cx="195072" cy="643128"/>
          </a:xfrm>
          <a:prstGeom prst="rect">
            <a:avLst/>
          </a:prstGeom>
          <a:solidFill>
            <a:srgbClr val="FFFFFF"/>
          </a:solidFill>
        </p:spPr>
        <p:txBody>
          <a:bodyPr lIns="0" tIns="0" rIns="0" bIns="0">
            <a:noAutofit/>
          </a:bodyPr>
          <a:p>
            <a:pPr indent="241300">
              <a:spcAft>
                <a:spcPts val="280"/>
              </a:spcAft>
            </a:pPr>
            <a:r>
              <a:rPr lang="zh-TW" sz="700">
                <a:latin typeface="Arial"/>
                <a:ea typeface="Arial"/>
              </a:rPr>
              <a:t>572</a:t>
            </a:r>
          </a:p>
          <a:p>
            <a:pPr indent="241300">
              <a:spcAft>
                <a:spcPts val="280"/>
              </a:spcAft>
            </a:pPr>
            <a:r>
              <a:rPr lang="zh-TW" sz="700">
                <a:latin typeface="Arial"/>
                <a:ea typeface="Arial"/>
              </a:rPr>
              <a:t>571</a:t>
            </a:r>
          </a:p>
          <a:p>
            <a:pPr indent="241300">
              <a:spcAft>
                <a:spcPts val="280"/>
              </a:spcAft>
            </a:pPr>
            <a:r>
              <a:rPr lang="zh-TW" sz="700">
                <a:latin typeface="Arial"/>
                <a:ea typeface="Arial"/>
              </a:rPr>
              <a:t>571</a:t>
            </a:r>
          </a:p>
          <a:p>
            <a:pPr indent="241300"/>
            <a:r>
              <a:rPr lang="zh-TW" sz="700">
                <a:latin typeface="Arial"/>
                <a:ea typeface="Arial"/>
              </a:rPr>
              <a:t>571</a:t>
            </a:r>
          </a:p>
        </p:txBody>
      </p:sp>
      <p:sp>
        <p:nvSpPr>
          <p:cNvPr id="32" name=""/>
          <p:cNvSpPr/>
          <p:nvPr/>
        </p:nvSpPr>
        <p:spPr>
          <a:xfrm>
            <a:off x="14167104" y="2471928"/>
            <a:ext cx="524256" cy="1889760"/>
          </a:xfrm>
          <a:prstGeom prst="rect">
            <a:avLst/>
          </a:prstGeom>
          <a:solidFill>
            <a:srgbClr val="FFFFFF"/>
          </a:solidFill>
        </p:spPr>
        <p:txBody>
          <a:bodyPr lIns="0" tIns="0" rIns="0" bIns="0">
            <a:noAutofit/>
          </a:bodyPr>
          <a:p>
            <a:pPr algn="just" indent="0">
              <a:spcAft>
                <a:spcPts val="280"/>
              </a:spcAft>
            </a:pPr>
            <a:r>
              <a:rPr lang="zh-TW" sz="700">
                <a:latin typeface="Arial"/>
                <a:ea typeface="Arial"/>
              </a:rPr>
              <a:t>995 9000</a:t>
            </a:r>
          </a:p>
          <a:p>
            <a:pPr algn="just" indent="0">
              <a:spcAft>
                <a:spcPts val="280"/>
              </a:spcAft>
            </a:pPr>
            <a:r>
              <a:rPr lang="zh-TW" sz="700">
                <a:latin typeface="Arial"/>
                <a:ea typeface="Arial"/>
              </a:rPr>
              <a:t>6090988</a:t>
            </a:r>
          </a:p>
          <a:p>
            <a:pPr algn="just" indent="0">
              <a:spcAft>
                <a:spcPts val="280"/>
              </a:spcAft>
            </a:pPr>
            <a:r>
              <a:rPr lang="zh-TW" sz="700">
                <a:latin typeface="Arial"/>
                <a:ea typeface="Arial"/>
              </a:rPr>
              <a:t>6090033</a:t>
            </a:r>
          </a:p>
          <a:p>
            <a:pPr algn="just" indent="0">
              <a:spcAft>
                <a:spcPts val="280"/>
              </a:spcAft>
            </a:pPr>
            <a:r>
              <a:rPr lang="zh-TW" sz="700">
                <a:latin typeface="Arial"/>
                <a:ea typeface="Arial"/>
              </a:rPr>
              <a:t>6090022</a:t>
            </a:r>
          </a:p>
          <a:p>
            <a:pPr algn="just" indent="0">
              <a:spcAft>
                <a:spcPts val="280"/>
              </a:spcAft>
            </a:pPr>
            <a:r>
              <a:rPr lang="zh-TW" sz="700">
                <a:latin typeface="Arial"/>
                <a:ea typeface="Arial"/>
              </a:rPr>
              <a:t>6090033</a:t>
            </a:r>
          </a:p>
          <a:p>
            <a:pPr algn="just" indent="0">
              <a:spcAft>
                <a:spcPts val="280"/>
              </a:spcAft>
            </a:pPr>
            <a:r>
              <a:rPr lang="zh-TW" sz="700">
                <a:latin typeface="Arial"/>
                <a:ea typeface="Arial"/>
              </a:rPr>
              <a:t>6901222</a:t>
            </a:r>
          </a:p>
          <a:p>
            <a:pPr algn="just" indent="0">
              <a:spcAft>
                <a:spcPts val="280"/>
              </a:spcAft>
            </a:pPr>
            <a:r>
              <a:rPr lang="zh-TW" sz="700">
                <a:latin typeface="Arial"/>
                <a:ea typeface="Arial"/>
              </a:rPr>
              <a:t>6090055</a:t>
            </a:r>
          </a:p>
          <a:p>
            <a:pPr algn="just" indent="0">
              <a:spcAft>
                <a:spcPts val="280"/>
              </a:spcAft>
            </a:pPr>
            <a:r>
              <a:rPr lang="zh-TW" sz="700">
                <a:latin typeface="Arial"/>
                <a:ea typeface="Arial"/>
              </a:rPr>
              <a:t>6902988</a:t>
            </a:r>
          </a:p>
          <a:p>
            <a:pPr algn="just" indent="0">
              <a:spcAft>
                <a:spcPts val="280"/>
              </a:spcAft>
            </a:pPr>
            <a:r>
              <a:rPr lang="zh-TW" sz="700">
                <a:latin typeface="Arial"/>
                <a:ea typeface="Arial"/>
              </a:rPr>
              <a:t>6903308</a:t>
            </a:r>
          </a:p>
          <a:p>
            <a:pPr indent="0">
              <a:spcAft>
                <a:spcPts val="280"/>
              </a:spcAft>
            </a:pPr>
            <a:r>
              <a:rPr lang="zh-TW" sz="700">
                <a:latin typeface="Arial"/>
                <a:ea typeface="Arial"/>
              </a:rPr>
              <a:t>86460948</a:t>
            </a:r>
          </a:p>
          <a:p>
            <a:pPr indent="0">
              <a:spcAft>
                <a:spcPts val="280"/>
              </a:spcAft>
            </a:pPr>
            <a:r>
              <a:rPr lang="zh-TW" sz="700">
                <a:latin typeface="Arial"/>
                <a:ea typeface="Arial"/>
              </a:rPr>
              <a:t>86467780</a:t>
            </a:r>
          </a:p>
          <a:p>
            <a:pPr indent="0"/>
            <a:r>
              <a:rPr lang="zh-TW" sz="700">
                <a:latin typeface="Arial"/>
                <a:ea typeface="Arial"/>
              </a:rPr>
              <a:t>86460325</a:t>
            </a:r>
          </a:p>
        </p:txBody>
      </p:sp>
      <p:sp>
        <p:nvSpPr>
          <p:cNvPr id="34" name=""/>
          <p:cNvSpPr/>
          <p:nvPr/>
        </p:nvSpPr>
        <p:spPr>
          <a:xfrm>
            <a:off x="13487400" y="3755136"/>
            <a:ext cx="429768" cy="109728"/>
          </a:xfrm>
          <a:prstGeom prst="rect">
            <a:avLst/>
          </a:prstGeom>
          <a:solidFill>
            <a:srgbClr val="FFFFFF"/>
          </a:solidFill>
        </p:spPr>
        <p:txBody>
          <a:bodyPr lIns="0" tIns="0" rIns="0" bIns="0" wrap="none">
            <a:noAutofit/>
          </a:bodyPr>
          <a:p>
            <a:pPr algn="r" indent="0"/>
            <a:r>
              <a:rPr lang="zh-TW" sz="800">
                <a:latin typeface="MingLiU"/>
                <a:ea typeface="MingLiU"/>
              </a:rPr>
              <a:t>真:</a:t>
            </a:r>
            <a:r>
              <a:rPr lang="zh-TW" sz="700">
                <a:latin typeface="Arial"/>
                <a:ea typeface="Arial"/>
              </a:rPr>
              <a:t>+86</a:t>
            </a:r>
          </a:p>
        </p:txBody>
      </p:sp>
      <p:sp>
        <p:nvSpPr>
          <p:cNvPr id="35" name=""/>
          <p:cNvSpPr/>
          <p:nvPr/>
        </p:nvSpPr>
        <p:spPr>
          <a:xfrm>
            <a:off x="13719048" y="3864864"/>
            <a:ext cx="198120" cy="475488"/>
          </a:xfrm>
          <a:prstGeom prst="rect">
            <a:avLst/>
          </a:prstGeom>
          <a:solidFill>
            <a:srgbClr val="FFFFFF"/>
          </a:solidFill>
        </p:spPr>
        <p:txBody>
          <a:bodyPr lIns="0" tIns="0" rIns="0" bIns="0">
            <a:noAutofit/>
          </a:bodyPr>
          <a:p>
            <a:pPr indent="215900">
              <a:spcAft>
                <a:spcPts val="280"/>
              </a:spcAft>
            </a:pPr>
            <a:r>
              <a:rPr lang="zh-TW" sz="700">
                <a:latin typeface="Arial"/>
                <a:ea typeface="Arial"/>
              </a:rPr>
              <a:t>+86</a:t>
            </a:r>
          </a:p>
          <a:p>
            <a:pPr indent="215900">
              <a:spcAft>
                <a:spcPts val="280"/>
              </a:spcAft>
            </a:pPr>
            <a:r>
              <a:rPr lang="zh-TW" sz="700">
                <a:latin typeface="Arial"/>
                <a:ea typeface="Arial"/>
              </a:rPr>
              <a:t>+86</a:t>
            </a:r>
          </a:p>
          <a:p>
            <a:pPr indent="215900"/>
            <a:r>
              <a:rPr lang="zh-TW" sz="700">
                <a:latin typeface="Arial"/>
                <a:ea typeface="Arial"/>
              </a:rPr>
              <a:t>+86</a:t>
            </a:r>
          </a:p>
        </p:txBody>
      </p:sp>
      <p:sp>
        <p:nvSpPr>
          <p:cNvPr id="36" name=""/>
          <p:cNvSpPr/>
          <p:nvPr/>
        </p:nvSpPr>
        <p:spPr>
          <a:xfrm>
            <a:off x="13194792" y="4559808"/>
            <a:ext cx="1581912" cy="603504"/>
          </a:xfrm>
          <a:prstGeom prst="rect">
            <a:avLst/>
          </a:prstGeom>
          <a:solidFill>
            <a:srgbClr val="FFFFFF"/>
          </a:solidFill>
        </p:spPr>
        <p:txBody>
          <a:bodyPr lIns="0" tIns="0" rIns="0" bIns="0">
            <a:noAutofit/>
          </a:bodyPr>
          <a:p>
            <a:pPr algn="r" indent="0">
              <a:spcAft>
                <a:spcPts val="280"/>
              </a:spcAft>
            </a:pPr>
            <a:r>
              <a:rPr lang="zh-TW" sz="800">
                <a:latin typeface="MingLiU"/>
                <a:ea typeface="MingLiU"/>
              </a:rPr>
              <a:t>山東辦事處：于工</a:t>
            </a:r>
            <a:r>
              <a:rPr lang="zh-TW" sz="700">
                <a:latin typeface="Arial"/>
                <a:ea typeface="Arial"/>
              </a:rPr>
              <a:t>13853217618</a:t>
            </a:r>
          </a:p>
          <a:p>
            <a:pPr algn="r" indent="0">
              <a:spcAft>
                <a:spcPts val="280"/>
              </a:spcAft>
            </a:pPr>
            <a:r>
              <a:rPr lang="zh-TW" sz="700">
                <a:latin typeface="Arial"/>
                <a:ea typeface="Arial"/>
              </a:rPr>
              <a:t>15763979128</a:t>
            </a:r>
          </a:p>
          <a:p>
            <a:pPr algn="r" indent="0">
              <a:spcAft>
                <a:spcPts val="280"/>
              </a:spcAft>
            </a:pPr>
            <a:r>
              <a:rPr lang="zh-TW" sz="800">
                <a:latin typeface="MingLiU"/>
                <a:ea typeface="MingLiU"/>
              </a:rPr>
              <a:t>山西辦事處：蘇工</a:t>
            </a:r>
            <a:r>
              <a:rPr lang="zh-TW" sz="700">
                <a:latin typeface="Arial"/>
                <a:ea typeface="Arial"/>
              </a:rPr>
              <a:t>18235102815</a:t>
            </a:r>
          </a:p>
          <a:p>
            <a:pPr algn="r" indent="0"/>
            <a:r>
              <a:rPr lang="zh-TW" sz="700">
                <a:latin typeface="Arial"/>
                <a:ea typeface="Arial"/>
              </a:rPr>
              <a:t>15935149310</a:t>
            </a:r>
          </a:p>
        </p:txBody>
      </p:sp>
      <p:sp>
        <p:nvSpPr>
          <p:cNvPr id="37" name=""/>
          <p:cNvSpPr/>
          <p:nvPr/>
        </p:nvSpPr>
        <p:spPr>
          <a:xfrm>
            <a:off x="13188696" y="5205984"/>
            <a:ext cx="1588008" cy="295656"/>
          </a:xfrm>
          <a:prstGeom prst="rect">
            <a:avLst/>
          </a:prstGeom>
          <a:solidFill>
            <a:srgbClr val="FFFFFF"/>
          </a:solidFill>
        </p:spPr>
        <p:txBody>
          <a:bodyPr lIns="0" tIns="0" rIns="0" bIns="0">
            <a:noAutofit/>
          </a:bodyPr>
          <a:p>
            <a:pPr indent="0">
              <a:spcAft>
                <a:spcPts val="210"/>
              </a:spcAft>
            </a:pPr>
            <a:r>
              <a:rPr lang="zh-TW" sz="800">
                <a:latin typeface="MingLiU"/>
                <a:ea typeface="MingLiU"/>
              </a:rPr>
              <a:t>河北辦事處：韓工</a:t>
            </a:r>
            <a:r>
              <a:rPr lang="zh-TW" sz="700">
                <a:latin typeface="Arial"/>
                <a:ea typeface="Arial"/>
              </a:rPr>
              <a:t>13011594246</a:t>
            </a:r>
          </a:p>
          <a:p>
            <a:pPr indent="0"/>
            <a:r>
              <a:rPr lang="zh-TW" sz="800">
                <a:latin typeface="MingLiU"/>
                <a:ea typeface="MingLiU"/>
              </a:rPr>
              <a:t>湖南辦事處：姚工</a:t>
            </a:r>
            <a:r>
              <a:rPr lang="zh-TW" sz="700">
                <a:latin typeface="Arial"/>
                <a:ea typeface="Arial"/>
              </a:rPr>
              <a:t>18273266919</a:t>
            </a:r>
          </a:p>
        </p:txBody>
      </p:sp>
      <p:sp>
        <p:nvSpPr>
          <p:cNvPr id="38" name=""/>
          <p:cNvSpPr/>
          <p:nvPr/>
        </p:nvSpPr>
        <p:spPr>
          <a:xfrm>
            <a:off x="13185648" y="5529072"/>
            <a:ext cx="1591056" cy="134112"/>
          </a:xfrm>
          <a:prstGeom prst="rect">
            <a:avLst/>
          </a:prstGeom>
          <a:solidFill>
            <a:srgbClr val="FFFFFF"/>
          </a:solidFill>
        </p:spPr>
        <p:txBody>
          <a:bodyPr lIns="0" tIns="0" rIns="0" bIns="0" wrap="none">
            <a:noAutofit/>
          </a:bodyPr>
          <a:p>
            <a:pPr indent="0"/>
            <a:r>
              <a:rPr lang="zh-TW" sz="800">
                <a:latin typeface="MingLiU"/>
                <a:ea typeface="MingLiU"/>
              </a:rPr>
              <a:t>廣西辦事處：練工</a:t>
            </a:r>
            <a:r>
              <a:rPr lang="zh-TW" sz="700">
                <a:latin typeface="Arial"/>
                <a:ea typeface="Arial"/>
              </a:rPr>
              <a:t>18078187288</a:t>
            </a:r>
          </a:p>
        </p:txBody>
      </p:sp>
      <p:sp>
        <p:nvSpPr>
          <p:cNvPr id="39" name=""/>
          <p:cNvSpPr/>
          <p:nvPr/>
        </p:nvSpPr>
        <p:spPr>
          <a:xfrm>
            <a:off x="13185648" y="5690616"/>
            <a:ext cx="1588008" cy="134112"/>
          </a:xfrm>
          <a:prstGeom prst="rect">
            <a:avLst/>
          </a:prstGeom>
          <a:solidFill>
            <a:srgbClr val="FFFFFF"/>
          </a:solidFill>
        </p:spPr>
        <p:txBody>
          <a:bodyPr lIns="0" tIns="0" rIns="0" bIns="0" wrap="none">
            <a:noAutofit/>
          </a:bodyPr>
          <a:p>
            <a:pPr indent="0"/>
            <a:r>
              <a:rPr lang="zh-TW" sz="800">
                <a:latin typeface="MingLiU"/>
                <a:ea typeface="MingLiU"/>
              </a:rPr>
              <a:t>東北辦事處：王工</a:t>
            </a:r>
            <a:r>
              <a:rPr lang="zh-TW" sz="700">
                <a:latin typeface="Arial"/>
                <a:ea typeface="Arial"/>
              </a:rPr>
              <a:t>13804527162</a:t>
            </a:r>
          </a:p>
        </p:txBody>
      </p:sp>
    </p:spTree>
  </p:cSld>
  <p:clrMapOvr>
    <a:overrideClrMapping bg1="lt1" tx1="dk1" bg2="lt2" tx2="dk2" accent1="accent1" accent2="accent2" accent3="accent3" accent4="accent4" accent5="accent5" accent6="accent6" hlink="hlink" folHlink="folHlink"/>
  </p:clrMapOvr>
</p:sld>
</file>

<file path=ppt/theme/theme.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core.xml><?xml version="1.0" encoding="utf-8"?>
<cp:coreProperties xmlns:cp="http://schemas.openxmlformats.org/package/2006/metadata/core-properties" xmlns:dc="http://purl.org/dc/elements/1.1/">
  <dc:title>未命名 -1</dc:title>
  <dc:subject/>
  <dc:creator>Administrator</dc:creator>
  <cp:keywords/>
</cp:coreProperties>
</file>