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handoutMasterIdLst>
    <p:handoutMasterId r:id="rId106"/>
  </p:handoutMasterIdLst>
  <p:sldIdLst>
    <p:sldId id="1842" r:id="rId2"/>
    <p:sldId id="2359" r:id="rId3"/>
    <p:sldId id="2363" r:id="rId4"/>
    <p:sldId id="2356" r:id="rId5"/>
    <p:sldId id="2365" r:id="rId6"/>
    <p:sldId id="2505" r:id="rId7"/>
    <p:sldId id="2355" r:id="rId8"/>
    <p:sldId id="2502" r:id="rId9"/>
    <p:sldId id="2369" r:id="rId10"/>
    <p:sldId id="2433" r:id="rId11"/>
    <p:sldId id="2482" r:id="rId12"/>
    <p:sldId id="2370" r:id="rId13"/>
    <p:sldId id="2376" r:id="rId14"/>
    <p:sldId id="2377" r:id="rId15"/>
    <p:sldId id="2378" r:id="rId16"/>
    <p:sldId id="2380" r:id="rId17"/>
    <p:sldId id="2406" r:id="rId18"/>
    <p:sldId id="2407" r:id="rId19"/>
    <p:sldId id="2425" r:id="rId20"/>
    <p:sldId id="2408" r:id="rId21"/>
    <p:sldId id="2450" r:id="rId22"/>
    <p:sldId id="2507" r:id="rId23"/>
    <p:sldId id="2383" r:id="rId24"/>
    <p:sldId id="2417" r:id="rId25"/>
    <p:sldId id="2384" r:id="rId26"/>
    <p:sldId id="2424" r:id="rId27"/>
    <p:sldId id="2385" r:id="rId28"/>
    <p:sldId id="2386" r:id="rId29"/>
    <p:sldId id="2387" r:id="rId30"/>
    <p:sldId id="2409" r:id="rId31"/>
    <p:sldId id="2410" r:id="rId32"/>
    <p:sldId id="2411" r:id="rId33"/>
    <p:sldId id="2382" r:id="rId34"/>
    <p:sldId id="2503" r:id="rId35"/>
    <p:sldId id="2504" r:id="rId36"/>
    <p:sldId id="2412" r:id="rId37"/>
    <p:sldId id="2493" r:id="rId38"/>
    <p:sldId id="2494" r:id="rId39"/>
    <p:sldId id="2495" r:id="rId40"/>
    <p:sldId id="2498" r:id="rId41"/>
    <p:sldId id="2500" r:id="rId42"/>
    <p:sldId id="2413" r:id="rId43"/>
    <p:sldId id="2501" r:id="rId44"/>
    <p:sldId id="2416" r:id="rId45"/>
    <p:sldId id="2415" r:id="rId46"/>
    <p:sldId id="2439" r:id="rId47"/>
    <p:sldId id="2418" r:id="rId48"/>
    <p:sldId id="2428" r:id="rId49"/>
    <p:sldId id="2426" r:id="rId50"/>
    <p:sldId id="2449" r:id="rId51"/>
    <p:sldId id="2432" r:id="rId52"/>
    <p:sldId id="2469" r:id="rId53"/>
    <p:sldId id="2470" r:id="rId54"/>
    <p:sldId id="2465" r:id="rId55"/>
    <p:sldId id="2471" r:id="rId56"/>
    <p:sldId id="2472" r:id="rId57"/>
    <p:sldId id="2464" r:id="rId58"/>
    <p:sldId id="2473" r:id="rId59"/>
    <p:sldId id="2477" r:id="rId60"/>
    <p:sldId id="2474" r:id="rId61"/>
    <p:sldId id="2475" r:id="rId62"/>
    <p:sldId id="2466" r:id="rId63"/>
    <p:sldId id="2468" r:id="rId64"/>
    <p:sldId id="2427" r:id="rId65"/>
    <p:sldId id="2488" r:id="rId66"/>
    <p:sldId id="2485" r:id="rId67"/>
    <p:sldId id="2487" r:id="rId68"/>
    <p:sldId id="2486" r:id="rId69"/>
    <p:sldId id="2490" r:id="rId70"/>
    <p:sldId id="2437" r:id="rId71"/>
    <p:sldId id="2446" r:id="rId72"/>
    <p:sldId id="2508" r:id="rId73"/>
    <p:sldId id="2480" r:id="rId74"/>
    <p:sldId id="2429" r:id="rId75"/>
    <p:sldId id="2478" r:id="rId76"/>
    <p:sldId id="2479" r:id="rId77"/>
    <p:sldId id="2481" r:id="rId78"/>
    <p:sldId id="2492" r:id="rId79"/>
    <p:sldId id="2431" r:id="rId80"/>
    <p:sldId id="2434" r:id="rId81"/>
    <p:sldId id="2435" r:id="rId82"/>
    <p:sldId id="2436" r:id="rId83"/>
    <p:sldId id="2440" r:id="rId84"/>
    <p:sldId id="2509" r:id="rId85"/>
    <p:sldId id="2510" r:id="rId86"/>
    <p:sldId id="2400" r:id="rId87"/>
    <p:sldId id="2401" r:id="rId88"/>
    <p:sldId id="2402" r:id="rId89"/>
    <p:sldId id="2403" r:id="rId90"/>
    <p:sldId id="2404" r:id="rId91"/>
    <p:sldId id="2511" r:id="rId92"/>
    <p:sldId id="2512" r:id="rId93"/>
    <p:sldId id="2513" r:id="rId94"/>
    <p:sldId id="2514" r:id="rId95"/>
    <p:sldId id="2515" r:id="rId96"/>
    <p:sldId id="2516" r:id="rId97"/>
    <p:sldId id="2517" r:id="rId98"/>
    <p:sldId id="2518" r:id="rId99"/>
    <p:sldId id="2519" r:id="rId100"/>
    <p:sldId id="2520" r:id="rId101"/>
    <p:sldId id="2521" r:id="rId102"/>
    <p:sldId id="2522" r:id="rId103"/>
    <p:sldId id="2405" r:id="rId104"/>
  </p:sldIdLst>
  <p:sldSz cx="9144000" cy="6858000" type="screen4x3"/>
  <p:notesSz cx="6858000" cy="9144000"/>
  <p:defaultTextStyle>
    <a:defPPr>
      <a:defRPr lang="zh-CN"/>
    </a:defPPr>
    <a:lvl1pPr algn="ctr" rtl="0" fontAlgn="base">
      <a:spcBef>
        <a:spcPct val="0"/>
      </a:spcBef>
      <a:spcAft>
        <a:spcPct val="0"/>
      </a:spcAft>
      <a:defRPr kumimoji="1" sz="2400" kern="1200">
        <a:solidFill>
          <a:schemeClr val="tx1"/>
        </a:solidFill>
        <a:latin typeface="Times New Roman" panose="02020603050405020304" pitchFamily="18" charset="0"/>
        <a:ea typeface="隶书" pitchFamily="49" charset="-122"/>
        <a:cs typeface="+mn-cs"/>
      </a:defRPr>
    </a:lvl1pPr>
    <a:lvl2pPr marL="457200" algn="ctr" rtl="0" fontAlgn="base">
      <a:spcBef>
        <a:spcPct val="0"/>
      </a:spcBef>
      <a:spcAft>
        <a:spcPct val="0"/>
      </a:spcAft>
      <a:defRPr kumimoji="1" sz="2400" kern="1200">
        <a:solidFill>
          <a:schemeClr val="tx1"/>
        </a:solidFill>
        <a:latin typeface="Times New Roman" panose="02020603050405020304" pitchFamily="18" charset="0"/>
        <a:ea typeface="隶书" pitchFamily="49" charset="-122"/>
        <a:cs typeface="+mn-cs"/>
      </a:defRPr>
    </a:lvl2pPr>
    <a:lvl3pPr marL="914400" algn="ctr" rtl="0" fontAlgn="base">
      <a:spcBef>
        <a:spcPct val="0"/>
      </a:spcBef>
      <a:spcAft>
        <a:spcPct val="0"/>
      </a:spcAft>
      <a:defRPr kumimoji="1" sz="2400" kern="1200">
        <a:solidFill>
          <a:schemeClr val="tx1"/>
        </a:solidFill>
        <a:latin typeface="Times New Roman" panose="02020603050405020304" pitchFamily="18" charset="0"/>
        <a:ea typeface="隶书" pitchFamily="49" charset="-122"/>
        <a:cs typeface="+mn-cs"/>
      </a:defRPr>
    </a:lvl3pPr>
    <a:lvl4pPr marL="1371600" algn="ctr" rtl="0" fontAlgn="base">
      <a:spcBef>
        <a:spcPct val="0"/>
      </a:spcBef>
      <a:spcAft>
        <a:spcPct val="0"/>
      </a:spcAft>
      <a:defRPr kumimoji="1" sz="2400" kern="1200">
        <a:solidFill>
          <a:schemeClr val="tx1"/>
        </a:solidFill>
        <a:latin typeface="Times New Roman" panose="02020603050405020304" pitchFamily="18" charset="0"/>
        <a:ea typeface="隶书" pitchFamily="49" charset="-122"/>
        <a:cs typeface="+mn-cs"/>
      </a:defRPr>
    </a:lvl4pPr>
    <a:lvl5pPr marL="1828800" algn="ctr" rtl="0" fontAlgn="base">
      <a:spcBef>
        <a:spcPct val="0"/>
      </a:spcBef>
      <a:spcAft>
        <a:spcPct val="0"/>
      </a:spcAft>
      <a:defRPr kumimoji="1" sz="2400" kern="1200">
        <a:solidFill>
          <a:schemeClr val="tx1"/>
        </a:solidFill>
        <a:latin typeface="Times New Roman" panose="02020603050405020304" pitchFamily="18" charset="0"/>
        <a:ea typeface="隶书" pitchFamily="49"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隶书" pitchFamily="49"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隶书" pitchFamily="49"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隶书" pitchFamily="49"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隶书"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FF66FF"/>
    <a:srgbClr val="0000CC"/>
    <a:srgbClr val="FF0066"/>
    <a:srgbClr val="002625"/>
    <a:srgbClr val="FFCCFF"/>
    <a:srgbClr val="A7FF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2" autoAdjust="0"/>
    <p:restoredTop sz="98011" autoAdjust="0"/>
  </p:normalViewPr>
  <p:slideViewPr>
    <p:cSldViewPr>
      <p:cViewPr varScale="1">
        <p:scale>
          <a:sx n="89" d="100"/>
          <a:sy n="89" d="100"/>
        </p:scale>
        <p:origin x="1042" y="67"/>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37" d="100"/>
          <a:sy n="37" d="100"/>
        </p:scale>
        <p:origin x="-147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_rels/viewProps.xml.rels><?xml version="1.0" encoding="UTF-8" standalone="yes"?>
<Relationships xmlns="http://schemas.openxmlformats.org/package/2006/relationships"><Relationship Id="rId1" Type="http://schemas.openxmlformats.org/officeDocument/2006/relationships/slide" Target="slides/slide7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6290" name="Rectangle 2"/>
          <p:cNvSpPr>
            <a:spLocks noGrp="1" noChangeArrowheads="1"/>
          </p:cNvSpPr>
          <p:nvPr>
            <p:ph type="hdr" sz="quarter"/>
          </p:nvPr>
        </p:nvSpPr>
        <p:spPr bwMode="auto">
          <a:xfrm>
            <a:off x="0" y="0"/>
            <a:ext cx="2981325"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zh-CN"/>
          </a:p>
        </p:txBody>
      </p:sp>
      <p:sp>
        <p:nvSpPr>
          <p:cNvPr id="396291" name="Rectangle 3"/>
          <p:cNvSpPr>
            <a:spLocks noGrp="1" noChangeArrowheads="1"/>
          </p:cNvSpPr>
          <p:nvPr>
            <p:ph type="dt" sz="quarter" idx="1"/>
          </p:nvPr>
        </p:nvSpPr>
        <p:spPr bwMode="auto">
          <a:xfrm>
            <a:off x="3922713" y="0"/>
            <a:ext cx="2901950"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396292" name="Rectangle 4"/>
          <p:cNvSpPr>
            <a:spLocks noGrp="1" noChangeArrowheads="1"/>
          </p:cNvSpPr>
          <p:nvPr>
            <p:ph type="ftr" sz="quarter" idx="2"/>
          </p:nvPr>
        </p:nvSpPr>
        <p:spPr bwMode="auto">
          <a:xfrm>
            <a:off x="0" y="8682038"/>
            <a:ext cx="29813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zh-CN"/>
          </a:p>
        </p:txBody>
      </p:sp>
      <p:sp>
        <p:nvSpPr>
          <p:cNvPr id="396293" name="Rectangle 5"/>
          <p:cNvSpPr>
            <a:spLocks noGrp="1" noChangeArrowheads="1"/>
          </p:cNvSpPr>
          <p:nvPr>
            <p:ph type="sldNum" sz="quarter" idx="3"/>
          </p:nvPr>
        </p:nvSpPr>
        <p:spPr bwMode="auto">
          <a:xfrm>
            <a:off x="3922713" y="8682038"/>
            <a:ext cx="2901950"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EDCA2D0-390A-48C4-A215-61CFB6EE498D}" type="slidenum">
              <a:rPr lang="en-US" altLang="zh-CN"/>
              <a:pPr/>
              <a:t>‹#›</a:t>
            </a:fld>
            <a:endParaRPr lang="en-US" altLang="zh-CN"/>
          </a:p>
        </p:txBody>
      </p:sp>
    </p:spTree>
    <p:extLst>
      <p:ext uri="{BB962C8B-B14F-4D97-AF65-F5344CB8AC3E}">
        <p14:creationId xmlns:p14="http://schemas.microsoft.com/office/powerpoint/2010/main" val="2113094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zh-CN"/>
          </a:p>
        </p:txBody>
      </p:sp>
      <p:sp>
        <p:nvSpPr>
          <p:cNvPr id="512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5124"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zh-CN"/>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5EB8234-8EB2-4E32-A606-59D40BD2EFFD}" type="slidenum">
              <a:rPr lang="en-US" altLang="zh-CN"/>
              <a:pPr/>
              <a:t>‹#›</a:t>
            </a:fld>
            <a:endParaRPr lang="en-US" altLang="zh-CN"/>
          </a:p>
        </p:txBody>
      </p:sp>
    </p:spTree>
    <p:extLst>
      <p:ext uri="{BB962C8B-B14F-4D97-AF65-F5344CB8AC3E}">
        <p14:creationId xmlns:p14="http://schemas.microsoft.com/office/powerpoint/2010/main" val="37417062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50B50D-E062-4B1A-BAB1-2C9B9EC34266}" type="slidenum">
              <a:rPr lang="en-US" altLang="zh-CN"/>
              <a:pPr/>
              <a:t>1</a:t>
            </a:fld>
            <a:endParaRPr lang="en-US" altLang="zh-CN"/>
          </a:p>
        </p:txBody>
      </p:sp>
      <p:sp>
        <p:nvSpPr>
          <p:cNvPr id="2700290" name="Rectangle 2"/>
          <p:cNvSpPr>
            <a:spLocks noChangeArrowheads="1" noTextEdit="1"/>
          </p:cNvSpPr>
          <p:nvPr>
            <p:ph type="sldImg"/>
          </p:nvPr>
        </p:nvSpPr>
        <p:spPr>
          <a:ln/>
        </p:spPr>
      </p:sp>
      <p:sp>
        <p:nvSpPr>
          <p:cNvPr id="27002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680997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07BAAE-AA7A-4498-9314-8E7866A80C06}" type="slidenum">
              <a:rPr lang="en-US" altLang="zh-CN"/>
              <a:pPr/>
              <a:t>2</a:t>
            </a:fld>
            <a:endParaRPr lang="en-US" altLang="zh-CN"/>
          </a:p>
        </p:txBody>
      </p:sp>
      <p:sp>
        <p:nvSpPr>
          <p:cNvPr id="3796994" name="Rectangle 2"/>
          <p:cNvSpPr>
            <a:spLocks noChangeArrowheads="1" noTextEdit="1"/>
          </p:cNvSpPr>
          <p:nvPr>
            <p:ph type="sldImg"/>
          </p:nvPr>
        </p:nvSpPr>
        <p:spPr>
          <a:ln/>
        </p:spPr>
      </p:sp>
      <p:sp>
        <p:nvSpPr>
          <p:cNvPr id="37969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129477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EF8A25-48FB-421A-88C6-EF80D4F392D2}" type="slidenum">
              <a:rPr lang="en-US" altLang="zh-CN"/>
              <a:pPr/>
              <a:t>3</a:t>
            </a:fld>
            <a:endParaRPr lang="en-US" altLang="zh-CN"/>
          </a:p>
        </p:txBody>
      </p:sp>
      <p:sp>
        <p:nvSpPr>
          <p:cNvPr id="3804162" name="Rectangle 2"/>
          <p:cNvSpPr>
            <a:spLocks noChangeArrowheads="1" noTextEdit="1"/>
          </p:cNvSpPr>
          <p:nvPr>
            <p:ph type="sldImg"/>
          </p:nvPr>
        </p:nvSpPr>
        <p:spPr>
          <a:xfrm>
            <a:off x="1141413" y="687388"/>
            <a:ext cx="4572000" cy="3429000"/>
          </a:xfrm>
          <a:ln/>
        </p:spPr>
      </p:sp>
      <p:sp>
        <p:nvSpPr>
          <p:cNvPr id="3804163"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809715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EFF0AE2-AF21-4146-89A8-FEED6AB27641}" type="slidenum">
              <a:rPr lang="en-US" altLang="zh-CN"/>
              <a:pPr/>
              <a:t>4</a:t>
            </a:fld>
            <a:endParaRPr lang="en-US" altLang="zh-CN"/>
          </a:p>
        </p:txBody>
      </p:sp>
      <p:sp>
        <p:nvSpPr>
          <p:cNvPr id="3790850" name="Rectangle 7"/>
          <p:cNvSpPr txBox="1">
            <a:spLocks noGrp="1" noChangeArrowheads="1"/>
          </p:cNvSpPr>
          <p:nvPr/>
        </p:nvSpPr>
        <p:spPr bwMode="auto">
          <a:xfrm>
            <a:off x="3884613" y="868680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53" tIns="45277" rIns="90553" bIns="45277" anchor="b"/>
          <a:lstStyle>
            <a:lvl1pPr algn="l" defTabSz="904875">
              <a:defRPr kumimoji="1" sz="2400">
                <a:solidFill>
                  <a:schemeClr val="tx1"/>
                </a:solidFill>
                <a:latin typeface="Times New Roman" panose="02020603050405020304" pitchFamily="18" charset="0"/>
                <a:ea typeface="宋体" panose="02010600030101010101" pitchFamily="2" charset="-122"/>
              </a:defRPr>
            </a:lvl1pPr>
            <a:lvl2pPr marL="742950" indent="-285750" algn="l" defTabSz="904875">
              <a:defRPr kumimoji="1" sz="2400">
                <a:solidFill>
                  <a:schemeClr val="tx1"/>
                </a:solidFill>
                <a:latin typeface="Times New Roman" panose="02020603050405020304" pitchFamily="18" charset="0"/>
                <a:ea typeface="宋体" panose="02010600030101010101" pitchFamily="2" charset="-122"/>
              </a:defRPr>
            </a:lvl2pPr>
            <a:lvl3pPr marL="1143000" indent="-228600" algn="l" defTabSz="904875">
              <a:defRPr kumimoji="1" sz="2400">
                <a:solidFill>
                  <a:schemeClr val="tx1"/>
                </a:solidFill>
                <a:latin typeface="Times New Roman" panose="02020603050405020304" pitchFamily="18" charset="0"/>
                <a:ea typeface="宋体" panose="02010600030101010101" pitchFamily="2" charset="-122"/>
              </a:defRPr>
            </a:lvl3pPr>
            <a:lvl4pPr marL="1600200" indent="-228600" algn="l" defTabSz="904875">
              <a:defRPr kumimoji="1" sz="2400">
                <a:solidFill>
                  <a:schemeClr val="tx1"/>
                </a:solidFill>
                <a:latin typeface="Times New Roman" panose="02020603050405020304" pitchFamily="18" charset="0"/>
                <a:ea typeface="宋体" panose="02010600030101010101" pitchFamily="2" charset="-122"/>
              </a:defRPr>
            </a:lvl4pPr>
            <a:lvl5pPr marL="2057400" indent="-228600" algn="l" defTabSz="904875">
              <a:defRPr kumimoji="1" sz="2400">
                <a:solidFill>
                  <a:schemeClr val="tx1"/>
                </a:solidFill>
                <a:latin typeface="Times New Roman" panose="02020603050405020304" pitchFamily="18" charset="0"/>
                <a:ea typeface="宋体" panose="02010600030101010101" pitchFamily="2" charset="-122"/>
              </a:defRPr>
            </a:lvl5pPr>
            <a:lvl6pPr marL="25146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E06C4D64-DDFF-4BC6-969C-9FFB11CF9CC0}" type="slidenum">
              <a:rPr lang="en-US" altLang="zh-CN" sz="1200">
                <a:ea typeface="隶书" pitchFamily="49" charset="-122"/>
              </a:rPr>
              <a:pPr algn="r"/>
              <a:t>4</a:t>
            </a:fld>
            <a:endParaRPr lang="en-US" altLang="zh-CN" sz="1200">
              <a:ea typeface="隶书" pitchFamily="49" charset="-122"/>
            </a:endParaRPr>
          </a:p>
        </p:txBody>
      </p:sp>
      <p:sp>
        <p:nvSpPr>
          <p:cNvPr id="3790851" name="Rectangle 2"/>
          <p:cNvSpPr>
            <a:spLocks noChangeArrowheads="1" noTextEdit="1"/>
          </p:cNvSpPr>
          <p:nvPr>
            <p:ph type="sldImg"/>
          </p:nvPr>
        </p:nvSpPr>
        <p:spPr>
          <a:xfrm>
            <a:off x="1144588" y="687388"/>
            <a:ext cx="4568825" cy="3427412"/>
          </a:xfrm>
          <a:ln/>
        </p:spPr>
      </p:sp>
      <p:sp>
        <p:nvSpPr>
          <p:cNvPr id="3790852" name="Rectangle 3"/>
          <p:cNvSpPr>
            <a:spLocks noGrp="1" noChangeArrowheads="1"/>
          </p:cNvSpPr>
          <p:nvPr>
            <p:ph type="body" idx="1"/>
          </p:nvPr>
        </p:nvSpPr>
        <p:spPr>
          <a:xfrm>
            <a:off x="914400" y="4343400"/>
            <a:ext cx="5029200" cy="4113213"/>
          </a:xfrm>
        </p:spPr>
        <p:txBody>
          <a:bodyPr lIns="90553" tIns="45277" rIns="90553" bIns="45277"/>
          <a:lstStyle/>
          <a:p>
            <a:endParaRPr lang="zh-CN" altLang="zh-CN"/>
          </a:p>
        </p:txBody>
      </p:sp>
    </p:spTree>
    <p:extLst>
      <p:ext uri="{BB962C8B-B14F-4D97-AF65-F5344CB8AC3E}">
        <p14:creationId xmlns:p14="http://schemas.microsoft.com/office/powerpoint/2010/main" val="406233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9F9F58-C825-4A8E-A9B3-F92FC9DFB556}" type="slidenum">
              <a:rPr lang="en-US" altLang="zh-CN"/>
              <a:pPr/>
              <a:t>6</a:t>
            </a:fld>
            <a:endParaRPr lang="en-US" altLang="zh-CN"/>
          </a:p>
        </p:txBody>
      </p:sp>
      <p:sp>
        <p:nvSpPr>
          <p:cNvPr id="4079618" name="Rectangle 2"/>
          <p:cNvSpPr>
            <a:spLocks noChangeArrowheads="1" noTextEdit="1"/>
          </p:cNvSpPr>
          <p:nvPr>
            <p:ph type="sldImg"/>
          </p:nvPr>
        </p:nvSpPr>
        <p:spPr>
          <a:xfrm>
            <a:off x="1141413" y="684213"/>
            <a:ext cx="4573587" cy="3430587"/>
          </a:xfrm>
          <a:ln/>
        </p:spPr>
      </p:sp>
      <p:sp>
        <p:nvSpPr>
          <p:cNvPr id="4079619" name="Rectangle 3"/>
          <p:cNvSpPr>
            <a:spLocks noGrp="1" noChangeArrowheads="1"/>
          </p:cNvSpPr>
          <p:nvPr>
            <p:ph type="body" idx="1"/>
          </p:nvPr>
        </p:nvSpPr>
        <p:spPr>
          <a:xfrm>
            <a:off x="687388" y="4343400"/>
            <a:ext cx="5483225" cy="4116388"/>
          </a:xfrm>
        </p:spPr>
        <p:txBody>
          <a:bodyPr/>
          <a:lstStyle/>
          <a:p>
            <a:endParaRPr lang="zh-CN" altLang="zh-CN"/>
          </a:p>
        </p:txBody>
      </p:sp>
    </p:spTree>
    <p:extLst>
      <p:ext uri="{BB962C8B-B14F-4D97-AF65-F5344CB8AC3E}">
        <p14:creationId xmlns:p14="http://schemas.microsoft.com/office/powerpoint/2010/main" val="3376903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86318C-6AAB-4A11-B5B9-AC23BF62D634}" type="slidenum">
              <a:rPr lang="en-US" altLang="zh-CN"/>
              <a:pPr/>
              <a:t>8</a:t>
            </a:fld>
            <a:endParaRPr lang="en-US" altLang="zh-CN"/>
          </a:p>
        </p:txBody>
      </p:sp>
      <p:sp>
        <p:nvSpPr>
          <p:cNvPr id="4073474" name="Rectangle 2"/>
          <p:cNvSpPr>
            <a:spLocks noChangeArrowheads="1" noTextEdit="1"/>
          </p:cNvSpPr>
          <p:nvPr>
            <p:ph type="sldImg"/>
          </p:nvPr>
        </p:nvSpPr>
        <p:spPr>
          <a:xfrm>
            <a:off x="1143000" y="684213"/>
            <a:ext cx="4573588" cy="3430587"/>
          </a:xfrm>
          <a:ln/>
        </p:spPr>
      </p:sp>
      <p:sp>
        <p:nvSpPr>
          <p:cNvPr id="4073475" name="Rectangle 3"/>
          <p:cNvSpPr>
            <a:spLocks noGrp="1" noChangeArrowheads="1"/>
          </p:cNvSpPr>
          <p:nvPr>
            <p:ph type="body" idx="1"/>
          </p:nvPr>
        </p:nvSpPr>
        <p:spPr>
          <a:xfrm>
            <a:off x="915988" y="4343400"/>
            <a:ext cx="5026025" cy="4116388"/>
          </a:xfrm>
        </p:spPr>
        <p:txBody>
          <a:bodyPr/>
          <a:lstStyle/>
          <a:p>
            <a:endParaRPr lang="zh-CN" altLang="zh-CN"/>
          </a:p>
        </p:txBody>
      </p:sp>
    </p:spTree>
    <p:extLst>
      <p:ext uri="{BB962C8B-B14F-4D97-AF65-F5344CB8AC3E}">
        <p14:creationId xmlns:p14="http://schemas.microsoft.com/office/powerpoint/2010/main" val="3001228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C245D-1A51-446F-9636-46DAB8B2A8C0}" type="slidenum">
              <a:rPr lang="en-US" altLang="zh-CN"/>
              <a:pPr/>
              <a:t>10</a:t>
            </a:fld>
            <a:endParaRPr lang="en-US" altLang="zh-CN"/>
          </a:p>
        </p:txBody>
      </p:sp>
      <p:sp>
        <p:nvSpPr>
          <p:cNvPr id="3946498" name="Rectangle 2"/>
          <p:cNvSpPr>
            <a:spLocks noChangeArrowheads="1" noTextEdit="1"/>
          </p:cNvSpPr>
          <p:nvPr>
            <p:ph type="sldImg"/>
          </p:nvPr>
        </p:nvSpPr>
        <p:spPr>
          <a:ln/>
        </p:spPr>
      </p:sp>
      <p:sp>
        <p:nvSpPr>
          <p:cNvPr id="39464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509873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4638C2-2303-495B-A78F-DE315E3E4E17}" type="slidenum">
              <a:rPr lang="en-US" altLang="zh-CN"/>
              <a:pPr/>
              <a:t>12</a:t>
            </a:fld>
            <a:endParaRPr lang="en-US" altLang="zh-CN"/>
          </a:p>
        </p:txBody>
      </p:sp>
      <p:sp>
        <p:nvSpPr>
          <p:cNvPr id="3818498" name="Rectangle 2"/>
          <p:cNvSpPr>
            <a:spLocks noChangeArrowheads="1" noTextEdit="1"/>
          </p:cNvSpPr>
          <p:nvPr>
            <p:ph type="sldImg"/>
          </p:nvPr>
        </p:nvSpPr>
        <p:spPr>
          <a:xfrm>
            <a:off x="1141413" y="687388"/>
            <a:ext cx="4572000" cy="3429000"/>
          </a:xfrm>
          <a:ln/>
        </p:spPr>
      </p:sp>
      <p:sp>
        <p:nvSpPr>
          <p:cNvPr id="3818499"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3919847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ACE5EC-4187-46AE-B390-21F41D663DDD}" type="slidenum">
              <a:rPr lang="en-US" altLang="zh-CN"/>
              <a:pPr/>
              <a:t>13</a:t>
            </a:fld>
            <a:endParaRPr lang="en-US" altLang="zh-CN"/>
          </a:p>
        </p:txBody>
      </p:sp>
      <p:sp>
        <p:nvSpPr>
          <p:cNvPr id="3841026" name="Rectangle 2"/>
          <p:cNvSpPr>
            <a:spLocks noChangeArrowheads="1" noTextEdit="1"/>
          </p:cNvSpPr>
          <p:nvPr>
            <p:ph type="sldImg"/>
          </p:nvPr>
        </p:nvSpPr>
        <p:spPr>
          <a:xfrm>
            <a:off x="1143000" y="684213"/>
            <a:ext cx="4573588" cy="3430587"/>
          </a:xfrm>
          <a:ln/>
        </p:spPr>
      </p:sp>
      <p:sp>
        <p:nvSpPr>
          <p:cNvPr id="3841027" name="Rectangle 3"/>
          <p:cNvSpPr>
            <a:spLocks noGrp="1" noChangeArrowheads="1"/>
          </p:cNvSpPr>
          <p:nvPr>
            <p:ph type="body" idx="1"/>
          </p:nvPr>
        </p:nvSpPr>
        <p:spPr>
          <a:xfrm>
            <a:off x="915988" y="4343400"/>
            <a:ext cx="5026025" cy="4116388"/>
          </a:xfrm>
        </p:spPr>
        <p:txBody>
          <a:bodyPr/>
          <a:lstStyle/>
          <a:p>
            <a:endParaRPr lang="zh-CN" altLang="zh-CN"/>
          </a:p>
        </p:txBody>
      </p:sp>
    </p:spTree>
    <p:extLst>
      <p:ext uri="{BB962C8B-B14F-4D97-AF65-F5344CB8AC3E}">
        <p14:creationId xmlns:p14="http://schemas.microsoft.com/office/powerpoint/2010/main" val="449659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BFDAD9-D389-4E89-8B40-689945179B6B}" type="slidenum">
              <a:rPr lang="en-US" altLang="zh-CN"/>
              <a:pPr/>
              <a:t>14</a:t>
            </a:fld>
            <a:endParaRPr lang="en-US" altLang="zh-CN"/>
          </a:p>
        </p:txBody>
      </p:sp>
      <p:sp>
        <p:nvSpPr>
          <p:cNvPr id="3843074" name="Rectangle 2"/>
          <p:cNvSpPr>
            <a:spLocks noChangeArrowheads="1" noTextEdit="1"/>
          </p:cNvSpPr>
          <p:nvPr>
            <p:ph type="sldImg"/>
          </p:nvPr>
        </p:nvSpPr>
        <p:spPr>
          <a:xfrm>
            <a:off x="1141413" y="685800"/>
            <a:ext cx="4573587" cy="3430588"/>
          </a:xfrm>
          <a:ln/>
        </p:spPr>
      </p:sp>
      <p:sp>
        <p:nvSpPr>
          <p:cNvPr id="384307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76459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5DA059-7B4B-4C17-8C70-58A50125C627}" type="slidenum">
              <a:rPr lang="en-US" altLang="zh-CN"/>
              <a:pPr/>
              <a:t>15</a:t>
            </a:fld>
            <a:endParaRPr lang="en-US" altLang="zh-CN"/>
          </a:p>
        </p:txBody>
      </p:sp>
      <p:sp>
        <p:nvSpPr>
          <p:cNvPr id="3845122" name="Rectangle 2"/>
          <p:cNvSpPr>
            <a:spLocks noChangeArrowheads="1" noTextEdit="1"/>
          </p:cNvSpPr>
          <p:nvPr>
            <p:ph type="sldImg"/>
          </p:nvPr>
        </p:nvSpPr>
        <p:spPr>
          <a:xfrm>
            <a:off x="1143000" y="684213"/>
            <a:ext cx="4573588" cy="3430587"/>
          </a:xfrm>
          <a:ln/>
        </p:spPr>
      </p:sp>
      <p:sp>
        <p:nvSpPr>
          <p:cNvPr id="3845123" name="Rectangle 3"/>
          <p:cNvSpPr>
            <a:spLocks noGrp="1" noChangeArrowheads="1"/>
          </p:cNvSpPr>
          <p:nvPr>
            <p:ph type="body" idx="1"/>
          </p:nvPr>
        </p:nvSpPr>
        <p:spPr>
          <a:xfrm>
            <a:off x="915988" y="4343400"/>
            <a:ext cx="5026025" cy="4116388"/>
          </a:xfrm>
        </p:spPr>
        <p:txBody>
          <a:bodyPr/>
          <a:lstStyle/>
          <a:p>
            <a:endParaRPr lang="zh-CN" altLang="zh-CN"/>
          </a:p>
        </p:txBody>
      </p:sp>
    </p:spTree>
    <p:extLst>
      <p:ext uri="{BB962C8B-B14F-4D97-AF65-F5344CB8AC3E}">
        <p14:creationId xmlns:p14="http://schemas.microsoft.com/office/powerpoint/2010/main" val="3109425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A695C72-01E1-4F2D-A8C0-28B8C3975EF3}" type="slidenum">
              <a:rPr lang="en-US" altLang="zh-CN"/>
              <a:pPr/>
              <a:t>16</a:t>
            </a:fld>
            <a:endParaRPr lang="en-US" altLang="zh-CN"/>
          </a:p>
        </p:txBody>
      </p:sp>
      <p:sp>
        <p:nvSpPr>
          <p:cNvPr id="3849218" name="Rectangle 7"/>
          <p:cNvSpPr txBox="1">
            <a:spLocks noGrp="1" noChangeArrowheads="1"/>
          </p:cNvSpPr>
          <p:nvPr/>
        </p:nvSpPr>
        <p:spPr bwMode="auto">
          <a:xfrm>
            <a:off x="3884613" y="868680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85" tIns="45893" rIns="91785" bIns="45893" anchor="b"/>
          <a:lstStyle>
            <a:lvl1pPr algn="l" defTabSz="915988">
              <a:defRPr kumimoji="1" sz="2400">
                <a:solidFill>
                  <a:schemeClr val="tx1"/>
                </a:solidFill>
                <a:latin typeface="Times New Roman" panose="02020603050405020304" pitchFamily="18" charset="0"/>
                <a:ea typeface="宋体" panose="02010600030101010101" pitchFamily="2" charset="-122"/>
              </a:defRPr>
            </a:lvl1pPr>
            <a:lvl2pPr marL="742950" indent="-285750" algn="l" defTabSz="915988">
              <a:defRPr kumimoji="1" sz="2400">
                <a:solidFill>
                  <a:schemeClr val="tx1"/>
                </a:solidFill>
                <a:latin typeface="Times New Roman" panose="02020603050405020304" pitchFamily="18" charset="0"/>
                <a:ea typeface="宋体" panose="02010600030101010101" pitchFamily="2" charset="-122"/>
              </a:defRPr>
            </a:lvl2pPr>
            <a:lvl3pPr marL="1143000" indent="-228600" algn="l" defTabSz="915988">
              <a:defRPr kumimoji="1" sz="2400">
                <a:solidFill>
                  <a:schemeClr val="tx1"/>
                </a:solidFill>
                <a:latin typeface="Times New Roman" panose="02020603050405020304" pitchFamily="18" charset="0"/>
                <a:ea typeface="宋体" panose="02010600030101010101" pitchFamily="2" charset="-122"/>
              </a:defRPr>
            </a:lvl3pPr>
            <a:lvl4pPr marL="1600200" indent="-228600" algn="l" defTabSz="915988">
              <a:defRPr kumimoji="1" sz="2400">
                <a:solidFill>
                  <a:schemeClr val="tx1"/>
                </a:solidFill>
                <a:latin typeface="Times New Roman" panose="02020603050405020304" pitchFamily="18" charset="0"/>
                <a:ea typeface="宋体" panose="02010600030101010101" pitchFamily="2" charset="-122"/>
              </a:defRPr>
            </a:lvl4pPr>
            <a:lvl5pPr marL="2057400" indent="-228600" algn="l" defTabSz="915988">
              <a:defRPr kumimoji="1" sz="2400">
                <a:solidFill>
                  <a:schemeClr val="tx1"/>
                </a:solidFill>
                <a:latin typeface="Times New Roman" panose="02020603050405020304" pitchFamily="18" charset="0"/>
                <a:ea typeface="宋体" panose="02010600030101010101" pitchFamily="2" charset="-122"/>
              </a:defRPr>
            </a:lvl5pPr>
            <a:lvl6pPr marL="2514600" indent="-228600" defTabSz="9159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9159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9159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9159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B5815B0C-67C8-4659-AD6A-EC06B27E645A}" type="slidenum">
              <a:rPr lang="en-US" altLang="zh-CN" sz="1200">
                <a:ea typeface="隶书" pitchFamily="49" charset="-122"/>
              </a:rPr>
              <a:pPr algn="r"/>
              <a:t>16</a:t>
            </a:fld>
            <a:endParaRPr lang="en-US" altLang="zh-CN" sz="1200">
              <a:ea typeface="隶书" pitchFamily="49" charset="-122"/>
            </a:endParaRPr>
          </a:p>
        </p:txBody>
      </p:sp>
      <p:sp>
        <p:nvSpPr>
          <p:cNvPr id="3849219" name="Rectangle 2"/>
          <p:cNvSpPr>
            <a:spLocks noGrp="1" noRot="1" noChangeAspect="1" noChangeArrowheads="1" noTextEdit="1"/>
          </p:cNvSpPr>
          <p:nvPr>
            <p:ph type="sldImg"/>
          </p:nvPr>
        </p:nvSpPr>
        <p:spPr>
          <a:xfrm>
            <a:off x="1143000" y="682625"/>
            <a:ext cx="4573588" cy="3430588"/>
          </a:xfrm>
          <a:ln/>
        </p:spPr>
      </p:sp>
      <p:sp>
        <p:nvSpPr>
          <p:cNvPr id="3849220" name="Rectangle 3"/>
          <p:cNvSpPr>
            <a:spLocks noGrp="1" noChangeArrowheads="1"/>
          </p:cNvSpPr>
          <p:nvPr>
            <p:ph type="body" idx="1"/>
          </p:nvPr>
        </p:nvSpPr>
        <p:spPr>
          <a:xfrm>
            <a:off x="914400" y="4343400"/>
            <a:ext cx="5029200" cy="4117975"/>
          </a:xfrm>
        </p:spPr>
        <p:txBody>
          <a:bodyPr lIns="91785" tIns="45893" rIns="91785" bIns="45893"/>
          <a:lstStyle/>
          <a:p>
            <a:endParaRPr lang="zh-CN" altLang="zh-CN"/>
          </a:p>
        </p:txBody>
      </p:sp>
    </p:spTree>
    <p:extLst>
      <p:ext uri="{BB962C8B-B14F-4D97-AF65-F5344CB8AC3E}">
        <p14:creationId xmlns:p14="http://schemas.microsoft.com/office/powerpoint/2010/main" val="196045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5B913E-D037-4FFF-B21B-D84CF2431C10}" type="slidenum">
              <a:rPr lang="en-US" altLang="zh-CN"/>
              <a:pPr/>
              <a:t>17</a:t>
            </a:fld>
            <a:endParaRPr lang="en-US" altLang="zh-CN"/>
          </a:p>
        </p:txBody>
      </p:sp>
      <p:sp>
        <p:nvSpPr>
          <p:cNvPr id="3901442" name="Rectangle 2"/>
          <p:cNvSpPr>
            <a:spLocks noChangeArrowheads="1" noTextEdit="1"/>
          </p:cNvSpPr>
          <p:nvPr>
            <p:ph type="sldImg"/>
          </p:nvPr>
        </p:nvSpPr>
        <p:spPr>
          <a:ln/>
        </p:spPr>
      </p:sp>
      <p:sp>
        <p:nvSpPr>
          <p:cNvPr id="3901443"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557346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AF47C5-F888-4201-9CE8-D1093AE82A1B}" type="slidenum">
              <a:rPr lang="en-US" altLang="zh-CN"/>
              <a:pPr/>
              <a:t>18</a:t>
            </a:fld>
            <a:endParaRPr lang="en-US" altLang="zh-CN"/>
          </a:p>
        </p:txBody>
      </p:sp>
      <p:sp>
        <p:nvSpPr>
          <p:cNvPr id="3903490" name="Rectangle 2"/>
          <p:cNvSpPr>
            <a:spLocks noChangeArrowheads="1" noTextEdit="1"/>
          </p:cNvSpPr>
          <p:nvPr>
            <p:ph type="sldImg"/>
          </p:nvPr>
        </p:nvSpPr>
        <p:spPr>
          <a:xfrm>
            <a:off x="1143000" y="685800"/>
            <a:ext cx="4573588" cy="3430588"/>
          </a:xfrm>
          <a:ln/>
        </p:spPr>
      </p:sp>
      <p:sp>
        <p:nvSpPr>
          <p:cNvPr id="39034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158060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935180-A07A-436A-8C96-9D2EA636175C}" type="slidenum">
              <a:rPr lang="en-US" altLang="zh-CN"/>
              <a:pPr/>
              <a:t>23</a:t>
            </a:fld>
            <a:endParaRPr lang="en-US" altLang="zh-CN"/>
          </a:p>
        </p:txBody>
      </p:sp>
      <p:sp>
        <p:nvSpPr>
          <p:cNvPr id="3855362" name="Rectangle 2"/>
          <p:cNvSpPr>
            <a:spLocks noChangeArrowheads="1" noTextEdit="1"/>
          </p:cNvSpPr>
          <p:nvPr>
            <p:ph type="sldImg"/>
          </p:nvPr>
        </p:nvSpPr>
        <p:spPr>
          <a:xfrm>
            <a:off x="1141413" y="687388"/>
            <a:ext cx="4572000" cy="3429000"/>
          </a:xfrm>
          <a:ln/>
        </p:spPr>
      </p:sp>
      <p:sp>
        <p:nvSpPr>
          <p:cNvPr id="3855363"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698816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298DE7-D49D-4127-9E75-8C5979654892}" type="slidenum">
              <a:rPr lang="en-US" altLang="zh-CN"/>
              <a:pPr/>
              <a:t>24</a:t>
            </a:fld>
            <a:endParaRPr lang="en-US" altLang="zh-CN"/>
          </a:p>
        </p:txBody>
      </p:sp>
      <p:sp>
        <p:nvSpPr>
          <p:cNvPr id="3919874" name="Rectangle 2"/>
          <p:cNvSpPr>
            <a:spLocks noChangeArrowheads="1" noTextEdit="1"/>
          </p:cNvSpPr>
          <p:nvPr>
            <p:ph type="sldImg"/>
          </p:nvPr>
        </p:nvSpPr>
        <p:spPr>
          <a:xfrm>
            <a:off x="1141413" y="685800"/>
            <a:ext cx="4573587" cy="3430588"/>
          </a:xfrm>
          <a:ln/>
        </p:spPr>
      </p:sp>
      <p:sp>
        <p:nvSpPr>
          <p:cNvPr id="391987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688598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056EFC-348D-48E1-81ED-F293CF2E6C54}" type="slidenum">
              <a:rPr lang="en-US" altLang="zh-CN"/>
              <a:pPr/>
              <a:t>25</a:t>
            </a:fld>
            <a:endParaRPr lang="en-US" altLang="zh-CN"/>
          </a:p>
        </p:txBody>
      </p:sp>
      <p:sp>
        <p:nvSpPr>
          <p:cNvPr id="3857410" name="Rectangle 2"/>
          <p:cNvSpPr>
            <a:spLocks noChangeArrowheads="1" noTextEdit="1"/>
          </p:cNvSpPr>
          <p:nvPr>
            <p:ph type="sldImg"/>
          </p:nvPr>
        </p:nvSpPr>
        <p:spPr>
          <a:ln/>
        </p:spPr>
      </p:sp>
      <p:sp>
        <p:nvSpPr>
          <p:cNvPr id="3857411"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1159156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9B2DFF-C5B5-4D97-936B-AF96EFE4E13B}" type="slidenum">
              <a:rPr lang="en-US" altLang="zh-CN"/>
              <a:pPr/>
              <a:t>27</a:t>
            </a:fld>
            <a:endParaRPr lang="en-US" altLang="zh-CN"/>
          </a:p>
        </p:txBody>
      </p:sp>
      <p:sp>
        <p:nvSpPr>
          <p:cNvPr id="3859458" name="Rectangle 2"/>
          <p:cNvSpPr>
            <a:spLocks noChangeArrowheads="1" noTextEdit="1"/>
          </p:cNvSpPr>
          <p:nvPr>
            <p:ph type="sldImg"/>
          </p:nvPr>
        </p:nvSpPr>
        <p:spPr>
          <a:xfrm>
            <a:off x="1141413" y="685800"/>
            <a:ext cx="4573587" cy="3430588"/>
          </a:xfrm>
          <a:ln/>
        </p:spPr>
      </p:sp>
      <p:sp>
        <p:nvSpPr>
          <p:cNvPr id="385945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519853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84063-FF98-49A6-9B1D-2AB26C703A92}" type="slidenum">
              <a:rPr lang="en-US" altLang="zh-CN"/>
              <a:pPr/>
              <a:t>28</a:t>
            </a:fld>
            <a:endParaRPr lang="en-US" altLang="zh-CN"/>
          </a:p>
        </p:txBody>
      </p:sp>
      <p:sp>
        <p:nvSpPr>
          <p:cNvPr id="3861506" name="Rectangle 2"/>
          <p:cNvSpPr>
            <a:spLocks noChangeArrowheads="1" noTextEdit="1"/>
          </p:cNvSpPr>
          <p:nvPr>
            <p:ph type="sldImg"/>
          </p:nvPr>
        </p:nvSpPr>
        <p:spPr>
          <a:xfrm>
            <a:off x="1141413" y="685800"/>
            <a:ext cx="4573587" cy="3430588"/>
          </a:xfrm>
          <a:ln/>
        </p:spPr>
      </p:sp>
      <p:sp>
        <p:nvSpPr>
          <p:cNvPr id="386150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18880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8341E9-4C15-419C-BCE4-DFDE844695DA}" type="slidenum">
              <a:rPr lang="en-US" altLang="zh-CN"/>
              <a:pPr/>
              <a:t>29</a:t>
            </a:fld>
            <a:endParaRPr lang="en-US" altLang="zh-CN"/>
          </a:p>
        </p:txBody>
      </p:sp>
      <p:sp>
        <p:nvSpPr>
          <p:cNvPr id="3863554" name="Rectangle 2"/>
          <p:cNvSpPr>
            <a:spLocks noChangeArrowheads="1" noTextEdit="1"/>
          </p:cNvSpPr>
          <p:nvPr>
            <p:ph type="sldImg"/>
          </p:nvPr>
        </p:nvSpPr>
        <p:spPr>
          <a:xfrm>
            <a:off x="1141413" y="685800"/>
            <a:ext cx="4573587" cy="3430588"/>
          </a:xfrm>
          <a:ln/>
        </p:spPr>
      </p:sp>
      <p:sp>
        <p:nvSpPr>
          <p:cNvPr id="386355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895623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D9FE0E-6C63-43C7-ABDD-5ACEABC38AC0}" type="slidenum">
              <a:rPr lang="en-US" altLang="zh-CN"/>
              <a:pPr/>
              <a:t>31</a:t>
            </a:fld>
            <a:endParaRPr lang="en-US" altLang="zh-CN"/>
          </a:p>
        </p:txBody>
      </p:sp>
      <p:sp>
        <p:nvSpPr>
          <p:cNvPr id="3907586" name="Rectangle 2"/>
          <p:cNvSpPr>
            <a:spLocks noChangeArrowheads="1" noTextEdit="1"/>
          </p:cNvSpPr>
          <p:nvPr>
            <p:ph type="sldImg"/>
          </p:nvPr>
        </p:nvSpPr>
        <p:spPr>
          <a:ln/>
        </p:spPr>
      </p:sp>
      <p:sp>
        <p:nvSpPr>
          <p:cNvPr id="3907587"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569978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1AE0CE-AB0A-45D3-AE0B-7B9DA7ED3059}" type="slidenum">
              <a:rPr lang="en-US" altLang="zh-CN"/>
              <a:pPr/>
              <a:t>32</a:t>
            </a:fld>
            <a:endParaRPr lang="en-US" altLang="zh-CN"/>
          </a:p>
        </p:txBody>
      </p:sp>
      <p:sp>
        <p:nvSpPr>
          <p:cNvPr id="3909634" name="Rectangle 2"/>
          <p:cNvSpPr>
            <a:spLocks noChangeArrowheads="1" noTextEdit="1"/>
          </p:cNvSpPr>
          <p:nvPr>
            <p:ph type="sldImg"/>
          </p:nvPr>
        </p:nvSpPr>
        <p:spPr>
          <a:ln/>
        </p:spPr>
      </p:sp>
      <p:sp>
        <p:nvSpPr>
          <p:cNvPr id="3909635"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2484852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0B8BF6-C517-4671-866F-46B218FDCDDD}" type="slidenum">
              <a:rPr lang="en-US" altLang="zh-CN"/>
              <a:pPr/>
              <a:t>33</a:t>
            </a:fld>
            <a:endParaRPr lang="en-US" altLang="zh-CN"/>
          </a:p>
        </p:txBody>
      </p:sp>
      <p:sp>
        <p:nvSpPr>
          <p:cNvPr id="3853314" name="Rectangle 2"/>
          <p:cNvSpPr>
            <a:spLocks noChangeArrowheads="1" noTextEdit="1"/>
          </p:cNvSpPr>
          <p:nvPr>
            <p:ph type="sldImg"/>
          </p:nvPr>
        </p:nvSpPr>
        <p:spPr>
          <a:xfrm>
            <a:off x="1141413" y="687388"/>
            <a:ext cx="4572000" cy="3429000"/>
          </a:xfrm>
          <a:ln/>
        </p:spPr>
      </p:sp>
      <p:sp>
        <p:nvSpPr>
          <p:cNvPr id="3853315"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1176778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BAE836-9A09-48AA-AD34-AFA9F09154B8}" type="slidenum">
              <a:rPr lang="en-US" altLang="zh-CN"/>
              <a:pPr/>
              <a:t>34</a:t>
            </a:fld>
            <a:endParaRPr lang="en-US" altLang="zh-CN"/>
          </a:p>
        </p:txBody>
      </p:sp>
      <p:sp>
        <p:nvSpPr>
          <p:cNvPr id="4075522" name="Rectangle 2"/>
          <p:cNvSpPr>
            <a:spLocks noChangeArrowheads="1" noTextEdit="1"/>
          </p:cNvSpPr>
          <p:nvPr>
            <p:ph type="sldImg"/>
          </p:nvPr>
        </p:nvSpPr>
        <p:spPr>
          <a:xfrm>
            <a:off x="1144588" y="685800"/>
            <a:ext cx="4572000" cy="3429000"/>
          </a:xfrm>
          <a:ln/>
        </p:spPr>
      </p:sp>
      <p:sp>
        <p:nvSpPr>
          <p:cNvPr id="4075523"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911118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843643-7843-441D-AE83-07A582ADC92D}" type="slidenum">
              <a:rPr lang="en-US" altLang="zh-CN"/>
              <a:pPr/>
              <a:t>35</a:t>
            </a:fld>
            <a:endParaRPr lang="en-US" altLang="zh-CN"/>
          </a:p>
        </p:txBody>
      </p:sp>
      <p:sp>
        <p:nvSpPr>
          <p:cNvPr id="4077570" name="Rectangle 2"/>
          <p:cNvSpPr>
            <a:spLocks noChangeArrowheads="1" noTextEdit="1"/>
          </p:cNvSpPr>
          <p:nvPr>
            <p:ph type="sldImg"/>
          </p:nvPr>
        </p:nvSpPr>
        <p:spPr>
          <a:xfrm>
            <a:off x="1141413" y="685800"/>
            <a:ext cx="4573587" cy="3430588"/>
          </a:xfrm>
          <a:ln/>
        </p:spPr>
      </p:sp>
      <p:sp>
        <p:nvSpPr>
          <p:cNvPr id="407757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629468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C55742-EAF0-4CB9-892C-D97FCF9F8895}" type="slidenum">
              <a:rPr lang="en-US" altLang="zh-CN"/>
              <a:pPr/>
              <a:t>36</a:t>
            </a:fld>
            <a:endParaRPr lang="en-US" altLang="zh-CN"/>
          </a:p>
        </p:txBody>
      </p:sp>
      <p:sp>
        <p:nvSpPr>
          <p:cNvPr id="3911682" name="Rectangle 2"/>
          <p:cNvSpPr>
            <a:spLocks noChangeArrowheads="1" noTextEdit="1"/>
          </p:cNvSpPr>
          <p:nvPr>
            <p:ph type="sldImg"/>
          </p:nvPr>
        </p:nvSpPr>
        <p:spPr>
          <a:xfrm>
            <a:off x="1141413" y="687388"/>
            <a:ext cx="4572000" cy="3429000"/>
          </a:xfrm>
          <a:ln/>
        </p:spPr>
      </p:sp>
      <p:sp>
        <p:nvSpPr>
          <p:cNvPr id="3911683"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3816602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29FF81-46F0-4287-BE57-7B68E8E73D76}" type="slidenum">
              <a:rPr lang="en-US" altLang="zh-CN"/>
              <a:pPr/>
              <a:t>37</a:t>
            </a:fld>
            <a:endParaRPr lang="en-US" altLang="zh-CN"/>
          </a:p>
        </p:txBody>
      </p:sp>
      <p:sp>
        <p:nvSpPr>
          <p:cNvPr id="4052994" name="Rectangle 2"/>
          <p:cNvSpPr>
            <a:spLocks noChangeArrowheads="1" noTextEdit="1"/>
          </p:cNvSpPr>
          <p:nvPr>
            <p:ph type="sldImg"/>
          </p:nvPr>
        </p:nvSpPr>
        <p:spPr>
          <a:xfrm>
            <a:off x="1141413" y="685800"/>
            <a:ext cx="4573587" cy="3430588"/>
          </a:xfrm>
          <a:ln/>
        </p:spPr>
      </p:sp>
      <p:sp>
        <p:nvSpPr>
          <p:cNvPr id="40529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029125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2B1157-C165-4565-88A1-3BD66669EBC9}" type="slidenum">
              <a:rPr lang="en-US" altLang="zh-CN"/>
              <a:pPr/>
              <a:t>38</a:t>
            </a:fld>
            <a:endParaRPr lang="en-US" altLang="zh-CN"/>
          </a:p>
        </p:txBody>
      </p:sp>
      <p:sp>
        <p:nvSpPr>
          <p:cNvPr id="4055042" name="Rectangle 2"/>
          <p:cNvSpPr>
            <a:spLocks noChangeArrowheads="1" noTextEdit="1"/>
          </p:cNvSpPr>
          <p:nvPr>
            <p:ph type="sldImg"/>
          </p:nvPr>
        </p:nvSpPr>
        <p:spPr>
          <a:xfrm>
            <a:off x="1141413" y="685800"/>
            <a:ext cx="4573587" cy="3430588"/>
          </a:xfrm>
          <a:ln/>
        </p:spPr>
      </p:sp>
      <p:sp>
        <p:nvSpPr>
          <p:cNvPr id="405504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255885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6DB262-AEC9-4031-AA4A-27E11239B5C3}" type="slidenum">
              <a:rPr lang="en-US" altLang="zh-CN"/>
              <a:pPr/>
              <a:t>39</a:t>
            </a:fld>
            <a:endParaRPr lang="en-US" altLang="zh-CN"/>
          </a:p>
        </p:txBody>
      </p:sp>
      <p:sp>
        <p:nvSpPr>
          <p:cNvPr id="4057090" name="Rectangle 2"/>
          <p:cNvSpPr>
            <a:spLocks noChangeArrowheads="1" noTextEdit="1"/>
          </p:cNvSpPr>
          <p:nvPr>
            <p:ph type="sldImg"/>
          </p:nvPr>
        </p:nvSpPr>
        <p:spPr>
          <a:xfrm>
            <a:off x="1141413" y="685800"/>
            <a:ext cx="4573587" cy="3430588"/>
          </a:xfrm>
          <a:ln/>
        </p:spPr>
      </p:sp>
      <p:sp>
        <p:nvSpPr>
          <p:cNvPr id="40570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209847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F208B0-1E3F-4647-A4D1-4B8ACE8DF0A6}" type="slidenum">
              <a:rPr lang="en-US" altLang="zh-CN"/>
              <a:pPr/>
              <a:t>40</a:t>
            </a:fld>
            <a:endParaRPr lang="en-US" altLang="zh-CN"/>
          </a:p>
        </p:txBody>
      </p:sp>
      <p:sp>
        <p:nvSpPr>
          <p:cNvPr id="4063234" name="Rectangle 2"/>
          <p:cNvSpPr>
            <a:spLocks noChangeArrowheads="1" noTextEdit="1"/>
          </p:cNvSpPr>
          <p:nvPr>
            <p:ph type="sldImg"/>
          </p:nvPr>
        </p:nvSpPr>
        <p:spPr>
          <a:ln/>
        </p:spPr>
      </p:sp>
      <p:sp>
        <p:nvSpPr>
          <p:cNvPr id="4063235" name="Rectangle 3"/>
          <p:cNvSpPr>
            <a:spLocks noGrp="1" noChangeArrowheads="1"/>
          </p:cNvSpPr>
          <p:nvPr>
            <p:ph type="body" idx="1"/>
          </p:nvPr>
        </p:nvSpPr>
        <p:spPr>
          <a:xfrm>
            <a:off x="685800" y="4341813"/>
            <a:ext cx="5486400" cy="4116387"/>
          </a:xfrm>
        </p:spPr>
        <p:txBody>
          <a:bodyPr/>
          <a:lstStyle/>
          <a:p>
            <a:endParaRPr lang="zh-CN" altLang="zh-CN"/>
          </a:p>
        </p:txBody>
      </p:sp>
    </p:spTree>
    <p:extLst>
      <p:ext uri="{BB962C8B-B14F-4D97-AF65-F5344CB8AC3E}">
        <p14:creationId xmlns:p14="http://schemas.microsoft.com/office/powerpoint/2010/main" val="2248289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E2058E-8747-4C60-AD5B-0FAA02417EA1}" type="slidenum">
              <a:rPr lang="en-US" altLang="zh-CN"/>
              <a:pPr/>
              <a:t>41</a:t>
            </a:fld>
            <a:endParaRPr lang="en-US" altLang="zh-CN"/>
          </a:p>
        </p:txBody>
      </p:sp>
      <p:sp>
        <p:nvSpPr>
          <p:cNvPr id="4067330" name="Rectangle 2"/>
          <p:cNvSpPr>
            <a:spLocks noChangeArrowheads="1" noTextEdit="1"/>
          </p:cNvSpPr>
          <p:nvPr>
            <p:ph type="sldImg"/>
          </p:nvPr>
        </p:nvSpPr>
        <p:spPr>
          <a:xfrm>
            <a:off x="1141413" y="685800"/>
            <a:ext cx="4573587" cy="3430588"/>
          </a:xfrm>
          <a:ln/>
        </p:spPr>
      </p:sp>
      <p:sp>
        <p:nvSpPr>
          <p:cNvPr id="406733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4961673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0FCAF4-86B1-4A30-8CE2-4C5115BE1DA1}" type="slidenum">
              <a:rPr lang="en-US" altLang="zh-CN"/>
              <a:pPr/>
              <a:t>43</a:t>
            </a:fld>
            <a:endParaRPr lang="en-US" altLang="zh-CN"/>
          </a:p>
        </p:txBody>
      </p:sp>
      <p:sp>
        <p:nvSpPr>
          <p:cNvPr id="4069378" name="Rectangle 2"/>
          <p:cNvSpPr>
            <a:spLocks noChangeArrowheads="1" noTextEdit="1"/>
          </p:cNvSpPr>
          <p:nvPr>
            <p:ph type="sldImg"/>
          </p:nvPr>
        </p:nvSpPr>
        <p:spPr>
          <a:xfrm>
            <a:off x="1141413" y="685800"/>
            <a:ext cx="4573587" cy="3430588"/>
          </a:xfrm>
          <a:ln/>
        </p:spPr>
      </p:sp>
      <p:sp>
        <p:nvSpPr>
          <p:cNvPr id="406937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362107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AF7AC9-67C3-4DB3-B593-A607324F5A38}" type="slidenum">
              <a:rPr lang="en-US" altLang="zh-CN"/>
              <a:pPr/>
              <a:t>47</a:t>
            </a:fld>
            <a:endParaRPr lang="en-US" altLang="zh-CN"/>
          </a:p>
        </p:txBody>
      </p:sp>
      <p:sp>
        <p:nvSpPr>
          <p:cNvPr id="3921922" name="Rectangle 2"/>
          <p:cNvSpPr>
            <a:spLocks noChangeArrowheads="1" noTextEdit="1"/>
          </p:cNvSpPr>
          <p:nvPr>
            <p:ph type="sldImg"/>
          </p:nvPr>
        </p:nvSpPr>
        <p:spPr>
          <a:xfrm>
            <a:off x="1141413" y="687388"/>
            <a:ext cx="4572000" cy="3429000"/>
          </a:xfrm>
          <a:ln/>
        </p:spPr>
      </p:sp>
      <p:sp>
        <p:nvSpPr>
          <p:cNvPr id="3921923"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9840766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8AA61-4245-4171-BE0D-431F3A4F398C}" type="slidenum">
              <a:rPr lang="en-US" altLang="zh-CN"/>
              <a:pPr/>
              <a:t>51</a:t>
            </a:fld>
            <a:endParaRPr lang="en-US" altLang="zh-CN"/>
          </a:p>
        </p:txBody>
      </p:sp>
      <p:sp>
        <p:nvSpPr>
          <p:cNvPr id="3944450" name="Rectangle 2"/>
          <p:cNvSpPr>
            <a:spLocks noChangeArrowheads="1" noTextEdit="1"/>
          </p:cNvSpPr>
          <p:nvPr>
            <p:ph type="sldImg"/>
          </p:nvPr>
        </p:nvSpPr>
        <p:spPr>
          <a:ln/>
        </p:spPr>
      </p:sp>
      <p:sp>
        <p:nvSpPr>
          <p:cNvPr id="394445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111844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75B5FB-91D5-45AF-B6A0-E54A1D6C55D7}" type="slidenum">
              <a:rPr lang="en-US" altLang="zh-CN"/>
              <a:pPr/>
              <a:t>52</a:t>
            </a:fld>
            <a:endParaRPr lang="en-US" altLang="zh-CN"/>
          </a:p>
        </p:txBody>
      </p:sp>
      <p:sp>
        <p:nvSpPr>
          <p:cNvPr id="4003842" name="Rectangle 2"/>
          <p:cNvSpPr>
            <a:spLocks noChangeArrowheads="1" noTextEdit="1"/>
          </p:cNvSpPr>
          <p:nvPr>
            <p:ph type="sldImg"/>
          </p:nvPr>
        </p:nvSpPr>
        <p:spPr>
          <a:xfrm>
            <a:off x="1141413" y="687388"/>
            <a:ext cx="4572000" cy="3429000"/>
          </a:xfrm>
          <a:ln/>
        </p:spPr>
      </p:sp>
      <p:sp>
        <p:nvSpPr>
          <p:cNvPr id="4003843"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7090525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C42ED7-B65E-46A2-A4F1-7FD28E04318E}" type="slidenum">
              <a:rPr lang="en-US" altLang="zh-CN"/>
              <a:pPr/>
              <a:t>53</a:t>
            </a:fld>
            <a:endParaRPr lang="en-US" altLang="zh-CN"/>
          </a:p>
        </p:txBody>
      </p:sp>
      <p:sp>
        <p:nvSpPr>
          <p:cNvPr id="4005890" name="Rectangle 2"/>
          <p:cNvSpPr>
            <a:spLocks noChangeArrowheads="1" noTextEdit="1"/>
          </p:cNvSpPr>
          <p:nvPr>
            <p:ph type="sldImg"/>
          </p:nvPr>
        </p:nvSpPr>
        <p:spPr>
          <a:ln/>
        </p:spPr>
      </p:sp>
      <p:sp>
        <p:nvSpPr>
          <p:cNvPr id="4005891"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28462209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4FA42-D5FF-44C1-8751-F1689061D693}" type="slidenum">
              <a:rPr lang="en-US" altLang="zh-CN"/>
              <a:pPr/>
              <a:t>54</a:t>
            </a:fld>
            <a:endParaRPr lang="en-US" altLang="zh-CN"/>
          </a:p>
        </p:txBody>
      </p:sp>
      <p:sp>
        <p:nvSpPr>
          <p:cNvPr id="3995650" name="Rectangle 2"/>
          <p:cNvSpPr>
            <a:spLocks noChangeArrowheads="1" noTextEdit="1"/>
          </p:cNvSpPr>
          <p:nvPr>
            <p:ph type="sldImg"/>
          </p:nvPr>
        </p:nvSpPr>
        <p:spPr>
          <a:xfrm>
            <a:off x="1143000" y="685800"/>
            <a:ext cx="4573588" cy="3430588"/>
          </a:xfrm>
          <a:ln/>
        </p:spPr>
      </p:sp>
      <p:sp>
        <p:nvSpPr>
          <p:cNvPr id="399565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1072859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EEAC17-F3AC-467F-BE40-F0D0FB59639A}" type="slidenum">
              <a:rPr lang="en-US" altLang="zh-CN"/>
              <a:pPr/>
              <a:t>55</a:t>
            </a:fld>
            <a:endParaRPr lang="en-US" altLang="zh-CN"/>
          </a:p>
        </p:txBody>
      </p:sp>
      <p:sp>
        <p:nvSpPr>
          <p:cNvPr id="4007938" name="Rectangle 2"/>
          <p:cNvSpPr>
            <a:spLocks noChangeArrowheads="1" noTextEdit="1"/>
          </p:cNvSpPr>
          <p:nvPr>
            <p:ph type="sldImg"/>
          </p:nvPr>
        </p:nvSpPr>
        <p:spPr>
          <a:ln/>
        </p:spPr>
      </p:sp>
      <p:sp>
        <p:nvSpPr>
          <p:cNvPr id="4007939"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0271282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C162E6-5D5C-4A22-BD8B-463568C76841}" type="slidenum">
              <a:rPr lang="en-US" altLang="zh-CN"/>
              <a:pPr/>
              <a:t>56</a:t>
            </a:fld>
            <a:endParaRPr lang="en-US" altLang="zh-CN"/>
          </a:p>
        </p:txBody>
      </p:sp>
      <p:sp>
        <p:nvSpPr>
          <p:cNvPr id="4009986" name="Rectangle 2"/>
          <p:cNvSpPr>
            <a:spLocks noChangeArrowheads="1" noTextEdit="1"/>
          </p:cNvSpPr>
          <p:nvPr>
            <p:ph type="sldImg"/>
          </p:nvPr>
        </p:nvSpPr>
        <p:spPr>
          <a:ln/>
        </p:spPr>
      </p:sp>
      <p:sp>
        <p:nvSpPr>
          <p:cNvPr id="4009987"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22035373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41CD78-5ED6-4CA1-8DF3-770D3A8160F4}" type="slidenum">
              <a:rPr lang="en-US" altLang="zh-CN"/>
              <a:pPr/>
              <a:t>57</a:t>
            </a:fld>
            <a:endParaRPr lang="en-US" altLang="zh-CN"/>
          </a:p>
        </p:txBody>
      </p:sp>
      <p:sp>
        <p:nvSpPr>
          <p:cNvPr id="3993602" name="Rectangle 2"/>
          <p:cNvSpPr>
            <a:spLocks noChangeArrowheads="1" noTextEdit="1"/>
          </p:cNvSpPr>
          <p:nvPr>
            <p:ph type="sldImg"/>
          </p:nvPr>
        </p:nvSpPr>
        <p:spPr>
          <a:ln/>
        </p:spPr>
      </p:sp>
      <p:sp>
        <p:nvSpPr>
          <p:cNvPr id="3993603"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1331603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473476-9A20-4B3C-8583-04922F096976}" type="slidenum">
              <a:rPr lang="en-US" altLang="zh-CN"/>
              <a:pPr/>
              <a:t>58</a:t>
            </a:fld>
            <a:endParaRPr lang="en-US" altLang="zh-CN"/>
          </a:p>
        </p:txBody>
      </p:sp>
      <p:sp>
        <p:nvSpPr>
          <p:cNvPr id="4012034" name="Rectangle 2"/>
          <p:cNvSpPr>
            <a:spLocks noChangeArrowheads="1" noTextEdit="1"/>
          </p:cNvSpPr>
          <p:nvPr>
            <p:ph type="sldImg"/>
          </p:nvPr>
        </p:nvSpPr>
        <p:spPr>
          <a:ln/>
        </p:spPr>
      </p:sp>
      <p:sp>
        <p:nvSpPr>
          <p:cNvPr id="4012035"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912183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7DD23AB-4417-4AFC-A2B2-CA988098254F}" type="slidenum">
              <a:rPr lang="en-US" altLang="zh-CN"/>
              <a:pPr/>
              <a:t>59</a:t>
            </a:fld>
            <a:endParaRPr lang="en-US" altLang="zh-CN"/>
          </a:p>
        </p:txBody>
      </p:sp>
      <p:sp>
        <p:nvSpPr>
          <p:cNvPr id="4018178" name="Rectangle 7"/>
          <p:cNvSpPr txBox="1">
            <a:spLocks noGrp="1" noChangeArrowheads="1"/>
          </p:cNvSpPr>
          <p:nvPr/>
        </p:nvSpPr>
        <p:spPr bwMode="auto">
          <a:xfrm>
            <a:off x="3884613" y="868680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53" tIns="45277" rIns="90553" bIns="45277" anchor="b"/>
          <a:lstStyle>
            <a:lvl1pPr algn="l" defTabSz="903288">
              <a:defRPr kumimoji="1" sz="2400">
                <a:solidFill>
                  <a:schemeClr val="tx1"/>
                </a:solidFill>
                <a:latin typeface="Times New Roman" panose="02020603050405020304" pitchFamily="18" charset="0"/>
                <a:ea typeface="宋体" panose="02010600030101010101" pitchFamily="2" charset="-122"/>
              </a:defRPr>
            </a:lvl1pPr>
            <a:lvl2pPr marL="742950" indent="-285750" algn="l" defTabSz="903288">
              <a:defRPr kumimoji="1" sz="2400">
                <a:solidFill>
                  <a:schemeClr val="tx1"/>
                </a:solidFill>
                <a:latin typeface="Times New Roman" panose="02020603050405020304" pitchFamily="18" charset="0"/>
                <a:ea typeface="宋体" panose="02010600030101010101" pitchFamily="2" charset="-122"/>
              </a:defRPr>
            </a:lvl2pPr>
            <a:lvl3pPr marL="1143000" indent="-228600" algn="l" defTabSz="903288">
              <a:defRPr kumimoji="1" sz="2400">
                <a:solidFill>
                  <a:schemeClr val="tx1"/>
                </a:solidFill>
                <a:latin typeface="Times New Roman" panose="02020603050405020304" pitchFamily="18" charset="0"/>
                <a:ea typeface="宋体" panose="02010600030101010101" pitchFamily="2" charset="-122"/>
              </a:defRPr>
            </a:lvl3pPr>
            <a:lvl4pPr marL="1600200" indent="-228600" algn="l" defTabSz="903288">
              <a:defRPr kumimoji="1" sz="2400">
                <a:solidFill>
                  <a:schemeClr val="tx1"/>
                </a:solidFill>
                <a:latin typeface="Times New Roman" panose="02020603050405020304" pitchFamily="18" charset="0"/>
                <a:ea typeface="宋体" panose="02010600030101010101" pitchFamily="2" charset="-122"/>
              </a:defRPr>
            </a:lvl4pPr>
            <a:lvl5pPr marL="2057400" indent="-228600" algn="l" defTabSz="903288">
              <a:defRPr kumimoji="1" sz="2400">
                <a:solidFill>
                  <a:schemeClr val="tx1"/>
                </a:solidFill>
                <a:latin typeface="Times New Roman" panose="02020603050405020304" pitchFamily="18" charset="0"/>
                <a:ea typeface="宋体" panose="02010600030101010101" pitchFamily="2" charset="-122"/>
              </a:defRPr>
            </a:lvl5pPr>
            <a:lvl6pPr marL="2514600" indent="-228600" defTabSz="9032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9032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9032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903288"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544A730F-DB04-411A-864B-6F82AFF783CB}" type="slidenum">
              <a:rPr lang="en-US" altLang="zh-CN" sz="1200">
                <a:latin typeface="Arial" panose="020B0604020202020204" pitchFamily="34" charset="0"/>
              </a:rPr>
              <a:pPr algn="r"/>
              <a:t>59</a:t>
            </a:fld>
            <a:endParaRPr lang="en-US" altLang="zh-CN" sz="1200">
              <a:latin typeface="Arial" panose="020B0604020202020204" pitchFamily="34" charset="0"/>
            </a:endParaRPr>
          </a:p>
        </p:txBody>
      </p:sp>
      <p:sp>
        <p:nvSpPr>
          <p:cNvPr id="4018179" name="Rectangle 2"/>
          <p:cNvSpPr>
            <a:spLocks noGrp="1" noRot="1" noChangeAspect="1" noChangeArrowheads="1" noTextEdit="1"/>
          </p:cNvSpPr>
          <p:nvPr>
            <p:ph type="sldImg"/>
          </p:nvPr>
        </p:nvSpPr>
        <p:spPr>
          <a:ln/>
        </p:spPr>
      </p:sp>
      <p:sp>
        <p:nvSpPr>
          <p:cNvPr id="4018180" name="Rectangle 3"/>
          <p:cNvSpPr>
            <a:spLocks noGrp="1" noChangeArrowheads="1"/>
          </p:cNvSpPr>
          <p:nvPr>
            <p:ph type="body" idx="1"/>
          </p:nvPr>
        </p:nvSpPr>
        <p:spPr>
          <a:xfrm>
            <a:off x="914400" y="4343400"/>
            <a:ext cx="5029200" cy="4113213"/>
          </a:xfrm>
        </p:spPr>
        <p:txBody>
          <a:bodyPr lIns="90553" tIns="45277" rIns="90553" bIns="45277"/>
          <a:lstStyle/>
          <a:p>
            <a:r>
              <a:rPr lang="zh-CN" altLang="en-US">
                <a:latin typeface="Arial" panose="020B0604020202020204" pitchFamily="34" charset="0"/>
              </a:rPr>
              <a:t>（解释标准预防的含义），标准预防措施在</a:t>
            </a:r>
            <a:r>
              <a:rPr lang="en-US" altLang="zh-CN">
                <a:latin typeface="Arial" panose="020B0604020202020204" pitchFamily="34" charset="0"/>
              </a:rPr>
              <a:t>SARS</a:t>
            </a:r>
            <a:r>
              <a:rPr lang="zh-CN" altLang="en-US">
                <a:latin typeface="Arial" panose="020B0604020202020204" pitchFamily="34" charset="0"/>
              </a:rPr>
              <a:t>期间以及之后受到卫生部、专业人员的积极推广，目前在感控条例、医护人员艾滋病病毒职业暴露防护工作指导原则等规范中都明确提出的标准防护的要求。只有医护人员安全了才能保证提供有效的医疗措施给病人</a:t>
            </a:r>
          </a:p>
        </p:txBody>
      </p:sp>
    </p:spTree>
    <p:extLst>
      <p:ext uri="{BB962C8B-B14F-4D97-AF65-F5344CB8AC3E}">
        <p14:creationId xmlns:p14="http://schemas.microsoft.com/office/powerpoint/2010/main" val="23669998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0FF1F-A7CF-470D-A010-44BD3CABD172}" type="slidenum">
              <a:rPr lang="en-US" altLang="zh-CN"/>
              <a:pPr/>
              <a:t>61</a:t>
            </a:fld>
            <a:endParaRPr lang="en-US" altLang="zh-CN"/>
          </a:p>
        </p:txBody>
      </p:sp>
      <p:sp>
        <p:nvSpPr>
          <p:cNvPr id="4015106" name="Rectangle 2"/>
          <p:cNvSpPr>
            <a:spLocks noChangeArrowheads="1" noTextEdit="1"/>
          </p:cNvSpPr>
          <p:nvPr>
            <p:ph type="sldImg"/>
          </p:nvPr>
        </p:nvSpPr>
        <p:spPr>
          <a:ln/>
        </p:spPr>
      </p:sp>
      <p:sp>
        <p:nvSpPr>
          <p:cNvPr id="4015107"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1611776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AC5BAB-1355-4F96-AA74-FB22669E131C}" type="slidenum">
              <a:rPr lang="en-US" altLang="zh-CN"/>
              <a:pPr/>
              <a:t>62</a:t>
            </a:fld>
            <a:endParaRPr lang="en-US" altLang="zh-CN"/>
          </a:p>
        </p:txBody>
      </p:sp>
      <p:sp>
        <p:nvSpPr>
          <p:cNvPr id="3997698" name="Rectangle 2"/>
          <p:cNvSpPr>
            <a:spLocks noChangeArrowheads="1" noTextEdit="1"/>
          </p:cNvSpPr>
          <p:nvPr>
            <p:ph type="sldImg"/>
          </p:nvPr>
        </p:nvSpPr>
        <p:spPr>
          <a:ln/>
        </p:spPr>
      </p:sp>
      <p:sp>
        <p:nvSpPr>
          <p:cNvPr id="3997699"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39860349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FA7349-163D-4AAF-A15D-3A8D0656C9C4}" type="slidenum">
              <a:rPr lang="en-US" altLang="zh-CN"/>
              <a:pPr/>
              <a:t>63</a:t>
            </a:fld>
            <a:endParaRPr lang="en-US" altLang="zh-CN"/>
          </a:p>
        </p:txBody>
      </p:sp>
      <p:sp>
        <p:nvSpPr>
          <p:cNvPr id="4001794" name="Rectangle 2"/>
          <p:cNvSpPr>
            <a:spLocks noChangeArrowheads="1" noTextEdit="1"/>
          </p:cNvSpPr>
          <p:nvPr>
            <p:ph type="sldImg"/>
          </p:nvPr>
        </p:nvSpPr>
        <p:spPr>
          <a:ln/>
        </p:spPr>
      </p:sp>
      <p:sp>
        <p:nvSpPr>
          <p:cNvPr id="4001795"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24578734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054973-C415-4CFD-9788-E24B21386A51}" type="slidenum">
              <a:rPr lang="en-US" altLang="zh-CN"/>
              <a:pPr/>
              <a:t>64</a:t>
            </a:fld>
            <a:endParaRPr lang="en-US" altLang="zh-CN"/>
          </a:p>
        </p:txBody>
      </p:sp>
      <p:sp>
        <p:nvSpPr>
          <p:cNvPr id="3937282" name="Rectangle 2"/>
          <p:cNvSpPr>
            <a:spLocks noChangeArrowheads="1" noTextEdit="1"/>
          </p:cNvSpPr>
          <p:nvPr>
            <p:ph type="sldImg"/>
          </p:nvPr>
        </p:nvSpPr>
        <p:spPr>
          <a:xfrm>
            <a:off x="1141413" y="687388"/>
            <a:ext cx="4572000" cy="3429000"/>
          </a:xfrm>
          <a:ln/>
        </p:spPr>
      </p:sp>
      <p:sp>
        <p:nvSpPr>
          <p:cNvPr id="3937283"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28379318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FD8B03F-7E8C-4D9B-8CA7-DB732515BB4A}" type="slidenum">
              <a:rPr lang="en-US" altLang="zh-CN"/>
              <a:pPr/>
              <a:t>65</a:t>
            </a:fld>
            <a:endParaRPr lang="en-US" altLang="zh-CN"/>
          </a:p>
        </p:txBody>
      </p:sp>
      <p:sp>
        <p:nvSpPr>
          <p:cNvPr id="4037634" name="幻灯片图像占位符 1"/>
          <p:cNvSpPr>
            <a:spLocks noGrp="1" noRot="1" noChangeAspect="1" noTextEdit="1"/>
          </p:cNvSpPr>
          <p:nvPr>
            <p:ph type="sldImg"/>
          </p:nvPr>
        </p:nvSpPr>
        <p:spPr>
          <a:ln/>
        </p:spPr>
      </p:sp>
      <p:sp>
        <p:nvSpPr>
          <p:cNvPr id="4037635" name="备注占位符 2"/>
          <p:cNvSpPr>
            <a:spLocks noGrp="1"/>
          </p:cNvSpPr>
          <p:nvPr>
            <p:ph type="body" idx="1"/>
          </p:nvPr>
        </p:nvSpPr>
        <p:spPr>
          <a:xfrm>
            <a:off x="685800" y="4343400"/>
            <a:ext cx="5486400" cy="4114800"/>
          </a:xfrm>
        </p:spPr>
        <p:txBody>
          <a:bodyPr/>
          <a:lstStyle/>
          <a:p>
            <a:pPr>
              <a:spcBef>
                <a:spcPct val="0"/>
              </a:spcBef>
            </a:pPr>
            <a:endParaRPr lang="zh-CN" altLang="zh-CN"/>
          </a:p>
        </p:txBody>
      </p:sp>
      <p:sp>
        <p:nvSpPr>
          <p:cNvPr id="4037636"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ABE10959-F46A-43F7-9F1C-196A702B7060}" type="slidenum">
              <a:rPr kumimoji="0" lang="en-US" altLang="zh-CN" sz="1200">
                <a:latin typeface="Calibri" panose="020F0502020204030204" pitchFamily="34" charset="0"/>
              </a:rPr>
              <a:pPr algn="r"/>
              <a:t>65</a:t>
            </a:fld>
            <a:endParaRPr kumimoji="0" lang="en-US" altLang="zh-CN" sz="1200">
              <a:latin typeface="Calibri" panose="020F0502020204030204" pitchFamily="34" charset="0"/>
            </a:endParaRPr>
          </a:p>
        </p:txBody>
      </p:sp>
    </p:spTree>
    <p:extLst>
      <p:ext uri="{BB962C8B-B14F-4D97-AF65-F5344CB8AC3E}">
        <p14:creationId xmlns:p14="http://schemas.microsoft.com/office/powerpoint/2010/main" val="21132065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80BBF0-9595-4E6A-841A-44902C4BE18F}" type="slidenum">
              <a:rPr lang="en-US" altLang="zh-CN"/>
              <a:pPr/>
              <a:t>66</a:t>
            </a:fld>
            <a:endParaRPr lang="en-US" altLang="zh-CN"/>
          </a:p>
        </p:txBody>
      </p:sp>
      <p:sp>
        <p:nvSpPr>
          <p:cNvPr id="4032514" name="Rectangle 2"/>
          <p:cNvSpPr>
            <a:spLocks noChangeArrowheads="1" noTextEdit="1"/>
          </p:cNvSpPr>
          <p:nvPr>
            <p:ph type="sldImg"/>
          </p:nvPr>
        </p:nvSpPr>
        <p:spPr>
          <a:ln/>
        </p:spPr>
      </p:sp>
      <p:sp>
        <p:nvSpPr>
          <p:cNvPr id="4032515" name="Rectangle 3"/>
          <p:cNvSpPr>
            <a:spLocks noGrp="1" noChangeArrowheads="1"/>
          </p:cNvSpPr>
          <p:nvPr>
            <p:ph type="body" idx="1"/>
          </p:nvPr>
        </p:nvSpPr>
        <p:spPr>
          <a:xfrm>
            <a:off x="685800" y="4343400"/>
            <a:ext cx="5486400" cy="4114800"/>
          </a:xfrm>
        </p:spPr>
        <p:txBody>
          <a:bodyPr/>
          <a:lstStyle/>
          <a:p>
            <a:endParaRPr lang="zh-CN" altLang="zh-CN"/>
          </a:p>
        </p:txBody>
      </p:sp>
    </p:spTree>
    <p:extLst>
      <p:ext uri="{BB962C8B-B14F-4D97-AF65-F5344CB8AC3E}">
        <p14:creationId xmlns:p14="http://schemas.microsoft.com/office/powerpoint/2010/main" val="18667877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03AD7E2-AB64-47FD-8AA6-D04DEDAEDA48}" type="slidenum">
              <a:rPr lang="en-US" altLang="zh-CN"/>
              <a:pPr/>
              <a:t>67</a:t>
            </a:fld>
            <a:endParaRPr lang="en-US" altLang="zh-CN"/>
          </a:p>
        </p:txBody>
      </p:sp>
      <p:sp>
        <p:nvSpPr>
          <p:cNvPr id="4035586" name="幻灯片图像占位符 1"/>
          <p:cNvSpPr>
            <a:spLocks noGrp="1" noRot="1" noChangeAspect="1" noTextEdit="1"/>
          </p:cNvSpPr>
          <p:nvPr>
            <p:ph type="sldImg"/>
          </p:nvPr>
        </p:nvSpPr>
        <p:spPr>
          <a:ln/>
        </p:spPr>
      </p:sp>
      <p:sp>
        <p:nvSpPr>
          <p:cNvPr id="4035587" name="备注占位符 2"/>
          <p:cNvSpPr>
            <a:spLocks noGrp="1"/>
          </p:cNvSpPr>
          <p:nvPr>
            <p:ph type="body" idx="1"/>
          </p:nvPr>
        </p:nvSpPr>
        <p:spPr>
          <a:xfrm>
            <a:off x="685800" y="4343400"/>
            <a:ext cx="5486400" cy="4114800"/>
          </a:xfrm>
        </p:spPr>
        <p:txBody>
          <a:bodyPr/>
          <a:lstStyle/>
          <a:p>
            <a:pPr>
              <a:spcBef>
                <a:spcPct val="0"/>
              </a:spcBef>
            </a:pPr>
            <a:r>
              <a:rPr lang="zh-CN" altLang="en-US"/>
              <a:t>中国的自来水水质差是公认的</a:t>
            </a:r>
            <a:r>
              <a:rPr lang="zh-CN" altLang="zh-CN"/>
              <a:t>。</a:t>
            </a:r>
            <a:r>
              <a:rPr lang="zh-CN" altLang="en-US"/>
              <a:t>我们有时看见自来水，尤其是老房子水管流出的自来水是黄色的，自来水管道内有什么呢？</a:t>
            </a:r>
          </a:p>
          <a:p>
            <a:pPr>
              <a:spcBef>
                <a:spcPct val="0"/>
              </a:spcBef>
            </a:pPr>
            <a:r>
              <a:rPr lang="zh-CN" altLang="en-US"/>
              <a:t>图上是截开的自来水管，管壁有大量铁锈、腐蚀物和沉积的有机物。这些东西为微生物生物膜的形成和增殖提供了良好的环境</a:t>
            </a:r>
            <a:r>
              <a:rPr lang="zh-CN" altLang="en-US" i="1"/>
              <a:t>。</a:t>
            </a:r>
            <a:r>
              <a:rPr lang="zh-CN" altLang="en-US"/>
              <a:t>对淋浴喷头采样发现生物膜内有多种致病菌和条件致病菌。</a:t>
            </a:r>
          </a:p>
        </p:txBody>
      </p:sp>
      <p:sp>
        <p:nvSpPr>
          <p:cNvPr id="4035588"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EF967701-DF8A-4AD4-B940-4A84661C8513}" type="slidenum">
              <a:rPr kumimoji="0" lang="en-US" altLang="zh-CN" sz="1200">
                <a:latin typeface="Calibri" panose="020F0502020204030204" pitchFamily="34" charset="0"/>
              </a:rPr>
              <a:pPr algn="r"/>
              <a:t>67</a:t>
            </a:fld>
            <a:endParaRPr kumimoji="0" lang="en-US" altLang="zh-CN" sz="1200">
              <a:latin typeface="Calibri" panose="020F0502020204030204" pitchFamily="34" charset="0"/>
            </a:endParaRPr>
          </a:p>
        </p:txBody>
      </p:sp>
    </p:spTree>
    <p:extLst>
      <p:ext uri="{BB962C8B-B14F-4D97-AF65-F5344CB8AC3E}">
        <p14:creationId xmlns:p14="http://schemas.microsoft.com/office/powerpoint/2010/main" val="21121472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CF8F3CE-3CAB-4A39-8943-D18135277164}" type="slidenum">
              <a:rPr lang="en-US" altLang="zh-CN"/>
              <a:pPr/>
              <a:t>69</a:t>
            </a:fld>
            <a:endParaRPr lang="en-US" altLang="zh-CN"/>
          </a:p>
        </p:txBody>
      </p:sp>
      <p:sp>
        <p:nvSpPr>
          <p:cNvPr id="4042754" name="幻灯片图像占位符 1"/>
          <p:cNvSpPr>
            <a:spLocks noGrp="1" noRot="1" noChangeAspect="1" noTextEdit="1"/>
          </p:cNvSpPr>
          <p:nvPr>
            <p:ph type="sldImg"/>
          </p:nvPr>
        </p:nvSpPr>
        <p:spPr>
          <a:xfrm>
            <a:off x="1144588" y="687388"/>
            <a:ext cx="4568825" cy="3427412"/>
          </a:xfrm>
          <a:ln/>
        </p:spPr>
      </p:sp>
      <p:sp>
        <p:nvSpPr>
          <p:cNvPr id="4042755" name="备注占位符 2"/>
          <p:cNvSpPr>
            <a:spLocks noGrp="1"/>
          </p:cNvSpPr>
          <p:nvPr>
            <p:ph type="body" idx="1"/>
          </p:nvPr>
        </p:nvSpPr>
        <p:spPr>
          <a:xfrm>
            <a:off x="914400" y="4341813"/>
            <a:ext cx="5029200" cy="4114800"/>
          </a:xfrm>
        </p:spPr>
        <p:txBody>
          <a:bodyPr lIns="94462" tIns="47231" rIns="94462" bIns="47231"/>
          <a:lstStyle/>
          <a:p>
            <a:endParaRPr lang="zh-CN" altLang="zh-CN"/>
          </a:p>
        </p:txBody>
      </p:sp>
      <p:sp>
        <p:nvSpPr>
          <p:cNvPr id="4042756" name="灯片编号占位符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462" tIns="47231" rIns="94462" bIns="47231" anchor="b"/>
          <a:lstStyle>
            <a:lvl1pPr algn="l" defTabSz="944563">
              <a:defRPr kumimoji="1" sz="2400">
                <a:solidFill>
                  <a:schemeClr val="tx1"/>
                </a:solidFill>
                <a:latin typeface="Times New Roman" panose="02020603050405020304" pitchFamily="18" charset="0"/>
                <a:ea typeface="宋体" panose="02010600030101010101" pitchFamily="2" charset="-122"/>
              </a:defRPr>
            </a:lvl1pPr>
            <a:lvl2pPr marL="708025" indent="-271463" algn="l" defTabSz="944563">
              <a:defRPr kumimoji="1" sz="2400">
                <a:solidFill>
                  <a:schemeClr val="tx1"/>
                </a:solidFill>
                <a:latin typeface="Times New Roman" panose="02020603050405020304" pitchFamily="18" charset="0"/>
                <a:ea typeface="宋体" panose="02010600030101010101" pitchFamily="2" charset="-122"/>
              </a:defRPr>
            </a:lvl2pPr>
            <a:lvl3pPr marL="1090613" indent="-219075" algn="l" defTabSz="944563">
              <a:defRPr kumimoji="1" sz="2400">
                <a:solidFill>
                  <a:schemeClr val="tx1"/>
                </a:solidFill>
                <a:latin typeface="Times New Roman" panose="02020603050405020304" pitchFamily="18" charset="0"/>
                <a:ea typeface="宋体" panose="02010600030101010101" pitchFamily="2" charset="-122"/>
              </a:defRPr>
            </a:lvl3pPr>
            <a:lvl4pPr marL="1525588" indent="-217488" algn="l" defTabSz="944563">
              <a:defRPr kumimoji="1" sz="2400">
                <a:solidFill>
                  <a:schemeClr val="tx1"/>
                </a:solidFill>
                <a:latin typeface="Times New Roman" panose="02020603050405020304" pitchFamily="18" charset="0"/>
                <a:ea typeface="宋体" panose="02010600030101010101" pitchFamily="2" charset="-122"/>
              </a:defRPr>
            </a:lvl4pPr>
            <a:lvl5pPr marL="1962150" indent="-217488" algn="l" defTabSz="944563">
              <a:defRPr kumimoji="1" sz="2400">
                <a:solidFill>
                  <a:schemeClr val="tx1"/>
                </a:solidFill>
                <a:latin typeface="Times New Roman" panose="02020603050405020304" pitchFamily="18" charset="0"/>
                <a:ea typeface="宋体" panose="02010600030101010101" pitchFamily="2" charset="-122"/>
              </a:defRPr>
            </a:lvl5pPr>
            <a:lvl6pPr marL="2419350" indent="-217488" defTabSz="944563"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876550" indent="-217488" defTabSz="944563"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333750" indent="-217488" defTabSz="944563"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790950" indent="-217488" defTabSz="944563"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eaLnBrk="0" hangingPunct="0"/>
            <a:fld id="{06738691-55C5-4BEE-BD27-1DCE7113224C}" type="slidenum">
              <a:rPr kumimoji="0" lang="en-US" altLang="zh-CN" sz="1200" b="1">
                <a:latin typeface="Arial" panose="020B0604020202020204" pitchFamily="34" charset="0"/>
              </a:rPr>
              <a:pPr algn="r" eaLnBrk="0" hangingPunct="0"/>
              <a:t>69</a:t>
            </a:fld>
            <a:endParaRPr kumimoji="0" lang="en-US" altLang="zh-CN" sz="1200" b="1">
              <a:latin typeface="Arial" panose="020B0604020202020204" pitchFamily="34" charset="0"/>
            </a:endParaRPr>
          </a:p>
        </p:txBody>
      </p:sp>
    </p:spTree>
    <p:extLst>
      <p:ext uri="{BB962C8B-B14F-4D97-AF65-F5344CB8AC3E}">
        <p14:creationId xmlns:p14="http://schemas.microsoft.com/office/powerpoint/2010/main" val="22114032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A93034-6E19-45D8-B29D-DAB1C0D07CE2}" type="slidenum">
              <a:rPr lang="en-US" altLang="zh-CN"/>
              <a:pPr/>
              <a:t>73</a:t>
            </a:fld>
            <a:endParaRPr lang="en-US" altLang="zh-CN"/>
          </a:p>
        </p:txBody>
      </p:sp>
      <p:sp>
        <p:nvSpPr>
          <p:cNvPr id="4024322" name="Rectangle 2"/>
          <p:cNvSpPr>
            <a:spLocks noChangeArrowheads="1" noTextEdit="1"/>
          </p:cNvSpPr>
          <p:nvPr>
            <p:ph type="sldImg"/>
          </p:nvPr>
        </p:nvSpPr>
        <p:spPr>
          <a:ln/>
        </p:spPr>
      </p:sp>
      <p:sp>
        <p:nvSpPr>
          <p:cNvPr id="4024323"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12143355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DC4A70-2EFD-4970-8B09-1C3157084E7D}" type="slidenum">
              <a:rPr lang="en-US" altLang="zh-CN"/>
              <a:pPr/>
              <a:t>74</a:t>
            </a:fld>
            <a:endParaRPr lang="en-US" altLang="zh-CN"/>
          </a:p>
        </p:txBody>
      </p:sp>
      <p:sp>
        <p:nvSpPr>
          <p:cNvPr id="3940354" name="Rectangle 2"/>
          <p:cNvSpPr>
            <a:spLocks noChangeArrowheads="1" noTextEdit="1"/>
          </p:cNvSpPr>
          <p:nvPr>
            <p:ph type="sldImg"/>
          </p:nvPr>
        </p:nvSpPr>
        <p:spPr>
          <a:xfrm>
            <a:off x="1141413" y="687388"/>
            <a:ext cx="4572000" cy="3429000"/>
          </a:xfrm>
          <a:ln/>
        </p:spPr>
      </p:sp>
      <p:sp>
        <p:nvSpPr>
          <p:cNvPr id="3940355"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15459454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9E68CF6-6871-481D-B5EB-2C4C72165879}" type="slidenum">
              <a:rPr lang="en-US" altLang="zh-CN"/>
              <a:pPr/>
              <a:t>75</a:t>
            </a:fld>
            <a:endParaRPr lang="en-US" altLang="zh-CN"/>
          </a:p>
        </p:txBody>
      </p:sp>
      <p:sp>
        <p:nvSpPr>
          <p:cNvPr id="4020226" name="幻灯片图像占位符 1"/>
          <p:cNvSpPr>
            <a:spLocks noGrp="1" noRot="1" noChangeAspect="1" noTextEdit="1"/>
          </p:cNvSpPr>
          <p:nvPr>
            <p:ph type="sldImg"/>
          </p:nvPr>
        </p:nvSpPr>
        <p:spPr>
          <a:ln/>
        </p:spPr>
      </p:sp>
      <p:sp>
        <p:nvSpPr>
          <p:cNvPr id="4020227" name="备注占位符 2"/>
          <p:cNvSpPr>
            <a:spLocks noGrp="1"/>
          </p:cNvSpPr>
          <p:nvPr>
            <p:ph type="body" idx="1"/>
          </p:nvPr>
        </p:nvSpPr>
        <p:spPr>
          <a:xfrm>
            <a:off x="914400" y="4344988"/>
            <a:ext cx="5029200" cy="4113212"/>
          </a:xfrm>
        </p:spPr>
        <p:txBody>
          <a:bodyPr lIns="88494" tIns="44247" rIns="88494" bIns="44247"/>
          <a:lstStyle/>
          <a:p>
            <a:endParaRPr lang="zh-CN" altLang="zh-CN"/>
          </a:p>
        </p:txBody>
      </p:sp>
      <p:sp>
        <p:nvSpPr>
          <p:cNvPr id="4020228" name="灯片编号占位符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494" tIns="44247" rIns="88494" bIns="44247" anchor="b"/>
          <a:lstStyle>
            <a:lvl1pPr algn="l" defTabSz="885825">
              <a:defRPr kumimoji="1" sz="2400">
                <a:solidFill>
                  <a:schemeClr val="tx1"/>
                </a:solidFill>
                <a:latin typeface="Times New Roman" panose="02020603050405020304" pitchFamily="18" charset="0"/>
                <a:ea typeface="宋体" panose="02010600030101010101" pitchFamily="2" charset="-122"/>
              </a:defRPr>
            </a:lvl1pPr>
            <a:lvl2pPr marL="685800" indent="-263525" algn="l" defTabSz="885825">
              <a:defRPr kumimoji="1" sz="2400">
                <a:solidFill>
                  <a:schemeClr val="tx1"/>
                </a:solidFill>
                <a:latin typeface="Times New Roman" panose="02020603050405020304" pitchFamily="18" charset="0"/>
                <a:ea typeface="宋体" panose="02010600030101010101" pitchFamily="2" charset="-122"/>
              </a:defRPr>
            </a:lvl2pPr>
            <a:lvl3pPr marL="1055688" indent="-211138" algn="l" defTabSz="885825">
              <a:defRPr kumimoji="1" sz="2400">
                <a:solidFill>
                  <a:schemeClr val="tx1"/>
                </a:solidFill>
                <a:latin typeface="Times New Roman" panose="02020603050405020304" pitchFamily="18" charset="0"/>
                <a:ea typeface="宋体" panose="02010600030101010101" pitchFamily="2" charset="-122"/>
              </a:defRPr>
            </a:lvl3pPr>
            <a:lvl4pPr marL="1476375" indent="-209550" algn="l" defTabSz="885825">
              <a:defRPr kumimoji="1" sz="2400">
                <a:solidFill>
                  <a:schemeClr val="tx1"/>
                </a:solidFill>
                <a:latin typeface="Times New Roman" panose="02020603050405020304" pitchFamily="18" charset="0"/>
                <a:ea typeface="宋体" panose="02010600030101010101" pitchFamily="2" charset="-122"/>
              </a:defRPr>
            </a:lvl4pPr>
            <a:lvl5pPr marL="1898650" indent="-211138" algn="l" defTabSz="885825">
              <a:defRPr kumimoji="1" sz="2400">
                <a:solidFill>
                  <a:schemeClr val="tx1"/>
                </a:solidFill>
                <a:latin typeface="Times New Roman" panose="02020603050405020304" pitchFamily="18" charset="0"/>
                <a:ea typeface="宋体" panose="02010600030101010101" pitchFamily="2" charset="-122"/>
              </a:defRPr>
            </a:lvl5pPr>
            <a:lvl6pPr marL="2355850" indent="-211138" defTabSz="88582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813050" indent="-211138" defTabSz="88582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270250" indent="-211138" defTabSz="88582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727450" indent="-211138" defTabSz="88582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7AF56E7E-5844-41AE-87C4-C1A6255B08BA}" type="slidenum">
              <a:rPr lang="en-US" altLang="zh-CN" sz="1200">
                <a:ea typeface="隶书" pitchFamily="49" charset="-122"/>
              </a:rPr>
              <a:pPr algn="r"/>
              <a:t>75</a:t>
            </a:fld>
            <a:endParaRPr lang="en-US" altLang="zh-CN" sz="1200">
              <a:ea typeface="隶书" pitchFamily="49" charset="-122"/>
            </a:endParaRPr>
          </a:p>
        </p:txBody>
      </p:sp>
    </p:spTree>
    <p:extLst>
      <p:ext uri="{BB962C8B-B14F-4D97-AF65-F5344CB8AC3E}">
        <p14:creationId xmlns:p14="http://schemas.microsoft.com/office/powerpoint/2010/main" val="34992766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FBA2B7-C292-46DC-ACFC-E193E2E6994C}" type="slidenum">
              <a:rPr lang="en-US" altLang="zh-CN"/>
              <a:pPr/>
              <a:t>76</a:t>
            </a:fld>
            <a:endParaRPr lang="en-US" altLang="zh-CN"/>
          </a:p>
        </p:txBody>
      </p:sp>
      <p:sp>
        <p:nvSpPr>
          <p:cNvPr id="4022274" name="Rectangle 2"/>
          <p:cNvSpPr>
            <a:spLocks noChangeArrowheads="1" noTextEdit="1"/>
          </p:cNvSpPr>
          <p:nvPr>
            <p:ph type="sldImg"/>
          </p:nvPr>
        </p:nvSpPr>
        <p:spPr>
          <a:ln/>
        </p:spPr>
      </p:sp>
      <p:sp>
        <p:nvSpPr>
          <p:cNvPr id="402227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164956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18FEE24-4DDC-42B9-8316-8059D73BCC7B}" type="slidenum">
              <a:rPr lang="en-US" altLang="zh-CN"/>
              <a:pPr/>
              <a:t>77</a:t>
            </a:fld>
            <a:endParaRPr lang="en-US" altLang="zh-CN"/>
          </a:p>
        </p:txBody>
      </p:sp>
      <p:sp>
        <p:nvSpPr>
          <p:cNvPr id="4026370" name="Rectangle 7"/>
          <p:cNvSpPr txBox="1">
            <a:spLocks noGrp="1" noChangeArrowheads="1"/>
          </p:cNvSpPr>
          <p:nvPr/>
        </p:nvSpPr>
        <p:spPr bwMode="auto">
          <a:xfrm>
            <a:off x="3884613" y="868680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53" tIns="45277" rIns="90553" bIns="45277" anchor="b"/>
          <a:lstStyle>
            <a:lvl1pPr algn="l" defTabSz="904875">
              <a:defRPr kumimoji="1" sz="2400">
                <a:solidFill>
                  <a:schemeClr val="tx1"/>
                </a:solidFill>
                <a:latin typeface="Times New Roman" panose="02020603050405020304" pitchFamily="18" charset="0"/>
                <a:ea typeface="宋体" panose="02010600030101010101" pitchFamily="2" charset="-122"/>
              </a:defRPr>
            </a:lvl1pPr>
            <a:lvl2pPr marL="742950" indent="-285750" algn="l" defTabSz="904875">
              <a:defRPr kumimoji="1" sz="2400">
                <a:solidFill>
                  <a:schemeClr val="tx1"/>
                </a:solidFill>
                <a:latin typeface="Times New Roman" panose="02020603050405020304" pitchFamily="18" charset="0"/>
                <a:ea typeface="宋体" panose="02010600030101010101" pitchFamily="2" charset="-122"/>
              </a:defRPr>
            </a:lvl2pPr>
            <a:lvl3pPr marL="1143000" indent="-228600" algn="l" defTabSz="904875">
              <a:defRPr kumimoji="1" sz="2400">
                <a:solidFill>
                  <a:schemeClr val="tx1"/>
                </a:solidFill>
                <a:latin typeface="Times New Roman" panose="02020603050405020304" pitchFamily="18" charset="0"/>
                <a:ea typeface="宋体" panose="02010600030101010101" pitchFamily="2" charset="-122"/>
              </a:defRPr>
            </a:lvl3pPr>
            <a:lvl4pPr marL="1600200" indent="-228600" algn="l" defTabSz="904875">
              <a:defRPr kumimoji="1" sz="2400">
                <a:solidFill>
                  <a:schemeClr val="tx1"/>
                </a:solidFill>
                <a:latin typeface="Times New Roman" panose="02020603050405020304" pitchFamily="18" charset="0"/>
                <a:ea typeface="宋体" panose="02010600030101010101" pitchFamily="2" charset="-122"/>
              </a:defRPr>
            </a:lvl4pPr>
            <a:lvl5pPr marL="2057400" indent="-228600" algn="l" defTabSz="904875">
              <a:defRPr kumimoji="1" sz="2400">
                <a:solidFill>
                  <a:schemeClr val="tx1"/>
                </a:solidFill>
                <a:latin typeface="Times New Roman" panose="02020603050405020304" pitchFamily="18" charset="0"/>
                <a:ea typeface="宋体" panose="02010600030101010101" pitchFamily="2" charset="-122"/>
              </a:defRPr>
            </a:lvl5pPr>
            <a:lvl6pPr marL="25146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A280AC2A-89B9-4A4D-80A6-1B9DD0C650C7}" type="slidenum">
              <a:rPr lang="en-US" altLang="zh-CN" sz="1200">
                <a:ea typeface="隶书" pitchFamily="49" charset="-122"/>
              </a:rPr>
              <a:pPr algn="r"/>
              <a:t>77</a:t>
            </a:fld>
            <a:endParaRPr lang="en-US" altLang="zh-CN" sz="1200">
              <a:ea typeface="隶书" pitchFamily="49" charset="-122"/>
            </a:endParaRPr>
          </a:p>
        </p:txBody>
      </p:sp>
      <p:sp>
        <p:nvSpPr>
          <p:cNvPr id="4026371" name="Rectangle 2"/>
          <p:cNvSpPr>
            <a:spLocks noChangeArrowheads="1" noTextEdit="1"/>
          </p:cNvSpPr>
          <p:nvPr>
            <p:ph type="sldImg"/>
          </p:nvPr>
        </p:nvSpPr>
        <p:spPr>
          <a:ln/>
        </p:spPr>
      </p:sp>
      <p:sp>
        <p:nvSpPr>
          <p:cNvPr id="4026372" name="Rectangle 3"/>
          <p:cNvSpPr>
            <a:spLocks noGrp="1" noChangeArrowheads="1"/>
          </p:cNvSpPr>
          <p:nvPr>
            <p:ph type="body" idx="1"/>
          </p:nvPr>
        </p:nvSpPr>
        <p:spPr/>
        <p:txBody>
          <a:bodyPr lIns="90553" tIns="45277" rIns="90553" bIns="45277"/>
          <a:lstStyle/>
          <a:p>
            <a:endParaRPr lang="zh-CN" altLang="zh-CN"/>
          </a:p>
        </p:txBody>
      </p:sp>
    </p:spTree>
    <p:extLst>
      <p:ext uri="{BB962C8B-B14F-4D97-AF65-F5344CB8AC3E}">
        <p14:creationId xmlns:p14="http://schemas.microsoft.com/office/powerpoint/2010/main" val="24516854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F2EDC6-0C4B-4503-9129-261EA5D10EBF}" type="slidenum">
              <a:rPr lang="en-US" altLang="zh-CN"/>
              <a:pPr/>
              <a:t>78</a:t>
            </a:fld>
            <a:endParaRPr lang="en-US" altLang="zh-CN"/>
          </a:p>
        </p:txBody>
      </p:sp>
      <p:sp>
        <p:nvSpPr>
          <p:cNvPr id="4050946" name="Rectangle 2"/>
          <p:cNvSpPr>
            <a:spLocks noChangeArrowheads="1" noTextEdit="1"/>
          </p:cNvSpPr>
          <p:nvPr>
            <p:ph type="sldImg"/>
          </p:nvPr>
        </p:nvSpPr>
        <p:spPr>
          <a:xfrm>
            <a:off x="1141413" y="685800"/>
            <a:ext cx="4573587" cy="3430588"/>
          </a:xfrm>
          <a:ln/>
        </p:spPr>
      </p:sp>
      <p:sp>
        <p:nvSpPr>
          <p:cNvPr id="405094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5345673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4C00D5-79E5-4F50-819E-289747F69844}" type="slidenum">
              <a:rPr lang="en-US" altLang="zh-CN"/>
              <a:pPr/>
              <a:t>80</a:t>
            </a:fld>
            <a:endParaRPr lang="en-US" altLang="zh-CN"/>
          </a:p>
        </p:txBody>
      </p:sp>
      <p:sp>
        <p:nvSpPr>
          <p:cNvPr id="3948546" name="Rectangle 2"/>
          <p:cNvSpPr>
            <a:spLocks noChangeArrowheads="1" noTextEdit="1"/>
          </p:cNvSpPr>
          <p:nvPr>
            <p:ph type="sldImg"/>
          </p:nvPr>
        </p:nvSpPr>
        <p:spPr>
          <a:xfrm>
            <a:off x="1141413" y="687388"/>
            <a:ext cx="4572000" cy="3429000"/>
          </a:xfrm>
          <a:ln/>
        </p:spPr>
      </p:sp>
      <p:sp>
        <p:nvSpPr>
          <p:cNvPr id="3948547"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14303206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A5DF6-D9F6-4A4A-B331-017C7E811C88}" type="slidenum">
              <a:rPr lang="en-US" altLang="zh-CN"/>
              <a:pPr/>
              <a:t>84</a:t>
            </a:fld>
            <a:endParaRPr lang="en-US" altLang="zh-CN"/>
          </a:p>
        </p:txBody>
      </p:sp>
      <p:sp>
        <p:nvSpPr>
          <p:cNvPr id="4084738" name="Rectangle 2"/>
          <p:cNvSpPr>
            <a:spLocks noChangeArrowheads="1" noTextEdit="1"/>
          </p:cNvSpPr>
          <p:nvPr>
            <p:ph type="sldImg"/>
          </p:nvPr>
        </p:nvSpPr>
        <p:spPr>
          <a:xfrm>
            <a:off x="1141413" y="687388"/>
            <a:ext cx="4572000" cy="3429000"/>
          </a:xfrm>
          <a:ln/>
        </p:spPr>
      </p:sp>
      <p:sp>
        <p:nvSpPr>
          <p:cNvPr id="4084739"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3264147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A274D7-EDC9-4781-8B5B-D3E0965D1CF0}" type="slidenum">
              <a:rPr lang="en-US" altLang="zh-CN"/>
              <a:pPr/>
              <a:t>86</a:t>
            </a:fld>
            <a:endParaRPr lang="en-US" altLang="zh-CN"/>
          </a:p>
        </p:txBody>
      </p:sp>
      <p:sp>
        <p:nvSpPr>
          <p:cNvPr id="3890178" name="Rectangle 2"/>
          <p:cNvSpPr>
            <a:spLocks noChangeArrowheads="1" noTextEdit="1"/>
          </p:cNvSpPr>
          <p:nvPr>
            <p:ph type="sldImg"/>
          </p:nvPr>
        </p:nvSpPr>
        <p:spPr>
          <a:xfrm>
            <a:off x="1141413" y="687388"/>
            <a:ext cx="4572000" cy="3429000"/>
          </a:xfrm>
          <a:ln/>
        </p:spPr>
      </p:sp>
      <p:sp>
        <p:nvSpPr>
          <p:cNvPr id="3890179"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18970325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88F7B8C-9652-4D21-AA2D-8F4E4D0ED2FE}" type="slidenum">
              <a:rPr lang="en-US" altLang="zh-CN"/>
              <a:pPr/>
              <a:t>87</a:t>
            </a:fld>
            <a:endParaRPr lang="en-US" altLang="zh-CN"/>
          </a:p>
        </p:txBody>
      </p:sp>
      <p:sp>
        <p:nvSpPr>
          <p:cNvPr id="3892226" name="Rectangle 7"/>
          <p:cNvSpPr txBox="1">
            <a:spLocks noGrp="1" noChangeArrowheads="1"/>
          </p:cNvSpPr>
          <p:nvPr/>
        </p:nvSpPr>
        <p:spPr bwMode="auto">
          <a:xfrm>
            <a:off x="3884613" y="868680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53" tIns="45277" rIns="90553" bIns="45277" anchor="b"/>
          <a:lstStyle>
            <a:lvl1pPr algn="l" defTabSz="904875">
              <a:defRPr kumimoji="1" sz="2400">
                <a:solidFill>
                  <a:schemeClr val="tx1"/>
                </a:solidFill>
                <a:latin typeface="Times New Roman" panose="02020603050405020304" pitchFamily="18" charset="0"/>
                <a:ea typeface="宋体" panose="02010600030101010101" pitchFamily="2" charset="-122"/>
              </a:defRPr>
            </a:lvl1pPr>
            <a:lvl2pPr marL="742950" indent="-285750" algn="l" defTabSz="904875">
              <a:defRPr kumimoji="1" sz="2400">
                <a:solidFill>
                  <a:schemeClr val="tx1"/>
                </a:solidFill>
                <a:latin typeface="Times New Roman" panose="02020603050405020304" pitchFamily="18" charset="0"/>
                <a:ea typeface="宋体" panose="02010600030101010101" pitchFamily="2" charset="-122"/>
              </a:defRPr>
            </a:lvl2pPr>
            <a:lvl3pPr marL="1143000" indent="-228600" algn="l" defTabSz="904875">
              <a:defRPr kumimoji="1" sz="2400">
                <a:solidFill>
                  <a:schemeClr val="tx1"/>
                </a:solidFill>
                <a:latin typeface="Times New Roman" panose="02020603050405020304" pitchFamily="18" charset="0"/>
                <a:ea typeface="宋体" panose="02010600030101010101" pitchFamily="2" charset="-122"/>
              </a:defRPr>
            </a:lvl3pPr>
            <a:lvl4pPr marL="1600200" indent="-228600" algn="l" defTabSz="904875">
              <a:defRPr kumimoji="1" sz="2400">
                <a:solidFill>
                  <a:schemeClr val="tx1"/>
                </a:solidFill>
                <a:latin typeface="Times New Roman" panose="02020603050405020304" pitchFamily="18" charset="0"/>
                <a:ea typeface="宋体" panose="02010600030101010101" pitchFamily="2" charset="-122"/>
              </a:defRPr>
            </a:lvl4pPr>
            <a:lvl5pPr marL="2057400" indent="-228600" algn="l" defTabSz="904875">
              <a:defRPr kumimoji="1" sz="2400">
                <a:solidFill>
                  <a:schemeClr val="tx1"/>
                </a:solidFill>
                <a:latin typeface="Times New Roman" panose="02020603050405020304" pitchFamily="18" charset="0"/>
                <a:ea typeface="宋体" panose="02010600030101010101" pitchFamily="2" charset="-122"/>
              </a:defRPr>
            </a:lvl5pPr>
            <a:lvl6pPr marL="25146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904875"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D29ACF6D-4FF8-4F4F-BF20-FF332FD439A3}" type="slidenum">
              <a:rPr lang="en-US" altLang="zh-CN" sz="1200">
                <a:ea typeface="隶书" pitchFamily="49" charset="-122"/>
              </a:rPr>
              <a:pPr algn="r"/>
              <a:t>87</a:t>
            </a:fld>
            <a:endParaRPr lang="en-US" altLang="zh-CN" sz="1200">
              <a:ea typeface="隶书" pitchFamily="49" charset="-122"/>
            </a:endParaRPr>
          </a:p>
        </p:txBody>
      </p:sp>
      <p:sp>
        <p:nvSpPr>
          <p:cNvPr id="3892227" name="Rectangle 2"/>
          <p:cNvSpPr>
            <a:spLocks noChangeArrowheads="1" noTextEdit="1"/>
          </p:cNvSpPr>
          <p:nvPr>
            <p:ph type="sldImg"/>
          </p:nvPr>
        </p:nvSpPr>
        <p:spPr>
          <a:ln/>
        </p:spPr>
      </p:sp>
      <p:sp>
        <p:nvSpPr>
          <p:cNvPr id="3892228" name="Rectangle 3"/>
          <p:cNvSpPr>
            <a:spLocks noGrp="1" noChangeArrowheads="1"/>
          </p:cNvSpPr>
          <p:nvPr>
            <p:ph type="body" idx="1"/>
          </p:nvPr>
        </p:nvSpPr>
        <p:spPr>
          <a:xfrm>
            <a:off x="915988" y="4343400"/>
            <a:ext cx="5026025" cy="4114800"/>
          </a:xfrm>
        </p:spPr>
        <p:txBody>
          <a:bodyPr lIns="90553" tIns="45277" rIns="90553" bIns="45277"/>
          <a:lstStyle/>
          <a:p>
            <a:endParaRPr lang="zh-CN" altLang="zh-CN"/>
          </a:p>
        </p:txBody>
      </p:sp>
    </p:spTree>
    <p:extLst>
      <p:ext uri="{BB962C8B-B14F-4D97-AF65-F5344CB8AC3E}">
        <p14:creationId xmlns:p14="http://schemas.microsoft.com/office/powerpoint/2010/main" val="794857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087A93-1AD6-4AAD-B10B-ABDD923B983D}" type="slidenum">
              <a:rPr lang="en-US" altLang="zh-CN"/>
              <a:pPr/>
              <a:t>89</a:t>
            </a:fld>
            <a:endParaRPr lang="en-US" altLang="zh-CN"/>
          </a:p>
        </p:txBody>
      </p:sp>
      <p:sp>
        <p:nvSpPr>
          <p:cNvPr id="3895298" name="Rectangle 2"/>
          <p:cNvSpPr>
            <a:spLocks noChangeArrowheads="1" noTextEdit="1"/>
          </p:cNvSpPr>
          <p:nvPr>
            <p:ph type="sldImg"/>
          </p:nvPr>
        </p:nvSpPr>
        <p:spPr>
          <a:ln/>
        </p:spPr>
      </p:sp>
      <p:sp>
        <p:nvSpPr>
          <p:cNvPr id="3895299"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7400987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0744D4-D3FE-40F6-8D18-A3B46F7F56A8}" type="slidenum">
              <a:rPr lang="en-US" altLang="zh-CN"/>
              <a:pPr/>
              <a:t>90</a:t>
            </a:fld>
            <a:endParaRPr lang="en-US" altLang="zh-CN"/>
          </a:p>
        </p:txBody>
      </p:sp>
      <p:sp>
        <p:nvSpPr>
          <p:cNvPr id="3897346" name="Rectangle 2"/>
          <p:cNvSpPr>
            <a:spLocks noChangeArrowheads="1" noTextEdit="1"/>
          </p:cNvSpPr>
          <p:nvPr>
            <p:ph type="sldImg"/>
          </p:nvPr>
        </p:nvSpPr>
        <p:spPr>
          <a:ln/>
        </p:spPr>
      </p:sp>
      <p:sp>
        <p:nvSpPr>
          <p:cNvPr id="3897347" name="Rectangle 3"/>
          <p:cNvSpPr>
            <a:spLocks noGrp="1" noChangeArrowheads="1"/>
          </p:cNvSpPr>
          <p:nvPr>
            <p:ph type="body" idx="1"/>
          </p:nvPr>
        </p:nvSpPr>
        <p:spPr>
          <a:xfrm>
            <a:off x="915988" y="4343400"/>
            <a:ext cx="5026025" cy="4114800"/>
          </a:xfrm>
        </p:spPr>
        <p:txBody>
          <a:bodyPr/>
          <a:lstStyle/>
          <a:p>
            <a:endParaRPr lang="zh-CN" altLang="zh-CN"/>
          </a:p>
        </p:txBody>
      </p:sp>
    </p:spTree>
    <p:extLst>
      <p:ext uri="{BB962C8B-B14F-4D97-AF65-F5344CB8AC3E}">
        <p14:creationId xmlns:p14="http://schemas.microsoft.com/office/powerpoint/2010/main" val="27542620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24E9C8-BE9B-4176-87A4-8C421CC76E31}" type="slidenum">
              <a:rPr lang="en-US" altLang="zh-CN"/>
              <a:pPr/>
              <a:t>91</a:t>
            </a:fld>
            <a:endParaRPr lang="en-US" altLang="zh-CN"/>
          </a:p>
        </p:txBody>
      </p:sp>
      <p:sp>
        <p:nvSpPr>
          <p:cNvPr id="4087810" name="Rectangle 2"/>
          <p:cNvSpPr>
            <a:spLocks noChangeArrowheads="1" noTextEdit="1"/>
          </p:cNvSpPr>
          <p:nvPr>
            <p:ph type="sldImg"/>
          </p:nvPr>
        </p:nvSpPr>
        <p:spPr>
          <a:ln/>
        </p:spPr>
      </p:sp>
      <p:sp>
        <p:nvSpPr>
          <p:cNvPr id="408781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590103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091F62-F4DD-414F-86ED-4CD12A557718}" type="slidenum">
              <a:rPr lang="en-US" altLang="zh-CN"/>
              <a:pPr/>
              <a:t>92</a:t>
            </a:fld>
            <a:endParaRPr lang="en-US" altLang="zh-CN"/>
          </a:p>
        </p:txBody>
      </p:sp>
      <p:sp>
        <p:nvSpPr>
          <p:cNvPr id="4089858" name="Rectangle 2"/>
          <p:cNvSpPr>
            <a:spLocks noChangeArrowheads="1" noTextEdit="1"/>
          </p:cNvSpPr>
          <p:nvPr>
            <p:ph type="sldImg"/>
          </p:nvPr>
        </p:nvSpPr>
        <p:spPr>
          <a:ln/>
        </p:spPr>
      </p:sp>
      <p:sp>
        <p:nvSpPr>
          <p:cNvPr id="408985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2105112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37878A-A5D0-4BEC-8E4C-5E234C399690}" type="slidenum">
              <a:rPr lang="en-US" altLang="zh-CN"/>
              <a:pPr/>
              <a:t>93</a:t>
            </a:fld>
            <a:endParaRPr lang="en-US" altLang="zh-CN"/>
          </a:p>
        </p:txBody>
      </p:sp>
      <p:sp>
        <p:nvSpPr>
          <p:cNvPr id="4091906" name="Rectangle 2"/>
          <p:cNvSpPr>
            <a:spLocks noChangeArrowheads="1" noTextEdit="1"/>
          </p:cNvSpPr>
          <p:nvPr>
            <p:ph type="sldImg"/>
          </p:nvPr>
        </p:nvSpPr>
        <p:spPr>
          <a:ln/>
        </p:spPr>
      </p:sp>
      <p:sp>
        <p:nvSpPr>
          <p:cNvPr id="409190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6523900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C62C00-7AAC-487A-AA29-39E2E25DC213}" type="slidenum">
              <a:rPr lang="en-US" altLang="zh-CN"/>
              <a:pPr/>
              <a:t>94</a:t>
            </a:fld>
            <a:endParaRPr lang="en-US" altLang="zh-CN"/>
          </a:p>
        </p:txBody>
      </p:sp>
      <p:sp>
        <p:nvSpPr>
          <p:cNvPr id="4093954" name="Rectangle 2"/>
          <p:cNvSpPr>
            <a:spLocks noChangeArrowheads="1" noTextEdit="1"/>
          </p:cNvSpPr>
          <p:nvPr>
            <p:ph type="sldImg"/>
          </p:nvPr>
        </p:nvSpPr>
        <p:spPr>
          <a:ln/>
        </p:spPr>
      </p:sp>
      <p:sp>
        <p:nvSpPr>
          <p:cNvPr id="409395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6874108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37302-1360-4A4B-A4C4-5D63343C2783}" type="slidenum">
              <a:rPr lang="en-US" altLang="zh-CN"/>
              <a:pPr/>
              <a:t>95</a:t>
            </a:fld>
            <a:endParaRPr lang="en-US" altLang="zh-CN"/>
          </a:p>
        </p:txBody>
      </p:sp>
      <p:sp>
        <p:nvSpPr>
          <p:cNvPr id="4096002" name="Rectangle 2"/>
          <p:cNvSpPr>
            <a:spLocks noChangeArrowheads="1" noTextEdit="1"/>
          </p:cNvSpPr>
          <p:nvPr>
            <p:ph type="sldImg"/>
          </p:nvPr>
        </p:nvSpPr>
        <p:spPr>
          <a:ln/>
        </p:spPr>
      </p:sp>
      <p:sp>
        <p:nvSpPr>
          <p:cNvPr id="409600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692960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3D92EC-0C11-440C-A942-38F7FDDE011A}" type="slidenum">
              <a:rPr lang="en-US" altLang="zh-CN"/>
              <a:pPr/>
              <a:t>96</a:t>
            </a:fld>
            <a:endParaRPr lang="en-US" altLang="zh-CN"/>
          </a:p>
        </p:txBody>
      </p:sp>
      <p:sp>
        <p:nvSpPr>
          <p:cNvPr id="4098050" name="Rectangle 2"/>
          <p:cNvSpPr>
            <a:spLocks noChangeArrowheads="1" noTextEdit="1"/>
          </p:cNvSpPr>
          <p:nvPr>
            <p:ph type="sldImg"/>
          </p:nvPr>
        </p:nvSpPr>
        <p:spPr>
          <a:ln/>
        </p:spPr>
      </p:sp>
      <p:sp>
        <p:nvSpPr>
          <p:cNvPr id="409805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9472953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01BB03-EB24-4007-89E3-48B20B737211}" type="slidenum">
              <a:rPr lang="en-US" altLang="zh-CN"/>
              <a:pPr/>
              <a:t>97</a:t>
            </a:fld>
            <a:endParaRPr lang="en-US" altLang="zh-CN"/>
          </a:p>
        </p:txBody>
      </p:sp>
      <p:sp>
        <p:nvSpPr>
          <p:cNvPr id="4100098" name="Rectangle 2"/>
          <p:cNvSpPr>
            <a:spLocks noChangeArrowheads="1" noTextEdit="1"/>
          </p:cNvSpPr>
          <p:nvPr>
            <p:ph type="sldImg"/>
          </p:nvPr>
        </p:nvSpPr>
        <p:spPr>
          <a:ln/>
        </p:spPr>
      </p:sp>
      <p:sp>
        <p:nvSpPr>
          <p:cNvPr id="41000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1933244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D03229-E3DE-4E2D-85E2-F4D9614DF982}" type="slidenum">
              <a:rPr lang="en-US" altLang="zh-CN"/>
              <a:pPr/>
              <a:t>98</a:t>
            </a:fld>
            <a:endParaRPr lang="en-US" altLang="zh-CN"/>
          </a:p>
        </p:txBody>
      </p:sp>
      <p:sp>
        <p:nvSpPr>
          <p:cNvPr id="4102146" name="Rectangle 2"/>
          <p:cNvSpPr>
            <a:spLocks noChangeArrowheads="1" noTextEdit="1"/>
          </p:cNvSpPr>
          <p:nvPr>
            <p:ph type="sldImg"/>
          </p:nvPr>
        </p:nvSpPr>
        <p:spPr>
          <a:ln/>
        </p:spPr>
      </p:sp>
      <p:sp>
        <p:nvSpPr>
          <p:cNvPr id="410214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1834503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28E2D7-8F28-49EE-ABE9-FED3361F9A70}" type="slidenum">
              <a:rPr lang="en-US" altLang="zh-CN"/>
              <a:pPr/>
              <a:t>99</a:t>
            </a:fld>
            <a:endParaRPr lang="en-US" altLang="zh-CN"/>
          </a:p>
        </p:txBody>
      </p:sp>
      <p:sp>
        <p:nvSpPr>
          <p:cNvPr id="4104194" name="Rectangle 2"/>
          <p:cNvSpPr>
            <a:spLocks noChangeArrowheads="1" noTextEdit="1"/>
          </p:cNvSpPr>
          <p:nvPr>
            <p:ph type="sldImg"/>
          </p:nvPr>
        </p:nvSpPr>
        <p:spPr>
          <a:ln/>
        </p:spPr>
      </p:sp>
      <p:sp>
        <p:nvSpPr>
          <p:cNvPr id="41041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2150496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8145EF-1025-45ED-A7D6-C992E49426FC}" type="slidenum">
              <a:rPr lang="en-US" altLang="zh-CN"/>
              <a:pPr/>
              <a:t>100</a:t>
            </a:fld>
            <a:endParaRPr lang="en-US" altLang="zh-CN"/>
          </a:p>
        </p:txBody>
      </p:sp>
      <p:sp>
        <p:nvSpPr>
          <p:cNvPr id="4106242" name="Rectangle 2"/>
          <p:cNvSpPr>
            <a:spLocks noChangeArrowheads="1" noTextEdit="1"/>
          </p:cNvSpPr>
          <p:nvPr>
            <p:ph type="sldImg"/>
          </p:nvPr>
        </p:nvSpPr>
        <p:spPr>
          <a:ln/>
        </p:spPr>
      </p:sp>
      <p:sp>
        <p:nvSpPr>
          <p:cNvPr id="410624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509350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7D833B-4896-4B11-B597-16DFFF7AF55D}" type="slidenum">
              <a:rPr lang="en-US" altLang="zh-CN"/>
              <a:pPr/>
              <a:t>101</a:t>
            </a:fld>
            <a:endParaRPr lang="en-US" altLang="zh-CN"/>
          </a:p>
        </p:txBody>
      </p:sp>
      <p:sp>
        <p:nvSpPr>
          <p:cNvPr id="4108290" name="Rectangle 2"/>
          <p:cNvSpPr>
            <a:spLocks noChangeArrowheads="1" noTextEdit="1"/>
          </p:cNvSpPr>
          <p:nvPr>
            <p:ph type="sldImg"/>
          </p:nvPr>
        </p:nvSpPr>
        <p:spPr>
          <a:ln/>
        </p:spPr>
      </p:sp>
      <p:sp>
        <p:nvSpPr>
          <p:cNvPr id="41082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2166234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627A5D-2198-46E6-BDF9-56FBBA8DC4C4}" type="slidenum">
              <a:rPr lang="en-US" altLang="zh-CN"/>
              <a:pPr/>
              <a:t>102</a:t>
            </a:fld>
            <a:endParaRPr lang="en-US" altLang="zh-CN"/>
          </a:p>
        </p:txBody>
      </p:sp>
      <p:sp>
        <p:nvSpPr>
          <p:cNvPr id="4110338" name="Rectangle 2"/>
          <p:cNvSpPr>
            <a:spLocks noChangeArrowheads="1" noTextEdit="1"/>
          </p:cNvSpPr>
          <p:nvPr>
            <p:ph type="sldImg"/>
          </p:nvPr>
        </p:nvSpPr>
        <p:spPr>
          <a:ln/>
        </p:spPr>
      </p:sp>
      <p:sp>
        <p:nvSpPr>
          <p:cNvPr id="411033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1359543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84CEAF-F5C6-42E3-92B4-39716D220B19}" type="slidenum">
              <a:rPr lang="en-US" altLang="zh-CN"/>
              <a:pPr/>
              <a:t>103</a:t>
            </a:fld>
            <a:endParaRPr lang="en-US" altLang="zh-CN"/>
          </a:p>
        </p:txBody>
      </p:sp>
      <p:sp>
        <p:nvSpPr>
          <p:cNvPr id="3899394" name="Rectangle 2"/>
          <p:cNvSpPr>
            <a:spLocks noChangeArrowheads="1" noTextEdit="1"/>
          </p:cNvSpPr>
          <p:nvPr>
            <p:ph type="sldImg"/>
          </p:nvPr>
        </p:nvSpPr>
        <p:spPr>
          <a:xfrm>
            <a:off x="1144588" y="687388"/>
            <a:ext cx="4568825" cy="3427412"/>
          </a:xfrm>
          <a:ln/>
        </p:spPr>
      </p:sp>
      <p:sp>
        <p:nvSpPr>
          <p:cNvPr id="3899395" name="Rectangle 3"/>
          <p:cNvSpPr>
            <a:spLocks noGrp="1" noChangeArrowheads="1"/>
          </p:cNvSpPr>
          <p:nvPr>
            <p:ph type="body" idx="1"/>
          </p:nvPr>
        </p:nvSpPr>
        <p:spPr>
          <a:xfrm>
            <a:off x="914400" y="4343400"/>
            <a:ext cx="5029200" cy="4113213"/>
          </a:xfrm>
        </p:spPr>
        <p:txBody>
          <a:bodyPr/>
          <a:lstStyle/>
          <a:p>
            <a:endParaRPr lang="zh-CN" altLang="zh-CN"/>
          </a:p>
        </p:txBody>
      </p:sp>
    </p:spTree>
    <p:extLst>
      <p:ext uri="{BB962C8B-B14F-4D97-AF65-F5344CB8AC3E}">
        <p14:creationId xmlns:p14="http://schemas.microsoft.com/office/powerpoint/2010/main" val="2933068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ABACF8F0-D2FA-46EC-A511-E81065467941}" type="datetime1">
              <a:rPr lang="zh-CN" altLang="en-US"/>
              <a:pPr/>
              <a:t>2020/2/25</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Dr.HU Bijie</a:t>
            </a:r>
          </a:p>
        </p:txBody>
      </p:sp>
      <p:sp>
        <p:nvSpPr>
          <p:cNvPr id="6" name="灯片编号占位符 5"/>
          <p:cNvSpPr>
            <a:spLocks noGrp="1"/>
          </p:cNvSpPr>
          <p:nvPr>
            <p:ph type="sldNum" sz="quarter" idx="12"/>
          </p:nvPr>
        </p:nvSpPr>
        <p:spPr/>
        <p:txBody>
          <a:bodyPr/>
          <a:lstStyle>
            <a:lvl1pPr>
              <a:defRPr/>
            </a:lvl1pPr>
          </a:lstStyle>
          <a:p>
            <a:fld id="{8E2F9A33-FF8D-414D-B92C-617A29314DE5}" type="slidenum">
              <a:rPr lang="en-US" altLang="zh-CN"/>
              <a:pPr/>
              <a:t>‹#›</a:t>
            </a:fld>
            <a:endParaRPr lang="en-US" altLang="zh-CN"/>
          </a:p>
        </p:txBody>
      </p:sp>
    </p:spTree>
    <p:extLst>
      <p:ext uri="{BB962C8B-B14F-4D97-AF65-F5344CB8AC3E}">
        <p14:creationId xmlns:p14="http://schemas.microsoft.com/office/powerpoint/2010/main" val="1067593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617A101-03C1-43FA-B6AD-6046F9CFE29D}" type="datetime1">
              <a:rPr lang="zh-CN" altLang="en-US"/>
              <a:pPr/>
              <a:t>2020/2/25</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Dr.HU Bijie</a:t>
            </a:r>
          </a:p>
        </p:txBody>
      </p:sp>
      <p:sp>
        <p:nvSpPr>
          <p:cNvPr id="6" name="灯片编号占位符 5"/>
          <p:cNvSpPr>
            <a:spLocks noGrp="1"/>
          </p:cNvSpPr>
          <p:nvPr>
            <p:ph type="sldNum" sz="quarter" idx="12"/>
          </p:nvPr>
        </p:nvSpPr>
        <p:spPr/>
        <p:txBody>
          <a:bodyPr/>
          <a:lstStyle>
            <a:lvl1pPr>
              <a:defRPr/>
            </a:lvl1pPr>
          </a:lstStyle>
          <a:p>
            <a:fld id="{A60D8A43-FD16-4EBA-9DF9-7CB7E5B11F62}" type="slidenum">
              <a:rPr lang="en-US" altLang="zh-CN"/>
              <a:pPr/>
              <a:t>‹#›</a:t>
            </a:fld>
            <a:endParaRPr lang="en-US" altLang="zh-CN"/>
          </a:p>
        </p:txBody>
      </p:sp>
    </p:spTree>
    <p:extLst>
      <p:ext uri="{BB962C8B-B14F-4D97-AF65-F5344CB8AC3E}">
        <p14:creationId xmlns:p14="http://schemas.microsoft.com/office/powerpoint/2010/main" val="3016381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C50B4B54-051C-482B-88EC-CF2A9B3A181D}" type="datetime1">
              <a:rPr lang="zh-CN" altLang="en-US"/>
              <a:pPr/>
              <a:t>2020/2/25</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Dr.HU Bijie</a:t>
            </a:r>
          </a:p>
        </p:txBody>
      </p:sp>
      <p:sp>
        <p:nvSpPr>
          <p:cNvPr id="6" name="灯片编号占位符 5"/>
          <p:cNvSpPr>
            <a:spLocks noGrp="1"/>
          </p:cNvSpPr>
          <p:nvPr>
            <p:ph type="sldNum" sz="quarter" idx="12"/>
          </p:nvPr>
        </p:nvSpPr>
        <p:spPr/>
        <p:txBody>
          <a:bodyPr/>
          <a:lstStyle>
            <a:lvl1pPr>
              <a:defRPr/>
            </a:lvl1pPr>
          </a:lstStyle>
          <a:p>
            <a:fld id="{EB2A1A6F-0FEF-4ACE-A7B8-21C9E422F3E9}" type="slidenum">
              <a:rPr lang="en-US" altLang="zh-CN"/>
              <a:pPr/>
              <a:t>‹#›</a:t>
            </a:fld>
            <a:endParaRPr lang="en-US" altLang="zh-CN"/>
          </a:p>
        </p:txBody>
      </p:sp>
    </p:spTree>
    <p:extLst>
      <p:ext uri="{BB962C8B-B14F-4D97-AF65-F5344CB8AC3E}">
        <p14:creationId xmlns:p14="http://schemas.microsoft.com/office/powerpoint/2010/main" val="812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DB529B14-3E73-405F-B048-70C80D9B59A5}" type="datetime1">
              <a:rPr lang="zh-CN" altLang="en-US"/>
              <a:pPr/>
              <a:t>2020/2/25</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Dr.HU Bijie</a:t>
            </a:r>
          </a:p>
        </p:txBody>
      </p:sp>
      <p:sp>
        <p:nvSpPr>
          <p:cNvPr id="7" name="灯片编号占位符 6"/>
          <p:cNvSpPr>
            <a:spLocks noGrp="1"/>
          </p:cNvSpPr>
          <p:nvPr>
            <p:ph type="sldNum" sz="quarter" idx="12"/>
          </p:nvPr>
        </p:nvSpPr>
        <p:spPr/>
        <p:txBody>
          <a:bodyPr/>
          <a:lstStyle>
            <a:lvl1pPr>
              <a:defRPr/>
            </a:lvl1pPr>
          </a:lstStyle>
          <a:p>
            <a:fld id="{7B279ECD-3CE2-479D-81DA-0CDC246BAAD5}" type="slidenum">
              <a:rPr lang="en-US" altLang="zh-CN"/>
              <a:pPr/>
              <a:t>‹#›</a:t>
            </a:fld>
            <a:endParaRPr lang="en-US" altLang="zh-CN"/>
          </a:p>
        </p:txBody>
      </p:sp>
    </p:spTree>
    <p:extLst>
      <p:ext uri="{BB962C8B-B14F-4D97-AF65-F5344CB8AC3E}">
        <p14:creationId xmlns:p14="http://schemas.microsoft.com/office/powerpoint/2010/main" val="235725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31A39F16-28EF-4BAC-AA20-FACEEEFA0FD8}" type="datetime1">
              <a:rPr lang="zh-CN" altLang="en-US"/>
              <a:pPr/>
              <a:t>2020/2/25</a:t>
            </a:fld>
            <a:endParaRPr lang="en-US" altLang="zh-CN"/>
          </a:p>
        </p:txBody>
      </p:sp>
      <p:sp>
        <p:nvSpPr>
          <p:cNvPr id="8" name="页脚占位符 7"/>
          <p:cNvSpPr>
            <a:spLocks noGrp="1"/>
          </p:cNvSpPr>
          <p:nvPr>
            <p:ph type="ftr" sz="quarter" idx="11"/>
          </p:nvPr>
        </p:nvSpPr>
        <p:spPr/>
        <p:txBody>
          <a:bodyPr/>
          <a:lstStyle>
            <a:lvl1pPr>
              <a:defRPr/>
            </a:lvl1pPr>
          </a:lstStyle>
          <a:p>
            <a:r>
              <a:rPr lang="en-US" altLang="zh-CN"/>
              <a:t>Dr.HU Bijie</a:t>
            </a:r>
          </a:p>
        </p:txBody>
      </p:sp>
      <p:sp>
        <p:nvSpPr>
          <p:cNvPr id="9" name="灯片编号占位符 8"/>
          <p:cNvSpPr>
            <a:spLocks noGrp="1"/>
          </p:cNvSpPr>
          <p:nvPr>
            <p:ph type="sldNum" sz="quarter" idx="12"/>
          </p:nvPr>
        </p:nvSpPr>
        <p:spPr/>
        <p:txBody>
          <a:bodyPr/>
          <a:lstStyle>
            <a:lvl1pPr>
              <a:defRPr/>
            </a:lvl1pPr>
          </a:lstStyle>
          <a:p>
            <a:fld id="{A393478B-3D16-46FE-AD1E-F0C03F8CD7CF}" type="slidenum">
              <a:rPr lang="en-US" altLang="zh-CN"/>
              <a:pPr/>
              <a:t>‹#›</a:t>
            </a:fld>
            <a:endParaRPr lang="en-US" altLang="zh-CN"/>
          </a:p>
        </p:txBody>
      </p:sp>
    </p:spTree>
    <p:extLst>
      <p:ext uri="{BB962C8B-B14F-4D97-AF65-F5344CB8AC3E}">
        <p14:creationId xmlns:p14="http://schemas.microsoft.com/office/powerpoint/2010/main" val="114382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A8DAA1A8-CC4F-4727-8B5A-73F08D2800A5}" type="datetime1">
              <a:rPr lang="zh-CN" altLang="en-US"/>
              <a:pPr/>
              <a:t>2020/2/25</a:t>
            </a:fld>
            <a:endParaRPr lang="en-US" altLang="zh-CN"/>
          </a:p>
        </p:txBody>
      </p:sp>
      <p:sp>
        <p:nvSpPr>
          <p:cNvPr id="4" name="页脚占位符 3"/>
          <p:cNvSpPr>
            <a:spLocks noGrp="1"/>
          </p:cNvSpPr>
          <p:nvPr>
            <p:ph type="ftr" sz="quarter" idx="11"/>
          </p:nvPr>
        </p:nvSpPr>
        <p:spPr/>
        <p:txBody>
          <a:bodyPr/>
          <a:lstStyle>
            <a:lvl1pPr>
              <a:defRPr/>
            </a:lvl1pPr>
          </a:lstStyle>
          <a:p>
            <a:r>
              <a:rPr lang="en-US" altLang="zh-CN"/>
              <a:t>Dr.HU Bijie</a:t>
            </a:r>
          </a:p>
        </p:txBody>
      </p:sp>
      <p:sp>
        <p:nvSpPr>
          <p:cNvPr id="5" name="灯片编号占位符 4"/>
          <p:cNvSpPr>
            <a:spLocks noGrp="1"/>
          </p:cNvSpPr>
          <p:nvPr>
            <p:ph type="sldNum" sz="quarter" idx="12"/>
          </p:nvPr>
        </p:nvSpPr>
        <p:spPr/>
        <p:txBody>
          <a:bodyPr/>
          <a:lstStyle>
            <a:lvl1pPr>
              <a:defRPr/>
            </a:lvl1pPr>
          </a:lstStyle>
          <a:p>
            <a:fld id="{B0F239CD-F979-42E1-92E0-B633ECC52B3F}" type="slidenum">
              <a:rPr lang="en-US" altLang="zh-CN"/>
              <a:pPr/>
              <a:t>‹#›</a:t>
            </a:fld>
            <a:endParaRPr lang="en-US" altLang="zh-CN"/>
          </a:p>
        </p:txBody>
      </p:sp>
    </p:spTree>
    <p:extLst>
      <p:ext uri="{BB962C8B-B14F-4D97-AF65-F5344CB8AC3E}">
        <p14:creationId xmlns:p14="http://schemas.microsoft.com/office/powerpoint/2010/main" val="2859408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4E670BDD-E077-4A45-95C8-06649DBE9FEC}" type="datetime1">
              <a:rPr lang="zh-CN" altLang="en-US"/>
              <a:pPr/>
              <a:t>2020/2/25</a:t>
            </a:fld>
            <a:endParaRPr lang="en-US" altLang="zh-CN"/>
          </a:p>
        </p:txBody>
      </p:sp>
      <p:sp>
        <p:nvSpPr>
          <p:cNvPr id="3" name="页脚占位符 2"/>
          <p:cNvSpPr>
            <a:spLocks noGrp="1"/>
          </p:cNvSpPr>
          <p:nvPr>
            <p:ph type="ftr" sz="quarter" idx="11"/>
          </p:nvPr>
        </p:nvSpPr>
        <p:spPr/>
        <p:txBody>
          <a:bodyPr/>
          <a:lstStyle>
            <a:lvl1pPr>
              <a:defRPr/>
            </a:lvl1pPr>
          </a:lstStyle>
          <a:p>
            <a:r>
              <a:rPr lang="en-US" altLang="zh-CN"/>
              <a:t>Dr.HU Bijie</a:t>
            </a:r>
          </a:p>
        </p:txBody>
      </p:sp>
      <p:sp>
        <p:nvSpPr>
          <p:cNvPr id="4" name="灯片编号占位符 3"/>
          <p:cNvSpPr>
            <a:spLocks noGrp="1"/>
          </p:cNvSpPr>
          <p:nvPr>
            <p:ph type="sldNum" sz="quarter" idx="12"/>
          </p:nvPr>
        </p:nvSpPr>
        <p:spPr/>
        <p:txBody>
          <a:bodyPr/>
          <a:lstStyle>
            <a:lvl1pPr>
              <a:defRPr/>
            </a:lvl1pPr>
          </a:lstStyle>
          <a:p>
            <a:fld id="{6F2D72FF-C1B3-467D-9291-28DB485E7A84}" type="slidenum">
              <a:rPr lang="en-US" altLang="zh-CN"/>
              <a:pPr/>
              <a:t>‹#›</a:t>
            </a:fld>
            <a:endParaRPr lang="en-US" altLang="zh-CN"/>
          </a:p>
        </p:txBody>
      </p:sp>
    </p:spTree>
    <p:extLst>
      <p:ext uri="{BB962C8B-B14F-4D97-AF65-F5344CB8AC3E}">
        <p14:creationId xmlns:p14="http://schemas.microsoft.com/office/powerpoint/2010/main" val="16243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DCA98DD8-884B-4EB2-965B-F860EBD63AF8}" type="datetime1">
              <a:rPr lang="zh-CN" altLang="en-US"/>
              <a:pPr/>
              <a:t>2020/2/25</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Dr.HU Bijie</a:t>
            </a:r>
          </a:p>
        </p:txBody>
      </p:sp>
      <p:sp>
        <p:nvSpPr>
          <p:cNvPr id="7" name="灯片编号占位符 6"/>
          <p:cNvSpPr>
            <a:spLocks noGrp="1"/>
          </p:cNvSpPr>
          <p:nvPr>
            <p:ph type="sldNum" sz="quarter" idx="12"/>
          </p:nvPr>
        </p:nvSpPr>
        <p:spPr/>
        <p:txBody>
          <a:bodyPr/>
          <a:lstStyle>
            <a:lvl1pPr>
              <a:defRPr/>
            </a:lvl1pPr>
          </a:lstStyle>
          <a:p>
            <a:fld id="{D0594EA1-0519-465B-840E-A3B555CABB31}" type="slidenum">
              <a:rPr lang="en-US" altLang="zh-CN"/>
              <a:pPr/>
              <a:t>‹#›</a:t>
            </a:fld>
            <a:endParaRPr lang="en-US" altLang="zh-CN"/>
          </a:p>
        </p:txBody>
      </p:sp>
    </p:spTree>
    <p:extLst>
      <p:ext uri="{BB962C8B-B14F-4D97-AF65-F5344CB8AC3E}">
        <p14:creationId xmlns:p14="http://schemas.microsoft.com/office/powerpoint/2010/main" val="148833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FF5B0D75-CFE3-409E-B3EE-6B92E042D75C}" type="datetime1">
              <a:rPr lang="zh-CN" altLang="en-US"/>
              <a:pPr/>
              <a:t>2020/2/25</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Dr.HU Bijie</a:t>
            </a:r>
          </a:p>
        </p:txBody>
      </p:sp>
      <p:sp>
        <p:nvSpPr>
          <p:cNvPr id="7" name="灯片编号占位符 6"/>
          <p:cNvSpPr>
            <a:spLocks noGrp="1"/>
          </p:cNvSpPr>
          <p:nvPr>
            <p:ph type="sldNum" sz="quarter" idx="12"/>
          </p:nvPr>
        </p:nvSpPr>
        <p:spPr/>
        <p:txBody>
          <a:bodyPr/>
          <a:lstStyle>
            <a:lvl1pPr>
              <a:defRPr/>
            </a:lvl1pPr>
          </a:lstStyle>
          <a:p>
            <a:fld id="{DF7FF76A-3D73-4DCF-A3AA-1295BB2E9249}" type="slidenum">
              <a:rPr lang="en-US" altLang="zh-CN"/>
              <a:pPr/>
              <a:t>‹#›</a:t>
            </a:fld>
            <a:endParaRPr lang="en-US" altLang="zh-CN"/>
          </a:p>
        </p:txBody>
      </p:sp>
    </p:spTree>
    <p:extLst>
      <p:ext uri="{BB962C8B-B14F-4D97-AF65-F5344CB8AC3E}">
        <p14:creationId xmlns:p14="http://schemas.microsoft.com/office/powerpoint/2010/main" val="3602732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40450C5-E691-4BBE-8BF5-AB8EA043E571}" type="datetime1">
              <a:rPr lang="zh-CN" altLang="en-US"/>
              <a:pPr/>
              <a:t>2020/2/25</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Dr.HU Bijie</a:t>
            </a:r>
          </a:p>
        </p:txBody>
      </p:sp>
      <p:sp>
        <p:nvSpPr>
          <p:cNvPr id="6" name="灯片编号占位符 5"/>
          <p:cNvSpPr>
            <a:spLocks noGrp="1"/>
          </p:cNvSpPr>
          <p:nvPr>
            <p:ph type="sldNum" sz="quarter" idx="12"/>
          </p:nvPr>
        </p:nvSpPr>
        <p:spPr/>
        <p:txBody>
          <a:bodyPr/>
          <a:lstStyle>
            <a:lvl1pPr>
              <a:defRPr/>
            </a:lvl1pPr>
          </a:lstStyle>
          <a:p>
            <a:fld id="{911D7910-A91B-4F64-836D-0FF1DDA06DF6}" type="slidenum">
              <a:rPr lang="en-US" altLang="zh-CN"/>
              <a:pPr/>
              <a:t>‹#›</a:t>
            </a:fld>
            <a:endParaRPr lang="en-US" altLang="zh-CN"/>
          </a:p>
        </p:txBody>
      </p:sp>
    </p:spTree>
    <p:extLst>
      <p:ext uri="{BB962C8B-B14F-4D97-AF65-F5344CB8AC3E}">
        <p14:creationId xmlns:p14="http://schemas.microsoft.com/office/powerpoint/2010/main" val="338597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359E420-D8B0-494B-9E9A-970EAD4991B9}" type="datetime1">
              <a:rPr lang="zh-CN" altLang="en-US"/>
              <a:pPr/>
              <a:t>2020/2/25</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Dr.HU Bijie</a:t>
            </a:r>
          </a:p>
        </p:txBody>
      </p:sp>
      <p:sp>
        <p:nvSpPr>
          <p:cNvPr id="6" name="灯片编号占位符 5"/>
          <p:cNvSpPr>
            <a:spLocks noGrp="1"/>
          </p:cNvSpPr>
          <p:nvPr>
            <p:ph type="sldNum" sz="quarter" idx="12"/>
          </p:nvPr>
        </p:nvSpPr>
        <p:spPr/>
        <p:txBody>
          <a:bodyPr/>
          <a:lstStyle>
            <a:lvl1pPr>
              <a:defRPr/>
            </a:lvl1pPr>
          </a:lstStyle>
          <a:p>
            <a:fld id="{DB2B71A4-3065-474F-B4BB-FE8396C7BDDA}" type="slidenum">
              <a:rPr lang="en-US" altLang="zh-CN"/>
              <a:pPr/>
              <a:t>‹#›</a:t>
            </a:fld>
            <a:endParaRPr lang="en-US" altLang="zh-CN"/>
          </a:p>
        </p:txBody>
      </p:sp>
    </p:spTree>
    <p:extLst>
      <p:ext uri="{BB962C8B-B14F-4D97-AF65-F5344CB8AC3E}">
        <p14:creationId xmlns:p14="http://schemas.microsoft.com/office/powerpoint/2010/main" val="579135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85800" y="6248400"/>
            <a:ext cx="1905000" cy="457200"/>
          </a:xfrm>
        </p:spPr>
        <p:txBody>
          <a:bodyPr/>
          <a:lstStyle>
            <a:lvl1pPr>
              <a:defRPr/>
            </a:lvl1pPr>
          </a:lstStyle>
          <a:p>
            <a:fld id="{5EA4761C-9090-48F0-9E4F-14043C22AA27}" type="datetime1">
              <a:rPr lang="zh-CN" altLang="en-US"/>
              <a:pPr/>
              <a:t>2020/2/25</a:t>
            </a:fld>
            <a:endParaRPr lang="en-US" altLang="zh-CN"/>
          </a:p>
        </p:txBody>
      </p:sp>
      <p:sp>
        <p:nvSpPr>
          <p:cNvPr id="7" name="页脚占位符 6"/>
          <p:cNvSpPr>
            <a:spLocks noGrp="1"/>
          </p:cNvSpPr>
          <p:nvPr>
            <p:ph type="ftr" sz="quarter" idx="11"/>
          </p:nvPr>
        </p:nvSpPr>
        <p:spPr>
          <a:xfrm>
            <a:off x="3124200" y="6248400"/>
            <a:ext cx="2895600" cy="457200"/>
          </a:xfrm>
        </p:spPr>
        <p:txBody>
          <a:bodyPr/>
          <a:lstStyle>
            <a:lvl1pPr>
              <a:defRPr/>
            </a:lvl1pPr>
          </a:lstStyle>
          <a:p>
            <a:r>
              <a:rPr lang="en-US" altLang="zh-CN"/>
              <a:t>Dr.HU Bijie</a:t>
            </a:r>
          </a:p>
        </p:txBody>
      </p:sp>
      <p:sp>
        <p:nvSpPr>
          <p:cNvPr id="8" name="灯片编号占位符 7"/>
          <p:cNvSpPr>
            <a:spLocks noGrp="1"/>
          </p:cNvSpPr>
          <p:nvPr>
            <p:ph type="sldNum" sz="quarter" idx="12"/>
          </p:nvPr>
        </p:nvSpPr>
        <p:spPr>
          <a:xfrm>
            <a:off x="6553200" y="6248400"/>
            <a:ext cx="1905000" cy="457200"/>
          </a:xfrm>
        </p:spPr>
        <p:txBody>
          <a:bodyPr/>
          <a:lstStyle>
            <a:lvl1pPr>
              <a:defRPr/>
            </a:lvl1pPr>
          </a:lstStyle>
          <a:p>
            <a:fld id="{AF606BC1-910C-425F-A517-2A730B0429B4}" type="slidenum">
              <a:rPr lang="en-US" altLang="zh-CN"/>
              <a:pPr/>
              <a:t>‹#›</a:t>
            </a:fld>
            <a:endParaRPr lang="en-US" altLang="zh-CN"/>
          </a:p>
        </p:txBody>
      </p:sp>
    </p:spTree>
    <p:extLst>
      <p:ext uri="{BB962C8B-B14F-4D97-AF65-F5344CB8AC3E}">
        <p14:creationId xmlns:p14="http://schemas.microsoft.com/office/powerpoint/2010/main" val="286201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858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85800" y="6248400"/>
            <a:ext cx="1905000" cy="457200"/>
          </a:xfrm>
        </p:spPr>
        <p:txBody>
          <a:bodyPr/>
          <a:lstStyle>
            <a:lvl1pPr>
              <a:defRPr/>
            </a:lvl1pPr>
          </a:lstStyle>
          <a:p>
            <a:fld id="{C5D913F6-9F2F-4389-85D3-CB8E5071BFF0}" type="datetime1">
              <a:rPr lang="zh-CN" altLang="en-US"/>
              <a:pPr/>
              <a:t>2020/2/25</a:t>
            </a:fld>
            <a:endParaRPr lang="en-US" altLang="zh-CN"/>
          </a:p>
        </p:txBody>
      </p:sp>
      <p:sp>
        <p:nvSpPr>
          <p:cNvPr id="8" name="页脚占位符 7"/>
          <p:cNvSpPr>
            <a:spLocks noGrp="1"/>
          </p:cNvSpPr>
          <p:nvPr>
            <p:ph type="ftr" sz="quarter" idx="11"/>
          </p:nvPr>
        </p:nvSpPr>
        <p:spPr>
          <a:xfrm>
            <a:off x="3124200" y="6248400"/>
            <a:ext cx="2895600" cy="457200"/>
          </a:xfrm>
        </p:spPr>
        <p:txBody>
          <a:bodyPr/>
          <a:lstStyle>
            <a:lvl1pPr>
              <a:defRPr/>
            </a:lvl1pPr>
          </a:lstStyle>
          <a:p>
            <a:r>
              <a:rPr lang="en-US" altLang="zh-CN"/>
              <a:t>Dr.HU Bijie</a:t>
            </a:r>
          </a:p>
        </p:txBody>
      </p:sp>
      <p:sp>
        <p:nvSpPr>
          <p:cNvPr id="9" name="灯片编号占位符 8"/>
          <p:cNvSpPr>
            <a:spLocks noGrp="1"/>
          </p:cNvSpPr>
          <p:nvPr>
            <p:ph type="sldNum" sz="quarter" idx="12"/>
          </p:nvPr>
        </p:nvSpPr>
        <p:spPr>
          <a:xfrm>
            <a:off x="6553200" y="6248400"/>
            <a:ext cx="1905000" cy="457200"/>
          </a:xfrm>
        </p:spPr>
        <p:txBody>
          <a:bodyPr/>
          <a:lstStyle>
            <a:lvl1pPr>
              <a:defRPr/>
            </a:lvl1pPr>
          </a:lstStyle>
          <a:p>
            <a:fld id="{49E7FA2A-EF4C-4FDD-B400-FD1338A141E9}" type="slidenum">
              <a:rPr lang="en-US" altLang="zh-CN"/>
              <a:pPr/>
              <a:t>‹#›</a:t>
            </a:fld>
            <a:endParaRPr lang="en-US" altLang="zh-CN"/>
          </a:p>
        </p:txBody>
      </p:sp>
    </p:spTree>
    <p:extLst>
      <p:ext uri="{BB962C8B-B14F-4D97-AF65-F5344CB8AC3E}">
        <p14:creationId xmlns:p14="http://schemas.microsoft.com/office/powerpoint/2010/main" val="1952500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85800" y="1981200"/>
            <a:ext cx="7772400" cy="4114800"/>
          </a:xfrm>
        </p:spPr>
        <p:txBody>
          <a:bodyPr/>
          <a:lstStyle/>
          <a:p>
            <a:endParaRPr lang="zh-CN" altLang="en-US"/>
          </a:p>
        </p:txBody>
      </p:sp>
      <p:sp>
        <p:nvSpPr>
          <p:cNvPr id="4" name="日期占位符 3"/>
          <p:cNvSpPr>
            <a:spLocks noGrp="1"/>
          </p:cNvSpPr>
          <p:nvPr>
            <p:ph type="dt" sz="half" idx="10"/>
          </p:nvPr>
        </p:nvSpPr>
        <p:spPr>
          <a:xfrm>
            <a:off x="685800" y="6248400"/>
            <a:ext cx="1905000" cy="457200"/>
          </a:xfrm>
        </p:spPr>
        <p:txBody>
          <a:bodyPr/>
          <a:lstStyle>
            <a:lvl1pPr>
              <a:defRPr/>
            </a:lvl1pPr>
          </a:lstStyle>
          <a:p>
            <a:fld id="{891CEF19-20A5-4F4E-9CF5-06395B78A324}" type="datetime1">
              <a:rPr lang="zh-CN" altLang="en-US"/>
              <a:pPr/>
              <a:t>2020/2/25</a:t>
            </a:fld>
            <a:endParaRPr lang="en-US" altLang="zh-CN"/>
          </a:p>
        </p:txBody>
      </p:sp>
      <p:sp>
        <p:nvSpPr>
          <p:cNvPr id="5" name="页脚占位符 4"/>
          <p:cNvSpPr>
            <a:spLocks noGrp="1"/>
          </p:cNvSpPr>
          <p:nvPr>
            <p:ph type="ftr" sz="quarter" idx="11"/>
          </p:nvPr>
        </p:nvSpPr>
        <p:spPr>
          <a:xfrm>
            <a:off x="3124200" y="6248400"/>
            <a:ext cx="2895600" cy="457200"/>
          </a:xfrm>
        </p:spPr>
        <p:txBody>
          <a:bodyPr/>
          <a:lstStyle>
            <a:lvl1pPr>
              <a:defRPr/>
            </a:lvl1pPr>
          </a:lstStyle>
          <a:p>
            <a:r>
              <a:rPr lang="en-US" altLang="zh-CN"/>
              <a:t>Dr.HU Bijie</a:t>
            </a:r>
          </a:p>
        </p:txBody>
      </p:sp>
      <p:sp>
        <p:nvSpPr>
          <p:cNvPr id="6" name="灯片编号占位符 5"/>
          <p:cNvSpPr>
            <a:spLocks noGrp="1"/>
          </p:cNvSpPr>
          <p:nvPr>
            <p:ph type="sldNum" sz="quarter" idx="12"/>
          </p:nvPr>
        </p:nvSpPr>
        <p:spPr>
          <a:xfrm>
            <a:off x="6553200" y="6248400"/>
            <a:ext cx="1905000" cy="457200"/>
          </a:xfrm>
        </p:spPr>
        <p:txBody>
          <a:bodyPr/>
          <a:lstStyle>
            <a:lvl1pPr>
              <a:defRPr/>
            </a:lvl1pPr>
          </a:lstStyle>
          <a:p>
            <a:fld id="{B1E3F060-327A-41A4-B1C1-70C2CE4AE962}" type="slidenum">
              <a:rPr lang="en-US" altLang="zh-CN"/>
              <a:pPr/>
              <a:t>‹#›</a:t>
            </a:fld>
            <a:endParaRPr lang="en-US" altLang="zh-CN"/>
          </a:p>
        </p:txBody>
      </p:sp>
    </p:spTree>
    <p:extLst>
      <p:ext uri="{BB962C8B-B14F-4D97-AF65-F5344CB8AC3E}">
        <p14:creationId xmlns:p14="http://schemas.microsoft.com/office/powerpoint/2010/main" val="557271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609600"/>
            <a:ext cx="7772400"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85800" y="6248400"/>
            <a:ext cx="1905000" cy="457200"/>
          </a:xfrm>
        </p:spPr>
        <p:txBody>
          <a:bodyPr/>
          <a:lstStyle>
            <a:lvl1pPr>
              <a:defRPr/>
            </a:lvl1pPr>
          </a:lstStyle>
          <a:p>
            <a:fld id="{6D981F80-D3C7-4365-A9C9-54385C9C35FC}" type="datetime1">
              <a:rPr lang="zh-CN" altLang="en-US"/>
              <a:pPr/>
              <a:t>2020/2/25</a:t>
            </a:fld>
            <a:endParaRPr lang="en-US" altLang="zh-CN"/>
          </a:p>
        </p:txBody>
      </p:sp>
      <p:sp>
        <p:nvSpPr>
          <p:cNvPr id="4" name="页脚占位符 3"/>
          <p:cNvSpPr>
            <a:spLocks noGrp="1"/>
          </p:cNvSpPr>
          <p:nvPr>
            <p:ph type="ftr" sz="quarter" idx="11"/>
          </p:nvPr>
        </p:nvSpPr>
        <p:spPr>
          <a:xfrm>
            <a:off x="3124200" y="6248400"/>
            <a:ext cx="2895600" cy="457200"/>
          </a:xfrm>
        </p:spPr>
        <p:txBody>
          <a:bodyPr/>
          <a:lstStyle>
            <a:lvl1pPr>
              <a:defRPr/>
            </a:lvl1pPr>
          </a:lstStyle>
          <a:p>
            <a:r>
              <a:rPr lang="en-US" altLang="zh-CN"/>
              <a:t>Dr.HU Bijie</a:t>
            </a:r>
          </a:p>
        </p:txBody>
      </p:sp>
      <p:sp>
        <p:nvSpPr>
          <p:cNvPr id="5" name="灯片编号占位符 4"/>
          <p:cNvSpPr>
            <a:spLocks noGrp="1"/>
          </p:cNvSpPr>
          <p:nvPr>
            <p:ph type="sldNum" sz="quarter" idx="12"/>
          </p:nvPr>
        </p:nvSpPr>
        <p:spPr>
          <a:xfrm>
            <a:off x="6553200" y="6248400"/>
            <a:ext cx="1905000" cy="457200"/>
          </a:xfrm>
        </p:spPr>
        <p:txBody>
          <a:bodyPr/>
          <a:lstStyle>
            <a:lvl1pPr>
              <a:defRPr/>
            </a:lvl1pPr>
          </a:lstStyle>
          <a:p>
            <a:fld id="{A6059D85-D2CE-46B2-99E6-2E7E38C6E90A}" type="slidenum">
              <a:rPr lang="en-US" altLang="zh-CN"/>
              <a:pPr/>
              <a:t>‹#›</a:t>
            </a:fld>
            <a:endParaRPr lang="en-US" altLang="zh-CN"/>
          </a:p>
        </p:txBody>
      </p:sp>
    </p:spTree>
    <p:extLst>
      <p:ext uri="{BB962C8B-B14F-4D97-AF65-F5344CB8AC3E}">
        <p14:creationId xmlns:p14="http://schemas.microsoft.com/office/powerpoint/2010/main" val="176321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85800" y="6248400"/>
            <a:ext cx="1905000" cy="457200"/>
          </a:xfrm>
        </p:spPr>
        <p:txBody>
          <a:bodyPr/>
          <a:lstStyle>
            <a:lvl1pPr>
              <a:defRPr/>
            </a:lvl1pPr>
          </a:lstStyle>
          <a:p>
            <a:fld id="{21766396-F3A0-47C3-9761-AFB310E979FD}" type="datetime1">
              <a:rPr lang="zh-CN" altLang="en-US"/>
              <a:pPr/>
              <a:t>2020/2/25</a:t>
            </a:fld>
            <a:endParaRPr lang="en-US" altLang="zh-CN"/>
          </a:p>
        </p:txBody>
      </p:sp>
      <p:sp>
        <p:nvSpPr>
          <p:cNvPr id="6" name="页脚占位符 5"/>
          <p:cNvSpPr>
            <a:spLocks noGrp="1"/>
          </p:cNvSpPr>
          <p:nvPr>
            <p:ph type="ftr" sz="quarter" idx="11"/>
          </p:nvPr>
        </p:nvSpPr>
        <p:spPr>
          <a:xfrm>
            <a:off x="3124200" y="6248400"/>
            <a:ext cx="2895600" cy="457200"/>
          </a:xfrm>
        </p:spPr>
        <p:txBody>
          <a:bodyPr/>
          <a:lstStyle>
            <a:lvl1pPr>
              <a:defRPr/>
            </a:lvl1pPr>
          </a:lstStyle>
          <a:p>
            <a:r>
              <a:rPr lang="en-US" altLang="zh-CN"/>
              <a:t>Dr.HU Bijie</a:t>
            </a:r>
          </a:p>
        </p:txBody>
      </p:sp>
      <p:sp>
        <p:nvSpPr>
          <p:cNvPr id="7" name="灯片编号占位符 6"/>
          <p:cNvSpPr>
            <a:spLocks noGrp="1"/>
          </p:cNvSpPr>
          <p:nvPr>
            <p:ph type="sldNum" sz="quarter" idx="12"/>
          </p:nvPr>
        </p:nvSpPr>
        <p:spPr>
          <a:xfrm>
            <a:off x="6553200" y="6248400"/>
            <a:ext cx="1905000" cy="457200"/>
          </a:xfrm>
        </p:spPr>
        <p:txBody>
          <a:bodyPr/>
          <a:lstStyle>
            <a:lvl1pPr>
              <a:defRPr/>
            </a:lvl1pPr>
          </a:lstStyle>
          <a:p>
            <a:fld id="{44EECAD6-5BA8-4B77-B771-94A543D0F1B9}" type="slidenum">
              <a:rPr lang="en-US" altLang="zh-CN"/>
              <a:pPr/>
              <a:t>‹#›</a:t>
            </a:fld>
            <a:endParaRPr lang="en-US" altLang="zh-CN"/>
          </a:p>
        </p:txBody>
      </p:sp>
    </p:spTree>
    <p:extLst>
      <p:ext uri="{BB962C8B-B14F-4D97-AF65-F5344CB8AC3E}">
        <p14:creationId xmlns:p14="http://schemas.microsoft.com/office/powerpoint/2010/main" val="3906249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AndObj" preserve="1">
  <p:cSld name="标题，两项小型内容和一项型大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6858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half" idx="3"/>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685800" y="6248400"/>
            <a:ext cx="1905000" cy="457200"/>
          </a:xfrm>
        </p:spPr>
        <p:txBody>
          <a:bodyPr/>
          <a:lstStyle>
            <a:lvl1pPr>
              <a:defRPr/>
            </a:lvl1pPr>
          </a:lstStyle>
          <a:p>
            <a:fld id="{25DC98E8-2062-4763-9572-5EB1F2BE4757}" type="datetime1">
              <a:rPr lang="zh-CN" altLang="en-US"/>
              <a:pPr/>
              <a:t>2020/2/25</a:t>
            </a:fld>
            <a:endParaRPr lang="en-US" altLang="zh-CN"/>
          </a:p>
        </p:txBody>
      </p:sp>
      <p:sp>
        <p:nvSpPr>
          <p:cNvPr id="7" name="页脚占位符 6"/>
          <p:cNvSpPr>
            <a:spLocks noGrp="1"/>
          </p:cNvSpPr>
          <p:nvPr>
            <p:ph type="ftr" sz="quarter" idx="11"/>
          </p:nvPr>
        </p:nvSpPr>
        <p:spPr>
          <a:xfrm>
            <a:off x="3124200" y="6248400"/>
            <a:ext cx="2895600" cy="457200"/>
          </a:xfrm>
        </p:spPr>
        <p:txBody>
          <a:bodyPr/>
          <a:lstStyle>
            <a:lvl1pPr>
              <a:defRPr/>
            </a:lvl1pPr>
          </a:lstStyle>
          <a:p>
            <a:r>
              <a:rPr lang="en-US" altLang="zh-CN"/>
              <a:t>Dr.HU Bijie</a:t>
            </a:r>
          </a:p>
        </p:txBody>
      </p:sp>
      <p:sp>
        <p:nvSpPr>
          <p:cNvPr id="8" name="灯片编号占位符 7"/>
          <p:cNvSpPr>
            <a:spLocks noGrp="1"/>
          </p:cNvSpPr>
          <p:nvPr>
            <p:ph type="sldNum" sz="quarter" idx="12"/>
          </p:nvPr>
        </p:nvSpPr>
        <p:spPr>
          <a:xfrm>
            <a:off x="6553200" y="6248400"/>
            <a:ext cx="1905000" cy="457200"/>
          </a:xfrm>
        </p:spPr>
        <p:txBody>
          <a:bodyPr/>
          <a:lstStyle>
            <a:lvl1pPr>
              <a:defRPr/>
            </a:lvl1pPr>
          </a:lstStyle>
          <a:p>
            <a:fld id="{6E4AD9F5-2878-4834-BFED-AD9C5A33BF92}" type="slidenum">
              <a:rPr lang="en-US" altLang="zh-CN"/>
              <a:pPr/>
              <a:t>‹#›</a:t>
            </a:fld>
            <a:endParaRPr lang="en-US" altLang="zh-CN"/>
          </a:p>
        </p:txBody>
      </p:sp>
    </p:spTree>
    <p:extLst>
      <p:ext uri="{BB962C8B-B14F-4D97-AF65-F5344CB8AC3E}">
        <p14:creationId xmlns:p14="http://schemas.microsoft.com/office/powerpoint/2010/main" val="2304839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ea typeface="+mn-ea"/>
              </a:defRPr>
            </a:lvl1pPr>
          </a:lstStyle>
          <a:p>
            <a:fld id="{31C14C28-EDDF-4F72-9254-C21D3842EDDC}" type="datetime1">
              <a:rPr lang="zh-CN" altLang="en-US"/>
              <a:pPr/>
              <a:t>2020/2/25</a:t>
            </a:fld>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a typeface="+mn-ea"/>
              </a:defRPr>
            </a:lvl1pPr>
          </a:lstStyle>
          <a:p>
            <a:r>
              <a:rPr lang="en-US" altLang="zh-CN"/>
              <a:t>Dr.HU Bijie</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a typeface="+mn-ea"/>
              </a:defRPr>
            </a:lvl1pPr>
          </a:lstStyle>
          <a:p>
            <a:fld id="{CDE1E81F-449F-44FD-919B-6CB12A29D3EB}"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34.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oleObject" Target="../embeddings/oleObject1.bin"/><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wmf"/><Relationship Id="rId4" Type="http://schemas.openxmlformats.org/officeDocument/2006/relationships/image" Target="../media/image57.png"/></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7.xml"/><Relationship Id="rId4" Type="http://schemas.openxmlformats.org/officeDocument/2006/relationships/image" Target="../media/image62.jpeg"/></Relationships>
</file>

<file path=ppt/slides/_rels/slide69.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4.w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5568FF7-A757-441E-9521-D4E7801876E0}"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6E39A6C5-1C34-4A2A-85B9-0D0025D5F84E}" type="slidenum">
              <a:rPr lang="en-US" altLang="zh-CN"/>
              <a:pPr/>
              <a:t>1</a:t>
            </a:fld>
            <a:endParaRPr lang="en-US" altLang="zh-CN"/>
          </a:p>
        </p:txBody>
      </p:sp>
      <p:sp>
        <p:nvSpPr>
          <p:cNvPr id="2699266" name="Rectangle 2"/>
          <p:cNvSpPr>
            <a:spLocks noGrp="1" noChangeArrowheads="1"/>
          </p:cNvSpPr>
          <p:nvPr>
            <p:ph type="ctrTitle"/>
          </p:nvPr>
        </p:nvSpPr>
        <p:spPr>
          <a:xfrm>
            <a:off x="395288" y="908050"/>
            <a:ext cx="8353425" cy="2160588"/>
          </a:xfrm>
          <a:solidFill>
            <a:schemeClr val="tx1"/>
          </a:solidFill>
          <a:ln w="38100">
            <a:solidFill>
              <a:schemeClr val="accent1"/>
            </a:solidFill>
            <a:miter lim="800000"/>
            <a:headEnd/>
            <a:tailEnd/>
          </a:ln>
        </p:spPr>
        <p:txBody>
          <a:bodyPr anchor="ctr"/>
          <a:lstStyle/>
          <a:p>
            <a:pPr>
              <a:lnSpc>
                <a:spcPct val="110000"/>
              </a:lnSpc>
            </a:pPr>
            <a:r>
              <a:rPr lang="zh-CN" altLang="en-US" sz="4400">
                <a:solidFill>
                  <a:srgbClr val="FF0066"/>
                </a:solidFill>
                <a:effectLst>
                  <a:outerShdw blurRad="38100" dist="38100" dir="2700000" algn="tl">
                    <a:srgbClr val="C0C0C0"/>
                  </a:outerShdw>
                </a:effectLst>
                <a:ea typeface="黑体" panose="02010609060101010101" pitchFamily="49" charset="-122"/>
              </a:rPr>
              <a:t>从院感质控的角度</a:t>
            </a:r>
            <a:br>
              <a:rPr lang="zh-CN" altLang="en-US" sz="4400">
                <a:solidFill>
                  <a:srgbClr val="FF0066"/>
                </a:solidFill>
                <a:effectLst>
                  <a:outerShdw blurRad="38100" dist="38100" dir="2700000" algn="tl">
                    <a:srgbClr val="C0C0C0"/>
                  </a:outerShdw>
                </a:effectLst>
                <a:ea typeface="黑体" panose="02010609060101010101" pitchFamily="49" charset="-122"/>
              </a:rPr>
            </a:br>
            <a:r>
              <a:rPr lang="zh-CN" altLang="en-US" sz="4800">
                <a:solidFill>
                  <a:srgbClr val="0000CC"/>
                </a:solidFill>
                <a:effectLst>
                  <a:outerShdw blurRad="38100" dist="38100" dir="2700000" algn="tl">
                    <a:srgbClr val="C0C0C0"/>
                  </a:outerShdw>
                </a:effectLst>
                <a:ea typeface="黑体" panose="02010609060101010101" pitchFamily="49" charset="-122"/>
              </a:rPr>
              <a:t>谈对口腔质控的感染管理要求</a:t>
            </a:r>
            <a:endParaRPr lang="zh-CN" altLang="en-US" sz="4400">
              <a:solidFill>
                <a:srgbClr val="0000CC"/>
              </a:solidFill>
              <a:effectLst>
                <a:outerShdw blurRad="38100" dist="38100" dir="2700000" algn="tl">
                  <a:srgbClr val="C0C0C0"/>
                </a:outerShdw>
              </a:effectLst>
              <a:ea typeface="黑体" panose="02010609060101010101" pitchFamily="49" charset="-122"/>
            </a:endParaRPr>
          </a:p>
        </p:txBody>
      </p:sp>
      <p:sp>
        <p:nvSpPr>
          <p:cNvPr id="2699267" name="Rectangle 3"/>
          <p:cNvSpPr>
            <a:spLocks noGrp="1" noChangeArrowheads="1"/>
          </p:cNvSpPr>
          <p:nvPr>
            <p:ph type="subTitle" idx="1"/>
          </p:nvPr>
        </p:nvSpPr>
        <p:spPr>
          <a:xfrm>
            <a:off x="1042988" y="3933825"/>
            <a:ext cx="6877050" cy="1871663"/>
          </a:xfrm>
        </p:spPr>
        <p:txBody>
          <a:bodyPr/>
          <a:lstStyle/>
          <a:p>
            <a:pPr>
              <a:lnSpc>
                <a:spcPct val="120000"/>
              </a:lnSpc>
            </a:pPr>
            <a:r>
              <a:rPr lang="zh-CN" altLang="en-US" sz="3600" b="1">
                <a:solidFill>
                  <a:schemeClr val="tx2"/>
                </a:solidFill>
              </a:rPr>
              <a:t>复旦大学附属中山医院</a:t>
            </a:r>
          </a:p>
          <a:p>
            <a:pPr>
              <a:lnSpc>
                <a:spcPct val="120000"/>
              </a:lnSpc>
            </a:pPr>
            <a:r>
              <a:rPr lang="zh-CN" altLang="en-US" sz="3600" b="1">
                <a:solidFill>
                  <a:schemeClr val="accent2"/>
                </a:solidFill>
              </a:rPr>
              <a:t>胡必杰</a:t>
            </a:r>
            <a:endParaRPr lang="zh-CN" altLang="en-US" sz="2000" b="1">
              <a:solidFill>
                <a:schemeClr val="accent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fld id="{440C4B91-5083-4179-8627-BF8DBE1E10F0}" type="datetime1">
              <a:rPr lang="zh-CN" altLang="en-US"/>
              <a:pPr/>
              <a:t>2020/2/25</a:t>
            </a:fld>
            <a:endParaRPr lang="en-US" altLang="zh-CN"/>
          </a:p>
        </p:txBody>
      </p:sp>
      <p:sp>
        <p:nvSpPr>
          <p:cNvPr id="6" name="页脚占位符 4"/>
          <p:cNvSpPr>
            <a:spLocks noGrp="1"/>
          </p:cNvSpPr>
          <p:nvPr>
            <p:ph type="ftr" sz="quarter" idx="11"/>
          </p:nvPr>
        </p:nvSpPr>
        <p:spPr/>
        <p:txBody>
          <a:bodyPr/>
          <a:lstStyle/>
          <a:p>
            <a:r>
              <a:rPr lang="en-US" altLang="zh-CN"/>
              <a:t>Dr.HU Bijie</a:t>
            </a:r>
          </a:p>
        </p:txBody>
      </p:sp>
      <p:sp>
        <p:nvSpPr>
          <p:cNvPr id="7" name="灯片编号占位符 5"/>
          <p:cNvSpPr>
            <a:spLocks noGrp="1"/>
          </p:cNvSpPr>
          <p:nvPr>
            <p:ph type="sldNum" sz="quarter" idx="12"/>
          </p:nvPr>
        </p:nvSpPr>
        <p:spPr/>
        <p:txBody>
          <a:bodyPr/>
          <a:lstStyle/>
          <a:p>
            <a:fld id="{F62896CA-1623-4109-B98D-675CF6C6885B}" type="slidenum">
              <a:rPr lang="en-US" altLang="zh-CN"/>
              <a:pPr/>
              <a:t>2</a:t>
            </a:fld>
            <a:endParaRPr lang="en-US" altLang="zh-CN"/>
          </a:p>
        </p:txBody>
      </p:sp>
      <p:sp>
        <p:nvSpPr>
          <p:cNvPr id="3795970" name="Rectangle 2"/>
          <p:cNvSpPr>
            <a:spLocks noGrp="1" noChangeArrowheads="1"/>
          </p:cNvSpPr>
          <p:nvPr>
            <p:ph type="title"/>
          </p:nvPr>
        </p:nvSpPr>
        <p:spPr/>
        <p:txBody>
          <a:bodyPr/>
          <a:lstStyle/>
          <a:p>
            <a:r>
              <a:rPr lang="zh-CN" altLang="en-US" b="1"/>
              <a:t>口腔科感染控制的重点</a:t>
            </a:r>
          </a:p>
        </p:txBody>
      </p:sp>
      <p:sp>
        <p:nvSpPr>
          <p:cNvPr id="3795971" name="Rectangle 3"/>
          <p:cNvSpPr>
            <a:spLocks noGrp="1" noChangeArrowheads="1"/>
          </p:cNvSpPr>
          <p:nvPr>
            <p:ph type="body" idx="1"/>
          </p:nvPr>
        </p:nvSpPr>
        <p:spPr>
          <a:xfrm>
            <a:off x="468313" y="1989138"/>
            <a:ext cx="7772400" cy="4114800"/>
          </a:xfrm>
        </p:spPr>
        <p:txBody>
          <a:bodyPr/>
          <a:lstStyle/>
          <a:p>
            <a:r>
              <a:rPr lang="zh-CN" altLang="en-US" b="1"/>
              <a:t>呼吸道传染病：感冒，结核？</a:t>
            </a:r>
          </a:p>
          <a:p>
            <a:r>
              <a:rPr lang="zh-CN" altLang="en-US" b="1"/>
              <a:t>血流感染：菌血症？</a:t>
            </a:r>
          </a:p>
          <a:p>
            <a:r>
              <a:rPr lang="zh-CN" altLang="en-US" b="1"/>
              <a:t>局部感染：脓肿？</a:t>
            </a:r>
          </a:p>
          <a:p>
            <a:r>
              <a:rPr lang="zh-CN" altLang="en-US" b="1"/>
              <a:t>血源性感染？</a:t>
            </a:r>
          </a:p>
        </p:txBody>
      </p:sp>
      <p:pic>
        <p:nvPicPr>
          <p:cNvPr id="3795972" name="Picture 4" descr="20082192217363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125" y="3019425"/>
            <a:ext cx="4968875"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37765384-BC10-4FA5-8C9D-B3D8BA815AED}"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86632CCF-4C26-4D94-87B7-770AB1F5CD05}" type="slidenum">
              <a:rPr lang="en-US" altLang="zh-CN"/>
              <a:pPr/>
              <a:t>3</a:t>
            </a:fld>
            <a:endParaRPr lang="en-US" altLang="zh-CN"/>
          </a:p>
        </p:txBody>
      </p:sp>
      <p:pic>
        <p:nvPicPr>
          <p:cNvPr id="3803138"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803139"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口腔科器械清洗、消毒和灭菌</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1"/>
          <p:cNvSpPr>
            <a:spLocks noGrp="1"/>
          </p:cNvSpPr>
          <p:nvPr>
            <p:ph type="dt" sz="half" idx="10"/>
          </p:nvPr>
        </p:nvSpPr>
        <p:spPr/>
        <p:txBody>
          <a:bodyPr/>
          <a:lstStyle/>
          <a:p>
            <a:fld id="{34B0B430-80DE-499F-8F8E-7749DD16F53D}" type="datetime1">
              <a:rPr lang="zh-CN" altLang="en-US"/>
              <a:pPr/>
              <a:t>2020/2/25</a:t>
            </a:fld>
            <a:endParaRPr lang="en-US" altLang="zh-CN"/>
          </a:p>
        </p:txBody>
      </p:sp>
      <p:sp>
        <p:nvSpPr>
          <p:cNvPr id="7" name="页脚占位符 2"/>
          <p:cNvSpPr>
            <a:spLocks noGrp="1"/>
          </p:cNvSpPr>
          <p:nvPr>
            <p:ph type="ftr" sz="quarter" idx="11"/>
          </p:nvPr>
        </p:nvSpPr>
        <p:spPr/>
        <p:txBody>
          <a:bodyPr/>
          <a:lstStyle/>
          <a:p>
            <a:r>
              <a:rPr lang="en-US" altLang="zh-CN"/>
              <a:t>Dr.HU Bijie</a:t>
            </a:r>
          </a:p>
        </p:txBody>
      </p:sp>
      <p:sp>
        <p:nvSpPr>
          <p:cNvPr id="8" name="灯片编号占位符 3"/>
          <p:cNvSpPr>
            <a:spLocks noGrp="1"/>
          </p:cNvSpPr>
          <p:nvPr>
            <p:ph type="sldNum" sz="quarter" idx="12"/>
          </p:nvPr>
        </p:nvSpPr>
        <p:spPr/>
        <p:txBody>
          <a:bodyPr/>
          <a:lstStyle/>
          <a:p>
            <a:fld id="{D79B3B20-A9AE-4A71-AD5F-F123A68E5739}" type="slidenum">
              <a:rPr lang="en-US" altLang="zh-CN"/>
              <a:pPr/>
              <a:t>4</a:t>
            </a:fld>
            <a:endParaRPr lang="en-US" altLang="zh-CN"/>
          </a:p>
        </p:txBody>
      </p:sp>
      <p:sp>
        <p:nvSpPr>
          <p:cNvPr id="3" name="日期占位符 3"/>
          <p:cNvSpPr txBox="1">
            <a:spLocks noGrp="1"/>
          </p:cNvSpPr>
          <p:nvPr/>
        </p:nvSpPr>
        <p:spPr bwMode="auto">
          <a:xfrm>
            <a:off x="685800" y="6248400"/>
            <a:ext cx="1905000" cy="457200"/>
          </a:xfrm>
          <a:prstGeom prst="rect">
            <a:avLst/>
          </a:prstGeom>
          <a:noFill/>
          <a:ln>
            <a:miter lim="800000"/>
            <a:headEnd/>
            <a:tailEnd/>
          </a:ln>
        </p:spPr>
        <p:txBody>
          <a:bodyPr/>
          <a:lstStyle/>
          <a:p>
            <a:pPr algn="l">
              <a:defRPr/>
            </a:pPr>
            <a:fld id="{934639E5-FA0E-46B3-A71F-9ED3A644F8AD}" type="datetime1">
              <a:rPr lang="zh-CN" altLang="en-US" sz="1400">
                <a:ea typeface="+mn-ea"/>
              </a:rPr>
              <a:pPr algn="l">
                <a:defRPr/>
              </a:pPr>
              <a:t>2020/2/25</a:t>
            </a:fld>
            <a:endParaRPr lang="en-US" altLang="zh-CN" sz="1400">
              <a:ea typeface="+mn-ea"/>
            </a:endParaRPr>
          </a:p>
        </p:txBody>
      </p:sp>
      <p:sp>
        <p:nvSpPr>
          <p:cNvPr id="4" name="页脚占位符 4"/>
          <p:cNvSpPr txBox="1">
            <a:spLocks noGrp="1"/>
          </p:cNvSpPr>
          <p:nvPr/>
        </p:nvSpPr>
        <p:spPr bwMode="auto">
          <a:xfrm>
            <a:off x="3124200" y="6248400"/>
            <a:ext cx="2895600" cy="457200"/>
          </a:xfrm>
          <a:prstGeom prst="rect">
            <a:avLst/>
          </a:prstGeom>
          <a:noFill/>
          <a:ln>
            <a:miter lim="800000"/>
            <a:headEnd/>
            <a:tailEnd/>
          </a:ln>
        </p:spPr>
        <p:txBody>
          <a:bodyPr/>
          <a:lstStyle/>
          <a:p>
            <a:pPr>
              <a:defRPr/>
            </a:pPr>
            <a:r>
              <a:rPr lang="en-US" altLang="zh-CN" sz="1400">
                <a:ea typeface="+mn-ea"/>
              </a:rPr>
              <a:t>Dr.HU Bijie</a:t>
            </a:r>
          </a:p>
        </p:txBody>
      </p:sp>
      <p:sp>
        <p:nvSpPr>
          <p:cNvPr id="5" name="灯片编号占位符 5"/>
          <p:cNvSpPr txBox="1">
            <a:spLocks noGrp="1"/>
          </p:cNvSpPr>
          <p:nvPr/>
        </p:nvSpPr>
        <p:spPr bwMode="auto">
          <a:xfrm>
            <a:off x="6553200" y="6248400"/>
            <a:ext cx="1905000" cy="457200"/>
          </a:xfrm>
          <a:prstGeom prst="rect">
            <a:avLst/>
          </a:prstGeom>
          <a:noFill/>
          <a:ln>
            <a:miter lim="800000"/>
            <a:headEnd/>
            <a:tailEnd/>
          </a:ln>
        </p:spPr>
        <p:txBody>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6E61FA82-E1CE-4E56-BA08-A1C14CD5D763}" type="slidenum">
              <a:rPr lang="en-US" altLang="zh-CN" sz="1400"/>
              <a:pPr algn="r"/>
              <a:t>4</a:t>
            </a:fld>
            <a:endParaRPr lang="en-US" altLang="zh-CN" sz="1400"/>
          </a:p>
        </p:txBody>
      </p:sp>
      <p:sp>
        <p:nvSpPr>
          <p:cNvPr id="2093058" name="Rectangle 2"/>
          <p:cNvSpPr>
            <a:spLocks noGrp="1" noChangeArrowheads="1"/>
          </p:cNvSpPr>
          <p:nvPr>
            <p:ph type="ctrTitle" idx="4294967295"/>
          </p:nvPr>
        </p:nvSpPr>
        <p:spPr>
          <a:xfrm>
            <a:off x="684213" y="1844675"/>
            <a:ext cx="8064500" cy="2120900"/>
          </a:xfrm>
          <a:solidFill>
            <a:srgbClr val="FFFFCC"/>
          </a:solidFill>
          <a:ln w="38100">
            <a:solidFill>
              <a:schemeClr val="accent1"/>
            </a:solidFill>
            <a:miter lim="800000"/>
            <a:headEnd/>
            <a:tailEnd/>
          </a:ln>
        </p:spPr>
        <p:txBody>
          <a:bodyPr/>
          <a:lstStyle/>
          <a:p>
            <a:pPr algn="l">
              <a:lnSpc>
                <a:spcPct val="110000"/>
              </a:lnSpc>
            </a:pPr>
            <a:r>
              <a:rPr lang="zh-CN" altLang="en-US" sz="3200" b="1">
                <a:solidFill>
                  <a:srgbClr val="663300"/>
                </a:solidFill>
              </a:rPr>
              <a:t>卫生部</a:t>
            </a:r>
            <a:br>
              <a:rPr lang="zh-CN" altLang="en-US" sz="3200" b="1">
                <a:solidFill>
                  <a:srgbClr val="663300"/>
                </a:solidFill>
              </a:rPr>
            </a:br>
            <a:r>
              <a:rPr lang="zh-CN" altLang="en-US" sz="4000" b="1">
                <a:solidFill>
                  <a:srgbClr val="0000FF"/>
                </a:solidFill>
              </a:rPr>
              <a:t>医疗机构口腔诊疗器械</a:t>
            </a:r>
            <a:br>
              <a:rPr lang="zh-CN" altLang="en-US" sz="4000" b="1">
                <a:solidFill>
                  <a:srgbClr val="0000FF"/>
                </a:solidFill>
              </a:rPr>
            </a:br>
            <a:r>
              <a:rPr lang="zh-CN" altLang="en-US" sz="4000" b="1">
                <a:solidFill>
                  <a:srgbClr val="0000FF"/>
                </a:solidFill>
              </a:rPr>
              <a:t>消毒技术操作规范</a:t>
            </a:r>
            <a:r>
              <a:rPr lang="zh-CN" altLang="en-US" sz="2800" b="1">
                <a:solidFill>
                  <a:srgbClr val="0000FF"/>
                </a:solidFill>
              </a:rPr>
              <a:t>（</a:t>
            </a:r>
            <a:r>
              <a:rPr lang="en-US" altLang="zh-CN" sz="2800" b="1">
                <a:solidFill>
                  <a:srgbClr val="0000FF"/>
                </a:solidFill>
              </a:rPr>
              <a:t>2005</a:t>
            </a:r>
            <a:r>
              <a:rPr lang="zh-CN" altLang="en-US" sz="2800" b="1">
                <a:solidFill>
                  <a:srgbClr val="0000FF"/>
                </a:solidFill>
              </a:rPr>
              <a:t>年</a:t>
            </a:r>
            <a:r>
              <a:rPr lang="en-US" altLang="zh-CN" sz="2800" b="1">
                <a:solidFill>
                  <a:srgbClr val="0000FF"/>
                </a:solidFill>
              </a:rPr>
              <a:t>5</a:t>
            </a:r>
            <a:r>
              <a:rPr lang="zh-CN" altLang="en-US" sz="2800" b="1">
                <a:solidFill>
                  <a:srgbClr val="0000FF"/>
                </a:solidFill>
              </a:rPr>
              <a:t>月</a:t>
            </a:r>
            <a:r>
              <a:rPr lang="en-US" altLang="zh-CN" sz="2800" b="1">
                <a:solidFill>
                  <a:srgbClr val="0000FF"/>
                </a:solidFill>
              </a:rPr>
              <a:t>1</a:t>
            </a:r>
            <a:r>
              <a:rPr lang="zh-CN" altLang="en-US" sz="2800" b="1">
                <a:solidFill>
                  <a:srgbClr val="0000FF"/>
                </a:solidFill>
              </a:rPr>
              <a:t>日起施行）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093058"/>
                                        </p:tgtEl>
                                        <p:attrNameLst>
                                          <p:attrName>style.visibility</p:attrName>
                                        </p:attrNameLst>
                                      </p:cBhvr>
                                      <p:to>
                                        <p:strVal val="visible"/>
                                      </p:to>
                                    </p:set>
                                    <p:anim calcmode="lin" valueType="num">
                                      <p:cBhvr>
                                        <p:cTn id="7" dur="1000" fill="hold"/>
                                        <p:tgtEl>
                                          <p:spTgt spid="2093058"/>
                                        </p:tgtEl>
                                        <p:attrNameLst>
                                          <p:attrName>ppt_w</p:attrName>
                                        </p:attrNameLst>
                                      </p:cBhvr>
                                      <p:tavLst>
                                        <p:tav tm="0">
                                          <p:val>
                                            <p:fltVal val="0"/>
                                          </p:val>
                                        </p:tav>
                                        <p:tav tm="100000">
                                          <p:val>
                                            <p:strVal val="#ppt_w"/>
                                          </p:val>
                                        </p:tav>
                                      </p:tavLst>
                                    </p:anim>
                                    <p:anim calcmode="lin" valueType="num">
                                      <p:cBhvr>
                                        <p:cTn id="8" dur="1000" fill="hold"/>
                                        <p:tgtEl>
                                          <p:spTgt spid="20930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05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0132632-81E7-499B-9FF9-30F3796FB827}"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5B474B87-E8FD-4734-B9C1-33748D5693B3}" type="slidenum">
              <a:rPr lang="en-US" altLang="zh-CN"/>
              <a:pPr/>
              <a:t>5</a:t>
            </a:fld>
            <a:endParaRPr lang="en-US" altLang="zh-CN"/>
          </a:p>
        </p:txBody>
      </p:sp>
      <p:sp>
        <p:nvSpPr>
          <p:cNvPr id="3807234" name="Rectangle 2"/>
          <p:cNvSpPr>
            <a:spLocks noGrp="1" noChangeArrowheads="1"/>
          </p:cNvSpPr>
          <p:nvPr>
            <p:ph type="title"/>
          </p:nvPr>
        </p:nvSpPr>
        <p:spPr/>
        <p:txBody>
          <a:bodyPr/>
          <a:lstStyle/>
          <a:p>
            <a:r>
              <a:rPr lang="zh-CN" altLang="en-US" b="1">
                <a:latin typeface="宋体" panose="02010600030101010101" pitchFamily="2" charset="-122"/>
              </a:rPr>
              <a:t>口腔诊疗器械</a:t>
            </a:r>
          </a:p>
        </p:txBody>
      </p:sp>
      <p:sp>
        <p:nvSpPr>
          <p:cNvPr id="3807235" name="Rectangle 3"/>
          <p:cNvSpPr>
            <a:spLocks noGrp="1" noChangeArrowheads="1"/>
          </p:cNvSpPr>
          <p:nvPr>
            <p:ph type="body" idx="1"/>
          </p:nvPr>
        </p:nvSpPr>
        <p:spPr/>
        <p:txBody>
          <a:bodyPr/>
          <a:lstStyle/>
          <a:p>
            <a:pPr>
              <a:lnSpc>
                <a:spcPct val="90000"/>
              </a:lnSpc>
            </a:pPr>
            <a:r>
              <a:rPr lang="zh-CN" altLang="en-US" sz="2800" b="1">
                <a:latin typeface="宋体" panose="02010600030101010101" pitchFamily="2" charset="-122"/>
              </a:rPr>
              <a:t>必须达到</a:t>
            </a:r>
            <a:r>
              <a:rPr lang="zh-CN" altLang="en-US" sz="2800" b="1">
                <a:solidFill>
                  <a:schemeClr val="accent2"/>
                </a:solidFill>
                <a:latin typeface="宋体" panose="02010600030101010101" pitchFamily="2" charset="-122"/>
              </a:rPr>
              <a:t>“一人一用一消毒或者灭菌”</a:t>
            </a:r>
            <a:endParaRPr lang="zh-CN" altLang="en-US" sz="2800" b="1">
              <a:latin typeface="宋体" panose="02010600030101010101" pitchFamily="2" charset="-122"/>
            </a:endParaRPr>
          </a:p>
          <a:p>
            <a:pPr>
              <a:lnSpc>
                <a:spcPct val="90000"/>
              </a:lnSpc>
            </a:pPr>
            <a:r>
              <a:rPr lang="zh-CN" altLang="en-US" sz="2800" b="1">
                <a:latin typeface="宋体" panose="02010600030101010101" pitchFamily="2" charset="-122"/>
              </a:rPr>
              <a:t>有条件的医院应当使用</a:t>
            </a:r>
            <a:r>
              <a:rPr lang="zh-CN" altLang="en-US" sz="2800" b="1">
                <a:solidFill>
                  <a:schemeClr val="accent2"/>
                </a:solidFill>
                <a:latin typeface="宋体" panose="02010600030101010101" pitchFamily="2" charset="-122"/>
              </a:rPr>
              <a:t>加酶洗液清洗</a:t>
            </a:r>
            <a:r>
              <a:rPr lang="zh-CN" altLang="en-US" sz="2800" b="1">
                <a:latin typeface="宋体" panose="02010600030101010101" pitchFamily="2" charset="-122"/>
              </a:rPr>
              <a:t>，再用流动水冲洗干净；</a:t>
            </a:r>
            <a:r>
              <a:rPr lang="zh-CN" altLang="en-US" sz="2800" b="1">
                <a:solidFill>
                  <a:schemeClr val="accent2"/>
                </a:solidFill>
                <a:latin typeface="宋体" panose="02010600030101010101" pitchFamily="2" charset="-122"/>
              </a:rPr>
              <a:t>对结构复杂、缝隙多的器械，应当采用超声清洗</a:t>
            </a:r>
            <a:r>
              <a:rPr lang="zh-CN" altLang="en-US" sz="2800" b="1">
                <a:latin typeface="宋体" panose="02010600030101010101" pitchFamily="2" charset="-122"/>
              </a:rPr>
              <a:t>。 </a:t>
            </a:r>
          </a:p>
          <a:p>
            <a:pPr>
              <a:lnSpc>
                <a:spcPct val="90000"/>
              </a:lnSpc>
            </a:pPr>
            <a:r>
              <a:rPr lang="zh-CN" altLang="en-US" sz="2800" b="1">
                <a:latin typeface="宋体" panose="02010600030101010101" pitchFamily="2" charset="-122"/>
              </a:rPr>
              <a:t>对口腔诊疗器械进行包装，并在</a:t>
            </a:r>
            <a:r>
              <a:rPr lang="zh-CN" altLang="en-US" sz="2800" b="1">
                <a:solidFill>
                  <a:schemeClr val="accent2"/>
                </a:solidFill>
                <a:latin typeface="宋体" panose="02010600030101010101" pitchFamily="2" charset="-122"/>
              </a:rPr>
              <a:t>包装外注明消毒日期、有效期</a:t>
            </a:r>
            <a:r>
              <a:rPr lang="zh-CN" altLang="en-US" sz="2800" b="1">
                <a:latin typeface="宋体" panose="02010600030101010101" pitchFamily="2" charset="-122"/>
              </a:rPr>
              <a:t>。</a:t>
            </a:r>
          </a:p>
          <a:p>
            <a:pPr>
              <a:lnSpc>
                <a:spcPct val="90000"/>
              </a:lnSpc>
            </a:pPr>
            <a:r>
              <a:rPr lang="zh-CN" altLang="en-US" sz="2800" b="1">
                <a:latin typeface="宋体" panose="02010600030101010101" pitchFamily="2" charset="-122"/>
              </a:rPr>
              <a:t>采用</a:t>
            </a:r>
            <a:r>
              <a:rPr lang="zh-CN" altLang="en-US" sz="2800" b="1">
                <a:solidFill>
                  <a:schemeClr val="accent2"/>
                </a:solidFill>
                <a:latin typeface="宋体" panose="02010600030101010101" pitchFamily="2" charset="-122"/>
              </a:rPr>
              <a:t>快速卡式压力蒸汽灭菌器</a:t>
            </a:r>
            <a:r>
              <a:rPr lang="zh-CN" altLang="en-US" sz="2800" b="1">
                <a:latin typeface="宋体" panose="02010600030101010101" pitchFamily="2" charset="-122"/>
              </a:rPr>
              <a:t>灭菌器械，可不封袋包装，裸露灭菌后存放于无菌容器中备用；一经打开使用，有效期不得超过</a:t>
            </a:r>
            <a:r>
              <a:rPr lang="en-US" altLang="zh-CN" sz="2800" b="1">
                <a:latin typeface="宋体" panose="02010600030101010101" pitchFamily="2" charset="-122"/>
              </a:rPr>
              <a:t>4</a:t>
            </a:r>
            <a:r>
              <a:rPr lang="zh-CN" altLang="en-US" sz="2800" b="1">
                <a:latin typeface="宋体" panose="02010600030101010101" pitchFamily="2" charset="-122"/>
              </a:rPr>
              <a:t>小时。</a:t>
            </a:r>
            <a:endParaRPr lang="zh-CN" altLang="en-US" sz="2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1"/>
          <p:cNvSpPr>
            <a:spLocks noGrp="1"/>
          </p:cNvSpPr>
          <p:nvPr>
            <p:ph type="dt" sz="half" idx="10"/>
          </p:nvPr>
        </p:nvSpPr>
        <p:spPr/>
        <p:txBody>
          <a:bodyPr/>
          <a:lstStyle/>
          <a:p>
            <a:fld id="{AE0F070F-746A-4228-976E-B53BBC760283}" type="datetime1">
              <a:rPr lang="zh-CN" altLang="en-US"/>
              <a:pPr/>
              <a:t>2020/2/25</a:t>
            </a:fld>
            <a:endParaRPr lang="en-US" altLang="zh-CN"/>
          </a:p>
        </p:txBody>
      </p:sp>
      <p:sp>
        <p:nvSpPr>
          <p:cNvPr id="8" name="页脚占位符 2"/>
          <p:cNvSpPr>
            <a:spLocks noGrp="1"/>
          </p:cNvSpPr>
          <p:nvPr>
            <p:ph type="ftr" sz="quarter" idx="11"/>
          </p:nvPr>
        </p:nvSpPr>
        <p:spPr/>
        <p:txBody>
          <a:bodyPr/>
          <a:lstStyle/>
          <a:p>
            <a:r>
              <a:rPr lang="en-US" altLang="zh-CN"/>
              <a:t>Dr.HU Bijie</a:t>
            </a:r>
          </a:p>
        </p:txBody>
      </p:sp>
      <p:sp>
        <p:nvSpPr>
          <p:cNvPr id="9" name="灯片编号占位符 3"/>
          <p:cNvSpPr>
            <a:spLocks noGrp="1"/>
          </p:cNvSpPr>
          <p:nvPr>
            <p:ph type="sldNum" sz="quarter" idx="12"/>
          </p:nvPr>
        </p:nvSpPr>
        <p:spPr/>
        <p:txBody>
          <a:bodyPr/>
          <a:lstStyle/>
          <a:p>
            <a:fld id="{29EF1A31-CA41-430A-B547-C6462D4F8BF4}" type="slidenum">
              <a:rPr lang="en-US" altLang="zh-CN"/>
              <a:pPr/>
              <a:t>6</a:t>
            </a:fld>
            <a:endParaRPr lang="en-US" altLang="zh-CN"/>
          </a:p>
        </p:txBody>
      </p:sp>
      <p:sp>
        <p:nvSpPr>
          <p:cNvPr id="4078594" name="Rectangle 2"/>
          <p:cNvSpPr>
            <a:spLocks noChangeArrowheads="1"/>
          </p:cNvSpPr>
          <p:nvPr/>
        </p:nvSpPr>
        <p:spPr bwMode="auto">
          <a:xfrm>
            <a:off x="539750" y="333375"/>
            <a:ext cx="3660775"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lvl1pPr>
              <a:defRPr kumimoji="1" sz="4400">
                <a:solidFill>
                  <a:schemeClr val="tx2"/>
                </a:solidFill>
                <a:latin typeface="Times New Roman" panose="02020603050405020304" pitchFamily="18" charset="0"/>
                <a:ea typeface="宋体" panose="02010600030101010101" pitchFamily="2" charset="-122"/>
              </a:defRPr>
            </a:lvl1pPr>
            <a:lvl2pPr>
              <a:defRPr kumimoji="1" sz="4400">
                <a:solidFill>
                  <a:schemeClr val="tx2"/>
                </a:solidFill>
                <a:latin typeface="Times New Roman" panose="02020603050405020304" pitchFamily="18" charset="0"/>
                <a:ea typeface="宋体" panose="02010600030101010101" pitchFamily="2" charset="-122"/>
              </a:defRPr>
            </a:lvl2pPr>
            <a:lvl3pPr>
              <a:defRPr kumimoji="1" sz="4400">
                <a:solidFill>
                  <a:schemeClr val="tx2"/>
                </a:solidFill>
                <a:latin typeface="Times New Roman" panose="02020603050405020304" pitchFamily="18" charset="0"/>
                <a:ea typeface="宋体" panose="02010600030101010101" pitchFamily="2" charset="-122"/>
              </a:defRPr>
            </a:lvl3pPr>
            <a:lvl4pPr>
              <a:defRPr kumimoji="1" sz="4400">
                <a:solidFill>
                  <a:schemeClr val="tx2"/>
                </a:solidFill>
                <a:latin typeface="Times New Roman" panose="02020603050405020304" pitchFamily="18" charset="0"/>
                <a:ea typeface="宋体" panose="02010600030101010101" pitchFamily="2" charset="-122"/>
              </a:defRPr>
            </a:lvl4pPr>
            <a:lvl5pPr>
              <a:defRPr kumimoji="1" sz="4400">
                <a:solidFill>
                  <a:schemeClr val="tx2"/>
                </a:solidFill>
                <a:latin typeface="Times New Roman" panose="02020603050405020304" pitchFamily="18" charset="0"/>
                <a:ea typeface="宋体" panose="02010600030101010101" pitchFamily="2" charset="-122"/>
              </a:defRPr>
            </a:lvl5pPr>
            <a:lvl6pPr marL="4572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r>
              <a:rPr lang="zh-CN" altLang="en-US" sz="4000" b="1">
                <a:latin typeface="黑体" panose="02010609060101010101" pitchFamily="49" charset="-122"/>
                <a:ea typeface="黑体" panose="02010609060101010101" pitchFamily="49" charset="-122"/>
              </a:rPr>
              <a:t>清洗重要性</a:t>
            </a:r>
          </a:p>
        </p:txBody>
      </p:sp>
      <p:sp>
        <p:nvSpPr>
          <p:cNvPr id="4078595" name="Rectangle 3"/>
          <p:cNvSpPr>
            <a:spLocks noChangeArrowheads="1"/>
          </p:cNvSpPr>
          <p:nvPr/>
        </p:nvSpPr>
        <p:spPr bwMode="auto">
          <a:xfrm>
            <a:off x="684213" y="1773238"/>
            <a:ext cx="76327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0" lang="en-US" altLang="zh-CN" sz="1800">
                <a:latin typeface="Arial" panose="020B0604020202020204" pitchFamily="34" charset="0"/>
                <a:ea typeface="宋体" panose="02010600030101010101" pitchFamily="2" charset="-122"/>
                <a:cs typeface="Arial" panose="020B0604020202020204" pitchFamily="34" charset="0"/>
              </a:rPr>
              <a:t>         </a:t>
            </a:r>
            <a:r>
              <a:rPr kumimoji="0" lang="zh-CN" altLang="en-US" b="1">
                <a:latin typeface="宋体" panose="02010600030101010101" pitchFamily="2" charset="-122"/>
                <a:ea typeface="宋体" panose="02010600030101010101" pitchFamily="2" charset="-122"/>
                <a:cs typeface="Arial" panose="020B0604020202020204" pitchFamily="34" charset="0"/>
              </a:rPr>
              <a:t>目前国内外医院在开展医疗器械的压力蒸汽、环氧乙烷等方法灭菌时，所设置的灭菌程序、参数等都以器械彻底清洗为前提的。</a:t>
            </a:r>
          </a:p>
          <a:p>
            <a:pPr algn="l"/>
            <a:r>
              <a:rPr kumimoji="0" lang="zh-CN" altLang="en-US" b="1">
                <a:latin typeface="宋体" panose="02010600030101010101" pitchFamily="2" charset="-122"/>
                <a:ea typeface="宋体" panose="02010600030101010101" pitchFamily="2" charset="-122"/>
                <a:cs typeface="Arial" panose="020B0604020202020204" pitchFamily="34" charset="0"/>
              </a:rPr>
              <a:t>    如果，被灭菌的器械不能保证清洗质量，即使灭菌程序正确、参数指示合格，该器械仍然达不到灭菌要求。</a:t>
            </a:r>
          </a:p>
        </p:txBody>
      </p:sp>
      <p:pic>
        <p:nvPicPr>
          <p:cNvPr id="40785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954463"/>
            <a:ext cx="2376488" cy="223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FF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78597" name="Picture 5" descr="CIMG15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4005263"/>
            <a:ext cx="2881312" cy="2160587"/>
          </a:xfrm>
          <a:prstGeom prst="rect">
            <a:avLst/>
          </a:prstGeom>
          <a:noFill/>
          <a:extLst>
            <a:ext uri="{909E8E84-426E-40DD-AFC4-6F175D3DCCD1}">
              <a14:hiddenFill xmlns:a14="http://schemas.microsoft.com/office/drawing/2010/main">
                <a:solidFill>
                  <a:srgbClr val="FFFFFF"/>
                </a:solidFill>
              </a14:hiddenFill>
            </a:ext>
          </a:extLst>
        </p:spPr>
      </p:pic>
      <p:pic>
        <p:nvPicPr>
          <p:cNvPr id="4078598" name="Picture 6" descr="CIMG138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1863" y="4005263"/>
            <a:ext cx="2916237" cy="2162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5"/>
          <p:cNvSpPr>
            <a:spLocks noGrp="1"/>
          </p:cNvSpPr>
          <p:nvPr>
            <p:ph type="dt" sz="half" idx="10"/>
          </p:nvPr>
        </p:nvSpPr>
        <p:spPr/>
        <p:txBody>
          <a:bodyPr/>
          <a:lstStyle/>
          <a:p>
            <a:fld id="{864B27ED-D437-496D-AFCC-8FFE7985AB66}" type="datetime1">
              <a:rPr lang="zh-CN" altLang="en-US"/>
              <a:pPr/>
              <a:t>2020/2/25</a:t>
            </a:fld>
            <a:endParaRPr lang="en-US" altLang="zh-CN"/>
          </a:p>
        </p:txBody>
      </p:sp>
      <p:sp>
        <p:nvSpPr>
          <p:cNvPr id="7" name="页脚占位符 6"/>
          <p:cNvSpPr>
            <a:spLocks noGrp="1"/>
          </p:cNvSpPr>
          <p:nvPr>
            <p:ph type="ftr" sz="quarter" idx="11"/>
          </p:nvPr>
        </p:nvSpPr>
        <p:spPr/>
        <p:txBody>
          <a:bodyPr/>
          <a:lstStyle/>
          <a:p>
            <a:r>
              <a:rPr lang="en-US" altLang="zh-CN"/>
              <a:t>Dr.HU Bijie</a:t>
            </a:r>
          </a:p>
        </p:txBody>
      </p:sp>
      <p:sp>
        <p:nvSpPr>
          <p:cNvPr id="8" name="灯片编号占位符 7"/>
          <p:cNvSpPr>
            <a:spLocks noGrp="1"/>
          </p:cNvSpPr>
          <p:nvPr>
            <p:ph type="sldNum" sz="quarter" idx="12"/>
          </p:nvPr>
        </p:nvSpPr>
        <p:spPr/>
        <p:txBody>
          <a:bodyPr/>
          <a:lstStyle/>
          <a:p>
            <a:fld id="{135657DD-2145-4A5E-A965-CD2BF4F676E5}" type="slidenum">
              <a:rPr lang="en-US" altLang="zh-CN"/>
              <a:pPr/>
              <a:t>7</a:t>
            </a:fld>
            <a:endParaRPr lang="en-US" altLang="zh-CN"/>
          </a:p>
        </p:txBody>
      </p:sp>
      <p:sp>
        <p:nvSpPr>
          <p:cNvPr id="3785740" name="Rectangle 12"/>
          <p:cNvSpPr>
            <a:spLocks noGrp="1" noChangeArrowheads="1"/>
          </p:cNvSpPr>
          <p:nvPr>
            <p:ph type="title"/>
          </p:nvPr>
        </p:nvSpPr>
        <p:spPr>
          <a:xfrm>
            <a:off x="685800" y="609600"/>
            <a:ext cx="3886200" cy="1143000"/>
          </a:xfrm>
        </p:spPr>
        <p:txBody>
          <a:bodyPr/>
          <a:lstStyle/>
          <a:p>
            <a:r>
              <a:rPr lang="zh-CN" altLang="en-US" b="1"/>
              <a:t>灭菌合格吗？</a:t>
            </a:r>
          </a:p>
        </p:txBody>
      </p:sp>
      <p:sp>
        <p:nvSpPr>
          <p:cNvPr id="3785737" name="Rectangle 9"/>
          <p:cNvSpPr>
            <a:spLocks noGrp="1" noChangeArrowheads="1"/>
          </p:cNvSpPr>
          <p:nvPr>
            <p:ph type="body" sz="half" idx="1"/>
          </p:nvPr>
        </p:nvSpPr>
        <p:spPr/>
        <p:txBody>
          <a:bodyPr/>
          <a:lstStyle/>
          <a:p>
            <a:r>
              <a:rPr lang="zh-CN" altLang="en-US" sz="2800" b="1"/>
              <a:t>口腔科</a:t>
            </a:r>
            <a:r>
              <a:rPr lang="zh-CN" altLang="en-US" sz="2800"/>
              <a:t>器械，灭菌后有许多水珠，再查其他容器里也是同样的现象。</a:t>
            </a:r>
          </a:p>
          <a:p>
            <a:r>
              <a:rPr lang="zh-CN" altLang="en-US" sz="2800"/>
              <a:t>能用吗？</a:t>
            </a:r>
          </a:p>
        </p:txBody>
      </p:sp>
      <p:pic>
        <p:nvPicPr>
          <p:cNvPr id="3785739" name="Picture 11" descr="2010-050民营医院照片 047.jpg"/>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932363" y="765175"/>
            <a:ext cx="3911600" cy="2933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785743" name="Picture 15" descr="try"/>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932363" y="3914775"/>
            <a:ext cx="3924300" cy="2943225"/>
          </a:xfrm>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5"/>
          <p:cNvSpPr>
            <a:spLocks noGrp="1"/>
          </p:cNvSpPr>
          <p:nvPr>
            <p:ph type="dt" sz="half" idx="10"/>
          </p:nvPr>
        </p:nvSpPr>
        <p:spPr/>
        <p:txBody>
          <a:bodyPr/>
          <a:lstStyle/>
          <a:p>
            <a:fld id="{CA4D0C28-CA6C-4755-8C97-112E45A06274}" type="datetime1">
              <a:rPr lang="zh-CN" altLang="en-US"/>
              <a:pPr/>
              <a:t>2020/2/25</a:t>
            </a:fld>
            <a:endParaRPr lang="en-US" altLang="zh-CN"/>
          </a:p>
        </p:txBody>
      </p:sp>
      <p:sp>
        <p:nvSpPr>
          <p:cNvPr id="7" name="页脚占位符 6"/>
          <p:cNvSpPr>
            <a:spLocks noGrp="1"/>
          </p:cNvSpPr>
          <p:nvPr>
            <p:ph type="ftr" sz="quarter" idx="11"/>
          </p:nvPr>
        </p:nvSpPr>
        <p:spPr/>
        <p:txBody>
          <a:bodyPr/>
          <a:lstStyle/>
          <a:p>
            <a:r>
              <a:rPr lang="en-US" altLang="zh-CN"/>
              <a:t>Dr.HU Bijie</a:t>
            </a:r>
          </a:p>
        </p:txBody>
      </p:sp>
      <p:sp>
        <p:nvSpPr>
          <p:cNvPr id="8" name="灯片编号占位符 7"/>
          <p:cNvSpPr>
            <a:spLocks noGrp="1"/>
          </p:cNvSpPr>
          <p:nvPr>
            <p:ph type="sldNum" sz="quarter" idx="12"/>
          </p:nvPr>
        </p:nvSpPr>
        <p:spPr/>
        <p:txBody>
          <a:bodyPr/>
          <a:lstStyle/>
          <a:p>
            <a:fld id="{2BF58300-B4B0-422E-BC72-8869E05DAC2F}" type="slidenum">
              <a:rPr lang="en-US" altLang="zh-CN"/>
              <a:pPr/>
              <a:t>8</a:t>
            </a:fld>
            <a:endParaRPr lang="en-US" altLang="zh-CN"/>
          </a:p>
        </p:txBody>
      </p:sp>
      <p:sp>
        <p:nvSpPr>
          <p:cNvPr id="4072450" name="Rectangle 2"/>
          <p:cNvSpPr>
            <a:spLocks noGrp="1" noChangeArrowheads="1"/>
          </p:cNvSpPr>
          <p:nvPr>
            <p:ph type="title"/>
          </p:nvPr>
        </p:nvSpPr>
        <p:spPr/>
        <p:txBody>
          <a:bodyPr/>
          <a:lstStyle/>
          <a:p>
            <a:r>
              <a:rPr lang="zh-CN" altLang="en-US" sz="4000" b="1"/>
              <a:t>你用过消毒剂浸泡手术器械吗？</a:t>
            </a:r>
          </a:p>
        </p:txBody>
      </p:sp>
      <p:sp>
        <p:nvSpPr>
          <p:cNvPr id="4072451" name="Rectangle 3"/>
          <p:cNvSpPr>
            <a:spLocks noGrp="1" noChangeArrowheads="1"/>
          </p:cNvSpPr>
          <p:nvPr>
            <p:ph type="body" sz="half" idx="1"/>
          </p:nvPr>
        </p:nvSpPr>
        <p:spPr>
          <a:xfrm>
            <a:off x="685800" y="1981200"/>
            <a:ext cx="4533900" cy="4114800"/>
          </a:xfrm>
        </p:spPr>
        <p:txBody>
          <a:bodyPr/>
          <a:lstStyle/>
          <a:p>
            <a:r>
              <a:rPr lang="zh-CN" altLang="en-US" sz="2800" b="1"/>
              <a:t>新洁尔灭？</a:t>
            </a:r>
          </a:p>
          <a:p>
            <a:r>
              <a:rPr lang="zh-CN" altLang="en-US" sz="2800" b="1"/>
              <a:t>酒精？</a:t>
            </a:r>
          </a:p>
          <a:p>
            <a:r>
              <a:rPr lang="zh-CN" altLang="en-US" sz="2800" b="1"/>
              <a:t>戊二醛（浓度不足时）</a:t>
            </a:r>
          </a:p>
          <a:p>
            <a:endParaRPr lang="en-US" altLang="zh-CN" sz="2800" b="1"/>
          </a:p>
        </p:txBody>
      </p:sp>
      <p:pic>
        <p:nvPicPr>
          <p:cNvPr id="4072452" name="Picture 4" descr="DSC07300"/>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578475" y="2492375"/>
            <a:ext cx="3057525" cy="4070350"/>
          </a:xfrm>
          <a:noFill/>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72453" name="Picture 5" descr="泡一头"/>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2051050" y="3933825"/>
            <a:ext cx="3367088" cy="2520950"/>
          </a:xfrm>
          <a:noFill/>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1274619-0E74-4810-8563-3B7DCB7666E9}"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66DBCF36-3A82-429E-AE0F-08E1A675ED9A}" type="slidenum">
              <a:rPr lang="en-US" altLang="zh-CN"/>
              <a:pPr/>
              <a:t>9</a:t>
            </a:fld>
            <a:endParaRPr lang="en-US" altLang="zh-CN"/>
          </a:p>
        </p:txBody>
      </p:sp>
      <p:sp>
        <p:nvSpPr>
          <p:cNvPr id="3814402" name="Rectangle 2"/>
          <p:cNvSpPr>
            <a:spLocks noGrp="1" noChangeArrowheads="1"/>
          </p:cNvSpPr>
          <p:nvPr>
            <p:ph type="title"/>
          </p:nvPr>
        </p:nvSpPr>
        <p:spPr/>
        <p:txBody>
          <a:bodyPr/>
          <a:lstStyle/>
          <a:p>
            <a:pPr algn="l"/>
            <a:r>
              <a:rPr lang="zh-CN" altLang="en-US">
                <a:ea typeface="黑体" panose="02010609060101010101" pitchFamily="49" charset="-122"/>
              </a:rPr>
              <a:t>常见争议与困惑</a:t>
            </a:r>
          </a:p>
        </p:txBody>
      </p:sp>
      <p:sp>
        <p:nvSpPr>
          <p:cNvPr id="3814403" name="Rectangle 3"/>
          <p:cNvSpPr>
            <a:spLocks noGrp="1" noChangeArrowheads="1"/>
          </p:cNvSpPr>
          <p:nvPr>
            <p:ph type="body" idx="1"/>
          </p:nvPr>
        </p:nvSpPr>
        <p:spPr/>
        <p:txBody>
          <a:bodyPr/>
          <a:lstStyle/>
          <a:p>
            <a:r>
              <a:rPr lang="zh-CN" altLang="en-US" b="1"/>
              <a:t>口腔科器械，是否必须送消毒供应中心</a:t>
            </a:r>
            <a:r>
              <a:rPr lang="en-US" altLang="zh-CN" b="1"/>
              <a:t>CSSD</a:t>
            </a:r>
            <a:r>
              <a:rPr lang="zh-CN" altLang="en-US" b="1"/>
              <a:t>统一清洗、消毒、灭菌？</a:t>
            </a:r>
          </a:p>
          <a:p>
            <a:pPr>
              <a:buFontTx/>
              <a:buNone/>
            </a:pPr>
            <a:r>
              <a:rPr lang="zh-CN" altLang="en-US" b="1"/>
              <a:t>	</a:t>
            </a:r>
            <a:r>
              <a:rPr lang="zh-CN" altLang="en-US" b="1">
                <a:solidFill>
                  <a:schemeClr val="accent2"/>
                </a:solidFill>
              </a:rPr>
              <a:t>内镜、口腔诊疗器具的清洗消毒，可以依据卫生部有关的规定进行处理，也可集中由</a:t>
            </a:r>
            <a:r>
              <a:rPr lang="en-US" altLang="zh-CN" b="1">
                <a:solidFill>
                  <a:schemeClr val="accent2"/>
                </a:solidFill>
              </a:rPr>
              <a:t>CSSD</a:t>
            </a:r>
            <a:r>
              <a:rPr lang="zh-CN" altLang="en-US" b="1">
                <a:solidFill>
                  <a:schemeClr val="accent2"/>
                </a:solidFill>
              </a:rPr>
              <a:t>统一清洗、消毒。</a:t>
            </a:r>
          </a:p>
          <a:p>
            <a:r>
              <a:rPr lang="zh-CN" altLang="en-US" b="1"/>
              <a:t>口腔器械的保存：消毒液浸泡，还是干罐保存？</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BF84CFFD-96F2-40E2-8B50-7B369DF10216}"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34AD614B-BB3E-448D-8257-6F8BEAC8FAD4}" type="slidenum">
              <a:rPr lang="en-US" altLang="zh-CN"/>
              <a:pPr/>
              <a:t>10</a:t>
            </a:fld>
            <a:endParaRPr lang="en-US" altLang="zh-CN"/>
          </a:p>
        </p:txBody>
      </p:sp>
      <p:sp>
        <p:nvSpPr>
          <p:cNvPr id="3945474" name="Rectangle 2"/>
          <p:cNvSpPr>
            <a:spLocks noGrp="1" noChangeArrowheads="1"/>
          </p:cNvSpPr>
          <p:nvPr>
            <p:ph type="title"/>
          </p:nvPr>
        </p:nvSpPr>
        <p:spPr/>
        <p:txBody>
          <a:bodyPr/>
          <a:lstStyle/>
          <a:p>
            <a:r>
              <a:rPr lang="zh-CN" altLang="en-US" sz="4000" b="1">
                <a:latin typeface="Arial" panose="020B0604020202020204" pitchFamily="34" charset="0"/>
                <a:ea typeface="黑体" panose="02010609060101010101" pitchFamily="49" charset="-122"/>
                <a:cs typeface="Arial" panose="020B0604020202020204" pitchFamily="34" charset="0"/>
              </a:rPr>
              <a:t>上海国际医院感染控制论坛</a:t>
            </a:r>
            <a:br>
              <a:rPr lang="zh-CN" altLang="en-US" sz="4000" b="1">
                <a:latin typeface="Arial" panose="020B0604020202020204" pitchFamily="34" charset="0"/>
                <a:ea typeface="黑体" panose="02010609060101010101" pitchFamily="49" charset="-122"/>
                <a:cs typeface="Arial" panose="020B0604020202020204" pitchFamily="34" charset="0"/>
              </a:rPr>
            </a:br>
            <a:r>
              <a:rPr lang="en-US" altLang="zh-CN" sz="4000" b="1">
                <a:latin typeface="Arial" panose="020B0604020202020204" pitchFamily="34" charset="0"/>
                <a:ea typeface="黑体" panose="02010609060101010101" pitchFamily="49" charset="-122"/>
                <a:cs typeface="Arial" panose="020B0604020202020204" pitchFamily="34" charset="0"/>
              </a:rPr>
              <a:t>SIFIC</a:t>
            </a:r>
            <a:r>
              <a:rPr lang="zh-CN" altLang="en-US" sz="4000" b="1">
                <a:latin typeface="Arial" panose="020B0604020202020204" pitchFamily="34" charset="0"/>
                <a:ea typeface="黑体" panose="02010609060101010101" pitchFamily="49" charset="-122"/>
                <a:cs typeface="Arial" panose="020B0604020202020204" pitchFamily="34" charset="0"/>
              </a:rPr>
              <a:t>网友的观点</a:t>
            </a:r>
          </a:p>
        </p:txBody>
      </p:sp>
      <p:sp>
        <p:nvSpPr>
          <p:cNvPr id="3945475" name="Rectangle 3"/>
          <p:cNvSpPr>
            <a:spLocks noGrp="1" noChangeArrowheads="1"/>
          </p:cNvSpPr>
          <p:nvPr>
            <p:ph type="body" idx="1"/>
          </p:nvPr>
        </p:nvSpPr>
        <p:spPr/>
        <p:txBody>
          <a:bodyPr/>
          <a:lstStyle/>
          <a:p>
            <a:pPr>
              <a:lnSpc>
                <a:spcPct val="80000"/>
              </a:lnSpc>
            </a:pPr>
            <a:r>
              <a:rPr lang="zh-CN" altLang="en-US" sz="2400" b="1"/>
              <a:t>口腔器械集中供应消毒灭菌是大趋势。但口腔器械种类多，器械小，结构复杂，处理比较繁琐这是事实。有必要制定专门的口腔器械消毒灭菌流程，同时添置必要的备用器械。 </a:t>
            </a:r>
          </a:p>
          <a:p>
            <a:pPr>
              <a:lnSpc>
                <a:spcPct val="80000"/>
              </a:lnSpc>
            </a:pPr>
            <a:r>
              <a:rPr lang="zh-CN" altLang="en-US" sz="2400" b="1"/>
              <a:t>目前大部分医院口腔器械是科室自行清洗消毒，它的</a:t>
            </a:r>
            <a:r>
              <a:rPr lang="zh-CN" altLang="en-US" sz="2400" b="1">
                <a:solidFill>
                  <a:schemeClr val="accent2"/>
                </a:solidFill>
              </a:rPr>
              <a:t>优势是方便快捷，缺陷是清洗消毒工作失控</a:t>
            </a:r>
            <a:r>
              <a:rPr lang="zh-CN" altLang="en-US" sz="2400" b="1"/>
              <a:t>！</a:t>
            </a:r>
          </a:p>
          <a:p>
            <a:pPr>
              <a:lnSpc>
                <a:spcPct val="80000"/>
              </a:lnSpc>
            </a:pPr>
            <a:r>
              <a:rPr lang="zh-CN" altLang="en-US" sz="2400" b="1"/>
              <a:t>由于是自己供应自己，很少对供应的器械挑毛病，院感科也不可能天天去检查；如果是由供应室供应，科室就会对供应的器械进行监督，花钱消毒回不干净的器械科室是不会答应的。另外，供应室是专业消毒管理人员，不合格的物品是不下发的。我认为由供应室处理更合理更安全。至于人员吗可以调整，主要是管理更为重要。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454E37B-295C-4187-B0D4-BF6009552174}"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48061310-69CB-42ED-9BA7-66C8B43123A5}" type="slidenum">
              <a:rPr lang="en-US" altLang="zh-CN"/>
              <a:pPr/>
              <a:t>11</a:t>
            </a:fld>
            <a:endParaRPr lang="en-US" altLang="zh-CN"/>
          </a:p>
        </p:txBody>
      </p:sp>
      <p:sp>
        <p:nvSpPr>
          <p:cNvPr id="4027394" name="Rectangle 2"/>
          <p:cNvSpPr>
            <a:spLocks noGrp="1" noChangeArrowheads="1"/>
          </p:cNvSpPr>
          <p:nvPr>
            <p:ph type="title"/>
          </p:nvPr>
        </p:nvSpPr>
        <p:spPr/>
        <p:txBody>
          <a:bodyPr/>
          <a:lstStyle/>
          <a:p>
            <a:r>
              <a:rPr lang="en-US" altLang="zh-CN"/>
              <a:t>SIFIC</a:t>
            </a:r>
            <a:r>
              <a:rPr lang="zh-CN" altLang="en-US"/>
              <a:t>网友讨论</a:t>
            </a:r>
          </a:p>
        </p:txBody>
      </p:sp>
      <p:sp>
        <p:nvSpPr>
          <p:cNvPr id="4027395" name="Rectangle 3"/>
          <p:cNvSpPr>
            <a:spLocks noGrp="1" noChangeArrowheads="1"/>
          </p:cNvSpPr>
          <p:nvPr>
            <p:ph type="body" idx="1"/>
          </p:nvPr>
        </p:nvSpPr>
        <p:spPr/>
        <p:txBody>
          <a:bodyPr/>
          <a:lstStyle/>
          <a:p>
            <a:r>
              <a:rPr lang="zh-CN" altLang="en-US" sz="2800" b="1"/>
              <a:t>口腔科手机消毒的要求是一人一用一灭菌，但实际操作上很难达到要求。基本上是换车针。因为我们 是基层医院没有那么多手机。</a:t>
            </a:r>
          </a:p>
          <a:p>
            <a:r>
              <a:rPr lang="zh-CN" altLang="en-US" sz="2800" b="1"/>
              <a:t>我们医院口腔科使用的手机一人一用一灭菌，用快速灭菌器， 我省大多医院都能做到，每年都进行检查。 </a:t>
            </a:r>
          </a:p>
          <a:p>
            <a:r>
              <a:rPr lang="zh-CN" altLang="en-US" sz="2800" b="1"/>
              <a:t>我们医院口腔科使用的手机一用一灭菌，全部在消毒中心进行灭菌。</a:t>
            </a:r>
            <a:r>
              <a:rPr lang="zh-CN" altLang="en-US" sz="280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7DE58426-C5CF-411A-BB8A-EFE63D36D193}"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ACD4B6B3-42E7-413A-A3C2-8A66C99FAC47}" type="slidenum">
              <a:rPr lang="en-US" altLang="zh-CN"/>
              <a:pPr/>
              <a:t>12</a:t>
            </a:fld>
            <a:endParaRPr lang="en-US" altLang="zh-CN"/>
          </a:p>
        </p:txBody>
      </p:sp>
      <p:pic>
        <p:nvPicPr>
          <p:cNvPr id="3817474"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817475"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口腔科医生的手卫生、戴手套，如何要求？</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1"/>
          <p:cNvSpPr>
            <a:spLocks noGrp="1"/>
          </p:cNvSpPr>
          <p:nvPr>
            <p:ph type="dt" sz="half" idx="10"/>
          </p:nvPr>
        </p:nvSpPr>
        <p:spPr/>
        <p:txBody>
          <a:bodyPr/>
          <a:lstStyle/>
          <a:p>
            <a:fld id="{9E8C5552-5651-4D35-A3D5-BAE9D647DFE8}" type="datetime1">
              <a:rPr lang="zh-CN" altLang="en-US"/>
              <a:pPr/>
              <a:t>2020/2/25</a:t>
            </a:fld>
            <a:endParaRPr lang="en-US" altLang="zh-CN"/>
          </a:p>
        </p:txBody>
      </p:sp>
      <p:sp>
        <p:nvSpPr>
          <p:cNvPr id="7" name="页脚占位符 2"/>
          <p:cNvSpPr>
            <a:spLocks noGrp="1"/>
          </p:cNvSpPr>
          <p:nvPr>
            <p:ph type="ftr" sz="quarter" idx="11"/>
          </p:nvPr>
        </p:nvSpPr>
        <p:spPr/>
        <p:txBody>
          <a:bodyPr/>
          <a:lstStyle/>
          <a:p>
            <a:r>
              <a:rPr lang="en-US" altLang="zh-CN"/>
              <a:t>Dr.HU Bijie</a:t>
            </a:r>
          </a:p>
        </p:txBody>
      </p:sp>
      <p:sp>
        <p:nvSpPr>
          <p:cNvPr id="8" name="灯片编号占位符 3"/>
          <p:cNvSpPr>
            <a:spLocks noGrp="1"/>
          </p:cNvSpPr>
          <p:nvPr>
            <p:ph type="sldNum" sz="quarter" idx="12"/>
          </p:nvPr>
        </p:nvSpPr>
        <p:spPr/>
        <p:txBody>
          <a:bodyPr/>
          <a:lstStyle/>
          <a:p>
            <a:fld id="{DE99469E-B900-4090-B0CF-D4AF63B8BEAB}" type="slidenum">
              <a:rPr lang="en-US" altLang="zh-CN"/>
              <a:pPr/>
              <a:t>13</a:t>
            </a:fld>
            <a:endParaRPr lang="en-US" altLang="zh-CN"/>
          </a:p>
        </p:txBody>
      </p:sp>
      <p:pic>
        <p:nvPicPr>
          <p:cNvPr id="3840002" name="Picture 2"/>
          <p:cNvPicPr>
            <a:picLocks noChangeAspect="1" noChangeArrowheads="1"/>
          </p:cNvPicPr>
          <p:nvPr/>
        </p:nvPicPr>
        <p:blipFill>
          <a:blip r:embed="rId3">
            <a:extLst>
              <a:ext uri="{28A0092B-C50C-407E-A947-70E740481C1C}">
                <a14:useLocalDpi xmlns:a14="http://schemas.microsoft.com/office/drawing/2010/main" val="0"/>
              </a:ext>
            </a:extLst>
          </a:blip>
          <a:srcRect t="37321" b="45039"/>
          <a:stretch>
            <a:fillRect/>
          </a:stretch>
        </p:blipFill>
        <p:spPr bwMode="auto">
          <a:xfrm>
            <a:off x="1908175" y="2708275"/>
            <a:ext cx="5184775" cy="237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40003" name="Picture 3"/>
          <p:cNvPicPr>
            <a:picLocks noChangeAspect="1" noChangeArrowheads="1"/>
          </p:cNvPicPr>
          <p:nvPr/>
        </p:nvPicPr>
        <p:blipFill>
          <a:blip r:embed="rId3">
            <a:extLst>
              <a:ext uri="{28A0092B-C50C-407E-A947-70E740481C1C}">
                <a14:useLocalDpi xmlns:a14="http://schemas.microsoft.com/office/drawing/2010/main" val="0"/>
              </a:ext>
            </a:extLst>
          </a:blip>
          <a:srcRect t="82912" b="3859"/>
          <a:stretch>
            <a:fillRect/>
          </a:stretch>
        </p:blipFill>
        <p:spPr bwMode="auto">
          <a:xfrm>
            <a:off x="1908175" y="5048250"/>
            <a:ext cx="52085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40004" name="Picture 4"/>
          <p:cNvPicPr>
            <a:picLocks noChangeAspect="1" noChangeArrowheads="1"/>
          </p:cNvPicPr>
          <p:nvPr/>
        </p:nvPicPr>
        <p:blipFill>
          <a:blip r:embed="rId3">
            <a:extLst>
              <a:ext uri="{28A0092B-C50C-407E-A947-70E740481C1C}">
                <a14:useLocalDpi xmlns:a14="http://schemas.microsoft.com/office/drawing/2010/main" val="0"/>
              </a:ext>
            </a:extLst>
          </a:blip>
          <a:srcRect t="2951" b="72990"/>
          <a:stretch>
            <a:fillRect/>
          </a:stretch>
        </p:blipFill>
        <p:spPr bwMode="auto">
          <a:xfrm>
            <a:off x="1908175" y="188913"/>
            <a:ext cx="5208588" cy="260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40005" name="Rectangle 5"/>
          <p:cNvSpPr>
            <a:spLocks noChangeArrowheads="1"/>
          </p:cNvSpPr>
          <p:nvPr/>
        </p:nvSpPr>
        <p:spPr bwMode="auto">
          <a:xfrm>
            <a:off x="1908175" y="188913"/>
            <a:ext cx="5184775" cy="6335712"/>
          </a:xfrm>
          <a:prstGeom prst="rect">
            <a:avLst/>
          </a:prstGeom>
          <a:noFill/>
          <a:ln w="76200">
            <a:solidFill>
              <a:srgbClr val="FF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日期占位符 3"/>
          <p:cNvSpPr>
            <a:spLocks noGrp="1"/>
          </p:cNvSpPr>
          <p:nvPr>
            <p:ph type="dt" sz="half" idx="10"/>
          </p:nvPr>
        </p:nvSpPr>
        <p:spPr/>
        <p:txBody>
          <a:bodyPr/>
          <a:lstStyle/>
          <a:p>
            <a:fld id="{6120671B-4A79-47D5-BDAF-9D4BF069B29E}" type="datetime1">
              <a:rPr lang="zh-CN" altLang="en-US"/>
              <a:pPr/>
              <a:t>2020/2/25</a:t>
            </a:fld>
            <a:endParaRPr lang="en-US" altLang="zh-CN"/>
          </a:p>
        </p:txBody>
      </p:sp>
      <p:sp>
        <p:nvSpPr>
          <p:cNvPr id="12" name="页脚占位符 4"/>
          <p:cNvSpPr>
            <a:spLocks noGrp="1"/>
          </p:cNvSpPr>
          <p:nvPr>
            <p:ph type="ftr" sz="quarter" idx="11"/>
          </p:nvPr>
        </p:nvSpPr>
        <p:spPr/>
        <p:txBody>
          <a:bodyPr/>
          <a:lstStyle/>
          <a:p>
            <a:r>
              <a:rPr lang="en-US" altLang="zh-CN"/>
              <a:t>Dr.HU Bijie</a:t>
            </a:r>
          </a:p>
        </p:txBody>
      </p:sp>
      <p:sp>
        <p:nvSpPr>
          <p:cNvPr id="13" name="灯片编号占位符 5"/>
          <p:cNvSpPr>
            <a:spLocks noGrp="1"/>
          </p:cNvSpPr>
          <p:nvPr>
            <p:ph type="sldNum" sz="quarter" idx="12"/>
          </p:nvPr>
        </p:nvSpPr>
        <p:spPr/>
        <p:txBody>
          <a:bodyPr/>
          <a:lstStyle/>
          <a:p>
            <a:fld id="{45AA8FE0-EB3F-41C4-BAC6-D196F436B1E2}" type="slidenum">
              <a:rPr lang="en-US" altLang="zh-CN"/>
              <a:pPr/>
              <a:t>14</a:t>
            </a:fld>
            <a:endParaRPr lang="en-US" altLang="zh-CN"/>
          </a:p>
        </p:txBody>
      </p:sp>
      <p:pic>
        <p:nvPicPr>
          <p:cNvPr id="3842050" name="Picture 2" descr="IMG_92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43400" cy="3257550"/>
          </a:xfrm>
          <a:prstGeom prst="rect">
            <a:avLst/>
          </a:prstGeom>
          <a:noFill/>
          <a:extLst>
            <a:ext uri="{909E8E84-426E-40DD-AFC4-6F175D3DCCD1}">
              <a14:hiddenFill xmlns:a14="http://schemas.microsoft.com/office/drawing/2010/main">
                <a:solidFill>
                  <a:srgbClr val="FFFFFF"/>
                </a:solidFill>
              </a14:hiddenFill>
            </a:ext>
          </a:extLst>
        </p:spPr>
      </p:pic>
      <p:pic>
        <p:nvPicPr>
          <p:cNvPr id="3842051" name="Picture 3" descr="IMG_927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57600"/>
            <a:ext cx="42672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3842052" name="Picture 4" descr="IMG_92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3657600"/>
            <a:ext cx="42672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3842053" name="Picture 5" descr="IMG_928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0"/>
            <a:ext cx="4343400" cy="3257550"/>
          </a:xfrm>
          <a:prstGeom prst="rect">
            <a:avLst/>
          </a:prstGeom>
          <a:noFill/>
          <a:extLst>
            <a:ext uri="{909E8E84-426E-40DD-AFC4-6F175D3DCCD1}">
              <a14:hiddenFill xmlns:a14="http://schemas.microsoft.com/office/drawing/2010/main">
                <a:solidFill>
                  <a:srgbClr val="FFFFFF"/>
                </a:solidFill>
              </a14:hiddenFill>
            </a:ext>
          </a:extLst>
        </p:spPr>
      </p:pic>
      <p:sp>
        <p:nvSpPr>
          <p:cNvPr id="3842054" name="Text Box 6"/>
          <p:cNvSpPr txBox="1">
            <a:spLocks noChangeArrowheads="1"/>
          </p:cNvSpPr>
          <p:nvPr/>
        </p:nvSpPr>
        <p:spPr bwMode="auto">
          <a:xfrm>
            <a:off x="4800600" y="0"/>
            <a:ext cx="4191000" cy="466725"/>
          </a:xfrm>
          <a:prstGeom prst="rect">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b="1">
                <a:latin typeface="宋体" panose="02010600030101010101" pitchFamily="2" charset="-122"/>
                <a:ea typeface="宋体" panose="02010600030101010101" pitchFamily="2" charset="-122"/>
              </a:rPr>
              <a:t>肥皂含菌浓度：</a:t>
            </a:r>
            <a:r>
              <a:rPr lang="en-US" altLang="zh-CN" b="1">
                <a:latin typeface="宋体" panose="02010600030101010101" pitchFamily="2" charset="-122"/>
                <a:ea typeface="宋体" panose="02010600030101010101" pitchFamily="2" charset="-122"/>
              </a:rPr>
              <a:t>3×10</a:t>
            </a:r>
            <a:r>
              <a:rPr lang="en-US" altLang="zh-CN" b="1" baseline="30000">
                <a:latin typeface="宋体" panose="02010600030101010101" pitchFamily="2" charset="-122"/>
                <a:ea typeface="宋体" panose="02010600030101010101" pitchFamily="2" charset="-122"/>
              </a:rPr>
              <a:t>3-4</a:t>
            </a:r>
            <a:r>
              <a:rPr lang="zh-CN" altLang="en-US" b="1">
                <a:latin typeface="宋体" panose="02010600030101010101" pitchFamily="2" charset="-122"/>
                <a:ea typeface="宋体" panose="02010600030101010101" pitchFamily="2" charset="-122"/>
              </a:rPr>
              <a:t>个</a:t>
            </a:r>
            <a:r>
              <a:rPr lang="en-US" altLang="zh-CN" b="1">
                <a:latin typeface="宋体" panose="02010600030101010101" pitchFamily="2" charset="-122"/>
                <a:ea typeface="宋体" panose="02010600030101010101" pitchFamily="2" charset="-122"/>
              </a:rPr>
              <a:t>/g</a:t>
            </a:r>
          </a:p>
        </p:txBody>
      </p:sp>
      <p:sp>
        <p:nvSpPr>
          <p:cNvPr id="3842055" name="Text Box 7"/>
          <p:cNvSpPr txBox="1">
            <a:spLocks noChangeArrowheads="1"/>
          </p:cNvSpPr>
          <p:nvPr>
            <p:ph type="title"/>
          </p:nvPr>
        </p:nvSpPr>
        <p:spPr>
          <a:xfrm>
            <a:off x="0" y="6248400"/>
            <a:ext cx="4191000" cy="457200"/>
          </a:xfrm>
          <a:solidFill>
            <a:schemeClr val="bg2"/>
          </a:solidFill>
          <a:ln>
            <a:solidFill>
              <a:schemeClr val="accent1"/>
            </a:solidFill>
            <a:miter lim="800000"/>
            <a:headEnd/>
            <a:tailEnd/>
          </a:ln>
        </p:spPr>
        <p:txBody>
          <a:bodyPr/>
          <a:lstStyle/>
          <a:p>
            <a:pPr algn="l">
              <a:spcBef>
                <a:spcPct val="50000"/>
              </a:spcBef>
            </a:pPr>
            <a:r>
              <a:rPr lang="zh-CN" altLang="en-US" sz="2400" b="1">
                <a:solidFill>
                  <a:schemeClr val="tx1"/>
                </a:solidFill>
                <a:latin typeface="宋体" panose="02010600030101010101" pitchFamily="2" charset="-122"/>
              </a:rPr>
              <a:t>肥皂含菌浓度：</a:t>
            </a:r>
            <a:r>
              <a:rPr lang="en-US" altLang="zh-CN" sz="2400" b="1">
                <a:solidFill>
                  <a:schemeClr val="tx1"/>
                </a:solidFill>
                <a:latin typeface="宋体" panose="02010600030101010101" pitchFamily="2" charset="-122"/>
              </a:rPr>
              <a:t>1×10</a:t>
            </a:r>
            <a:r>
              <a:rPr lang="en-US" altLang="zh-CN" sz="2400" b="1" baseline="30000">
                <a:solidFill>
                  <a:schemeClr val="tx1"/>
                </a:solidFill>
                <a:latin typeface="宋体" panose="02010600030101010101" pitchFamily="2" charset="-122"/>
              </a:rPr>
              <a:t>4-5</a:t>
            </a:r>
            <a:r>
              <a:rPr lang="zh-CN" altLang="en-US" sz="2400" b="1">
                <a:solidFill>
                  <a:schemeClr val="tx1"/>
                </a:solidFill>
                <a:latin typeface="宋体" panose="02010600030101010101" pitchFamily="2" charset="-122"/>
              </a:rPr>
              <a:t>个</a:t>
            </a:r>
            <a:r>
              <a:rPr lang="en-US" altLang="zh-CN" sz="2400" b="1">
                <a:solidFill>
                  <a:schemeClr val="tx1"/>
                </a:solidFill>
                <a:latin typeface="宋体" panose="02010600030101010101" pitchFamily="2" charset="-122"/>
              </a:rPr>
              <a:t>/g</a:t>
            </a:r>
          </a:p>
        </p:txBody>
      </p:sp>
      <p:sp>
        <p:nvSpPr>
          <p:cNvPr id="3842056" name="Text Box 8"/>
          <p:cNvSpPr txBox="1">
            <a:spLocks noChangeArrowheads="1"/>
          </p:cNvSpPr>
          <p:nvPr>
            <p:ph type="body" idx="1"/>
          </p:nvPr>
        </p:nvSpPr>
        <p:spPr>
          <a:xfrm>
            <a:off x="4876800" y="6248400"/>
            <a:ext cx="4267200" cy="457200"/>
          </a:xfrm>
          <a:solidFill>
            <a:schemeClr val="bg2"/>
          </a:solidFill>
          <a:ln>
            <a:solidFill>
              <a:schemeClr val="accent1"/>
            </a:solidFill>
            <a:miter lim="800000"/>
            <a:headEnd/>
            <a:tailEnd/>
          </a:ln>
        </p:spPr>
        <p:txBody>
          <a:bodyPr/>
          <a:lstStyle/>
          <a:p>
            <a:pPr>
              <a:lnSpc>
                <a:spcPct val="90000"/>
              </a:lnSpc>
              <a:spcBef>
                <a:spcPct val="50000"/>
              </a:spcBef>
              <a:buFontTx/>
              <a:buNone/>
            </a:pPr>
            <a:r>
              <a:rPr lang="zh-CN" altLang="en-US" sz="2400" b="1">
                <a:latin typeface="宋体" panose="02010600030101010101" pitchFamily="2" charset="-122"/>
              </a:rPr>
              <a:t>肥皂含菌浓度：</a:t>
            </a:r>
            <a:r>
              <a:rPr lang="en-US" altLang="zh-CN" sz="2400" b="1">
                <a:latin typeface="宋体" panose="02010600030101010101" pitchFamily="2" charset="-122"/>
              </a:rPr>
              <a:t>1×10</a:t>
            </a:r>
            <a:r>
              <a:rPr lang="en-US" altLang="zh-CN" sz="2400" b="1" baseline="30000">
                <a:latin typeface="宋体" panose="02010600030101010101" pitchFamily="2" charset="-122"/>
              </a:rPr>
              <a:t>6-7</a:t>
            </a:r>
            <a:r>
              <a:rPr lang="zh-CN" altLang="en-US" sz="2400" b="1">
                <a:latin typeface="宋体" panose="02010600030101010101" pitchFamily="2" charset="-122"/>
              </a:rPr>
              <a:t>个</a:t>
            </a:r>
            <a:r>
              <a:rPr lang="en-US" altLang="zh-CN" sz="2400" b="1">
                <a:latin typeface="宋体" panose="02010600030101010101" pitchFamily="2" charset="-122"/>
              </a:rPr>
              <a:t>/g</a:t>
            </a:r>
          </a:p>
        </p:txBody>
      </p:sp>
      <p:sp>
        <p:nvSpPr>
          <p:cNvPr id="3842057" name="Text Box 9"/>
          <p:cNvSpPr txBox="1">
            <a:spLocks noChangeArrowheads="1"/>
          </p:cNvSpPr>
          <p:nvPr/>
        </p:nvSpPr>
        <p:spPr bwMode="auto">
          <a:xfrm>
            <a:off x="539750" y="3068638"/>
            <a:ext cx="7921625" cy="771525"/>
          </a:xfrm>
          <a:prstGeom prst="rect">
            <a:avLst/>
          </a:prstGeom>
          <a:solidFill>
            <a:schemeClr val="bg1"/>
          </a:solidFill>
          <a:ln w="9525">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400" b="1">
                <a:solidFill>
                  <a:schemeClr val="tx2"/>
                </a:solidFill>
                <a:ea typeface="宋体" panose="02010600030101010101" pitchFamily="2" charset="-122"/>
              </a:rPr>
              <a:t>医院内应停止使用固体肥皂！</a:t>
            </a:r>
          </a:p>
        </p:txBody>
      </p:sp>
      <p:pic>
        <p:nvPicPr>
          <p:cNvPr id="384205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0"/>
            <a:ext cx="2057400" cy="154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5"/>
          <p:cNvSpPr>
            <a:spLocks noGrp="1"/>
          </p:cNvSpPr>
          <p:nvPr>
            <p:ph type="dt" sz="half" idx="10"/>
          </p:nvPr>
        </p:nvSpPr>
        <p:spPr/>
        <p:txBody>
          <a:bodyPr/>
          <a:lstStyle/>
          <a:p>
            <a:fld id="{C5A7CEEB-9616-48A8-BC6E-404B122F20F5}" type="datetime1">
              <a:rPr lang="zh-CN" altLang="en-US"/>
              <a:pPr/>
              <a:t>2020/2/25</a:t>
            </a:fld>
            <a:endParaRPr lang="en-US" altLang="zh-CN"/>
          </a:p>
        </p:txBody>
      </p:sp>
      <p:sp>
        <p:nvSpPr>
          <p:cNvPr id="8" name="页脚占位符 6"/>
          <p:cNvSpPr>
            <a:spLocks noGrp="1"/>
          </p:cNvSpPr>
          <p:nvPr>
            <p:ph type="ftr" sz="quarter" idx="11"/>
          </p:nvPr>
        </p:nvSpPr>
        <p:spPr/>
        <p:txBody>
          <a:bodyPr/>
          <a:lstStyle/>
          <a:p>
            <a:r>
              <a:rPr lang="en-US" altLang="zh-CN"/>
              <a:t>Dr.HU Bijie</a:t>
            </a:r>
          </a:p>
        </p:txBody>
      </p:sp>
      <p:sp>
        <p:nvSpPr>
          <p:cNvPr id="9" name="灯片编号占位符 7"/>
          <p:cNvSpPr>
            <a:spLocks noGrp="1"/>
          </p:cNvSpPr>
          <p:nvPr>
            <p:ph type="sldNum" sz="quarter" idx="12"/>
          </p:nvPr>
        </p:nvSpPr>
        <p:spPr/>
        <p:txBody>
          <a:bodyPr/>
          <a:lstStyle/>
          <a:p>
            <a:fld id="{B8F547D7-FA29-4DB0-96AE-FEA6F11E4F36}" type="slidenum">
              <a:rPr lang="en-US" altLang="zh-CN"/>
              <a:pPr/>
              <a:t>15</a:t>
            </a:fld>
            <a:endParaRPr lang="en-US" altLang="zh-CN"/>
          </a:p>
        </p:txBody>
      </p:sp>
      <p:sp>
        <p:nvSpPr>
          <p:cNvPr id="3844098" name="Rectangle 2"/>
          <p:cNvSpPr>
            <a:spLocks noGrp="1" noChangeArrowheads="1"/>
          </p:cNvSpPr>
          <p:nvPr>
            <p:ph type="title"/>
          </p:nvPr>
        </p:nvSpPr>
        <p:spPr/>
        <p:txBody>
          <a:bodyPr/>
          <a:lstStyle/>
          <a:p>
            <a:r>
              <a:rPr lang="zh-CN" altLang="en-US" b="1"/>
              <a:t>我国手卫生设施存在的问题</a:t>
            </a:r>
            <a:endParaRPr lang="zh-CN" altLang="en-US" sz="3200" b="1"/>
          </a:p>
        </p:txBody>
      </p:sp>
      <p:sp>
        <p:nvSpPr>
          <p:cNvPr id="3844099" name="Rectangle 3"/>
          <p:cNvSpPr>
            <a:spLocks noGrp="1" noChangeArrowheads="1"/>
          </p:cNvSpPr>
          <p:nvPr>
            <p:ph type="body" sz="half" idx="1"/>
          </p:nvPr>
        </p:nvSpPr>
        <p:spPr/>
        <p:txBody>
          <a:bodyPr/>
          <a:lstStyle/>
          <a:p>
            <a:r>
              <a:rPr lang="zh-CN" altLang="en-US" sz="2800" b="1"/>
              <a:t>洗手水龙头太少</a:t>
            </a:r>
          </a:p>
          <a:p>
            <a:r>
              <a:rPr lang="zh-CN" altLang="en-US" sz="2800" b="1"/>
              <a:t>使用非接触式水龙头</a:t>
            </a:r>
          </a:p>
          <a:p>
            <a:r>
              <a:rPr lang="zh-CN" altLang="en-US" sz="2800" b="1"/>
              <a:t>使用固体肥皂</a:t>
            </a:r>
          </a:p>
          <a:p>
            <a:r>
              <a:rPr lang="zh-CN" altLang="en-US" sz="2800" b="1"/>
              <a:t>很少配备抗菌皂液</a:t>
            </a:r>
          </a:p>
          <a:p>
            <a:r>
              <a:rPr lang="zh-CN" altLang="en-US" sz="2800" b="1"/>
              <a:t>没有一次性擦手纸</a:t>
            </a:r>
          </a:p>
        </p:txBody>
      </p:sp>
      <p:sp>
        <p:nvSpPr>
          <p:cNvPr id="3844100" name="Rectangle 4"/>
          <p:cNvSpPr>
            <a:spLocks noGrp="1" noChangeArrowheads="1"/>
          </p:cNvSpPr>
          <p:nvPr>
            <p:ph sz="quarter" idx="2"/>
          </p:nvPr>
        </p:nvSpPr>
        <p:spPr/>
        <p:txBody>
          <a:bodyPr/>
          <a:lstStyle/>
          <a:p>
            <a:endParaRPr lang="zh-CN" altLang="zh-CN" sz="2400"/>
          </a:p>
        </p:txBody>
      </p:sp>
      <p:pic>
        <p:nvPicPr>
          <p:cNvPr id="384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0813" y="1981200"/>
            <a:ext cx="2643187"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44102" name="Picture 6"/>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230813" y="4114800"/>
            <a:ext cx="2643187" cy="1981200"/>
          </a:xfrm>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1"/>
          <p:cNvSpPr>
            <a:spLocks noGrp="1"/>
          </p:cNvSpPr>
          <p:nvPr>
            <p:ph type="dt" sz="half" idx="10"/>
          </p:nvPr>
        </p:nvSpPr>
        <p:spPr/>
        <p:txBody>
          <a:bodyPr/>
          <a:lstStyle/>
          <a:p>
            <a:fld id="{7E437492-F4DC-4605-A5FE-90E979DE2BAA}" type="datetime1">
              <a:rPr lang="zh-CN" altLang="en-US"/>
              <a:pPr/>
              <a:t>2020/2/25</a:t>
            </a:fld>
            <a:endParaRPr lang="en-US" altLang="zh-CN"/>
          </a:p>
        </p:txBody>
      </p:sp>
      <p:sp>
        <p:nvSpPr>
          <p:cNvPr id="9" name="页脚占位符 2"/>
          <p:cNvSpPr>
            <a:spLocks noGrp="1"/>
          </p:cNvSpPr>
          <p:nvPr>
            <p:ph type="ftr" sz="quarter" idx="11"/>
          </p:nvPr>
        </p:nvSpPr>
        <p:spPr/>
        <p:txBody>
          <a:bodyPr/>
          <a:lstStyle/>
          <a:p>
            <a:r>
              <a:rPr lang="en-US" altLang="zh-CN"/>
              <a:t>Dr.HU Bijie</a:t>
            </a:r>
          </a:p>
        </p:txBody>
      </p:sp>
      <p:sp>
        <p:nvSpPr>
          <p:cNvPr id="10" name="灯片编号占位符 3"/>
          <p:cNvSpPr>
            <a:spLocks noGrp="1"/>
          </p:cNvSpPr>
          <p:nvPr>
            <p:ph type="sldNum" sz="quarter" idx="12"/>
          </p:nvPr>
        </p:nvSpPr>
        <p:spPr/>
        <p:txBody>
          <a:bodyPr/>
          <a:lstStyle/>
          <a:p>
            <a:fld id="{5D4DEBA0-DD54-47E8-9DE6-390B035D794C}" type="slidenum">
              <a:rPr lang="en-US" altLang="zh-CN"/>
              <a:pPr/>
              <a:t>16</a:t>
            </a:fld>
            <a:endParaRPr lang="en-US" altLang="zh-CN"/>
          </a:p>
        </p:txBody>
      </p:sp>
      <p:sp>
        <p:nvSpPr>
          <p:cNvPr id="5" name="日期占位符 3"/>
          <p:cNvSpPr txBox="1">
            <a:spLocks noGrp="1"/>
          </p:cNvSpPr>
          <p:nvPr/>
        </p:nvSpPr>
        <p:spPr bwMode="auto">
          <a:xfrm>
            <a:off x="685800" y="6248400"/>
            <a:ext cx="1905000" cy="457200"/>
          </a:xfrm>
          <a:prstGeom prst="rect">
            <a:avLst/>
          </a:prstGeom>
          <a:noFill/>
          <a:ln>
            <a:miter lim="800000"/>
            <a:headEnd/>
            <a:tailEnd/>
          </a:ln>
        </p:spPr>
        <p:txBody>
          <a:bodyPr/>
          <a:lstStyle/>
          <a:p>
            <a:pPr algn="l">
              <a:defRPr/>
            </a:pPr>
            <a:fld id="{C036F7DF-0DAB-41CD-BAD6-CE5A82DD01D2}" type="datetime1">
              <a:rPr lang="zh-CN" altLang="en-US" sz="1400">
                <a:ea typeface="+mn-ea"/>
              </a:rPr>
              <a:pPr algn="l">
                <a:defRPr/>
              </a:pPr>
              <a:t>2020/2/25</a:t>
            </a:fld>
            <a:endParaRPr lang="en-US" altLang="zh-CN" sz="1400">
              <a:ea typeface="+mn-ea"/>
            </a:endParaRPr>
          </a:p>
        </p:txBody>
      </p:sp>
      <p:sp>
        <p:nvSpPr>
          <p:cNvPr id="6" name="页脚占位符 4"/>
          <p:cNvSpPr txBox="1">
            <a:spLocks noGrp="1"/>
          </p:cNvSpPr>
          <p:nvPr/>
        </p:nvSpPr>
        <p:spPr bwMode="auto">
          <a:xfrm>
            <a:off x="3124200" y="6248400"/>
            <a:ext cx="2895600" cy="457200"/>
          </a:xfrm>
          <a:prstGeom prst="rect">
            <a:avLst/>
          </a:prstGeom>
          <a:noFill/>
          <a:ln>
            <a:miter lim="800000"/>
            <a:headEnd/>
            <a:tailEnd/>
          </a:ln>
        </p:spPr>
        <p:txBody>
          <a:bodyPr/>
          <a:lstStyle/>
          <a:p>
            <a:pPr>
              <a:defRPr/>
            </a:pPr>
            <a:r>
              <a:rPr lang="en-US" altLang="zh-CN" sz="1400">
                <a:ea typeface="+mn-ea"/>
              </a:rPr>
              <a:t>Dr.HU Bijie</a:t>
            </a:r>
          </a:p>
        </p:txBody>
      </p:sp>
      <p:sp>
        <p:nvSpPr>
          <p:cNvPr id="7" name="灯片编号占位符 5"/>
          <p:cNvSpPr txBox="1">
            <a:spLocks noGrp="1"/>
          </p:cNvSpPr>
          <p:nvPr/>
        </p:nvSpPr>
        <p:spPr bwMode="auto">
          <a:xfrm>
            <a:off x="6553200" y="6248400"/>
            <a:ext cx="1905000" cy="457200"/>
          </a:xfrm>
          <a:prstGeom prst="rect">
            <a:avLst/>
          </a:prstGeom>
          <a:noFill/>
          <a:ln>
            <a:miter lim="800000"/>
            <a:headEnd/>
            <a:tailEnd/>
          </a:ln>
        </p:spPr>
        <p:txBody>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37586B85-E7AF-4BD2-989C-898FF212314F}" type="slidenum">
              <a:rPr lang="en-US" altLang="zh-CN" sz="1400"/>
              <a:pPr algn="r"/>
              <a:t>16</a:t>
            </a:fld>
            <a:endParaRPr lang="en-US" altLang="zh-CN" sz="1400"/>
          </a:p>
        </p:txBody>
      </p:sp>
      <p:sp>
        <p:nvSpPr>
          <p:cNvPr id="2698242" name="Rectangle 2"/>
          <p:cNvSpPr>
            <a:spLocks noGrp="1" noChangeArrowheads="1"/>
          </p:cNvSpPr>
          <p:nvPr>
            <p:ph type="title" idx="4294967295"/>
          </p:nvPr>
        </p:nvSpPr>
        <p:spPr/>
        <p:txBody>
          <a:bodyPr/>
          <a:lstStyle/>
          <a:p>
            <a:r>
              <a:rPr lang="zh-CN" altLang="en-US" b="1">
                <a:solidFill>
                  <a:srgbClr val="00FF00"/>
                </a:solidFill>
                <a:effectLst>
                  <a:outerShdw blurRad="38100" dist="38100" dir="2700000" algn="tl">
                    <a:srgbClr val="000000"/>
                  </a:outerShdw>
                </a:effectLst>
              </a:rPr>
              <a:t>酒精擦手的优点</a:t>
            </a:r>
          </a:p>
        </p:txBody>
      </p:sp>
      <p:sp>
        <p:nvSpPr>
          <p:cNvPr id="2698243" name="Rectangle 3"/>
          <p:cNvSpPr>
            <a:spLocks noGrp="1" noChangeArrowheads="1"/>
          </p:cNvSpPr>
          <p:nvPr>
            <p:ph type="body" idx="4294967295"/>
          </p:nvPr>
        </p:nvSpPr>
        <p:spPr/>
        <p:txBody>
          <a:bodyPr/>
          <a:lstStyle/>
          <a:p>
            <a:r>
              <a:rPr lang="zh-CN" altLang="en-US" b="1">
                <a:effectLst>
                  <a:outerShdw blurRad="38100" dist="38100" dir="2700000" algn="tl">
                    <a:srgbClr val="000000"/>
                  </a:outerShdw>
                </a:effectLst>
              </a:rPr>
              <a:t>比洗手有更高的依从性</a:t>
            </a:r>
          </a:p>
          <a:p>
            <a:r>
              <a:rPr lang="zh-CN" altLang="en-US" b="1">
                <a:effectLst>
                  <a:outerShdw blurRad="38100" dist="38100" dir="2700000" algn="tl">
                    <a:srgbClr val="000000"/>
                  </a:outerShdw>
                </a:effectLst>
              </a:rPr>
              <a:t>比普通洗手和用抗菌产品洗手更有效</a:t>
            </a:r>
          </a:p>
          <a:p>
            <a:r>
              <a:rPr lang="zh-CN" altLang="en-US" b="1">
                <a:effectLst>
                  <a:outerShdw blurRad="38100" dist="38100" dir="2700000" algn="tl">
                    <a:srgbClr val="000000"/>
                  </a:outerShdw>
                </a:effectLst>
              </a:rPr>
              <a:t>比洗手对手部皮肤伤害少</a:t>
            </a:r>
          </a:p>
          <a:p>
            <a:r>
              <a:rPr lang="zh-CN" altLang="en-US" b="1">
                <a:effectLst>
                  <a:outerShdw blurRad="38100" dist="38100" dir="2700000" algn="tl">
                    <a:srgbClr val="000000"/>
                  </a:outerShdw>
                </a:effectLst>
              </a:rPr>
              <a:t>比洗手和戴手套浪费少</a:t>
            </a:r>
          </a:p>
          <a:p>
            <a:r>
              <a:rPr lang="zh-CN" altLang="en-US" b="1">
                <a:effectLst>
                  <a:outerShdw blurRad="38100" dist="38100" dir="2700000" algn="tl">
                    <a:srgbClr val="000000"/>
                  </a:outerShdw>
                </a:effectLst>
              </a:rPr>
              <a:t>所用时间少，作用快</a:t>
            </a:r>
          </a:p>
          <a:p>
            <a:r>
              <a:rPr lang="zh-CN" altLang="en-US" b="1">
                <a:effectLst>
                  <a:outerShdw blurRad="38100" dist="38100" dir="2700000" algn="tl">
                    <a:srgbClr val="000000"/>
                  </a:outerShdw>
                </a:effectLst>
              </a:rPr>
              <a:t>不需要水和毛巾</a:t>
            </a:r>
          </a:p>
        </p:txBody>
      </p:sp>
      <p:sp>
        <p:nvSpPr>
          <p:cNvPr id="3848199" name="Text Box 4"/>
          <p:cNvSpPr txBox="1">
            <a:spLocks noChangeArrowheads="1"/>
          </p:cNvSpPr>
          <p:nvPr/>
        </p:nvSpPr>
        <p:spPr bwMode="auto">
          <a:xfrm>
            <a:off x="684213" y="5805488"/>
            <a:ext cx="7848600" cy="711200"/>
          </a:xfrm>
          <a:prstGeom prst="rect">
            <a:avLst/>
          </a:prstGeom>
          <a:solidFill>
            <a:srgbClr val="DDDDDD"/>
          </a:solidFill>
          <a:ln w="9525">
            <a:solidFill>
              <a:srgbClr val="FF0000"/>
            </a:solidFill>
            <a:miter lim="800000"/>
            <a:headEnd/>
            <a:tailEnd/>
          </a:ln>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fr-CH" sz="4000" b="1">
                <a:solidFill>
                  <a:srgbClr val="FF0000"/>
                </a:solidFill>
                <a:cs typeface="Arial" panose="020B0604020202020204" pitchFamily="34" charset="0"/>
              </a:rPr>
              <a:t>口腔科能使用酒精类手消毒液吗？</a:t>
            </a:r>
            <a:endParaRPr kumimoji="0" lang="fr-FR" altLang="zh-CN" sz="4000" b="1">
              <a:solidFill>
                <a:srgbClr val="FF000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F22E5C9-54AE-4AD3-BDBC-1815EBBEE13B}"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4BBA763B-E500-4028-8A3B-E6CDE0493C34}" type="slidenum">
              <a:rPr lang="en-US" altLang="zh-CN"/>
              <a:pPr/>
              <a:t>17</a:t>
            </a:fld>
            <a:endParaRPr lang="en-US" altLang="zh-CN"/>
          </a:p>
        </p:txBody>
      </p:sp>
      <p:sp>
        <p:nvSpPr>
          <p:cNvPr id="3900418" name="Rectangle 2"/>
          <p:cNvSpPr>
            <a:spLocks noGrp="1" noChangeArrowheads="1"/>
          </p:cNvSpPr>
          <p:nvPr>
            <p:ph type="title"/>
          </p:nvPr>
        </p:nvSpPr>
        <p:spPr/>
        <p:txBody>
          <a:bodyPr/>
          <a:lstStyle/>
          <a:p>
            <a:r>
              <a:rPr lang="zh-CN" altLang="en-US" b="1">
                <a:latin typeface="宋体" panose="02010600030101010101" pitchFamily="2" charset="-122"/>
              </a:rPr>
              <a:t>戴手套的作用</a:t>
            </a:r>
          </a:p>
        </p:txBody>
      </p:sp>
      <p:sp>
        <p:nvSpPr>
          <p:cNvPr id="3900419" name="Rectangle 3"/>
          <p:cNvSpPr>
            <a:spLocks noGrp="1" noChangeArrowheads="1"/>
          </p:cNvSpPr>
          <p:nvPr>
            <p:ph type="body" idx="1"/>
          </p:nvPr>
        </p:nvSpPr>
        <p:spPr/>
        <p:txBody>
          <a:bodyPr/>
          <a:lstStyle/>
          <a:p>
            <a:r>
              <a:rPr lang="zh-CN" altLang="en-US" b="1">
                <a:latin typeface="宋体" panose="02010600030101010101" pitchFamily="2" charset="-122"/>
              </a:rPr>
              <a:t>预防疾病由病人传至医务人员</a:t>
            </a:r>
          </a:p>
          <a:p>
            <a:r>
              <a:rPr lang="zh-CN" altLang="en-US" b="1">
                <a:latin typeface="宋体" panose="02010600030101010101" pitchFamily="2" charset="-122"/>
              </a:rPr>
              <a:t>预防疾病由医务人员传至病人</a:t>
            </a:r>
          </a:p>
          <a:p>
            <a:r>
              <a:rPr lang="zh-CN" altLang="en-US" b="1">
                <a:latin typeface="宋体" panose="02010600030101010101" pitchFamily="2" charset="-122"/>
              </a:rPr>
              <a:t>预防医务人员将疾病由一个病人传给其他病人</a:t>
            </a:r>
          </a:p>
          <a:p>
            <a:endParaRPr lang="en-US" altLang="zh-CN"/>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日期占位符 1"/>
          <p:cNvSpPr>
            <a:spLocks noGrp="1"/>
          </p:cNvSpPr>
          <p:nvPr>
            <p:ph type="dt" sz="half" idx="10"/>
          </p:nvPr>
        </p:nvSpPr>
        <p:spPr/>
        <p:txBody>
          <a:bodyPr/>
          <a:lstStyle/>
          <a:p>
            <a:fld id="{DA6A1EA1-D0AD-4101-AE8F-1F4199BB6C3F}" type="datetime1">
              <a:rPr lang="zh-CN" altLang="en-US"/>
              <a:pPr/>
              <a:t>2020/2/25</a:t>
            </a:fld>
            <a:endParaRPr lang="en-US" altLang="zh-CN"/>
          </a:p>
        </p:txBody>
      </p:sp>
      <p:sp>
        <p:nvSpPr>
          <p:cNvPr id="16" name="页脚占位符 2"/>
          <p:cNvSpPr>
            <a:spLocks noGrp="1"/>
          </p:cNvSpPr>
          <p:nvPr>
            <p:ph type="ftr" sz="quarter" idx="11"/>
          </p:nvPr>
        </p:nvSpPr>
        <p:spPr/>
        <p:txBody>
          <a:bodyPr/>
          <a:lstStyle/>
          <a:p>
            <a:r>
              <a:rPr lang="en-US" altLang="zh-CN"/>
              <a:t>Dr.HU Bijie</a:t>
            </a:r>
          </a:p>
        </p:txBody>
      </p:sp>
      <p:sp>
        <p:nvSpPr>
          <p:cNvPr id="17" name="灯片编号占位符 3"/>
          <p:cNvSpPr>
            <a:spLocks noGrp="1"/>
          </p:cNvSpPr>
          <p:nvPr>
            <p:ph type="sldNum" sz="quarter" idx="12"/>
          </p:nvPr>
        </p:nvSpPr>
        <p:spPr/>
        <p:txBody>
          <a:bodyPr/>
          <a:lstStyle/>
          <a:p>
            <a:fld id="{AC30F072-C2D4-45E9-87D5-BAE82A7F4C92}" type="slidenum">
              <a:rPr lang="en-US" altLang="zh-CN"/>
              <a:pPr/>
              <a:t>18</a:t>
            </a:fld>
            <a:endParaRPr lang="en-US" altLang="zh-CN"/>
          </a:p>
        </p:txBody>
      </p:sp>
      <p:pic>
        <p:nvPicPr>
          <p:cNvPr id="39024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825" y="404813"/>
            <a:ext cx="398462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024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0550" y="441325"/>
            <a:ext cx="3979863"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024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3429000"/>
            <a:ext cx="3960812"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0246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3429000"/>
            <a:ext cx="4037013"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02470" name="Line 6"/>
          <p:cNvSpPr>
            <a:spLocks noChangeShapeType="1"/>
          </p:cNvSpPr>
          <p:nvPr/>
        </p:nvSpPr>
        <p:spPr bwMode="auto">
          <a:xfrm>
            <a:off x="685800" y="1600200"/>
            <a:ext cx="533400" cy="3048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1" name="Line 7"/>
          <p:cNvSpPr>
            <a:spLocks noChangeShapeType="1"/>
          </p:cNvSpPr>
          <p:nvPr/>
        </p:nvSpPr>
        <p:spPr bwMode="auto">
          <a:xfrm flipH="1">
            <a:off x="685800" y="1524000"/>
            <a:ext cx="533400" cy="3810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2" name="Line 8"/>
          <p:cNvSpPr>
            <a:spLocks noChangeShapeType="1"/>
          </p:cNvSpPr>
          <p:nvPr/>
        </p:nvSpPr>
        <p:spPr bwMode="auto">
          <a:xfrm flipH="1">
            <a:off x="7315200" y="1828800"/>
            <a:ext cx="609600" cy="4572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3" name="Line 9"/>
          <p:cNvSpPr>
            <a:spLocks noChangeShapeType="1"/>
          </p:cNvSpPr>
          <p:nvPr/>
        </p:nvSpPr>
        <p:spPr bwMode="auto">
          <a:xfrm>
            <a:off x="7315200" y="1828800"/>
            <a:ext cx="609600" cy="4572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4" name="Line 10"/>
          <p:cNvSpPr>
            <a:spLocks noChangeShapeType="1"/>
          </p:cNvSpPr>
          <p:nvPr/>
        </p:nvSpPr>
        <p:spPr bwMode="auto">
          <a:xfrm>
            <a:off x="1600200" y="5181600"/>
            <a:ext cx="533400" cy="3048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5" name="Line 11"/>
          <p:cNvSpPr>
            <a:spLocks noChangeShapeType="1"/>
          </p:cNvSpPr>
          <p:nvPr/>
        </p:nvSpPr>
        <p:spPr bwMode="auto">
          <a:xfrm flipH="1">
            <a:off x="1600200" y="5181600"/>
            <a:ext cx="533400" cy="3048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6" name="Line 12"/>
          <p:cNvSpPr>
            <a:spLocks noChangeShapeType="1"/>
          </p:cNvSpPr>
          <p:nvPr/>
        </p:nvSpPr>
        <p:spPr bwMode="auto">
          <a:xfrm>
            <a:off x="7315200" y="5486400"/>
            <a:ext cx="533400" cy="3810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7" name="Line 13"/>
          <p:cNvSpPr>
            <a:spLocks noChangeShapeType="1"/>
          </p:cNvSpPr>
          <p:nvPr/>
        </p:nvSpPr>
        <p:spPr bwMode="auto">
          <a:xfrm flipH="1">
            <a:off x="7315200" y="5486400"/>
            <a:ext cx="533400" cy="381000"/>
          </a:xfrm>
          <a:prstGeom prst="line">
            <a:avLst/>
          </a:prstGeom>
          <a:noFill/>
          <a:ln w="1016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02478" name="Rectangle 14"/>
          <p:cNvSpPr>
            <a:spLocks noChangeArrowheads="1"/>
          </p:cNvSpPr>
          <p:nvPr/>
        </p:nvSpPr>
        <p:spPr bwMode="auto">
          <a:xfrm>
            <a:off x="755650" y="0"/>
            <a:ext cx="7537450" cy="5191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1" algn="l">
              <a:spcBef>
                <a:spcPct val="20000"/>
              </a:spcBef>
              <a:buClr>
                <a:srgbClr val="FFFF99"/>
              </a:buClr>
            </a:pPr>
            <a:r>
              <a:rPr lang="zh-CN" altLang="en-US" sz="2800" b="1">
                <a:solidFill>
                  <a:schemeClr val="accent2"/>
                </a:solidFill>
                <a:latin typeface="宋体" panose="02010600030101010101" pitchFamily="2" charset="-122"/>
                <a:ea typeface="宋体" panose="02010600030101010101" pitchFamily="2" charset="-122"/>
              </a:rPr>
              <a:t>除了在护理患者不得已</a:t>
            </a:r>
            <a:r>
              <a:rPr lang="en-US" altLang="zh-CN" sz="2800" b="1">
                <a:solidFill>
                  <a:schemeClr val="accent2"/>
                </a:solidFill>
                <a:latin typeface="宋体" panose="02010600030101010101" pitchFamily="2" charset="-122"/>
                <a:ea typeface="宋体" panose="02010600030101010101" pitchFamily="2" charset="-122"/>
              </a:rPr>
              <a:t>,</a:t>
            </a:r>
            <a:r>
              <a:rPr lang="zh-CN" altLang="en-US" sz="2800" b="1">
                <a:solidFill>
                  <a:schemeClr val="accent2"/>
                </a:solidFill>
                <a:latin typeface="宋体" panose="02010600030101010101" pitchFamily="2" charset="-122"/>
                <a:ea typeface="宋体" panose="02010600030101010101" pitchFamily="2" charset="-122"/>
              </a:rPr>
              <a:t>不得接触环境物表</a:t>
            </a:r>
          </a:p>
        </p:txBody>
      </p:sp>
    </p:spTree>
  </p:cSld>
  <p:clrMapOvr>
    <a:masterClrMapping/>
  </p:clrMapOvr>
  <p:transition>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6785918-044B-403E-8233-7199D306B33C}"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6470E8A9-B1E7-4567-A119-E1C1D617D6CD}" type="slidenum">
              <a:rPr lang="en-US" altLang="zh-CN"/>
              <a:pPr/>
              <a:t>19</a:t>
            </a:fld>
            <a:endParaRPr lang="en-US" altLang="zh-CN"/>
          </a:p>
        </p:txBody>
      </p:sp>
      <p:sp>
        <p:nvSpPr>
          <p:cNvPr id="3934210" name="Rectangle 2"/>
          <p:cNvSpPr>
            <a:spLocks noGrp="1" noChangeArrowheads="1"/>
          </p:cNvSpPr>
          <p:nvPr>
            <p:ph type="title"/>
          </p:nvPr>
        </p:nvSpPr>
        <p:spPr/>
        <p:txBody>
          <a:bodyPr/>
          <a:lstStyle/>
          <a:p>
            <a:endParaRPr lang="zh-CN" altLang="zh-CN"/>
          </a:p>
        </p:txBody>
      </p:sp>
      <p:sp>
        <p:nvSpPr>
          <p:cNvPr id="3934211" name="Rectangle 3"/>
          <p:cNvSpPr>
            <a:spLocks noGrp="1" noChangeArrowheads="1"/>
          </p:cNvSpPr>
          <p:nvPr>
            <p:ph type="body" idx="1"/>
          </p:nvPr>
        </p:nvSpPr>
        <p:spPr/>
        <p:txBody>
          <a:bodyPr/>
          <a:lstStyle/>
          <a:p>
            <a:r>
              <a:rPr lang="zh-CN" altLang="en-US" b="1">
                <a:latin typeface="宋体" panose="02010600030101010101" pitchFamily="2" charset="-122"/>
              </a:rPr>
              <a:t>每次操作前及操作后应当严格洗手或者手消毒。</a:t>
            </a:r>
          </a:p>
          <a:p>
            <a:r>
              <a:rPr lang="zh-CN" altLang="en-US" b="1">
                <a:latin typeface="宋体" panose="02010600030101010101" pitchFamily="2" charset="-122"/>
              </a:rPr>
              <a:t>医务人员戴手套操作时，每治疗一个病人应当更换一付手套并洗手或者手消毒。</a:t>
            </a:r>
          </a:p>
          <a:p>
            <a:endParaRPr lang="zh-CN" altLang="en-US" b="1">
              <a:latin typeface="宋体" panose="02010600030101010101" pitchFamily="2" charset="-122"/>
            </a:endParaRPr>
          </a:p>
          <a:p>
            <a:endParaRPr lang="zh-CN" altLang="en-US" b="1">
              <a:latin typeface="宋体" panose="02010600030101010101" pitchFamily="2" charset="-122"/>
            </a:endParaRPr>
          </a:p>
          <a:p>
            <a:pPr>
              <a:buFontTx/>
              <a:buNone/>
            </a:pPr>
            <a:r>
              <a:rPr lang="zh-CN" altLang="en-US" sz="2400" b="1">
                <a:solidFill>
                  <a:srgbClr val="00FF00"/>
                </a:solidFill>
              </a:rPr>
              <a:t>卫生部：医疗机构口腔诊疗器械消毒技术操作规范</a:t>
            </a:r>
            <a:r>
              <a:rPr lang="en-US" altLang="zh-CN" sz="2400" b="1">
                <a:solidFill>
                  <a:srgbClr val="00FF00"/>
                </a:solidFill>
              </a:rPr>
              <a:t>, 2005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2AB0AFB-BD07-498B-80D5-AA3BC0BC8420}"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F005C20B-0E0B-402E-BA69-43AB08E48371}" type="slidenum">
              <a:rPr lang="en-US" altLang="zh-CN"/>
              <a:pPr/>
              <a:t>20</a:t>
            </a:fld>
            <a:endParaRPr lang="en-US" altLang="zh-CN"/>
          </a:p>
        </p:txBody>
      </p:sp>
      <p:sp>
        <p:nvSpPr>
          <p:cNvPr id="3904514" name="Rectangle 2"/>
          <p:cNvSpPr>
            <a:spLocks noGrp="1" noChangeArrowheads="1"/>
          </p:cNvSpPr>
          <p:nvPr>
            <p:ph type="title"/>
          </p:nvPr>
        </p:nvSpPr>
        <p:spPr/>
        <p:txBody>
          <a:bodyPr/>
          <a:lstStyle/>
          <a:p>
            <a:pPr algn="l"/>
            <a:r>
              <a:rPr lang="zh-CN" altLang="en-US">
                <a:ea typeface="黑体" panose="02010609060101010101" pitchFamily="49" charset="-122"/>
              </a:rPr>
              <a:t>常见争议与困惑</a:t>
            </a:r>
          </a:p>
        </p:txBody>
      </p:sp>
      <p:sp>
        <p:nvSpPr>
          <p:cNvPr id="3904515" name="Rectangle 3"/>
          <p:cNvSpPr>
            <a:spLocks noGrp="1" noChangeArrowheads="1"/>
          </p:cNvSpPr>
          <p:nvPr>
            <p:ph type="body" idx="1"/>
          </p:nvPr>
        </p:nvSpPr>
        <p:spPr/>
        <p:txBody>
          <a:bodyPr/>
          <a:lstStyle/>
          <a:p>
            <a:r>
              <a:rPr lang="zh-CN" altLang="en-US" b="1"/>
              <a:t>口腔科“四手操作”，在我国如何实行？</a:t>
            </a:r>
          </a:p>
          <a:p>
            <a:r>
              <a:rPr lang="zh-CN" altLang="en-US" b="1"/>
              <a:t>有没有其他替代方法？</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24BDFCE-ABD4-47E1-A713-BCB2CB5A730A}"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077DAA45-266B-4F57-8BC1-043187B05013}" type="slidenum">
              <a:rPr lang="en-US" altLang="zh-CN"/>
              <a:pPr/>
              <a:t>21</a:t>
            </a:fld>
            <a:endParaRPr lang="en-US" altLang="zh-CN"/>
          </a:p>
        </p:txBody>
      </p:sp>
      <p:sp>
        <p:nvSpPr>
          <p:cNvPr id="3965954" name="Rectangle 2"/>
          <p:cNvSpPr>
            <a:spLocks noGrp="1" noChangeArrowheads="1"/>
          </p:cNvSpPr>
          <p:nvPr>
            <p:ph type="title"/>
          </p:nvPr>
        </p:nvSpPr>
        <p:spPr/>
        <p:txBody>
          <a:bodyPr/>
          <a:lstStyle/>
          <a:p>
            <a:pPr algn="l"/>
            <a:r>
              <a:rPr lang="en-US" altLang="zh-CN" sz="3600" b="1"/>
              <a:t>SIFIC</a:t>
            </a:r>
            <a:r>
              <a:rPr lang="zh-CN" altLang="en-US" sz="3600" b="1"/>
              <a:t>网友：</a:t>
            </a:r>
            <a:br>
              <a:rPr lang="zh-CN" altLang="en-US" sz="3600" b="1"/>
            </a:br>
            <a:r>
              <a:rPr lang="zh-CN" altLang="en-US" sz="3600" b="1"/>
              <a:t>口腔门诊实行四手操作有必要吗？ </a:t>
            </a:r>
          </a:p>
        </p:txBody>
      </p:sp>
      <p:sp>
        <p:nvSpPr>
          <p:cNvPr id="3965955" name="Rectangle 3"/>
          <p:cNvSpPr>
            <a:spLocks noGrp="1" noChangeArrowheads="1"/>
          </p:cNvSpPr>
          <p:nvPr>
            <p:ph type="body" idx="1"/>
          </p:nvPr>
        </p:nvSpPr>
        <p:spPr/>
        <p:txBody>
          <a:bodyPr/>
          <a:lstStyle/>
          <a:p>
            <a:pPr>
              <a:lnSpc>
                <a:spcPct val="80000"/>
              </a:lnSpc>
            </a:pPr>
            <a:r>
              <a:rPr lang="zh-CN" altLang="en-US" sz="2400" b="1"/>
              <a:t>四手操作技术是一种现代化的牙科操作和管理系统，具有高质量、高效率，保护医护劳动力、减少医源性感染等优点。</a:t>
            </a:r>
          </a:p>
          <a:p>
            <a:pPr>
              <a:lnSpc>
                <a:spcPct val="80000"/>
              </a:lnSpc>
            </a:pPr>
            <a:r>
              <a:rPr lang="zh-CN" altLang="en-US" sz="2400" b="1"/>
              <a:t>四手操作是在口腔治疗过程中，医生和护士始终都是坐位操作，医护双手都在进行工作，医护之间平稳而迅速地传递各种器械、材料及其他用品。操作过程中是一对一的配合，即</a:t>
            </a:r>
            <a:r>
              <a:rPr lang="en-US" altLang="zh-CN" sz="2400" b="1"/>
              <a:t>1</a:t>
            </a:r>
            <a:r>
              <a:rPr lang="zh-CN" altLang="en-US" sz="2400" b="1"/>
              <a:t>名医生和</a:t>
            </a:r>
            <a:r>
              <a:rPr lang="en-US" altLang="zh-CN" sz="2400" b="1"/>
              <a:t>1</a:t>
            </a:r>
            <a:r>
              <a:rPr lang="zh-CN" altLang="en-US" sz="2400" b="1"/>
              <a:t>名护士共同服务于</a:t>
            </a:r>
            <a:r>
              <a:rPr lang="en-US" altLang="zh-CN" sz="2400" b="1"/>
              <a:t>1</a:t>
            </a:r>
            <a:r>
              <a:rPr lang="zh-CN" altLang="en-US" sz="2400" b="1"/>
              <a:t>位病人，有效阻断医源性传播途径，在预防医院感染中起到了非常重要的作用。</a:t>
            </a:r>
          </a:p>
          <a:p>
            <a:pPr>
              <a:lnSpc>
                <a:spcPct val="80000"/>
              </a:lnSpc>
            </a:pPr>
            <a:r>
              <a:rPr lang="zh-CN" altLang="en-US" sz="2400" b="1"/>
              <a:t>常规口腔操作是一个护士同时为多名患者服务，由于护士穿梭于各治疗椅之间，医生以独立操作为主，有时会戴着污染的手套或使用污染器械直接取材料或药液，造成感染的机会较多，又由于器械或材料不能及时到位，占据大量时间，影响了医生治疗质量，延长了病人等候的时间。</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9292D43-E351-43A8-951B-360189579ACA}"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9476FDFD-C9BD-43CD-ADC9-C4C036844D33}" type="slidenum">
              <a:rPr lang="en-US" altLang="zh-CN"/>
              <a:pPr/>
              <a:t>22</a:t>
            </a:fld>
            <a:endParaRPr lang="en-US" altLang="zh-CN"/>
          </a:p>
        </p:txBody>
      </p:sp>
      <p:sp>
        <p:nvSpPr>
          <p:cNvPr id="4081666" name="Rectangle 2"/>
          <p:cNvSpPr>
            <a:spLocks noGrp="1" noChangeArrowheads="1"/>
          </p:cNvSpPr>
          <p:nvPr>
            <p:ph type="title"/>
          </p:nvPr>
        </p:nvSpPr>
        <p:spPr/>
        <p:txBody>
          <a:bodyPr/>
          <a:lstStyle/>
          <a:p>
            <a:endParaRPr lang="zh-CN" altLang="zh-CN"/>
          </a:p>
        </p:txBody>
      </p:sp>
      <p:sp>
        <p:nvSpPr>
          <p:cNvPr id="4081667" name="Rectangle 3"/>
          <p:cNvSpPr>
            <a:spLocks noGrp="1" noChangeArrowheads="1"/>
          </p:cNvSpPr>
          <p:nvPr>
            <p:ph type="body" idx="1"/>
          </p:nvPr>
        </p:nvSpPr>
        <p:spPr/>
        <p:txBody>
          <a:bodyPr/>
          <a:lstStyle/>
          <a:p>
            <a:pPr>
              <a:lnSpc>
                <a:spcPct val="80000"/>
              </a:lnSpc>
            </a:pPr>
            <a:r>
              <a:rPr lang="zh-CN" altLang="en-US" sz="2400" b="1"/>
              <a:t>在口腔治疗过程中实行四手操作，优点毋庸置疑，但目前没有全面实施的条件和可能性。</a:t>
            </a:r>
          </a:p>
          <a:p>
            <a:pPr>
              <a:lnSpc>
                <a:spcPct val="80000"/>
              </a:lnSpc>
            </a:pPr>
            <a:r>
              <a:rPr lang="zh-CN" altLang="en-US" sz="2400" b="1"/>
              <a:t>我院采用一次性医用贴膜，覆盖无影灯手柄、操作台控制面板等处，一人一换，取得良好效果。</a:t>
            </a:r>
            <a:br>
              <a:rPr lang="zh-CN" altLang="en-US" sz="2400" b="1"/>
            </a:br>
            <a:r>
              <a:rPr lang="zh-CN" altLang="en-US" sz="2400" b="1"/>
              <a:t>但都感觉仍有细节有待改进。四手操作短时间内难以实现。。。</a:t>
            </a:r>
            <a:br>
              <a:rPr lang="zh-CN" altLang="en-US" sz="2400" b="1"/>
            </a:br>
            <a:endParaRPr lang="zh-CN" altLang="en-US" sz="2400" b="1"/>
          </a:p>
          <a:p>
            <a:pPr>
              <a:lnSpc>
                <a:spcPct val="80000"/>
              </a:lnSpc>
            </a:pPr>
            <a:r>
              <a:rPr lang="zh-CN" altLang="en-US" sz="2400" b="1"/>
              <a:t>四手操作有它明显的优势，无论是提高工作效率、还是加强操作中消毒隔离工作的管理。而且，病人的感觉也比较好。我们医院可能是上海较早引进四手操作理念的单位。目前，主要在专家门诊、特需门诊、牙周病专科门诊中开展。要想在全院铺开，在公立医院确实有难度。</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25CC9F46-6B85-46A8-8CB0-28D9E7ACEB8D}"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48B27DB1-E384-4061-A8CB-571A90124F92}" type="slidenum">
              <a:rPr lang="en-US" altLang="zh-CN"/>
              <a:pPr/>
              <a:t>23</a:t>
            </a:fld>
            <a:endParaRPr lang="en-US" altLang="zh-CN"/>
          </a:p>
        </p:txBody>
      </p:sp>
      <p:pic>
        <p:nvPicPr>
          <p:cNvPr id="3854338"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854339"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口罩、帽子、眼罩</a:t>
            </a:r>
            <a:r>
              <a:rPr lang="en-US" altLang="zh-CN" sz="4800" b="1">
                <a:solidFill>
                  <a:srgbClr val="0000FF"/>
                </a:solidFill>
                <a:latin typeface="黑体" panose="02010609060101010101" pitchFamily="49" charset="-122"/>
                <a:ea typeface="黑体" panose="02010609060101010101" pitchFamily="49" charset="-122"/>
              </a:rPr>
              <a:t>/</a:t>
            </a:r>
            <a:r>
              <a:rPr lang="zh-CN" altLang="en-US" sz="4800" b="1">
                <a:solidFill>
                  <a:srgbClr val="0000FF"/>
                </a:solidFill>
                <a:latin typeface="黑体" panose="02010609060101010101" pitchFamily="49" charset="-122"/>
                <a:ea typeface="黑体" panose="02010609060101010101" pitchFamily="49" charset="-122"/>
              </a:rPr>
              <a:t>面罩，口腔科医生如何选择？</a:t>
            </a: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1"/>
          <p:cNvSpPr>
            <a:spLocks noGrp="1"/>
          </p:cNvSpPr>
          <p:nvPr>
            <p:ph type="dt" sz="half" idx="10"/>
          </p:nvPr>
        </p:nvSpPr>
        <p:spPr/>
        <p:txBody>
          <a:bodyPr/>
          <a:lstStyle/>
          <a:p>
            <a:fld id="{FF68BD6F-62CF-417B-88E6-4235ED88F3CB}" type="datetime1">
              <a:rPr lang="zh-CN" altLang="en-US"/>
              <a:pPr/>
              <a:t>2020/2/25</a:t>
            </a:fld>
            <a:endParaRPr lang="en-US" altLang="zh-CN"/>
          </a:p>
        </p:txBody>
      </p:sp>
      <p:sp>
        <p:nvSpPr>
          <p:cNvPr id="7" name="页脚占位符 2"/>
          <p:cNvSpPr>
            <a:spLocks noGrp="1"/>
          </p:cNvSpPr>
          <p:nvPr>
            <p:ph type="ftr" sz="quarter" idx="11"/>
          </p:nvPr>
        </p:nvSpPr>
        <p:spPr/>
        <p:txBody>
          <a:bodyPr/>
          <a:lstStyle/>
          <a:p>
            <a:r>
              <a:rPr lang="en-US" altLang="zh-CN"/>
              <a:t>Dr.HU Bijie</a:t>
            </a:r>
          </a:p>
        </p:txBody>
      </p:sp>
      <p:sp>
        <p:nvSpPr>
          <p:cNvPr id="8" name="灯片编号占位符 3"/>
          <p:cNvSpPr>
            <a:spLocks noGrp="1"/>
          </p:cNvSpPr>
          <p:nvPr>
            <p:ph type="sldNum" sz="quarter" idx="12"/>
          </p:nvPr>
        </p:nvSpPr>
        <p:spPr/>
        <p:txBody>
          <a:bodyPr/>
          <a:lstStyle/>
          <a:p>
            <a:fld id="{0B00E35C-47F4-4D3B-9C1C-D186FF58A942}" type="slidenum">
              <a:rPr lang="en-US" altLang="zh-CN"/>
              <a:pPr/>
              <a:t>24</a:t>
            </a:fld>
            <a:endParaRPr lang="en-US" altLang="zh-CN"/>
          </a:p>
        </p:txBody>
      </p:sp>
      <p:pic>
        <p:nvPicPr>
          <p:cNvPr id="39188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82314" b="2364"/>
          <a:stretch>
            <a:fillRect/>
          </a:stretch>
        </p:blipFill>
        <p:spPr bwMode="auto">
          <a:xfrm>
            <a:off x="1835150" y="5156200"/>
            <a:ext cx="4752975" cy="144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18851" name="Picture 3"/>
          <p:cNvPicPr>
            <a:picLocks noChangeAspect="1" noChangeArrowheads="1"/>
          </p:cNvPicPr>
          <p:nvPr/>
        </p:nvPicPr>
        <p:blipFill>
          <a:blip r:embed="rId3">
            <a:extLst>
              <a:ext uri="{28A0092B-C50C-407E-A947-70E740481C1C}">
                <a14:useLocalDpi xmlns:a14="http://schemas.microsoft.com/office/drawing/2010/main" val="0"/>
              </a:ext>
            </a:extLst>
          </a:blip>
          <a:srcRect t="1942" b="71252"/>
          <a:stretch>
            <a:fillRect/>
          </a:stretch>
        </p:blipFill>
        <p:spPr bwMode="auto">
          <a:xfrm>
            <a:off x="1835150" y="476250"/>
            <a:ext cx="4752975"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18852" name="Picture 4"/>
          <p:cNvPicPr>
            <a:picLocks noChangeAspect="1" noChangeArrowheads="1"/>
          </p:cNvPicPr>
          <p:nvPr/>
        </p:nvPicPr>
        <p:blipFill>
          <a:blip r:embed="rId3">
            <a:extLst>
              <a:ext uri="{28A0092B-C50C-407E-A947-70E740481C1C}">
                <a14:useLocalDpi xmlns:a14="http://schemas.microsoft.com/office/drawing/2010/main" val="0"/>
              </a:ext>
            </a:extLst>
          </a:blip>
          <a:srcRect t="36386" b="48291"/>
          <a:stretch>
            <a:fillRect/>
          </a:stretch>
        </p:blipFill>
        <p:spPr bwMode="auto">
          <a:xfrm>
            <a:off x="1835150" y="3213100"/>
            <a:ext cx="4752975" cy="194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18853" name="Rectangle 5"/>
          <p:cNvSpPr>
            <a:spLocks noChangeArrowheads="1"/>
          </p:cNvSpPr>
          <p:nvPr/>
        </p:nvSpPr>
        <p:spPr bwMode="auto">
          <a:xfrm>
            <a:off x="1835150" y="476250"/>
            <a:ext cx="4754563" cy="6121400"/>
          </a:xfrm>
          <a:prstGeom prst="rect">
            <a:avLst/>
          </a:prstGeom>
          <a:noFill/>
          <a:ln w="7620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fld id="{2832A3B4-AE71-471E-85D2-70C122A8BA27}" type="datetime1">
              <a:rPr lang="zh-CN" altLang="en-US"/>
              <a:pPr/>
              <a:t>2020/2/25</a:t>
            </a:fld>
            <a:endParaRPr lang="en-US" altLang="zh-CN"/>
          </a:p>
        </p:txBody>
      </p:sp>
      <p:sp>
        <p:nvSpPr>
          <p:cNvPr id="6" name="页脚占位符 4"/>
          <p:cNvSpPr>
            <a:spLocks noGrp="1"/>
          </p:cNvSpPr>
          <p:nvPr>
            <p:ph type="ftr" sz="quarter" idx="11"/>
          </p:nvPr>
        </p:nvSpPr>
        <p:spPr/>
        <p:txBody>
          <a:bodyPr/>
          <a:lstStyle/>
          <a:p>
            <a:r>
              <a:rPr lang="en-US" altLang="zh-CN"/>
              <a:t>Dr.HU Bijie</a:t>
            </a:r>
          </a:p>
        </p:txBody>
      </p:sp>
      <p:sp>
        <p:nvSpPr>
          <p:cNvPr id="7" name="灯片编号占位符 5"/>
          <p:cNvSpPr>
            <a:spLocks noGrp="1"/>
          </p:cNvSpPr>
          <p:nvPr>
            <p:ph type="sldNum" sz="quarter" idx="12"/>
          </p:nvPr>
        </p:nvSpPr>
        <p:spPr/>
        <p:txBody>
          <a:bodyPr/>
          <a:lstStyle/>
          <a:p>
            <a:fld id="{ACD5F15A-D5E0-4405-91D8-90E5CED2C50B}" type="slidenum">
              <a:rPr lang="en-US" altLang="zh-CN"/>
              <a:pPr/>
              <a:t>25</a:t>
            </a:fld>
            <a:endParaRPr lang="en-US" altLang="zh-CN"/>
          </a:p>
        </p:txBody>
      </p:sp>
      <p:sp>
        <p:nvSpPr>
          <p:cNvPr id="3856386" name="Rectangle 2"/>
          <p:cNvSpPr>
            <a:spLocks noGrp="1" noChangeArrowheads="1"/>
          </p:cNvSpPr>
          <p:nvPr>
            <p:ph type="title"/>
          </p:nvPr>
        </p:nvSpPr>
        <p:spPr/>
        <p:txBody>
          <a:bodyPr/>
          <a:lstStyle/>
          <a:p>
            <a:r>
              <a:rPr lang="zh-CN" altLang="en-US" sz="4000" b="1"/>
              <a:t>什么是个人防护用品？</a:t>
            </a:r>
            <a:br>
              <a:rPr lang="zh-CN" altLang="en-US" sz="4000" b="1"/>
            </a:br>
            <a:r>
              <a:rPr lang="zh-CN" altLang="en-US" sz="3200" b="1">
                <a:solidFill>
                  <a:schemeClr val="accent2"/>
                </a:solidFill>
              </a:rPr>
              <a:t>（</a:t>
            </a:r>
            <a:r>
              <a:rPr lang="en-US" altLang="zh-CN" sz="3200" b="1">
                <a:solidFill>
                  <a:schemeClr val="accent2"/>
                </a:solidFill>
              </a:rPr>
              <a:t>personal protective equipment</a:t>
            </a:r>
            <a:r>
              <a:rPr lang="zh-CN" altLang="en-US" sz="3200" b="1">
                <a:solidFill>
                  <a:schemeClr val="accent2"/>
                </a:solidFill>
              </a:rPr>
              <a:t>，</a:t>
            </a:r>
            <a:r>
              <a:rPr lang="en-US" altLang="zh-CN" sz="3200" b="1">
                <a:solidFill>
                  <a:schemeClr val="accent2"/>
                </a:solidFill>
              </a:rPr>
              <a:t>PPE</a:t>
            </a:r>
            <a:r>
              <a:rPr lang="zh-CN" altLang="en-US" sz="3200" b="1">
                <a:solidFill>
                  <a:schemeClr val="accent2"/>
                </a:solidFill>
              </a:rPr>
              <a:t>）</a:t>
            </a:r>
          </a:p>
        </p:txBody>
      </p:sp>
      <p:sp>
        <p:nvSpPr>
          <p:cNvPr id="3856387" name="Rectangle 3"/>
          <p:cNvSpPr>
            <a:spLocks noGrp="1" noChangeArrowheads="1"/>
          </p:cNvSpPr>
          <p:nvPr>
            <p:ph type="body" idx="1"/>
          </p:nvPr>
        </p:nvSpPr>
        <p:spPr/>
        <p:txBody>
          <a:bodyPr/>
          <a:lstStyle/>
          <a:p>
            <a:r>
              <a:rPr lang="zh-CN" altLang="en-US" sz="2800" b="1"/>
              <a:t>口罩：保护口</a:t>
            </a:r>
            <a:r>
              <a:rPr lang="en-US" altLang="zh-CN" sz="2800" b="1"/>
              <a:t>/</a:t>
            </a:r>
            <a:r>
              <a:rPr lang="zh-CN" altLang="en-US" sz="2800" b="1"/>
              <a:t>鼻</a:t>
            </a:r>
          </a:p>
          <a:p>
            <a:pPr>
              <a:buFontTx/>
              <a:buNone/>
            </a:pPr>
            <a:r>
              <a:rPr lang="zh-CN" altLang="en-US" sz="2800" b="1"/>
              <a:t>	全面具 </a:t>
            </a:r>
            <a:r>
              <a:rPr lang="en-US" altLang="zh-CN" sz="2800" b="1"/>
              <a:t>– </a:t>
            </a:r>
            <a:r>
              <a:rPr lang="zh-CN" altLang="en-US" sz="2800" b="1"/>
              <a:t>保护呼吸道，抵御空气传播的病原体</a:t>
            </a:r>
          </a:p>
          <a:p>
            <a:r>
              <a:rPr lang="zh-CN" altLang="en-US" sz="2800" b="1"/>
              <a:t>手套：保护双手</a:t>
            </a:r>
          </a:p>
          <a:p>
            <a:r>
              <a:rPr lang="zh-CN" altLang="en-US" sz="2800" b="1"/>
              <a:t>隔离衣</a:t>
            </a:r>
            <a:r>
              <a:rPr lang="en-US" altLang="zh-CN" sz="2800" b="1"/>
              <a:t>/</a:t>
            </a:r>
            <a:r>
              <a:rPr lang="zh-CN" altLang="en-US" sz="2800" b="1"/>
              <a:t>防护服</a:t>
            </a:r>
            <a:r>
              <a:rPr lang="en-US" altLang="zh-CN" sz="2800" b="1"/>
              <a:t>/</a:t>
            </a:r>
            <a:r>
              <a:rPr lang="zh-CN" altLang="en-US" sz="2800" b="1"/>
              <a:t>防水围裙：保护皮肤和</a:t>
            </a:r>
            <a:r>
              <a:rPr lang="en-US" altLang="zh-CN" sz="2800" b="1"/>
              <a:t>/</a:t>
            </a:r>
            <a:r>
              <a:rPr lang="zh-CN" altLang="en-US" sz="2800" b="1"/>
              <a:t>或衣服 </a:t>
            </a:r>
          </a:p>
          <a:p>
            <a:r>
              <a:rPr lang="zh-CN" altLang="en-US" sz="2800" b="1"/>
              <a:t>眼罩</a:t>
            </a:r>
            <a:r>
              <a:rPr lang="en-US" altLang="zh-CN" sz="2800" b="1"/>
              <a:t>(</a:t>
            </a:r>
            <a:r>
              <a:rPr lang="zh-CN" altLang="en-US" sz="2800" b="1"/>
              <a:t>护目镜</a:t>
            </a:r>
            <a:r>
              <a:rPr lang="en-US" altLang="zh-CN" sz="2800" b="1"/>
              <a:t>)</a:t>
            </a:r>
            <a:r>
              <a:rPr lang="zh-CN" altLang="en-US" sz="2800" b="1"/>
              <a:t>：保护双眼</a:t>
            </a:r>
          </a:p>
          <a:p>
            <a:r>
              <a:rPr lang="zh-CN" altLang="en-US" sz="2800" b="1"/>
              <a:t>面罩：保护脸、口、鼻和双眼</a:t>
            </a:r>
          </a:p>
          <a:p>
            <a:r>
              <a:rPr lang="zh-CN" altLang="en-US" sz="2800" b="1"/>
              <a:t>帽子胶鞋，鞋套（？）</a:t>
            </a:r>
          </a:p>
        </p:txBody>
      </p:sp>
      <p:sp>
        <p:nvSpPr>
          <p:cNvPr id="3856388" name="Rectangle 4"/>
          <p:cNvSpPr>
            <a:spLocks noChangeArrowheads="1"/>
          </p:cNvSpPr>
          <p:nvPr/>
        </p:nvSpPr>
        <p:spPr bwMode="auto">
          <a:xfrm>
            <a:off x="387350" y="6021388"/>
            <a:ext cx="8756650" cy="5191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800" b="1">
                <a:solidFill>
                  <a:srgbClr val="00FF00"/>
                </a:solidFill>
                <a:ea typeface="宋体" panose="02010600030101010101" pitchFamily="2" charset="-122"/>
              </a:rPr>
              <a:t>用于保护医务人员避免接触感染性因子的各种屏障用品</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D334B20-2D41-4E27-8C35-EEF0B5CA5F59}"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45EB215F-BA31-49BE-81A8-AC4CB43FCCFA}" type="slidenum">
              <a:rPr lang="en-US" altLang="zh-CN"/>
              <a:pPr/>
              <a:t>26</a:t>
            </a:fld>
            <a:endParaRPr lang="en-US" altLang="zh-CN"/>
          </a:p>
        </p:txBody>
      </p:sp>
      <p:sp>
        <p:nvSpPr>
          <p:cNvPr id="3933186" name="Rectangle 2"/>
          <p:cNvSpPr>
            <a:spLocks noGrp="1" noChangeArrowheads="1"/>
          </p:cNvSpPr>
          <p:nvPr>
            <p:ph type="title"/>
          </p:nvPr>
        </p:nvSpPr>
        <p:spPr/>
        <p:txBody>
          <a:bodyPr/>
          <a:lstStyle/>
          <a:p>
            <a:endParaRPr lang="zh-CN" altLang="zh-CN"/>
          </a:p>
        </p:txBody>
      </p:sp>
      <p:sp>
        <p:nvSpPr>
          <p:cNvPr id="3933187" name="Rectangle 3"/>
          <p:cNvSpPr>
            <a:spLocks noGrp="1" noChangeArrowheads="1"/>
          </p:cNvSpPr>
          <p:nvPr>
            <p:ph type="body" idx="1"/>
          </p:nvPr>
        </p:nvSpPr>
        <p:spPr/>
        <p:txBody>
          <a:bodyPr/>
          <a:lstStyle/>
          <a:p>
            <a:r>
              <a:rPr lang="zh-CN" altLang="en-US" b="1">
                <a:latin typeface="宋体" panose="02010600030101010101" pitchFamily="2" charset="-122"/>
              </a:rPr>
              <a:t>医务人员进行口腔诊疗操作时，应当戴口罩、帽子，可能出现病人血液、体液喷溅时，应当戴护目镜。</a:t>
            </a:r>
          </a:p>
          <a:p>
            <a:endParaRPr lang="zh-CN" altLang="en-US" b="1">
              <a:latin typeface="宋体" panose="02010600030101010101" pitchFamily="2" charset="-122"/>
            </a:endParaRPr>
          </a:p>
          <a:p>
            <a:pPr>
              <a:buFontTx/>
              <a:buNone/>
            </a:pPr>
            <a:endParaRPr lang="zh-CN" altLang="en-US" sz="2400" b="1">
              <a:solidFill>
                <a:srgbClr val="00FF00"/>
              </a:solidFill>
            </a:endParaRPr>
          </a:p>
          <a:p>
            <a:pPr>
              <a:buFontTx/>
              <a:buNone/>
            </a:pPr>
            <a:endParaRPr lang="zh-CN" altLang="en-US" sz="2400" b="1">
              <a:solidFill>
                <a:srgbClr val="00FF00"/>
              </a:solidFill>
            </a:endParaRPr>
          </a:p>
          <a:p>
            <a:pPr>
              <a:buFontTx/>
              <a:buNone/>
            </a:pPr>
            <a:endParaRPr lang="zh-CN" altLang="en-US" sz="2400" b="1">
              <a:solidFill>
                <a:srgbClr val="00FF00"/>
              </a:solidFill>
            </a:endParaRPr>
          </a:p>
          <a:p>
            <a:pPr>
              <a:buFontTx/>
              <a:buNone/>
            </a:pPr>
            <a:r>
              <a:rPr lang="zh-CN" altLang="en-US" sz="2400" b="1">
                <a:solidFill>
                  <a:srgbClr val="00FF00"/>
                </a:solidFill>
              </a:rPr>
              <a:t>卫生部：医疗机构口腔诊疗器械消毒技术操作规范</a:t>
            </a:r>
            <a:r>
              <a:rPr lang="en-US" altLang="zh-CN" sz="2400" b="1">
                <a:solidFill>
                  <a:srgbClr val="00FF00"/>
                </a:solidFill>
              </a:rPr>
              <a:t>, 2005</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4"/>
          <p:cNvSpPr>
            <a:spLocks noGrp="1"/>
          </p:cNvSpPr>
          <p:nvPr>
            <p:ph type="dt" sz="half" idx="10"/>
          </p:nvPr>
        </p:nvSpPr>
        <p:spPr/>
        <p:txBody>
          <a:bodyPr/>
          <a:lstStyle/>
          <a:p>
            <a:fld id="{481FDA01-DC8C-44D8-B9D5-3A6592F72CD4}" type="datetime1">
              <a:rPr lang="zh-CN" altLang="en-US"/>
              <a:pPr/>
              <a:t>2020/2/25</a:t>
            </a:fld>
            <a:endParaRPr lang="en-US" altLang="zh-CN"/>
          </a:p>
        </p:txBody>
      </p:sp>
      <p:sp>
        <p:nvSpPr>
          <p:cNvPr id="9" name="页脚占位符 5"/>
          <p:cNvSpPr>
            <a:spLocks noGrp="1"/>
          </p:cNvSpPr>
          <p:nvPr>
            <p:ph type="ftr" sz="quarter" idx="11"/>
          </p:nvPr>
        </p:nvSpPr>
        <p:spPr/>
        <p:txBody>
          <a:bodyPr/>
          <a:lstStyle/>
          <a:p>
            <a:r>
              <a:rPr lang="en-US" altLang="zh-CN"/>
              <a:t>Dr.HU Bijie</a:t>
            </a:r>
          </a:p>
        </p:txBody>
      </p:sp>
      <p:sp>
        <p:nvSpPr>
          <p:cNvPr id="10" name="灯片编号占位符 6"/>
          <p:cNvSpPr>
            <a:spLocks noGrp="1"/>
          </p:cNvSpPr>
          <p:nvPr>
            <p:ph type="sldNum" sz="quarter" idx="12"/>
          </p:nvPr>
        </p:nvSpPr>
        <p:spPr/>
        <p:txBody>
          <a:bodyPr/>
          <a:lstStyle/>
          <a:p>
            <a:fld id="{A3A3DE76-6397-4ED0-B235-871F23276E89}" type="slidenum">
              <a:rPr lang="en-US" altLang="zh-CN"/>
              <a:pPr/>
              <a:t>27</a:t>
            </a:fld>
            <a:endParaRPr lang="en-US" altLang="zh-CN"/>
          </a:p>
        </p:txBody>
      </p:sp>
      <p:sp>
        <p:nvSpPr>
          <p:cNvPr id="3858434" name="Rectangle 2"/>
          <p:cNvSpPr>
            <a:spLocks noGrp="1" noChangeArrowheads="1"/>
          </p:cNvSpPr>
          <p:nvPr>
            <p:ph type="title"/>
          </p:nvPr>
        </p:nvSpPr>
        <p:spPr/>
        <p:txBody>
          <a:bodyPr/>
          <a:lstStyle/>
          <a:p>
            <a:endParaRPr lang="zh-CN" altLang="zh-CN"/>
          </a:p>
        </p:txBody>
      </p:sp>
      <p:sp>
        <p:nvSpPr>
          <p:cNvPr id="3858435" name="Rectangle 3"/>
          <p:cNvSpPr>
            <a:spLocks noGrp="1" noChangeArrowheads="1"/>
          </p:cNvSpPr>
          <p:nvPr>
            <p:ph type="body" sz="half" idx="1"/>
          </p:nvPr>
        </p:nvSpPr>
        <p:spPr>
          <a:xfrm>
            <a:off x="304800" y="4343400"/>
            <a:ext cx="4038600" cy="1554163"/>
          </a:xfrm>
        </p:spPr>
        <p:txBody>
          <a:bodyPr/>
          <a:lstStyle/>
          <a:p>
            <a:pPr>
              <a:buFontTx/>
              <a:buNone/>
            </a:pPr>
            <a:r>
              <a:rPr lang="zh-CN" altLang="en-US" sz="2800" b="1">
                <a:solidFill>
                  <a:srgbClr val="FFFF00"/>
                </a:solidFill>
              </a:rPr>
              <a:t>１．将口罩戴上，金属软条应该向上。</a:t>
            </a:r>
            <a:r>
              <a:rPr lang="zh-CN" altLang="en-US" sz="2800" b="1"/>
              <a:t> </a:t>
            </a:r>
          </a:p>
        </p:txBody>
      </p:sp>
      <p:sp>
        <p:nvSpPr>
          <p:cNvPr id="3858436" name="Rectangle 4"/>
          <p:cNvSpPr>
            <a:spLocks noGrp="1" noChangeArrowheads="1"/>
          </p:cNvSpPr>
          <p:nvPr>
            <p:ph type="body" sz="half" idx="2"/>
          </p:nvPr>
        </p:nvSpPr>
        <p:spPr>
          <a:xfrm>
            <a:off x="4643438" y="4405313"/>
            <a:ext cx="3814762" cy="1690687"/>
          </a:xfrm>
        </p:spPr>
        <p:txBody>
          <a:bodyPr/>
          <a:lstStyle/>
          <a:p>
            <a:pPr>
              <a:buFontTx/>
              <a:buNone/>
            </a:pPr>
            <a:r>
              <a:rPr lang="zh-CN" altLang="en-US" sz="2800" b="1">
                <a:solidFill>
                  <a:srgbClr val="FFFF00"/>
                </a:solidFill>
              </a:rPr>
              <a:t>２．头带分别绑于头顶后及颈后。</a:t>
            </a:r>
            <a:r>
              <a:rPr lang="zh-CN" altLang="en-US" sz="2800"/>
              <a:t> </a:t>
            </a:r>
          </a:p>
        </p:txBody>
      </p:sp>
      <p:pic>
        <p:nvPicPr>
          <p:cNvPr id="3858437" name="Picture 5" descr="m01"/>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0"/>
            <a:ext cx="4495800" cy="3657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58438" name="Picture 6" descr="m02"/>
          <p:cNvPicPr>
            <a:picLocks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4572000" y="0"/>
            <a:ext cx="4572000" cy="3659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58439" name="Rectangle 7"/>
          <p:cNvSpPr>
            <a:spLocks noChangeArrowheads="1"/>
          </p:cNvSpPr>
          <p:nvPr/>
        </p:nvSpPr>
        <p:spPr bwMode="auto">
          <a:xfrm>
            <a:off x="395288" y="5516563"/>
            <a:ext cx="8229600" cy="1143000"/>
          </a:xfrm>
          <a:prstGeom prst="rect">
            <a:avLst/>
          </a:prstGeom>
          <a:solidFill>
            <a:srgbClr val="FFFFFF"/>
          </a:solidFill>
          <a:ln w="158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Times New Roman" panose="02020603050405020304" pitchFamily="18" charset="0"/>
                <a:ea typeface="宋体" panose="02010600030101010101" pitchFamily="2" charset="-122"/>
              </a:defRPr>
            </a:lvl1pPr>
            <a:lvl2pPr>
              <a:defRPr kumimoji="1" sz="4400">
                <a:solidFill>
                  <a:schemeClr val="tx2"/>
                </a:solidFill>
                <a:latin typeface="Times New Roman" panose="02020603050405020304" pitchFamily="18" charset="0"/>
                <a:ea typeface="宋体" panose="02010600030101010101" pitchFamily="2" charset="-122"/>
              </a:defRPr>
            </a:lvl2pPr>
            <a:lvl3pPr>
              <a:defRPr kumimoji="1" sz="4400">
                <a:solidFill>
                  <a:schemeClr val="tx2"/>
                </a:solidFill>
                <a:latin typeface="Times New Roman" panose="02020603050405020304" pitchFamily="18" charset="0"/>
                <a:ea typeface="宋体" panose="02010600030101010101" pitchFamily="2" charset="-122"/>
              </a:defRPr>
            </a:lvl3pPr>
            <a:lvl4pPr>
              <a:defRPr kumimoji="1" sz="4400">
                <a:solidFill>
                  <a:schemeClr val="tx2"/>
                </a:solidFill>
                <a:latin typeface="Times New Roman" panose="02020603050405020304" pitchFamily="18" charset="0"/>
                <a:ea typeface="宋体" panose="02010600030101010101" pitchFamily="2" charset="-122"/>
              </a:defRPr>
            </a:lvl4pPr>
            <a:lvl5pPr>
              <a:defRPr kumimoji="1" sz="4400">
                <a:solidFill>
                  <a:schemeClr val="tx2"/>
                </a:solidFill>
                <a:latin typeface="Times New Roman" panose="02020603050405020304" pitchFamily="18" charset="0"/>
                <a:ea typeface="宋体" panose="02010600030101010101" pitchFamily="2" charset="-122"/>
              </a:defRPr>
            </a:lvl5pPr>
            <a:lvl6pPr marL="4572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r>
              <a:rPr lang="zh-CN" altLang="en-US" b="1">
                <a:solidFill>
                  <a:srgbClr val="0000FF"/>
                </a:solidFill>
              </a:rPr>
              <a:t>你会正确佩戴口罩吗？</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4"/>
          <p:cNvSpPr>
            <a:spLocks noGrp="1"/>
          </p:cNvSpPr>
          <p:nvPr>
            <p:ph type="dt" sz="half" idx="10"/>
          </p:nvPr>
        </p:nvSpPr>
        <p:spPr/>
        <p:txBody>
          <a:bodyPr/>
          <a:lstStyle/>
          <a:p>
            <a:fld id="{A1EBA077-5D8D-4D5F-AC11-BB7B87239C76}" type="datetime1">
              <a:rPr lang="zh-CN" altLang="en-US"/>
              <a:pPr/>
              <a:t>2020/2/25</a:t>
            </a:fld>
            <a:endParaRPr lang="en-US" altLang="zh-CN"/>
          </a:p>
        </p:txBody>
      </p:sp>
      <p:sp>
        <p:nvSpPr>
          <p:cNvPr id="9" name="页脚占位符 5"/>
          <p:cNvSpPr>
            <a:spLocks noGrp="1"/>
          </p:cNvSpPr>
          <p:nvPr>
            <p:ph type="ftr" sz="quarter" idx="11"/>
          </p:nvPr>
        </p:nvSpPr>
        <p:spPr/>
        <p:txBody>
          <a:bodyPr/>
          <a:lstStyle/>
          <a:p>
            <a:r>
              <a:rPr lang="en-US" altLang="zh-CN"/>
              <a:t>Dr.HU Bijie</a:t>
            </a:r>
          </a:p>
        </p:txBody>
      </p:sp>
      <p:sp>
        <p:nvSpPr>
          <p:cNvPr id="10" name="灯片编号占位符 6"/>
          <p:cNvSpPr>
            <a:spLocks noGrp="1"/>
          </p:cNvSpPr>
          <p:nvPr>
            <p:ph type="sldNum" sz="quarter" idx="12"/>
          </p:nvPr>
        </p:nvSpPr>
        <p:spPr/>
        <p:txBody>
          <a:bodyPr/>
          <a:lstStyle/>
          <a:p>
            <a:fld id="{E7064670-9AB9-4570-8CA0-75E09A411474}" type="slidenum">
              <a:rPr lang="en-US" altLang="zh-CN"/>
              <a:pPr/>
              <a:t>28</a:t>
            </a:fld>
            <a:endParaRPr lang="en-US" altLang="zh-CN"/>
          </a:p>
        </p:txBody>
      </p:sp>
      <p:sp>
        <p:nvSpPr>
          <p:cNvPr id="3860482" name="Rectangle 2"/>
          <p:cNvSpPr>
            <a:spLocks noGrp="1" noChangeArrowheads="1"/>
          </p:cNvSpPr>
          <p:nvPr>
            <p:ph type="title"/>
          </p:nvPr>
        </p:nvSpPr>
        <p:spPr/>
        <p:txBody>
          <a:bodyPr/>
          <a:lstStyle/>
          <a:p>
            <a:endParaRPr lang="zh-CN" altLang="zh-CN"/>
          </a:p>
        </p:txBody>
      </p:sp>
      <p:sp>
        <p:nvSpPr>
          <p:cNvPr id="3860483" name="Rectangle 3"/>
          <p:cNvSpPr>
            <a:spLocks noGrp="1" noChangeArrowheads="1"/>
          </p:cNvSpPr>
          <p:nvPr>
            <p:ph type="body" sz="half" idx="1"/>
          </p:nvPr>
        </p:nvSpPr>
        <p:spPr>
          <a:xfrm>
            <a:off x="685800" y="4197350"/>
            <a:ext cx="3814763" cy="1898650"/>
          </a:xfrm>
        </p:spPr>
        <p:txBody>
          <a:bodyPr/>
          <a:lstStyle/>
          <a:p>
            <a:pPr>
              <a:buFontTx/>
              <a:buNone/>
            </a:pPr>
            <a:r>
              <a:rPr lang="zh-CN" altLang="en-US" sz="2800" b="1">
                <a:solidFill>
                  <a:srgbClr val="FFFF00"/>
                </a:solidFill>
              </a:rPr>
              <a:t>３．将金属软条向内按压至该部份压成鼻梁形状。</a:t>
            </a:r>
            <a:r>
              <a:rPr lang="zh-CN" altLang="en-US" sz="2800"/>
              <a:t> </a:t>
            </a:r>
          </a:p>
        </p:txBody>
      </p:sp>
      <p:sp>
        <p:nvSpPr>
          <p:cNvPr id="3860484" name="Rectangle 4"/>
          <p:cNvSpPr>
            <a:spLocks noGrp="1" noChangeArrowheads="1"/>
          </p:cNvSpPr>
          <p:nvPr>
            <p:ph type="body" sz="half" idx="2"/>
          </p:nvPr>
        </p:nvSpPr>
        <p:spPr>
          <a:xfrm>
            <a:off x="4648200" y="4038600"/>
            <a:ext cx="4038600" cy="2392363"/>
          </a:xfrm>
        </p:spPr>
        <p:txBody>
          <a:bodyPr/>
          <a:lstStyle/>
          <a:p>
            <a:pPr>
              <a:buFontTx/>
              <a:buNone/>
            </a:pPr>
            <a:r>
              <a:rPr lang="zh-CN" altLang="en-US" sz="2800" b="1">
                <a:solidFill>
                  <a:srgbClr val="FFFF00"/>
                </a:solidFill>
              </a:rPr>
              <a:t>４．完成时，口罩必须覆盖鼻至下巴，紧贴面部。</a:t>
            </a:r>
            <a:r>
              <a:rPr lang="zh-CN" altLang="en-US" sz="2800"/>
              <a:t> </a:t>
            </a:r>
          </a:p>
        </p:txBody>
      </p:sp>
      <p:pic>
        <p:nvPicPr>
          <p:cNvPr id="3860485" name="Picture 5" descr="m03"/>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0"/>
            <a:ext cx="4419600" cy="3535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60486" name="Picture 6" descr="m04"/>
          <p:cNvPicPr>
            <a:picLocks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4572000" y="0"/>
            <a:ext cx="4419600" cy="3535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60487" name="Rectangle 7"/>
          <p:cNvSpPr>
            <a:spLocks noChangeArrowheads="1"/>
          </p:cNvSpPr>
          <p:nvPr/>
        </p:nvSpPr>
        <p:spPr bwMode="auto">
          <a:xfrm>
            <a:off x="395288" y="5516563"/>
            <a:ext cx="8229600" cy="1143000"/>
          </a:xfrm>
          <a:prstGeom prst="rect">
            <a:avLst/>
          </a:prstGeom>
          <a:solidFill>
            <a:srgbClr val="FFFFFF"/>
          </a:solidFill>
          <a:ln w="158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Times New Roman" panose="02020603050405020304" pitchFamily="18" charset="0"/>
                <a:ea typeface="宋体" panose="02010600030101010101" pitchFamily="2" charset="-122"/>
              </a:defRPr>
            </a:lvl1pPr>
            <a:lvl2pPr>
              <a:defRPr kumimoji="1" sz="4400">
                <a:solidFill>
                  <a:schemeClr val="tx2"/>
                </a:solidFill>
                <a:latin typeface="Times New Roman" panose="02020603050405020304" pitchFamily="18" charset="0"/>
                <a:ea typeface="宋体" panose="02010600030101010101" pitchFamily="2" charset="-122"/>
              </a:defRPr>
            </a:lvl2pPr>
            <a:lvl3pPr>
              <a:defRPr kumimoji="1" sz="4400">
                <a:solidFill>
                  <a:schemeClr val="tx2"/>
                </a:solidFill>
                <a:latin typeface="Times New Roman" panose="02020603050405020304" pitchFamily="18" charset="0"/>
                <a:ea typeface="宋体" panose="02010600030101010101" pitchFamily="2" charset="-122"/>
              </a:defRPr>
            </a:lvl3pPr>
            <a:lvl4pPr>
              <a:defRPr kumimoji="1" sz="4400">
                <a:solidFill>
                  <a:schemeClr val="tx2"/>
                </a:solidFill>
                <a:latin typeface="Times New Roman" panose="02020603050405020304" pitchFamily="18" charset="0"/>
                <a:ea typeface="宋体" panose="02010600030101010101" pitchFamily="2" charset="-122"/>
              </a:defRPr>
            </a:lvl4pPr>
            <a:lvl5pPr>
              <a:defRPr kumimoji="1" sz="4400">
                <a:solidFill>
                  <a:schemeClr val="tx2"/>
                </a:solidFill>
                <a:latin typeface="Times New Roman" panose="02020603050405020304" pitchFamily="18" charset="0"/>
                <a:ea typeface="宋体" panose="02010600030101010101" pitchFamily="2" charset="-122"/>
              </a:defRPr>
            </a:lvl5pPr>
            <a:lvl6pPr marL="4572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r>
              <a:rPr lang="zh-CN" altLang="en-US" b="1">
                <a:solidFill>
                  <a:srgbClr val="0000FF"/>
                </a:solidFill>
              </a:rPr>
              <a:t>外科口罩：有正反面吗？</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6"/>
          <p:cNvSpPr>
            <a:spLocks noGrp="1"/>
          </p:cNvSpPr>
          <p:nvPr>
            <p:ph type="dt" sz="half" idx="10"/>
          </p:nvPr>
        </p:nvSpPr>
        <p:spPr/>
        <p:txBody>
          <a:bodyPr/>
          <a:lstStyle/>
          <a:p>
            <a:fld id="{98F128A2-C1BD-456E-BECD-3C57F69C0D32}" type="datetime1">
              <a:rPr lang="zh-CN" altLang="en-US"/>
              <a:pPr/>
              <a:t>2020/2/25</a:t>
            </a:fld>
            <a:endParaRPr lang="en-US" altLang="zh-CN"/>
          </a:p>
        </p:txBody>
      </p:sp>
      <p:sp>
        <p:nvSpPr>
          <p:cNvPr id="9" name="页脚占位符 7"/>
          <p:cNvSpPr>
            <a:spLocks noGrp="1"/>
          </p:cNvSpPr>
          <p:nvPr>
            <p:ph type="ftr" sz="quarter" idx="11"/>
          </p:nvPr>
        </p:nvSpPr>
        <p:spPr/>
        <p:txBody>
          <a:bodyPr/>
          <a:lstStyle/>
          <a:p>
            <a:r>
              <a:rPr lang="en-US" altLang="zh-CN"/>
              <a:t>Dr.HU Bijie</a:t>
            </a:r>
          </a:p>
        </p:txBody>
      </p:sp>
      <p:sp>
        <p:nvSpPr>
          <p:cNvPr id="10" name="灯片编号占位符 8"/>
          <p:cNvSpPr>
            <a:spLocks noGrp="1"/>
          </p:cNvSpPr>
          <p:nvPr>
            <p:ph type="sldNum" sz="quarter" idx="12"/>
          </p:nvPr>
        </p:nvSpPr>
        <p:spPr/>
        <p:txBody>
          <a:bodyPr/>
          <a:lstStyle/>
          <a:p>
            <a:fld id="{D5F663E0-BE5D-4611-80E3-6F1B75B7BDC4}" type="slidenum">
              <a:rPr lang="en-US" altLang="zh-CN"/>
              <a:pPr/>
              <a:t>29</a:t>
            </a:fld>
            <a:endParaRPr lang="en-US" altLang="zh-CN"/>
          </a:p>
        </p:txBody>
      </p:sp>
      <p:sp>
        <p:nvSpPr>
          <p:cNvPr id="3862530" name="Rectangle 2"/>
          <p:cNvSpPr>
            <a:spLocks noGrp="1" noChangeArrowheads="1"/>
          </p:cNvSpPr>
          <p:nvPr>
            <p:ph type="title" sz="quarter"/>
          </p:nvPr>
        </p:nvSpPr>
        <p:spPr/>
        <p:txBody>
          <a:bodyPr/>
          <a:lstStyle/>
          <a:p>
            <a:endParaRPr lang="zh-CN" altLang="zh-CN" b="1">
              <a:latin typeface="宋体" panose="02010600030101010101" pitchFamily="2" charset="-122"/>
            </a:endParaRPr>
          </a:p>
        </p:txBody>
      </p:sp>
      <p:pic>
        <p:nvPicPr>
          <p:cNvPr id="3862531" name="Picture 3" descr="47123-010"/>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631950" y="295275"/>
            <a:ext cx="2800350" cy="31257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62532" name="Picture 4" descr="防雾型口罩"/>
          <p:cNvPicPr>
            <a:picLocks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703763" y="223838"/>
            <a:ext cx="2576512" cy="319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62533" name="Picture 5" descr="面罩1"/>
          <p:cNvPicPr>
            <a:picLocks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1625600" y="3573463"/>
            <a:ext cx="2760663" cy="3059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62534" name="Picture 6"/>
          <p:cNvPicPr>
            <a:picLocks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a:xfrm>
            <a:off x="4643438" y="3573463"/>
            <a:ext cx="3241675" cy="3014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62535" name="Rectangle 7"/>
          <p:cNvSpPr>
            <a:spLocks noChangeArrowheads="1"/>
          </p:cNvSpPr>
          <p:nvPr/>
        </p:nvSpPr>
        <p:spPr bwMode="auto">
          <a:xfrm>
            <a:off x="2268538" y="3284538"/>
            <a:ext cx="4608512" cy="720725"/>
          </a:xfrm>
          <a:prstGeom prst="rect">
            <a:avLst/>
          </a:prstGeom>
          <a:solidFill>
            <a:srgbClr val="FFCCFF"/>
          </a:solidFill>
          <a:ln w="381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Times New Roman" panose="02020603050405020304" pitchFamily="18" charset="0"/>
                <a:ea typeface="宋体" panose="02010600030101010101" pitchFamily="2" charset="-122"/>
              </a:defRPr>
            </a:lvl1pPr>
            <a:lvl2pPr>
              <a:defRPr kumimoji="1" sz="4400">
                <a:solidFill>
                  <a:schemeClr val="tx2"/>
                </a:solidFill>
                <a:latin typeface="Times New Roman" panose="02020603050405020304" pitchFamily="18" charset="0"/>
                <a:ea typeface="宋体" panose="02010600030101010101" pitchFamily="2" charset="-122"/>
              </a:defRPr>
            </a:lvl2pPr>
            <a:lvl3pPr>
              <a:defRPr kumimoji="1" sz="4400">
                <a:solidFill>
                  <a:schemeClr val="tx2"/>
                </a:solidFill>
                <a:latin typeface="Times New Roman" panose="02020603050405020304" pitchFamily="18" charset="0"/>
                <a:ea typeface="宋体" panose="02010600030101010101" pitchFamily="2" charset="-122"/>
              </a:defRPr>
            </a:lvl3pPr>
            <a:lvl4pPr>
              <a:defRPr kumimoji="1" sz="4400">
                <a:solidFill>
                  <a:schemeClr val="tx2"/>
                </a:solidFill>
                <a:latin typeface="Times New Roman" panose="02020603050405020304" pitchFamily="18" charset="0"/>
                <a:ea typeface="宋体" panose="02010600030101010101" pitchFamily="2" charset="-122"/>
              </a:defRPr>
            </a:lvl4pPr>
            <a:lvl5pPr>
              <a:defRPr kumimoji="1" sz="4400">
                <a:solidFill>
                  <a:schemeClr val="tx2"/>
                </a:solidFill>
                <a:latin typeface="Times New Roman" panose="02020603050405020304" pitchFamily="18" charset="0"/>
                <a:ea typeface="宋体" panose="02010600030101010101" pitchFamily="2" charset="-122"/>
              </a:defRPr>
            </a:lvl5pPr>
            <a:lvl6pPr marL="4572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r>
              <a:rPr lang="zh-CN" altLang="en-US" sz="4800" b="1">
                <a:solidFill>
                  <a:srgbClr val="0000FF"/>
                </a:solidFill>
                <a:effectLst>
                  <a:outerShdw blurRad="38100" dist="38100" dir="2700000" algn="tl">
                    <a:srgbClr val="000000"/>
                  </a:outerShdw>
                </a:effectLst>
                <a:ea typeface="黑体" panose="02010609060101010101" pitchFamily="49" charset="-122"/>
              </a:rPr>
              <a:t>眼罩与面罩</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862535"/>
                                        </p:tgtEl>
                                        <p:attrNameLst>
                                          <p:attrName>style.visibility</p:attrName>
                                        </p:attrNameLst>
                                      </p:cBhvr>
                                      <p:to>
                                        <p:strVal val="visible"/>
                                      </p:to>
                                    </p:set>
                                    <p:anim calcmode="lin" valueType="num">
                                      <p:cBhvr>
                                        <p:cTn id="7" dur="1000" fill="hold"/>
                                        <p:tgtEl>
                                          <p:spTgt spid="3862535"/>
                                        </p:tgtEl>
                                        <p:attrNameLst>
                                          <p:attrName>ppt_w</p:attrName>
                                        </p:attrNameLst>
                                      </p:cBhvr>
                                      <p:tavLst>
                                        <p:tav tm="0">
                                          <p:val>
                                            <p:fltVal val="0"/>
                                          </p:val>
                                        </p:tav>
                                        <p:tav tm="100000">
                                          <p:val>
                                            <p:strVal val="#ppt_w"/>
                                          </p:val>
                                        </p:tav>
                                      </p:tavLst>
                                    </p:anim>
                                    <p:anim calcmode="lin" valueType="num">
                                      <p:cBhvr>
                                        <p:cTn id="8" dur="1000" fill="hold"/>
                                        <p:tgtEl>
                                          <p:spTgt spid="38625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253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46AFDB7-D7D5-404C-891E-D9C2B9EA41B8}"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3986517B-D066-41A7-A158-C0FDAC84EECB}" type="slidenum">
              <a:rPr lang="en-US" altLang="zh-CN"/>
              <a:pPr/>
              <a:t>30</a:t>
            </a:fld>
            <a:endParaRPr lang="en-US" altLang="zh-CN"/>
          </a:p>
        </p:txBody>
      </p:sp>
      <p:sp>
        <p:nvSpPr>
          <p:cNvPr id="3905538" name="Rectangle 2"/>
          <p:cNvSpPr>
            <a:spLocks noGrp="1" noChangeArrowheads="1"/>
          </p:cNvSpPr>
          <p:nvPr>
            <p:ph type="title"/>
          </p:nvPr>
        </p:nvSpPr>
        <p:spPr/>
        <p:txBody>
          <a:bodyPr/>
          <a:lstStyle/>
          <a:p>
            <a:pPr algn="l"/>
            <a:r>
              <a:rPr lang="zh-CN" altLang="en-US">
                <a:ea typeface="黑体" panose="02010609060101010101" pitchFamily="49" charset="-122"/>
              </a:rPr>
              <a:t>常见争议与困惑</a:t>
            </a:r>
          </a:p>
        </p:txBody>
      </p:sp>
      <p:sp>
        <p:nvSpPr>
          <p:cNvPr id="3905539" name="Rectangle 3"/>
          <p:cNvSpPr>
            <a:spLocks noGrp="1" noChangeArrowheads="1"/>
          </p:cNvSpPr>
          <p:nvPr>
            <p:ph type="body" idx="1"/>
          </p:nvPr>
        </p:nvSpPr>
        <p:spPr/>
        <p:txBody>
          <a:bodyPr/>
          <a:lstStyle/>
          <a:p>
            <a:r>
              <a:rPr lang="zh-CN" altLang="en-US" b="1"/>
              <a:t>口腔科要不要常规戴口罩？</a:t>
            </a:r>
          </a:p>
          <a:p>
            <a:r>
              <a:rPr lang="zh-CN" altLang="en-US" b="1"/>
              <a:t>口腔科要不要常规戴眼罩</a:t>
            </a:r>
            <a:r>
              <a:rPr lang="en-US" altLang="zh-CN" b="1"/>
              <a:t>/</a:t>
            </a:r>
            <a:r>
              <a:rPr lang="zh-CN" altLang="en-US" b="1"/>
              <a:t>面罩？</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710D0A2-F218-48DA-ABB7-2E3D8323D84B}"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96139BBE-1FF8-4557-96D7-9CAC6CBE4C7B}" type="slidenum">
              <a:rPr lang="en-US" altLang="zh-CN"/>
              <a:pPr/>
              <a:t>31</a:t>
            </a:fld>
            <a:endParaRPr lang="en-US" altLang="zh-CN"/>
          </a:p>
        </p:txBody>
      </p:sp>
      <p:sp>
        <p:nvSpPr>
          <p:cNvPr id="3906562" name="Rectangle 2"/>
          <p:cNvSpPr>
            <a:spLocks noGrp="1" noChangeArrowheads="1"/>
          </p:cNvSpPr>
          <p:nvPr>
            <p:ph type="title"/>
          </p:nvPr>
        </p:nvSpPr>
        <p:spPr/>
        <p:txBody>
          <a:bodyPr/>
          <a:lstStyle/>
          <a:p>
            <a:r>
              <a:rPr lang="zh-CN" altLang="en-US" b="1"/>
              <a:t>空气传播：主要感染控制方法</a:t>
            </a:r>
          </a:p>
        </p:txBody>
      </p:sp>
      <p:sp>
        <p:nvSpPr>
          <p:cNvPr id="3906563" name="Rectangle 3"/>
          <p:cNvSpPr>
            <a:spLocks noGrp="1" noChangeArrowheads="1"/>
          </p:cNvSpPr>
          <p:nvPr>
            <p:ph type="body" idx="1"/>
          </p:nvPr>
        </p:nvSpPr>
        <p:spPr/>
        <p:txBody>
          <a:bodyPr/>
          <a:lstStyle/>
          <a:p>
            <a:r>
              <a:rPr lang="zh-CN" altLang="en-US" b="1"/>
              <a:t>负压病房</a:t>
            </a:r>
          </a:p>
          <a:p>
            <a:r>
              <a:rPr lang="zh-CN" altLang="en-US" b="1"/>
              <a:t>通风</a:t>
            </a:r>
          </a:p>
          <a:p>
            <a:r>
              <a:rPr lang="en-US" altLang="zh-CN" b="1"/>
              <a:t>N95</a:t>
            </a:r>
            <a:r>
              <a:rPr lang="zh-CN" altLang="en-US" b="1"/>
              <a:t>口罩</a:t>
            </a:r>
          </a:p>
          <a:p>
            <a:endParaRPr lang="en-US" altLang="zh-CN"/>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BA88B98-F0AA-4A17-AFFD-0E74E3A81A31}"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994FE9B8-C2A8-4AC9-8CD1-67C3FE86EC24}" type="slidenum">
              <a:rPr lang="en-US" altLang="zh-CN"/>
              <a:pPr/>
              <a:t>32</a:t>
            </a:fld>
            <a:endParaRPr lang="en-US" altLang="zh-CN"/>
          </a:p>
        </p:txBody>
      </p:sp>
      <p:sp>
        <p:nvSpPr>
          <p:cNvPr id="3908610" name="Rectangle 2"/>
          <p:cNvSpPr>
            <a:spLocks noGrp="1" noChangeArrowheads="1"/>
          </p:cNvSpPr>
          <p:nvPr>
            <p:ph type="title"/>
          </p:nvPr>
        </p:nvSpPr>
        <p:spPr/>
        <p:txBody>
          <a:bodyPr/>
          <a:lstStyle/>
          <a:p>
            <a:r>
              <a:rPr lang="zh-CN" altLang="en-US" b="1"/>
              <a:t>飞沫传播：主要感染控制方法</a:t>
            </a:r>
          </a:p>
        </p:txBody>
      </p:sp>
      <p:sp>
        <p:nvSpPr>
          <p:cNvPr id="3908611" name="Rectangle 3"/>
          <p:cNvSpPr>
            <a:spLocks noGrp="1" noChangeArrowheads="1"/>
          </p:cNvSpPr>
          <p:nvPr>
            <p:ph type="body" idx="1"/>
          </p:nvPr>
        </p:nvSpPr>
        <p:spPr/>
        <p:txBody>
          <a:bodyPr/>
          <a:lstStyle/>
          <a:p>
            <a:r>
              <a:rPr lang="zh-CN" altLang="en-US" b="1"/>
              <a:t>呼吸卫生</a:t>
            </a:r>
            <a:r>
              <a:rPr lang="en-US" altLang="zh-CN" b="1"/>
              <a:t>/</a:t>
            </a:r>
            <a:r>
              <a:rPr lang="zh-CN" altLang="en-US" b="1"/>
              <a:t>咳嗽礼仪</a:t>
            </a:r>
          </a:p>
          <a:p>
            <a:r>
              <a:rPr lang="zh-CN" altLang="en-US" b="1"/>
              <a:t>外科口罩</a:t>
            </a:r>
          </a:p>
          <a:p>
            <a:r>
              <a:rPr lang="zh-CN" altLang="en-US" b="1"/>
              <a:t>社交距离</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F7B5A72C-7EA3-4A9F-8B88-E835AE8013B0}"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6FF7D55A-481F-44AC-A332-997A9D3B3FE1}" type="slidenum">
              <a:rPr lang="en-US" altLang="zh-CN"/>
              <a:pPr/>
              <a:t>33</a:t>
            </a:fld>
            <a:endParaRPr lang="en-US" altLang="zh-CN"/>
          </a:p>
        </p:txBody>
      </p:sp>
      <p:pic>
        <p:nvPicPr>
          <p:cNvPr id="3852290"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852291"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拔牙齿的病人，如何使用抗菌药物来预防感染？</a:t>
            </a: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3173CC9-C261-4FCF-950D-339B7D9AE658}"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E6FAE5A7-FF5F-4EEA-B41B-3595B7D4502D}" type="slidenum">
              <a:rPr lang="en-US" altLang="zh-CN"/>
              <a:pPr/>
              <a:t>34</a:t>
            </a:fld>
            <a:endParaRPr lang="en-US" altLang="zh-CN"/>
          </a:p>
        </p:txBody>
      </p:sp>
      <p:sp>
        <p:nvSpPr>
          <p:cNvPr id="4074498" name="Rectangle 2"/>
          <p:cNvSpPr>
            <a:spLocks noGrp="1" noChangeArrowheads="1"/>
          </p:cNvSpPr>
          <p:nvPr>
            <p:ph type="title"/>
          </p:nvPr>
        </p:nvSpPr>
        <p:spPr/>
        <p:txBody>
          <a:bodyPr/>
          <a:lstStyle/>
          <a:p>
            <a:r>
              <a:rPr lang="zh-CN" altLang="en-US" sz="4000" b="1"/>
              <a:t>外科围术期抗生素预防性应用</a:t>
            </a:r>
          </a:p>
        </p:txBody>
      </p:sp>
      <p:sp>
        <p:nvSpPr>
          <p:cNvPr id="4074499" name="Rectangle 3"/>
          <p:cNvSpPr>
            <a:spLocks noGrp="1" noChangeArrowheads="1"/>
          </p:cNvSpPr>
          <p:nvPr>
            <p:ph type="body" idx="1"/>
          </p:nvPr>
        </p:nvSpPr>
        <p:spPr/>
        <p:txBody>
          <a:bodyPr/>
          <a:lstStyle/>
          <a:p>
            <a:r>
              <a:rPr lang="zh-CN" altLang="en-US" sz="3600" b="1"/>
              <a:t>究竟有无作用</a:t>
            </a:r>
            <a:r>
              <a:rPr lang="en-US" altLang="zh-CN" sz="3600" b="1"/>
              <a:t>?</a:t>
            </a:r>
          </a:p>
          <a:p>
            <a:r>
              <a:rPr lang="zh-CN" altLang="en-US" sz="3600" b="1"/>
              <a:t>预防什么感染？</a:t>
            </a:r>
          </a:p>
          <a:p>
            <a:r>
              <a:rPr lang="zh-CN" altLang="en-US" sz="3600" b="1"/>
              <a:t>什么时候开始用药</a:t>
            </a:r>
            <a:r>
              <a:rPr lang="en-US" altLang="zh-CN" sz="3600" b="1"/>
              <a:t>?</a:t>
            </a:r>
          </a:p>
          <a:p>
            <a:r>
              <a:rPr lang="zh-CN" altLang="en-US" sz="3600" b="1"/>
              <a:t>抗生素种类选择</a:t>
            </a:r>
            <a:r>
              <a:rPr lang="en-US" altLang="zh-CN" sz="3600" b="1"/>
              <a:t>?</a:t>
            </a:r>
          </a:p>
          <a:p>
            <a:r>
              <a:rPr lang="zh-CN" altLang="en-US" sz="3600" b="1"/>
              <a:t>使用单次还是多次</a:t>
            </a:r>
            <a:r>
              <a:rPr lang="en-US" altLang="zh-CN" sz="3600" b="1"/>
              <a:t>?</a:t>
            </a:r>
          </a:p>
          <a:p>
            <a:r>
              <a:rPr lang="zh-CN" altLang="en-US" sz="3600" b="1"/>
              <a:t>采用怎样的给药途径？</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日期占位符 3"/>
          <p:cNvSpPr>
            <a:spLocks noGrp="1"/>
          </p:cNvSpPr>
          <p:nvPr>
            <p:ph type="dt" sz="half" idx="10"/>
          </p:nvPr>
        </p:nvSpPr>
        <p:spPr/>
        <p:txBody>
          <a:bodyPr/>
          <a:lstStyle/>
          <a:p>
            <a:fld id="{6DC895A9-5EB7-45CF-9C9D-64D067B1F782}" type="datetime1">
              <a:rPr lang="zh-CN" altLang="en-US"/>
              <a:pPr/>
              <a:t>2020/2/25</a:t>
            </a:fld>
            <a:endParaRPr lang="en-US" altLang="zh-CN"/>
          </a:p>
        </p:txBody>
      </p:sp>
      <p:sp>
        <p:nvSpPr>
          <p:cNvPr id="63" name="页脚占位符 4"/>
          <p:cNvSpPr>
            <a:spLocks noGrp="1"/>
          </p:cNvSpPr>
          <p:nvPr>
            <p:ph type="ftr" sz="quarter" idx="11"/>
          </p:nvPr>
        </p:nvSpPr>
        <p:spPr/>
        <p:txBody>
          <a:bodyPr/>
          <a:lstStyle/>
          <a:p>
            <a:r>
              <a:rPr lang="en-US" altLang="zh-CN"/>
              <a:t>Dr.HU Bijie</a:t>
            </a:r>
          </a:p>
        </p:txBody>
      </p:sp>
      <p:sp>
        <p:nvSpPr>
          <p:cNvPr id="64" name="灯片编号占位符 5"/>
          <p:cNvSpPr>
            <a:spLocks noGrp="1"/>
          </p:cNvSpPr>
          <p:nvPr>
            <p:ph type="sldNum" sz="quarter" idx="12"/>
          </p:nvPr>
        </p:nvSpPr>
        <p:spPr/>
        <p:txBody>
          <a:bodyPr/>
          <a:lstStyle/>
          <a:p>
            <a:fld id="{D401DBEF-84EF-4371-AEE9-142BDE550907}" type="slidenum">
              <a:rPr lang="en-US" altLang="zh-CN"/>
              <a:pPr/>
              <a:t>35</a:t>
            </a:fld>
            <a:endParaRPr lang="en-US" altLang="zh-CN"/>
          </a:p>
        </p:txBody>
      </p:sp>
      <p:sp>
        <p:nvSpPr>
          <p:cNvPr id="4076546" name="Rectangle 2"/>
          <p:cNvSpPr>
            <a:spLocks noGrp="1" noChangeArrowheads="1"/>
          </p:cNvSpPr>
          <p:nvPr>
            <p:ph type="title"/>
          </p:nvPr>
        </p:nvSpPr>
        <p:spPr>
          <a:xfrm>
            <a:off x="755650" y="0"/>
            <a:ext cx="7772400" cy="620713"/>
          </a:xfrm>
        </p:spPr>
        <p:txBody>
          <a:bodyPr/>
          <a:lstStyle/>
          <a:p>
            <a:r>
              <a:rPr lang="zh-CN" altLang="en-US" sz="3200" b="1"/>
              <a:t>常见手术预防用抗菌药物表 </a:t>
            </a:r>
          </a:p>
        </p:txBody>
      </p:sp>
      <p:graphicFrame>
        <p:nvGraphicFramePr>
          <p:cNvPr id="4076547" name="Group 3"/>
          <p:cNvGraphicFramePr>
            <a:graphicFrameLocks noGrp="1"/>
          </p:cNvGraphicFramePr>
          <p:nvPr>
            <p:ph type="tbl" idx="1"/>
          </p:nvPr>
        </p:nvGraphicFramePr>
        <p:xfrm>
          <a:off x="250825" y="765175"/>
          <a:ext cx="8893175" cy="5699760"/>
        </p:xfrm>
        <a:graphic>
          <a:graphicData uri="http://schemas.openxmlformats.org/drawingml/2006/table">
            <a:tbl>
              <a:tblPr/>
              <a:tblGrid>
                <a:gridCol w="2952750"/>
                <a:gridCol w="5940425"/>
              </a:tblGrid>
              <a:tr h="147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手术名称</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抗菌药物选择</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tx1"/>
                    </a:solidFill>
                  </a:tcPr>
                </a:tc>
              </a:tr>
              <a:tr h="147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颅脑手术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第一、二代头孢菌素；头孢曲松</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44475">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颈部外科（含甲状腺）手术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第一代头孢菌素</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44475">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经口咽部粘膜切口的大手术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第一代头孢菌素，可加用甲硝唑</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147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乳腺手术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第一代头孢菌素</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44475">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周围血管外科手术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147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腹外疝手术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第一代头孢菌素</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146050">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胃十二指肠手术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44475">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阑尾手术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第二代头孢菌素或头孢噻肟；可加用甲硝唑</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46063">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结、直肠手术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第二代头孢菌素或头孢曲松或头孢噻肟；可加用甲硝唑</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74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肝胆系统手术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第二代头孢，有反复感染史者可选头孢曲松或头孢哌酮或头孢哌酮</a:t>
                      </a:r>
                      <a:r>
                        <a:rPr kumimoji="1" lang="en-US" altLang="zh-CN"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a:t>
                      </a: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舒巴坦</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44475">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胸外科手术</a:t>
                      </a:r>
                      <a:r>
                        <a:rPr kumimoji="1" lang="en-US" altLang="zh-CN"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a:t>
                      </a: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食管、肺</a:t>
                      </a:r>
                      <a:r>
                        <a:rPr kumimoji="1" lang="en-US" altLang="zh-CN"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a:t>
                      </a:r>
                      <a:endParaRPr kumimoji="1" lang="en-US" altLang="zh-CN"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第一、二代头孢菌素，头孢曲松</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147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心脏大血管手术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147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泌尿外科手术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第一、二代头孢菌素，环丙沙星</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147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一般骨科手术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第一代头孢菌素</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74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应用人工植入物的骨科手术</a:t>
                      </a:r>
                      <a:r>
                        <a:rPr kumimoji="1" lang="en-US" altLang="zh-CN"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a:t>
                      </a: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骨折内固定术、脊柱融合术、关节置换术</a:t>
                      </a:r>
                      <a:r>
                        <a:rPr kumimoji="1" lang="en-US" altLang="zh-CN"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a:t>
                      </a:r>
                      <a:endParaRPr kumimoji="1" lang="en-US" altLang="zh-CN"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第一、二代头孢菌素，头孢曲松</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74638">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妇科手术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第一、二代头孢菌素或头孢曲松或头孢噻肟；涉及阴道时可加用甲硝唑</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r h="244475">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剖宫产</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c>
                  <a:txBody>
                    <a:bodyPr/>
                    <a:lstStyle>
                      <a:lvl1pPr algn="l">
                        <a:spcBef>
                          <a:spcPct val="20000"/>
                        </a:spcBef>
                        <a:defRPr kumimoji="1" sz="2800">
                          <a:solidFill>
                            <a:schemeClr val="tx1"/>
                          </a:solidFill>
                          <a:latin typeface="Times New Roman" panose="02020603050405020304" pitchFamily="18" charset="0"/>
                          <a:ea typeface="宋体" panose="02010600030101010101" pitchFamily="2" charset="-122"/>
                        </a:defRPr>
                      </a:lvl1pPr>
                      <a:lvl2pPr algn="l">
                        <a:spcBef>
                          <a:spcPct val="20000"/>
                        </a:spcBef>
                        <a:defRPr kumimoji="1" sz="2400">
                          <a:solidFill>
                            <a:schemeClr val="tx1"/>
                          </a:solidFill>
                          <a:latin typeface="Times New Roman" panose="02020603050405020304" pitchFamily="18" charset="0"/>
                          <a:ea typeface="宋体" panose="02010600030101010101" pitchFamily="2" charset="-122"/>
                        </a:defRPr>
                      </a:lvl2pPr>
                      <a:lvl3pPr algn="l">
                        <a:spcBef>
                          <a:spcPct val="20000"/>
                        </a:spcBef>
                        <a:defRPr kumimoji="1" sz="2000">
                          <a:solidFill>
                            <a:schemeClr val="tx1"/>
                          </a:solidFill>
                          <a:latin typeface="Times New Roman" panose="02020603050405020304" pitchFamily="18" charset="0"/>
                          <a:ea typeface="宋体" panose="02010600030101010101" pitchFamily="2" charset="-122"/>
                        </a:defRPr>
                      </a:lvl3pPr>
                      <a:lvl4pPr algn="l">
                        <a:spcBef>
                          <a:spcPct val="20000"/>
                        </a:spcBef>
                        <a:defRPr kumimoji="1">
                          <a:solidFill>
                            <a:schemeClr val="tx1"/>
                          </a:solidFill>
                          <a:latin typeface="Times New Roman" panose="02020603050405020304" pitchFamily="18" charset="0"/>
                          <a:ea typeface="宋体" panose="02010600030101010101" pitchFamily="2" charset="-122"/>
                        </a:defRPr>
                      </a:lvl4pPr>
                      <a:lvl5pPr algn="l">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rPr>
                        <a:t>第一代头孢菌素（结扎脐带后给药）</a:t>
                      </a:r>
                      <a:endParaRPr kumimoji="1" lang="zh-CN" alt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99FF"/>
                    </a:solid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9B21C9F8-C154-4211-BB5E-9DF1A9EF87D5}"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3E618999-26D7-44A7-AE15-C82C8DCCDF55}" type="slidenum">
              <a:rPr lang="en-US" altLang="zh-CN"/>
              <a:pPr/>
              <a:t>36</a:t>
            </a:fld>
            <a:endParaRPr lang="en-US" altLang="zh-CN"/>
          </a:p>
        </p:txBody>
      </p:sp>
      <p:pic>
        <p:nvPicPr>
          <p:cNvPr id="3910658"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910659"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口腔科医疗废物管理的难点？</a:t>
            </a:r>
          </a:p>
        </p:txBody>
      </p: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fld id="{7992E667-2E9D-426E-86C2-DEF1E930AF45}" type="datetime1">
              <a:rPr lang="zh-CN" altLang="en-US"/>
              <a:pPr/>
              <a:t>2020/2/25</a:t>
            </a:fld>
            <a:endParaRPr lang="en-US" altLang="zh-CN"/>
          </a:p>
        </p:txBody>
      </p:sp>
      <p:sp>
        <p:nvSpPr>
          <p:cNvPr id="6" name="页脚占位符 4"/>
          <p:cNvSpPr>
            <a:spLocks noGrp="1"/>
          </p:cNvSpPr>
          <p:nvPr>
            <p:ph type="ftr" sz="quarter" idx="11"/>
          </p:nvPr>
        </p:nvSpPr>
        <p:spPr/>
        <p:txBody>
          <a:bodyPr/>
          <a:lstStyle/>
          <a:p>
            <a:r>
              <a:rPr lang="en-US" altLang="zh-CN"/>
              <a:t>Dr.HU Bijie</a:t>
            </a:r>
          </a:p>
        </p:txBody>
      </p:sp>
      <p:sp>
        <p:nvSpPr>
          <p:cNvPr id="7" name="灯片编号占位符 5"/>
          <p:cNvSpPr>
            <a:spLocks noGrp="1"/>
          </p:cNvSpPr>
          <p:nvPr>
            <p:ph type="sldNum" sz="quarter" idx="12"/>
          </p:nvPr>
        </p:nvSpPr>
        <p:spPr/>
        <p:txBody>
          <a:bodyPr/>
          <a:lstStyle/>
          <a:p>
            <a:fld id="{5A8E13AF-5389-410B-8BCA-06ADBED593ED}" type="slidenum">
              <a:rPr lang="en-US" altLang="zh-CN"/>
              <a:pPr/>
              <a:t>37</a:t>
            </a:fld>
            <a:endParaRPr lang="en-US" altLang="zh-CN"/>
          </a:p>
        </p:txBody>
      </p:sp>
      <p:sp>
        <p:nvSpPr>
          <p:cNvPr id="4051970" name="Rectangle 2"/>
          <p:cNvSpPr>
            <a:spLocks noGrp="1" noChangeArrowheads="1"/>
          </p:cNvSpPr>
          <p:nvPr>
            <p:ph type="title"/>
          </p:nvPr>
        </p:nvSpPr>
        <p:spPr/>
        <p:txBody>
          <a:bodyPr/>
          <a:lstStyle/>
          <a:p>
            <a:r>
              <a:rPr lang="zh-CN" altLang="en-US" b="1"/>
              <a:t>医疗废物分类</a:t>
            </a:r>
          </a:p>
        </p:txBody>
      </p:sp>
      <p:sp>
        <p:nvSpPr>
          <p:cNvPr id="4051971" name="Rectangle 3"/>
          <p:cNvSpPr>
            <a:spLocks noGrp="1" noChangeArrowheads="1"/>
          </p:cNvSpPr>
          <p:nvPr>
            <p:ph type="body" idx="1"/>
          </p:nvPr>
        </p:nvSpPr>
        <p:spPr>
          <a:xfrm>
            <a:off x="1692275" y="1981200"/>
            <a:ext cx="6765925" cy="4114800"/>
          </a:xfrm>
        </p:spPr>
        <p:txBody>
          <a:bodyPr/>
          <a:lstStyle/>
          <a:p>
            <a:r>
              <a:rPr lang="zh-CN" altLang="en-US" b="1">
                <a:solidFill>
                  <a:schemeClr val="tx2"/>
                </a:solidFill>
              </a:rPr>
              <a:t>感染性废物：黄色袋</a:t>
            </a:r>
          </a:p>
          <a:p>
            <a:r>
              <a:rPr lang="zh-CN" altLang="en-US" b="1">
                <a:solidFill>
                  <a:schemeClr val="accent2"/>
                </a:solidFill>
              </a:rPr>
              <a:t>损伤性废物：锐器盒</a:t>
            </a:r>
            <a:r>
              <a:rPr lang="zh-CN" altLang="en-US">
                <a:solidFill>
                  <a:schemeClr val="accent2"/>
                </a:solidFill>
              </a:rPr>
              <a:t> </a:t>
            </a:r>
          </a:p>
          <a:p>
            <a:r>
              <a:rPr lang="zh-CN" altLang="en-US" b="1"/>
              <a:t>病理性废物  </a:t>
            </a:r>
          </a:p>
          <a:p>
            <a:r>
              <a:rPr lang="zh-CN" altLang="en-US" b="1"/>
              <a:t>药物性废物  </a:t>
            </a:r>
          </a:p>
          <a:p>
            <a:r>
              <a:rPr lang="zh-CN" altLang="en-US" b="1"/>
              <a:t>化学性废物</a:t>
            </a:r>
            <a:endParaRPr lang="zh-CN" altLang="en-US"/>
          </a:p>
        </p:txBody>
      </p:sp>
      <p:sp>
        <p:nvSpPr>
          <p:cNvPr id="4051972" name="Rectangle 4"/>
          <p:cNvSpPr>
            <a:spLocks noChangeArrowheads="1"/>
          </p:cNvSpPr>
          <p:nvPr/>
        </p:nvSpPr>
        <p:spPr bwMode="auto">
          <a:xfrm>
            <a:off x="4427538" y="5084763"/>
            <a:ext cx="4286250" cy="800100"/>
          </a:xfrm>
          <a:prstGeom prst="rect">
            <a:avLst/>
          </a:prstGeom>
          <a:solidFill>
            <a:schemeClr val="tx1"/>
          </a:solidFill>
          <a:ln w="381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3600">
                <a:solidFill>
                  <a:schemeClr val="bg2"/>
                </a:solidFill>
              </a:rPr>
              <a:t>黑色袋</a:t>
            </a:r>
            <a:r>
              <a:rPr lang="zh-CN" altLang="en-US" sz="3600">
                <a:solidFill>
                  <a:srgbClr val="0000FF"/>
                </a:solidFill>
              </a:rPr>
              <a:t>：</a:t>
            </a:r>
            <a:r>
              <a:rPr lang="zh-CN" altLang="en-US" sz="4400">
                <a:solidFill>
                  <a:srgbClr val="0000FF"/>
                </a:solidFill>
              </a:rPr>
              <a:t>生活垃圾</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9C523B7-952A-4586-8619-456D6BBB18FD}"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6ABB9F67-3027-4196-A0E5-D2ADDCFF6CFF}" type="slidenum">
              <a:rPr lang="en-US" altLang="zh-CN"/>
              <a:pPr/>
              <a:t>38</a:t>
            </a:fld>
            <a:endParaRPr lang="en-US" altLang="zh-CN"/>
          </a:p>
        </p:txBody>
      </p:sp>
      <p:sp>
        <p:nvSpPr>
          <p:cNvPr id="4054018" name="Rectangle 2"/>
          <p:cNvSpPr>
            <a:spLocks noGrp="1" noChangeArrowheads="1"/>
          </p:cNvSpPr>
          <p:nvPr>
            <p:ph type="title"/>
          </p:nvPr>
        </p:nvSpPr>
        <p:spPr/>
        <p:txBody>
          <a:bodyPr/>
          <a:lstStyle/>
          <a:p>
            <a:r>
              <a:rPr kumimoji="0" lang="zh-CN" altLang="en-US" b="1">
                <a:solidFill>
                  <a:srgbClr val="FFFF00"/>
                </a:solidFill>
              </a:rPr>
              <a:t>医疗废物的基本原则</a:t>
            </a:r>
          </a:p>
        </p:txBody>
      </p:sp>
      <p:sp>
        <p:nvSpPr>
          <p:cNvPr id="4054019" name="Rectangle 3"/>
          <p:cNvSpPr>
            <a:spLocks noGrp="1" noChangeArrowheads="1"/>
          </p:cNvSpPr>
          <p:nvPr>
            <p:ph type="body" idx="1"/>
          </p:nvPr>
        </p:nvSpPr>
        <p:spPr/>
        <p:txBody>
          <a:bodyPr/>
          <a:lstStyle/>
          <a:p>
            <a:r>
              <a:rPr kumimoji="0" lang="zh-CN" altLang="en-US" b="1"/>
              <a:t>维护人类的健康和安全</a:t>
            </a:r>
          </a:p>
          <a:p>
            <a:r>
              <a:rPr kumimoji="0" lang="zh-CN" altLang="en-US" b="1"/>
              <a:t>保护环境和自然资源</a:t>
            </a:r>
          </a:p>
          <a:p>
            <a:r>
              <a:rPr kumimoji="0" lang="zh-CN" altLang="en-US" b="1"/>
              <a:t>减量化、无害化、资源性</a:t>
            </a:r>
          </a:p>
          <a:p>
            <a:endParaRPr lang="en-US" altLang="zh-CN" b="1"/>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49F00B6-3268-48D4-A799-453851B1B6E3}"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9DD1DF14-F756-4297-A7CE-494FEE646845}" type="slidenum">
              <a:rPr lang="en-US" altLang="zh-CN"/>
              <a:pPr/>
              <a:t>39</a:t>
            </a:fld>
            <a:endParaRPr lang="en-US" altLang="zh-CN"/>
          </a:p>
        </p:txBody>
      </p:sp>
      <p:sp>
        <p:nvSpPr>
          <p:cNvPr id="4056066" name="Rectangle 2"/>
          <p:cNvSpPr>
            <a:spLocks noGrp="1" noChangeArrowheads="1"/>
          </p:cNvSpPr>
          <p:nvPr>
            <p:ph type="title"/>
          </p:nvPr>
        </p:nvSpPr>
        <p:spPr>
          <a:xfrm>
            <a:off x="755650" y="0"/>
            <a:ext cx="7772400" cy="1143000"/>
          </a:xfrm>
        </p:spPr>
        <p:txBody>
          <a:bodyPr/>
          <a:lstStyle/>
          <a:p>
            <a:r>
              <a:rPr lang="zh-CN" altLang="en-US" b="1"/>
              <a:t>黄色袋：感染性废物</a:t>
            </a:r>
          </a:p>
        </p:txBody>
      </p:sp>
      <p:sp>
        <p:nvSpPr>
          <p:cNvPr id="4056067" name="Rectangle 3"/>
          <p:cNvSpPr>
            <a:spLocks noGrp="1" noChangeArrowheads="1"/>
          </p:cNvSpPr>
          <p:nvPr>
            <p:ph type="body" idx="1"/>
          </p:nvPr>
        </p:nvSpPr>
        <p:spPr>
          <a:xfrm>
            <a:off x="323850" y="1341438"/>
            <a:ext cx="8569325" cy="5327650"/>
          </a:xfrm>
          <a:solidFill>
            <a:schemeClr val="bg1"/>
          </a:solidFill>
        </p:spPr>
        <p:txBody>
          <a:bodyPr/>
          <a:lstStyle/>
          <a:p>
            <a:pPr>
              <a:lnSpc>
                <a:spcPct val="80000"/>
              </a:lnSpc>
            </a:pPr>
            <a:r>
              <a:rPr lang="zh-CN" altLang="en-US" sz="2400" b="1"/>
              <a:t>被病人血液、体液、排泄物污染的物品，包括棉球、棉签、纱布及其他各种敷料；</a:t>
            </a:r>
          </a:p>
          <a:p>
            <a:pPr>
              <a:lnSpc>
                <a:spcPct val="80000"/>
              </a:lnSpc>
            </a:pPr>
            <a:r>
              <a:rPr lang="zh-CN" altLang="en-US" sz="2400" b="1"/>
              <a:t>一次性使用卫生用品、一次性使用医疗用品及一次性医疗器械等被病人血液、体液、排泄物污染的物品；</a:t>
            </a:r>
          </a:p>
          <a:p>
            <a:pPr>
              <a:lnSpc>
                <a:spcPct val="80000"/>
              </a:lnSpc>
            </a:pPr>
            <a:r>
              <a:rPr lang="zh-CN" altLang="en-US" sz="2400" b="1"/>
              <a:t>传染病或疑似传染病病人产生的生活垃圾；</a:t>
            </a:r>
          </a:p>
          <a:p>
            <a:pPr>
              <a:lnSpc>
                <a:spcPct val="80000"/>
              </a:lnSpc>
            </a:pPr>
            <a:r>
              <a:rPr lang="zh-CN" altLang="en-US" sz="2400" b="1"/>
              <a:t>一次性使用的注射器、输液器、输血器的针头以外部分；</a:t>
            </a:r>
          </a:p>
          <a:p>
            <a:pPr>
              <a:lnSpc>
                <a:spcPct val="80000"/>
              </a:lnSpc>
            </a:pPr>
            <a:r>
              <a:rPr lang="zh-CN" altLang="en-US" sz="2400" b="1"/>
              <a:t>病原体的培养基、微生物标本和菌种、菌种保存液为高危废物，先在实验室内压力蒸汽灭菌（</a:t>
            </a:r>
            <a:r>
              <a:rPr lang="en-US" altLang="zh-CN" sz="2400" b="1"/>
              <a:t>121℃ 15</a:t>
            </a:r>
            <a:r>
              <a:rPr lang="zh-CN" altLang="en-US" sz="2400" b="1"/>
              <a:t>磅 </a:t>
            </a:r>
            <a:r>
              <a:rPr lang="en-US" altLang="zh-CN" sz="2400" b="1"/>
              <a:t>20</a:t>
            </a:r>
            <a:r>
              <a:rPr lang="zh-CN" altLang="en-US" sz="2400" b="1"/>
              <a:t>分钟），然后按感染性废物收集处理；</a:t>
            </a:r>
          </a:p>
          <a:p>
            <a:pPr>
              <a:lnSpc>
                <a:spcPct val="80000"/>
              </a:lnSpc>
            </a:pPr>
            <a:r>
              <a:rPr lang="zh-CN" altLang="en-US" sz="2400" b="1"/>
              <a:t>病人的体液（如胸水、腹水）及其他排泄物应倒入污物室专用下水管道，由医院统一进行污水处理；输血器、血袋单独收集由血库回收统一处理。</a:t>
            </a:r>
          </a:p>
          <a:p>
            <a:pPr>
              <a:lnSpc>
                <a:spcPct val="80000"/>
              </a:lnSpc>
            </a:pPr>
            <a:r>
              <a:rPr lang="zh-CN" altLang="en-US" sz="2400" b="1"/>
              <a:t>检验科各种废弃的血液、体液及其他各种标本：将废弃血标本倒入固定的容器，煮沸至得到固体废物，再将其倒入黄色袋运送至暂存点；各种器皿选择不能回收的弃入黄色袋，可循环利用的玻璃器皿先以</a:t>
            </a:r>
            <a:r>
              <a:rPr lang="en-US" altLang="zh-CN" sz="2400" b="1"/>
              <a:t>2</a:t>
            </a:r>
            <a:r>
              <a:rPr lang="zh-CN" altLang="en-US" sz="2400" b="1"/>
              <a:t>％硫酸浸泡</a:t>
            </a:r>
            <a:r>
              <a:rPr lang="en-US" altLang="zh-CN" sz="2400" b="1"/>
              <a:t>2</a:t>
            </a:r>
            <a:r>
              <a:rPr lang="zh-CN" altLang="en-US" sz="2400" b="1"/>
              <a:t>小时，然后清洗烘干</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日期占位符 1"/>
          <p:cNvSpPr>
            <a:spLocks noGrp="1"/>
          </p:cNvSpPr>
          <p:nvPr>
            <p:ph type="dt" sz="half" idx="10"/>
          </p:nvPr>
        </p:nvSpPr>
        <p:spPr/>
        <p:txBody>
          <a:bodyPr/>
          <a:lstStyle/>
          <a:p>
            <a:fld id="{9B0C8295-95A5-4423-8358-15B29BA46034}" type="datetime1">
              <a:rPr lang="zh-CN" altLang="en-US"/>
              <a:pPr/>
              <a:t>2020/2/25</a:t>
            </a:fld>
            <a:endParaRPr lang="en-US" altLang="zh-CN"/>
          </a:p>
        </p:txBody>
      </p:sp>
      <p:sp>
        <p:nvSpPr>
          <p:cNvPr id="29" name="页脚占位符 2"/>
          <p:cNvSpPr>
            <a:spLocks noGrp="1"/>
          </p:cNvSpPr>
          <p:nvPr>
            <p:ph type="ftr" sz="quarter" idx="11"/>
          </p:nvPr>
        </p:nvSpPr>
        <p:spPr/>
        <p:txBody>
          <a:bodyPr/>
          <a:lstStyle/>
          <a:p>
            <a:r>
              <a:rPr lang="en-US" altLang="zh-CN"/>
              <a:t>Dr.HU Bijie</a:t>
            </a:r>
          </a:p>
        </p:txBody>
      </p:sp>
      <p:sp>
        <p:nvSpPr>
          <p:cNvPr id="30" name="灯片编号占位符 3"/>
          <p:cNvSpPr>
            <a:spLocks noGrp="1"/>
          </p:cNvSpPr>
          <p:nvPr>
            <p:ph type="sldNum" sz="quarter" idx="12"/>
          </p:nvPr>
        </p:nvSpPr>
        <p:spPr/>
        <p:txBody>
          <a:bodyPr/>
          <a:lstStyle/>
          <a:p>
            <a:fld id="{2EEC99B2-783F-4425-A1CC-77DABEA7D7FC}" type="slidenum">
              <a:rPr lang="en-US" altLang="zh-CN"/>
              <a:pPr/>
              <a:t>40</a:t>
            </a:fld>
            <a:endParaRPr lang="en-US" altLang="zh-CN"/>
          </a:p>
        </p:txBody>
      </p:sp>
      <p:sp>
        <p:nvSpPr>
          <p:cNvPr id="4062210" name="Rectangle 2"/>
          <p:cNvSpPr>
            <a:spLocks noChangeArrowheads="1"/>
          </p:cNvSpPr>
          <p:nvPr/>
        </p:nvSpPr>
        <p:spPr bwMode="auto">
          <a:xfrm>
            <a:off x="107950" y="19161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lgn="l">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lgn="l">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lgn="l">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lgn="l">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endParaRPr lang="zh-CN" altLang="zh-CN" b="1">
              <a:solidFill>
                <a:schemeClr val="folHlink"/>
              </a:solidFill>
              <a:effectLst>
                <a:outerShdw blurRad="38100" dist="38100" dir="2700000" algn="tl">
                  <a:srgbClr val="000000"/>
                </a:outerShdw>
              </a:effectLst>
              <a:latin typeface="幼圆" pitchFamily="49" charset="-122"/>
              <a:ea typeface="幼圆" pitchFamily="49" charset="-122"/>
            </a:endParaRPr>
          </a:p>
        </p:txBody>
      </p:sp>
      <p:grpSp>
        <p:nvGrpSpPr>
          <p:cNvPr id="4062211" name="Group 3"/>
          <p:cNvGrpSpPr>
            <a:grpSpLocks/>
          </p:cNvGrpSpPr>
          <p:nvPr/>
        </p:nvGrpSpPr>
        <p:grpSpPr bwMode="auto">
          <a:xfrm>
            <a:off x="1042988" y="692150"/>
            <a:ext cx="7705725" cy="5330825"/>
            <a:chOff x="0" y="0"/>
            <a:chExt cx="4854" cy="3358"/>
          </a:xfrm>
        </p:grpSpPr>
        <p:sp>
          <p:nvSpPr>
            <p:cNvPr id="4062212" name="Rectangle 4"/>
            <p:cNvSpPr>
              <a:spLocks noChangeArrowheads="1"/>
            </p:cNvSpPr>
            <p:nvPr/>
          </p:nvSpPr>
          <p:spPr bwMode="auto">
            <a:xfrm>
              <a:off x="2951" y="0"/>
              <a:ext cx="1132"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pPr>
              <a:r>
                <a:rPr kumimoji="0" lang="zh-CN" altLang="en-US">
                  <a:solidFill>
                    <a:schemeClr val="bg1"/>
                  </a:solidFill>
                  <a:latin typeface="黑体" panose="02010609060101010101" pitchFamily="49" charset="-122"/>
                  <a:ea typeface="黑体" panose="02010609060101010101" pitchFamily="49" charset="-122"/>
                </a:rPr>
                <a:t>回收人员</a:t>
              </a:r>
            </a:p>
          </p:txBody>
        </p:sp>
        <p:sp>
          <p:nvSpPr>
            <p:cNvPr id="4062213" name="Rectangle 5"/>
            <p:cNvSpPr>
              <a:spLocks noChangeArrowheads="1"/>
            </p:cNvSpPr>
            <p:nvPr/>
          </p:nvSpPr>
          <p:spPr bwMode="auto">
            <a:xfrm>
              <a:off x="0" y="90"/>
              <a:ext cx="1227"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pPr>
              <a:r>
                <a:rPr kumimoji="0" lang="zh-CN" altLang="en-US" sz="3200">
                  <a:solidFill>
                    <a:schemeClr val="bg1"/>
                  </a:solidFill>
                  <a:latin typeface="黑体" panose="02010609060101010101" pitchFamily="49" charset="-122"/>
                  <a:ea typeface="黑体" panose="02010609060101010101" pitchFamily="49" charset="-122"/>
                </a:rPr>
                <a:t>医疗机构</a:t>
              </a:r>
            </a:p>
          </p:txBody>
        </p:sp>
        <p:sp>
          <p:nvSpPr>
            <p:cNvPr id="4062214" name="Rectangle 6"/>
            <p:cNvSpPr>
              <a:spLocks noChangeArrowheads="1"/>
            </p:cNvSpPr>
            <p:nvPr/>
          </p:nvSpPr>
          <p:spPr bwMode="auto">
            <a:xfrm>
              <a:off x="1816" y="200"/>
              <a:ext cx="114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0" lang="zh-CN" altLang="en-US" sz="3200">
                  <a:solidFill>
                    <a:schemeClr val="bg1"/>
                  </a:solidFill>
                  <a:latin typeface="黑体" panose="02010609060101010101" pitchFamily="49" charset="-122"/>
                  <a:ea typeface="黑体" panose="02010609060101010101" pitchFamily="49" charset="-122"/>
                </a:rPr>
                <a:t>分类收集</a:t>
              </a:r>
            </a:p>
          </p:txBody>
        </p:sp>
        <p:sp>
          <p:nvSpPr>
            <p:cNvPr id="4062215" name="Rectangle 7"/>
            <p:cNvSpPr>
              <a:spLocks noChangeArrowheads="1"/>
            </p:cNvSpPr>
            <p:nvPr/>
          </p:nvSpPr>
          <p:spPr bwMode="auto">
            <a:xfrm>
              <a:off x="2050" y="1268"/>
              <a:ext cx="62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0" lang="zh-CN" altLang="en-US" sz="3200">
                  <a:solidFill>
                    <a:schemeClr val="bg1"/>
                  </a:solidFill>
                  <a:latin typeface="黑体" panose="02010609060101010101" pitchFamily="49" charset="-122"/>
                  <a:ea typeface="黑体" panose="02010609060101010101" pitchFamily="49" charset="-122"/>
                </a:rPr>
                <a:t>运送</a:t>
              </a:r>
            </a:p>
          </p:txBody>
        </p:sp>
        <p:sp>
          <p:nvSpPr>
            <p:cNvPr id="4062216" name="Rectangle 8"/>
            <p:cNvSpPr>
              <a:spLocks noChangeArrowheads="1"/>
            </p:cNvSpPr>
            <p:nvPr/>
          </p:nvSpPr>
          <p:spPr bwMode="auto">
            <a:xfrm>
              <a:off x="1953" y="1814"/>
              <a:ext cx="10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0" lang="zh-CN" altLang="en-US" sz="3200">
                  <a:solidFill>
                    <a:schemeClr val="bg1"/>
                  </a:solidFill>
                  <a:latin typeface="黑体" panose="02010609060101010101" pitchFamily="49" charset="-122"/>
                  <a:ea typeface="黑体" panose="02010609060101010101" pitchFamily="49" charset="-122"/>
                </a:rPr>
                <a:t>贮存站</a:t>
              </a:r>
            </a:p>
          </p:txBody>
        </p:sp>
        <p:sp>
          <p:nvSpPr>
            <p:cNvPr id="4062217" name="Rectangle 9"/>
            <p:cNvSpPr>
              <a:spLocks noChangeArrowheads="1"/>
            </p:cNvSpPr>
            <p:nvPr/>
          </p:nvSpPr>
          <p:spPr bwMode="auto">
            <a:xfrm>
              <a:off x="365" y="2384"/>
              <a:ext cx="127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pPr>
              <a:r>
                <a:rPr kumimoji="0" lang="zh-CN" altLang="en-US" sz="3200">
                  <a:solidFill>
                    <a:schemeClr val="bg1"/>
                  </a:solidFill>
                  <a:latin typeface="黑体" panose="02010609060101010101" pitchFamily="49" charset="-122"/>
                  <a:ea typeface="黑体" panose="02010609060101010101" pitchFamily="49" charset="-122"/>
                </a:rPr>
                <a:t>医疗机构</a:t>
              </a:r>
            </a:p>
          </p:txBody>
        </p:sp>
        <p:sp>
          <p:nvSpPr>
            <p:cNvPr id="4062218" name="Line 10"/>
            <p:cNvSpPr>
              <a:spLocks noChangeShapeType="1"/>
            </p:cNvSpPr>
            <p:nvPr/>
          </p:nvSpPr>
          <p:spPr bwMode="auto">
            <a:xfrm>
              <a:off x="1181" y="402"/>
              <a:ext cx="63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19" name="Rectangle 11"/>
            <p:cNvSpPr>
              <a:spLocks noChangeArrowheads="1"/>
            </p:cNvSpPr>
            <p:nvPr/>
          </p:nvSpPr>
          <p:spPr bwMode="auto">
            <a:xfrm>
              <a:off x="1225" y="0"/>
              <a:ext cx="634"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pPr>
              <a:r>
                <a:rPr kumimoji="0" lang="zh-CN" altLang="en-US">
                  <a:solidFill>
                    <a:schemeClr val="bg1"/>
                  </a:solidFill>
                  <a:latin typeface="黑体" panose="02010609060101010101" pitchFamily="49" charset="-122"/>
                  <a:ea typeface="黑体" panose="02010609060101010101" pitchFamily="49" charset="-122"/>
                </a:rPr>
                <a:t>科室</a:t>
              </a:r>
            </a:p>
          </p:txBody>
        </p:sp>
        <p:sp>
          <p:nvSpPr>
            <p:cNvPr id="4062220" name="Line 12"/>
            <p:cNvSpPr>
              <a:spLocks noChangeShapeType="1"/>
            </p:cNvSpPr>
            <p:nvPr/>
          </p:nvSpPr>
          <p:spPr bwMode="auto">
            <a:xfrm>
              <a:off x="2950" y="402"/>
              <a:ext cx="861" cy="6"/>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21" name="Line 13"/>
            <p:cNvSpPr>
              <a:spLocks noChangeShapeType="1"/>
            </p:cNvSpPr>
            <p:nvPr/>
          </p:nvSpPr>
          <p:spPr bwMode="auto">
            <a:xfrm>
              <a:off x="1454" y="499"/>
              <a:ext cx="0" cy="4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22" name="Line 14"/>
            <p:cNvSpPr>
              <a:spLocks noChangeShapeType="1"/>
            </p:cNvSpPr>
            <p:nvPr/>
          </p:nvSpPr>
          <p:spPr bwMode="auto">
            <a:xfrm>
              <a:off x="1454" y="947"/>
              <a:ext cx="136" cy="5"/>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23" name="Line 15"/>
            <p:cNvSpPr>
              <a:spLocks noChangeShapeType="1"/>
            </p:cNvSpPr>
            <p:nvPr/>
          </p:nvSpPr>
          <p:spPr bwMode="auto">
            <a:xfrm>
              <a:off x="3313" y="499"/>
              <a:ext cx="0" cy="4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24" name="Line 16"/>
            <p:cNvSpPr>
              <a:spLocks noChangeShapeType="1"/>
            </p:cNvSpPr>
            <p:nvPr/>
          </p:nvSpPr>
          <p:spPr bwMode="auto">
            <a:xfrm flipH="1">
              <a:off x="3177" y="947"/>
              <a:ext cx="136" cy="5"/>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25" name="Rectangle 17"/>
            <p:cNvSpPr>
              <a:spLocks noChangeArrowheads="1"/>
            </p:cNvSpPr>
            <p:nvPr/>
          </p:nvSpPr>
          <p:spPr bwMode="auto">
            <a:xfrm>
              <a:off x="1544" y="725"/>
              <a:ext cx="167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0" lang="zh-CN" altLang="en-US" sz="3200">
                  <a:solidFill>
                    <a:schemeClr val="bg1"/>
                  </a:solidFill>
                  <a:latin typeface="黑体" panose="02010609060101010101" pitchFamily="49" charset="-122"/>
                  <a:ea typeface="黑体" panose="02010609060101010101" pitchFamily="49" charset="-122"/>
                </a:rPr>
                <a:t>院内交接回收</a:t>
              </a:r>
            </a:p>
          </p:txBody>
        </p:sp>
        <p:sp>
          <p:nvSpPr>
            <p:cNvPr id="4062226" name="Rectangle 18"/>
            <p:cNvSpPr>
              <a:spLocks noChangeArrowheads="1"/>
            </p:cNvSpPr>
            <p:nvPr/>
          </p:nvSpPr>
          <p:spPr bwMode="auto">
            <a:xfrm>
              <a:off x="2815" y="2289"/>
              <a:ext cx="2039" cy="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pPr>
              <a:r>
                <a:rPr kumimoji="0" lang="zh-CN" altLang="en-US" sz="2800">
                  <a:solidFill>
                    <a:schemeClr val="bg1"/>
                  </a:solidFill>
                  <a:latin typeface="黑体" panose="02010609060101010101" pitchFamily="49" charset="-122"/>
                  <a:ea typeface="黑体" panose="02010609060101010101" pitchFamily="49" charset="-122"/>
                </a:rPr>
                <a:t>上海市环境保护</a:t>
              </a:r>
            </a:p>
            <a:p>
              <a:pPr algn="l">
                <a:lnSpc>
                  <a:spcPct val="120000"/>
                </a:lnSpc>
              </a:pPr>
              <a:r>
                <a:rPr kumimoji="0" lang="zh-CN" altLang="en-US" sz="2800">
                  <a:solidFill>
                    <a:schemeClr val="bg1"/>
                  </a:solidFill>
                  <a:latin typeface="黑体" panose="02010609060101010101" pitchFamily="49" charset="-122"/>
                  <a:ea typeface="黑体" panose="02010609060101010101" pitchFamily="49" charset="-122"/>
                </a:rPr>
                <a:t>管理局处置中心</a:t>
              </a:r>
            </a:p>
          </p:txBody>
        </p:sp>
        <p:sp>
          <p:nvSpPr>
            <p:cNvPr id="4062227" name="Line 19"/>
            <p:cNvSpPr>
              <a:spLocks noChangeShapeType="1"/>
            </p:cNvSpPr>
            <p:nvPr/>
          </p:nvSpPr>
          <p:spPr bwMode="auto">
            <a:xfrm>
              <a:off x="2361" y="1089"/>
              <a:ext cx="0" cy="226"/>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28" name="Line 20"/>
            <p:cNvSpPr>
              <a:spLocks noChangeShapeType="1"/>
            </p:cNvSpPr>
            <p:nvPr/>
          </p:nvSpPr>
          <p:spPr bwMode="auto">
            <a:xfrm>
              <a:off x="2361" y="1633"/>
              <a:ext cx="0" cy="226"/>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29" name="Line 21"/>
            <p:cNvSpPr>
              <a:spLocks noChangeShapeType="1"/>
            </p:cNvSpPr>
            <p:nvPr/>
          </p:nvSpPr>
          <p:spPr bwMode="auto">
            <a:xfrm>
              <a:off x="2361" y="2177"/>
              <a:ext cx="0" cy="771"/>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30" name="Line 22"/>
            <p:cNvSpPr>
              <a:spLocks noChangeShapeType="1"/>
            </p:cNvSpPr>
            <p:nvPr/>
          </p:nvSpPr>
          <p:spPr bwMode="auto">
            <a:xfrm>
              <a:off x="909" y="2993"/>
              <a:ext cx="0" cy="227"/>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31" name="Line 23"/>
            <p:cNvSpPr>
              <a:spLocks noChangeShapeType="1"/>
            </p:cNvSpPr>
            <p:nvPr/>
          </p:nvSpPr>
          <p:spPr bwMode="auto">
            <a:xfrm flipH="1">
              <a:off x="3132" y="3220"/>
              <a:ext cx="454" cy="0"/>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32" name="Rectangle 24"/>
            <p:cNvSpPr>
              <a:spLocks noChangeArrowheads="1"/>
            </p:cNvSpPr>
            <p:nvPr/>
          </p:nvSpPr>
          <p:spPr bwMode="auto">
            <a:xfrm>
              <a:off x="1499" y="2993"/>
              <a:ext cx="1769"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0" lang="zh-CN" altLang="en-US" sz="3200">
                  <a:solidFill>
                    <a:schemeClr val="bg1"/>
                  </a:solidFill>
                  <a:latin typeface="黑体" panose="02010609060101010101" pitchFamily="49" charset="-122"/>
                  <a:ea typeface="黑体" panose="02010609060101010101" pitchFamily="49" charset="-122"/>
                </a:rPr>
                <a:t>内外交接回收</a:t>
              </a:r>
            </a:p>
          </p:txBody>
        </p:sp>
        <p:sp>
          <p:nvSpPr>
            <p:cNvPr id="4062233" name="Line 25"/>
            <p:cNvSpPr>
              <a:spLocks noChangeShapeType="1"/>
            </p:cNvSpPr>
            <p:nvPr/>
          </p:nvSpPr>
          <p:spPr bwMode="auto">
            <a:xfrm>
              <a:off x="3585" y="2993"/>
              <a:ext cx="0" cy="227"/>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62234" name="Line 26"/>
            <p:cNvSpPr>
              <a:spLocks noChangeShapeType="1"/>
            </p:cNvSpPr>
            <p:nvPr/>
          </p:nvSpPr>
          <p:spPr bwMode="auto">
            <a:xfrm>
              <a:off x="909" y="3220"/>
              <a:ext cx="545" cy="0"/>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pic>
        <p:nvPicPr>
          <p:cNvPr id="4062235" name="Picture 27" descr="DSCF01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1"/>
          <p:cNvSpPr>
            <a:spLocks noGrp="1"/>
          </p:cNvSpPr>
          <p:nvPr>
            <p:ph type="dt" sz="half" idx="10"/>
          </p:nvPr>
        </p:nvSpPr>
        <p:spPr/>
        <p:txBody>
          <a:bodyPr/>
          <a:lstStyle/>
          <a:p>
            <a:fld id="{205C415A-2B7B-401B-9481-0A64607EBA96}" type="datetime1">
              <a:rPr lang="zh-CN" altLang="en-US"/>
              <a:pPr/>
              <a:t>2020/2/25</a:t>
            </a:fld>
            <a:endParaRPr lang="en-US" altLang="zh-CN"/>
          </a:p>
        </p:txBody>
      </p:sp>
      <p:sp>
        <p:nvSpPr>
          <p:cNvPr id="8" name="页脚占位符 2"/>
          <p:cNvSpPr>
            <a:spLocks noGrp="1"/>
          </p:cNvSpPr>
          <p:nvPr>
            <p:ph type="ftr" sz="quarter" idx="11"/>
          </p:nvPr>
        </p:nvSpPr>
        <p:spPr/>
        <p:txBody>
          <a:bodyPr/>
          <a:lstStyle/>
          <a:p>
            <a:r>
              <a:rPr lang="en-US" altLang="zh-CN"/>
              <a:t>Dr.HU Bijie</a:t>
            </a:r>
          </a:p>
        </p:txBody>
      </p:sp>
      <p:sp>
        <p:nvSpPr>
          <p:cNvPr id="9" name="灯片编号占位符 3"/>
          <p:cNvSpPr>
            <a:spLocks noGrp="1"/>
          </p:cNvSpPr>
          <p:nvPr>
            <p:ph type="sldNum" sz="quarter" idx="12"/>
          </p:nvPr>
        </p:nvSpPr>
        <p:spPr/>
        <p:txBody>
          <a:bodyPr/>
          <a:lstStyle/>
          <a:p>
            <a:fld id="{3A2A25AB-52F3-4F3A-BDE9-45FD5ACEB18E}" type="slidenum">
              <a:rPr lang="en-US" altLang="zh-CN"/>
              <a:pPr/>
              <a:t>41</a:t>
            </a:fld>
            <a:endParaRPr lang="en-US" altLang="zh-CN"/>
          </a:p>
        </p:txBody>
      </p:sp>
      <p:sp>
        <p:nvSpPr>
          <p:cNvPr id="4066306" name="Text Box 2"/>
          <p:cNvSpPr txBox="1">
            <a:spLocks noChangeArrowheads="1"/>
          </p:cNvSpPr>
          <p:nvPr/>
        </p:nvSpPr>
        <p:spPr bwMode="auto">
          <a:xfrm>
            <a:off x="152400" y="3048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endParaRPr kumimoji="0" lang="zh-CN" altLang="zh-CN" sz="1800" b="1" i="1">
              <a:ea typeface="宋体" panose="02010600030101010101" pitchFamily="2" charset="-122"/>
            </a:endParaRPr>
          </a:p>
        </p:txBody>
      </p:sp>
      <p:pic>
        <p:nvPicPr>
          <p:cNvPr id="4066307" name="Picture 3" descr="sharps collectors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349500"/>
            <a:ext cx="3340100" cy="3803650"/>
          </a:xfrm>
          <a:prstGeom prst="rect">
            <a:avLst/>
          </a:prstGeom>
          <a:noFill/>
          <a:ln w="57150">
            <a:solidFill>
              <a:srgbClr val="800080"/>
            </a:solidFill>
            <a:miter lim="800000"/>
            <a:headEnd/>
            <a:tailEnd/>
          </a:ln>
          <a:effectLst>
            <a:outerShdw dist="107763"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4066308" name="Text Box 4"/>
          <p:cNvSpPr txBox="1">
            <a:spLocks noChangeArrowheads="1"/>
          </p:cNvSpPr>
          <p:nvPr/>
        </p:nvSpPr>
        <p:spPr bwMode="auto">
          <a:xfrm>
            <a:off x="1187450" y="730250"/>
            <a:ext cx="32416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kumimoji="0" lang="zh-CN" altLang="en-US" sz="4000" b="1">
                <a:ea typeface="宋体" panose="02010600030101010101" pitchFamily="2" charset="-122"/>
              </a:rPr>
              <a:t>锐利物收集器</a:t>
            </a:r>
          </a:p>
        </p:txBody>
      </p:sp>
      <p:graphicFrame>
        <p:nvGraphicFramePr>
          <p:cNvPr id="4066309" name="Object 5"/>
          <p:cNvGraphicFramePr>
            <a:graphicFrameLocks noChangeAspect="1"/>
          </p:cNvGraphicFramePr>
          <p:nvPr/>
        </p:nvGraphicFramePr>
        <p:xfrm>
          <a:off x="0" y="2349500"/>
          <a:ext cx="3379788" cy="3803650"/>
        </p:xfrm>
        <a:graphic>
          <a:graphicData uri="http://schemas.openxmlformats.org/presentationml/2006/ole">
            <mc:AlternateContent xmlns:mc="http://schemas.openxmlformats.org/markup-compatibility/2006">
              <mc:Choice xmlns:v="urn:schemas-microsoft-com:vml" Requires="v">
                <p:oleObj spid="_x0000_s4066311" name="Photo Editor 照片" r:id="rId5" imgW="9993120" imgH="11247619" progId="MSPhotoEd.3">
                  <p:embed/>
                </p:oleObj>
              </mc:Choice>
              <mc:Fallback>
                <p:oleObj name="Photo Editor 照片" r:id="rId5" imgW="9993120" imgH="11247619" progId="MSPhotoEd.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349500"/>
                        <a:ext cx="3379788" cy="3803650"/>
                      </a:xfrm>
                      <a:prstGeom prst="rect">
                        <a:avLst/>
                      </a:prstGeom>
                      <a:noFill/>
                      <a:ln w="38100">
                        <a:solidFill>
                          <a:srgbClr val="881250"/>
                        </a:solidFill>
                        <a:miter lim="800000"/>
                        <a:headEnd/>
                        <a:tailEnd/>
                      </a:ln>
                      <a:effectLst>
                        <a:outerShdw dist="107763" dir="2700000" algn="ctr" rotWithShape="0">
                          <a:schemeClr val="bg2"/>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pic>
        <p:nvPicPr>
          <p:cNvPr id="4066310" name="Picture 6" descr="sharpsc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48413" y="0"/>
            <a:ext cx="2795587" cy="304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2FDBE313-8BD7-48D9-BBF6-451A8CDB394C}" type="datetime1">
              <a:rPr lang="zh-CN" altLang="en-US"/>
              <a:pPr/>
              <a:t>2020/2/25</a:t>
            </a:fld>
            <a:endParaRPr lang="en-US" altLang="zh-CN"/>
          </a:p>
        </p:txBody>
      </p:sp>
      <p:sp>
        <p:nvSpPr>
          <p:cNvPr id="6" name="页脚占位符 5"/>
          <p:cNvSpPr>
            <a:spLocks noGrp="1"/>
          </p:cNvSpPr>
          <p:nvPr>
            <p:ph type="ftr" sz="quarter" idx="11"/>
          </p:nvPr>
        </p:nvSpPr>
        <p:spPr/>
        <p:txBody>
          <a:bodyPr/>
          <a:lstStyle/>
          <a:p>
            <a:r>
              <a:rPr lang="en-US" altLang="zh-CN"/>
              <a:t>Dr.HU Bijie</a:t>
            </a:r>
          </a:p>
        </p:txBody>
      </p:sp>
      <p:sp>
        <p:nvSpPr>
          <p:cNvPr id="7" name="灯片编号占位符 6"/>
          <p:cNvSpPr>
            <a:spLocks noGrp="1"/>
          </p:cNvSpPr>
          <p:nvPr>
            <p:ph type="sldNum" sz="quarter" idx="12"/>
          </p:nvPr>
        </p:nvSpPr>
        <p:spPr/>
        <p:txBody>
          <a:bodyPr/>
          <a:lstStyle/>
          <a:p>
            <a:fld id="{55EE0718-797E-4B3B-BA2C-6E08D22AB12B}" type="slidenum">
              <a:rPr lang="en-US" altLang="zh-CN"/>
              <a:pPr/>
              <a:t>42</a:t>
            </a:fld>
            <a:endParaRPr lang="en-US" altLang="zh-CN"/>
          </a:p>
        </p:txBody>
      </p:sp>
      <p:sp>
        <p:nvSpPr>
          <p:cNvPr id="3912706" name="Rectangle 2"/>
          <p:cNvSpPr>
            <a:spLocks noGrp="1" noChangeArrowheads="1"/>
          </p:cNvSpPr>
          <p:nvPr>
            <p:ph type="title"/>
          </p:nvPr>
        </p:nvSpPr>
        <p:spPr/>
        <p:txBody>
          <a:bodyPr/>
          <a:lstStyle/>
          <a:p>
            <a:r>
              <a:rPr lang="zh-CN" altLang="en-US" b="1"/>
              <a:t>中外锐器盒的比较</a:t>
            </a:r>
          </a:p>
        </p:txBody>
      </p:sp>
      <p:pic>
        <p:nvPicPr>
          <p:cNvPr id="3912707" name="Picture 3" descr="DSC0"/>
          <p:cNvPicPr>
            <a:picLocks noChangeAspect="1" noChangeArrowheads="1"/>
          </p:cNvPicPr>
          <p:nvPr>
            <p:ph sz="half" idx="1"/>
          </p:nvPr>
        </p:nvPicPr>
        <p:blipFill>
          <a:blip r:embed="rId2" cstate="print">
            <a:clrChange>
              <a:clrFrom>
                <a:srgbClr val="FFFF01"/>
              </a:clrFrom>
              <a:clrTo>
                <a:srgbClr val="FFFF01">
                  <a:alpha val="0"/>
                </a:srgbClr>
              </a:clrTo>
            </a:clrChange>
            <a:lum bright="12000" contrast="12000"/>
            <a:extLst>
              <a:ext uri="{28A0092B-C50C-407E-A947-70E740481C1C}">
                <a14:useLocalDpi xmlns:a14="http://schemas.microsoft.com/office/drawing/2010/main" val="0"/>
              </a:ext>
            </a:extLst>
          </a:blip>
          <a:srcRect l="9857" t="14783" r="5472" b="1010"/>
          <a:stretch>
            <a:fillRect/>
          </a:stretch>
        </p:blipFill>
        <p:spPr>
          <a:xfrm>
            <a:off x="611188" y="1989138"/>
            <a:ext cx="3086100" cy="4114800"/>
          </a:xfrm>
          <a:noFill/>
          <a:ln/>
        </p:spPr>
      </p:pic>
      <p:pic>
        <p:nvPicPr>
          <p:cNvPr id="3912708" name="Picture 2" descr="E:\软件备份\hubj_photo_travel\hubj_060729sydney\IMG_0260.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140200" y="2420938"/>
            <a:ext cx="4391025" cy="3294062"/>
          </a:xfrm>
          <a:noFill/>
          <a:ln/>
        </p:spPr>
      </p:pic>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4DEDEB94-F2AB-4B06-8F1E-0FAEE70BDD3D}" type="datetime1">
              <a:rPr lang="zh-CN" altLang="en-US"/>
              <a:pPr/>
              <a:t>2020/2/25</a:t>
            </a:fld>
            <a:endParaRPr lang="en-US" altLang="zh-CN"/>
          </a:p>
        </p:txBody>
      </p:sp>
      <p:sp>
        <p:nvSpPr>
          <p:cNvPr id="6" name="页脚占位符 5"/>
          <p:cNvSpPr>
            <a:spLocks noGrp="1"/>
          </p:cNvSpPr>
          <p:nvPr>
            <p:ph type="ftr" sz="quarter" idx="11"/>
          </p:nvPr>
        </p:nvSpPr>
        <p:spPr/>
        <p:txBody>
          <a:bodyPr/>
          <a:lstStyle/>
          <a:p>
            <a:r>
              <a:rPr lang="en-US" altLang="zh-CN"/>
              <a:t>Dr.HU Bijie</a:t>
            </a:r>
          </a:p>
        </p:txBody>
      </p:sp>
      <p:sp>
        <p:nvSpPr>
          <p:cNvPr id="7" name="灯片编号占位符 6"/>
          <p:cNvSpPr>
            <a:spLocks noGrp="1"/>
          </p:cNvSpPr>
          <p:nvPr>
            <p:ph type="sldNum" sz="quarter" idx="12"/>
          </p:nvPr>
        </p:nvSpPr>
        <p:spPr/>
        <p:txBody>
          <a:bodyPr/>
          <a:lstStyle/>
          <a:p>
            <a:fld id="{01E11902-DB87-4137-97ED-A267723B593A}" type="slidenum">
              <a:rPr lang="en-US" altLang="zh-CN"/>
              <a:pPr/>
              <a:t>43</a:t>
            </a:fld>
            <a:endParaRPr lang="en-US" altLang="zh-CN"/>
          </a:p>
        </p:txBody>
      </p:sp>
      <p:sp>
        <p:nvSpPr>
          <p:cNvPr id="4068354" name="Rectangle 2"/>
          <p:cNvSpPr>
            <a:spLocks noGrp="1" noChangeArrowheads="1"/>
          </p:cNvSpPr>
          <p:nvPr>
            <p:ph type="title"/>
          </p:nvPr>
        </p:nvSpPr>
        <p:spPr/>
        <p:txBody>
          <a:bodyPr/>
          <a:lstStyle/>
          <a:p>
            <a:r>
              <a:rPr lang="zh-CN" altLang="en-US" b="1"/>
              <a:t>澳大利亚悉尼某医院</a:t>
            </a:r>
          </a:p>
        </p:txBody>
      </p:sp>
      <p:pic>
        <p:nvPicPr>
          <p:cNvPr id="4068355" name="Picture 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85800" y="2609850"/>
            <a:ext cx="3810000" cy="2857500"/>
          </a:xfrm>
          <a:ln/>
        </p:spPr>
      </p:pic>
      <p:pic>
        <p:nvPicPr>
          <p:cNvPr id="4068356" name="Picture 4"/>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48200" y="2609850"/>
            <a:ext cx="3810000" cy="2857500"/>
          </a:xfrm>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397606E-F3A9-4A17-A6BC-98AE8A21937C}" type="datetime1">
              <a:rPr lang="zh-CN" altLang="en-US"/>
              <a:pPr/>
              <a:t>2020/2/25</a:t>
            </a:fld>
            <a:endParaRPr lang="en-US" altLang="zh-CN"/>
          </a:p>
        </p:txBody>
      </p:sp>
      <p:sp>
        <p:nvSpPr>
          <p:cNvPr id="4" name="页脚占位符 3"/>
          <p:cNvSpPr>
            <a:spLocks noGrp="1"/>
          </p:cNvSpPr>
          <p:nvPr>
            <p:ph type="ftr" sz="quarter" idx="11"/>
          </p:nvPr>
        </p:nvSpPr>
        <p:spPr/>
        <p:txBody>
          <a:bodyPr/>
          <a:lstStyle/>
          <a:p>
            <a:r>
              <a:rPr lang="en-US" altLang="zh-CN"/>
              <a:t>Dr.HU Bijie</a:t>
            </a:r>
          </a:p>
        </p:txBody>
      </p:sp>
      <p:sp>
        <p:nvSpPr>
          <p:cNvPr id="5" name="灯片编号占位符 4"/>
          <p:cNvSpPr>
            <a:spLocks noGrp="1"/>
          </p:cNvSpPr>
          <p:nvPr>
            <p:ph type="sldNum" sz="quarter" idx="12"/>
          </p:nvPr>
        </p:nvSpPr>
        <p:spPr/>
        <p:txBody>
          <a:bodyPr/>
          <a:lstStyle/>
          <a:p>
            <a:fld id="{6D7A8036-26E3-4021-BA20-4DEA85A4996B}" type="slidenum">
              <a:rPr lang="en-US" altLang="zh-CN"/>
              <a:pPr/>
              <a:t>44</a:t>
            </a:fld>
            <a:endParaRPr lang="en-US" altLang="zh-CN"/>
          </a:p>
        </p:txBody>
      </p:sp>
      <p:pic>
        <p:nvPicPr>
          <p:cNvPr id="3916805" name="Picture 5" descr="IMAGE_046.jpg"/>
          <p:cNvPicPr>
            <a:picLocks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943100" y="0"/>
            <a:ext cx="51435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1E46505-DE63-4F59-AFCD-3BF17B78F0BE}"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43A4BA67-EC1F-42CA-9127-E42399F574E3}" type="slidenum">
              <a:rPr lang="en-US" altLang="zh-CN"/>
              <a:pPr/>
              <a:t>45</a:t>
            </a:fld>
            <a:endParaRPr lang="en-US" altLang="zh-CN"/>
          </a:p>
        </p:txBody>
      </p:sp>
      <p:sp>
        <p:nvSpPr>
          <p:cNvPr id="3915778" name="Rectangle 2"/>
          <p:cNvSpPr>
            <a:spLocks noGrp="1" noChangeArrowheads="1"/>
          </p:cNvSpPr>
          <p:nvPr>
            <p:ph type="title"/>
          </p:nvPr>
        </p:nvSpPr>
        <p:spPr/>
        <p:txBody>
          <a:bodyPr/>
          <a:lstStyle/>
          <a:p>
            <a:pPr algn="l"/>
            <a:r>
              <a:rPr lang="zh-CN" altLang="en-US">
                <a:ea typeface="黑体" panose="02010609060101010101" pitchFamily="49" charset="-122"/>
              </a:rPr>
              <a:t>常见争议与困惑</a:t>
            </a:r>
          </a:p>
        </p:txBody>
      </p:sp>
      <p:sp>
        <p:nvSpPr>
          <p:cNvPr id="3915779" name="Rectangle 3"/>
          <p:cNvSpPr>
            <a:spLocks noGrp="1" noChangeArrowheads="1"/>
          </p:cNvSpPr>
          <p:nvPr>
            <p:ph type="body" idx="1"/>
          </p:nvPr>
        </p:nvSpPr>
        <p:spPr/>
        <p:txBody>
          <a:bodyPr/>
          <a:lstStyle/>
          <a:p>
            <a:r>
              <a:rPr lang="zh-CN" altLang="en-US" b="1"/>
              <a:t>每天大量一次性探针、镊子，必须丢入一次性锐器盒吗？</a:t>
            </a:r>
          </a:p>
          <a:p>
            <a:r>
              <a:rPr lang="zh-CN" altLang="en-US" b="1"/>
              <a:t>此盒，价格贵，资源浪费大，有无替代方法？</a:t>
            </a:r>
            <a:endParaRPr lang="zh-CN" alt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BF55253-F8FA-4E86-AF10-0A4BDE18FBC2}"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D42760F8-6FF7-40AA-8962-A7652321ECF8}" type="slidenum">
              <a:rPr lang="en-US" altLang="zh-CN"/>
              <a:pPr/>
              <a:t>46</a:t>
            </a:fld>
            <a:endParaRPr lang="en-US" altLang="zh-CN"/>
          </a:p>
        </p:txBody>
      </p:sp>
      <p:sp>
        <p:nvSpPr>
          <p:cNvPr id="3954690" name="Rectangle 2"/>
          <p:cNvSpPr>
            <a:spLocks noGrp="1" noChangeArrowheads="1"/>
          </p:cNvSpPr>
          <p:nvPr>
            <p:ph type="title"/>
          </p:nvPr>
        </p:nvSpPr>
        <p:spPr/>
        <p:txBody>
          <a:bodyPr/>
          <a:lstStyle/>
          <a:p>
            <a:r>
              <a:rPr lang="zh-CN" altLang="en-US" sz="4000" b="1"/>
              <a:t>锐器盒的要求：防渗、耐刺</a:t>
            </a:r>
          </a:p>
        </p:txBody>
      </p:sp>
      <p:sp>
        <p:nvSpPr>
          <p:cNvPr id="3954691" name="Rectangle 3"/>
          <p:cNvSpPr>
            <a:spLocks noGrp="1" noChangeArrowheads="1"/>
          </p:cNvSpPr>
          <p:nvPr>
            <p:ph type="body" idx="1"/>
          </p:nvPr>
        </p:nvSpPr>
        <p:spPr/>
        <p:txBody>
          <a:bodyPr/>
          <a:lstStyle/>
          <a:p>
            <a:pPr>
              <a:lnSpc>
                <a:spcPct val="90000"/>
              </a:lnSpc>
            </a:pPr>
            <a:r>
              <a:rPr lang="en-US" altLang="zh-CN" sz="2400" b="1">
                <a:solidFill>
                  <a:schemeClr val="accent2"/>
                </a:solidFill>
              </a:rPr>
              <a:t>SIFI</a:t>
            </a:r>
            <a:r>
              <a:rPr lang="zh-CN" altLang="en-US" sz="2400" b="1">
                <a:solidFill>
                  <a:schemeClr val="accent2"/>
                </a:solidFill>
              </a:rPr>
              <a:t>网友的介绍：</a:t>
            </a:r>
            <a:r>
              <a:rPr lang="zh-CN" altLang="en-US" sz="2400" b="1"/>
              <a:t>我们和卫监所商议，用专用的带有警示标志的黄色周转箱盖子是即可以卡住也可以打开的一种，内放双层专用的带有警示标志的黄色包装，使用后一次性器械盒直接放入上面专用周转箱内包装袋中，当装满三分之二时用专用封扎带扎好，然后把箱盖盖好卡住，待医院专职回收人员连同周转箱一起运至储存室，等处置中心来院回收时把装有口腔科一次性器械盒周转箱盖打开把里面包装袋拿出直接放入处置中心的同转箱内这样是非常非常的安全，而且规范并具有很好的可操作性。此专用周转箱由回收专职人员清洗消毒后可重复使用。</a:t>
            </a:r>
          </a:p>
          <a:p>
            <a:pPr>
              <a:lnSpc>
                <a:spcPct val="90000"/>
              </a:lnSpc>
            </a:pPr>
            <a:r>
              <a:rPr lang="zh-CN" altLang="en-US" sz="2400" b="1"/>
              <a:t>可以吗？</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70BE79FF-E06A-4881-94B8-93E39256F212}"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C1643800-885C-45F0-9323-86FD54D01276}" type="slidenum">
              <a:rPr lang="en-US" altLang="zh-CN"/>
              <a:pPr/>
              <a:t>47</a:t>
            </a:fld>
            <a:endParaRPr lang="en-US" altLang="zh-CN"/>
          </a:p>
        </p:txBody>
      </p:sp>
      <p:pic>
        <p:nvPicPr>
          <p:cNvPr id="3920898"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920899"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口腔科是预防血源性感染的重要部门，隐患较多</a:t>
            </a:r>
          </a:p>
        </p:txBody>
      </p:sp>
    </p:spTree>
  </p:cSld>
  <p:clrMapOvr>
    <a:masterClrMapping/>
  </p:clrMapOvr>
  <p:transition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CCE8E0F6-FAB6-49D4-8A5D-9E52C55769B9}" type="datetime1">
              <a:rPr lang="zh-CN" altLang="en-US"/>
              <a:pPr/>
              <a:t>2020/2/25</a:t>
            </a:fld>
            <a:endParaRPr lang="en-US" altLang="zh-CN"/>
          </a:p>
        </p:txBody>
      </p:sp>
      <p:sp>
        <p:nvSpPr>
          <p:cNvPr id="6" name="页脚占位符 5"/>
          <p:cNvSpPr>
            <a:spLocks noGrp="1"/>
          </p:cNvSpPr>
          <p:nvPr>
            <p:ph type="ftr" sz="quarter" idx="11"/>
          </p:nvPr>
        </p:nvSpPr>
        <p:spPr/>
        <p:txBody>
          <a:bodyPr/>
          <a:lstStyle/>
          <a:p>
            <a:r>
              <a:rPr lang="en-US" altLang="zh-CN"/>
              <a:t>Dr.HU Bijie</a:t>
            </a:r>
          </a:p>
        </p:txBody>
      </p:sp>
      <p:sp>
        <p:nvSpPr>
          <p:cNvPr id="7" name="灯片编号占位符 6"/>
          <p:cNvSpPr>
            <a:spLocks noGrp="1"/>
          </p:cNvSpPr>
          <p:nvPr>
            <p:ph type="sldNum" sz="quarter" idx="12"/>
          </p:nvPr>
        </p:nvSpPr>
        <p:spPr/>
        <p:txBody>
          <a:bodyPr/>
          <a:lstStyle/>
          <a:p>
            <a:fld id="{4B688C3D-1882-43B9-B97B-CFC7E0F8FDA8}" type="slidenum">
              <a:rPr lang="en-US" altLang="zh-CN"/>
              <a:pPr/>
              <a:t>48</a:t>
            </a:fld>
            <a:endParaRPr lang="en-US" altLang="zh-CN"/>
          </a:p>
        </p:txBody>
      </p:sp>
      <p:sp>
        <p:nvSpPr>
          <p:cNvPr id="3938306" name="Rectangle 2"/>
          <p:cNvSpPr>
            <a:spLocks noGrp="1" noChangeArrowheads="1"/>
          </p:cNvSpPr>
          <p:nvPr>
            <p:ph type="title"/>
          </p:nvPr>
        </p:nvSpPr>
        <p:spPr/>
        <p:txBody>
          <a:bodyPr/>
          <a:lstStyle/>
          <a:p>
            <a:r>
              <a:rPr lang="zh-CN" altLang="en-US">
                <a:effectLst>
                  <a:outerShdw blurRad="38100" dist="38100" dir="2700000" algn="tl">
                    <a:srgbClr val="000000"/>
                  </a:outerShdw>
                </a:effectLst>
                <a:ea typeface="黑体" panose="02010609060101010101" pitchFamily="49" charset="-122"/>
              </a:rPr>
              <a:t>口腔科的感染控制环节？</a:t>
            </a:r>
          </a:p>
        </p:txBody>
      </p:sp>
      <p:sp>
        <p:nvSpPr>
          <p:cNvPr id="3938307" name="Rectangle 3"/>
          <p:cNvSpPr>
            <a:spLocks noGrp="1" noChangeArrowheads="1"/>
          </p:cNvSpPr>
          <p:nvPr>
            <p:ph type="body" sz="half" idx="1"/>
          </p:nvPr>
        </p:nvSpPr>
        <p:spPr>
          <a:xfrm>
            <a:off x="468313" y="1981200"/>
            <a:ext cx="4027487" cy="4114800"/>
          </a:xfrm>
        </p:spPr>
        <p:txBody>
          <a:bodyPr/>
          <a:lstStyle/>
          <a:p>
            <a:r>
              <a:rPr lang="zh-CN" altLang="en-US" b="1"/>
              <a:t>血源性感染</a:t>
            </a:r>
          </a:p>
          <a:p>
            <a:r>
              <a:rPr lang="zh-CN" altLang="en-US" b="1"/>
              <a:t>经空气传播的感染</a:t>
            </a:r>
          </a:p>
          <a:p>
            <a:r>
              <a:rPr lang="zh-CN" altLang="en-US" b="1"/>
              <a:t>经飞沫传播的感染</a:t>
            </a:r>
          </a:p>
          <a:p>
            <a:r>
              <a:rPr lang="zh-CN" altLang="en-US" b="1"/>
              <a:t>水源性感染</a:t>
            </a:r>
          </a:p>
          <a:p>
            <a:r>
              <a:rPr lang="zh-CN" altLang="en-US" b="1"/>
              <a:t>接触传播</a:t>
            </a:r>
          </a:p>
          <a:p>
            <a:endParaRPr lang="en-US" altLang="zh-CN" b="1"/>
          </a:p>
        </p:txBody>
      </p:sp>
      <p:pic>
        <p:nvPicPr>
          <p:cNvPr id="3938308" name="Picture 4" descr="01口腔科专家在为患者治疗中"/>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427538" y="2311400"/>
            <a:ext cx="4716462" cy="31448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A5C94E5-8E1E-490A-A90B-D8AC9002CB94}"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7D2E12EA-BB54-49B3-AAD3-271DD409C567}" type="slidenum">
              <a:rPr lang="en-US" altLang="zh-CN"/>
              <a:pPr/>
              <a:t>49</a:t>
            </a:fld>
            <a:endParaRPr lang="en-US" altLang="zh-CN"/>
          </a:p>
        </p:txBody>
      </p:sp>
      <p:sp>
        <p:nvSpPr>
          <p:cNvPr id="3935234" name="Rectangle 2"/>
          <p:cNvSpPr>
            <a:spLocks noGrp="1" noChangeArrowheads="1"/>
          </p:cNvSpPr>
          <p:nvPr>
            <p:ph type="title"/>
          </p:nvPr>
        </p:nvSpPr>
        <p:spPr/>
        <p:txBody>
          <a:bodyPr/>
          <a:lstStyle/>
          <a:p>
            <a:endParaRPr lang="zh-CN" altLang="zh-CN"/>
          </a:p>
        </p:txBody>
      </p:sp>
      <p:sp>
        <p:nvSpPr>
          <p:cNvPr id="3935235" name="Rectangle 3"/>
          <p:cNvSpPr>
            <a:spLocks noGrp="1" noChangeArrowheads="1"/>
          </p:cNvSpPr>
          <p:nvPr>
            <p:ph type="body" idx="1"/>
          </p:nvPr>
        </p:nvSpPr>
        <p:spPr/>
        <p:txBody>
          <a:bodyPr/>
          <a:lstStyle/>
          <a:p>
            <a:r>
              <a:rPr lang="zh-CN" altLang="en-US" b="1">
                <a:latin typeface="宋体" panose="02010600030101010101" pitchFamily="2" charset="-122"/>
              </a:rPr>
              <a:t>每次治疗开始前和结束后及时踩脚闸冲洗管腔</a:t>
            </a:r>
            <a:r>
              <a:rPr lang="en-US" altLang="zh-CN" b="1">
                <a:latin typeface="宋体" panose="02010600030101010101" pitchFamily="2" charset="-122"/>
              </a:rPr>
              <a:t>30</a:t>
            </a:r>
            <a:r>
              <a:rPr lang="zh-CN" altLang="en-US" b="1">
                <a:latin typeface="宋体" panose="02010600030101010101" pitchFamily="2" charset="-122"/>
              </a:rPr>
              <a:t>秒，</a:t>
            </a:r>
            <a:r>
              <a:rPr lang="zh-CN" altLang="en-US" b="1">
                <a:solidFill>
                  <a:schemeClr val="accent2"/>
                </a:solidFill>
                <a:latin typeface="宋体" panose="02010600030101010101" pitchFamily="2" charset="-122"/>
              </a:rPr>
              <a:t>减少回吸污染；</a:t>
            </a:r>
            <a:r>
              <a:rPr lang="zh-CN" altLang="en-US" b="1">
                <a:latin typeface="宋体" panose="02010600030101010101" pitchFamily="2" charset="-122"/>
              </a:rPr>
              <a:t>有条件可配备管腔</a:t>
            </a:r>
            <a:r>
              <a:rPr lang="zh-CN" altLang="en-US" b="1">
                <a:solidFill>
                  <a:schemeClr val="accent2"/>
                </a:solidFill>
                <a:latin typeface="宋体" panose="02010600030101010101" pitchFamily="2" charset="-122"/>
              </a:rPr>
              <a:t>防回吸装置</a:t>
            </a:r>
            <a:r>
              <a:rPr lang="zh-CN" altLang="en-US" b="1">
                <a:latin typeface="宋体" panose="02010600030101010101" pitchFamily="2" charset="-122"/>
              </a:rPr>
              <a:t>或使用防回吸牙科手机。</a:t>
            </a:r>
          </a:p>
          <a:p>
            <a:endParaRPr lang="zh-CN" altLang="en-US" b="1">
              <a:latin typeface="宋体" panose="02010600030101010101" pitchFamily="2" charset="-122"/>
            </a:endParaRPr>
          </a:p>
          <a:p>
            <a:endParaRPr lang="zh-CN" altLang="en-US" b="1">
              <a:latin typeface="宋体" panose="02010600030101010101" pitchFamily="2" charset="-122"/>
            </a:endParaRPr>
          </a:p>
          <a:p>
            <a:pPr>
              <a:buFontTx/>
              <a:buNone/>
            </a:pPr>
            <a:r>
              <a:rPr lang="zh-CN" altLang="en-US" sz="2400" b="1">
                <a:solidFill>
                  <a:srgbClr val="00FF00"/>
                </a:solidFill>
              </a:rPr>
              <a:t>卫生部：医疗机构口腔诊疗器械消毒技术操作规范</a:t>
            </a:r>
            <a:r>
              <a:rPr lang="en-US" altLang="zh-CN" sz="2400" b="1">
                <a:solidFill>
                  <a:srgbClr val="00FF00"/>
                </a:solidFill>
              </a:rPr>
              <a:t>, 2005</a:t>
            </a:r>
          </a:p>
          <a:p>
            <a:endParaRPr lang="en-US" altLang="zh-CN"/>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9E78867-D28C-451A-B927-282CCAE3BE42}"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D6077C6C-5103-41C9-AD3C-AD46AB8D9903}" type="slidenum">
              <a:rPr lang="en-US" altLang="zh-CN"/>
              <a:pPr/>
              <a:t>50</a:t>
            </a:fld>
            <a:endParaRPr lang="en-US" altLang="zh-CN"/>
          </a:p>
        </p:txBody>
      </p:sp>
      <p:sp>
        <p:nvSpPr>
          <p:cNvPr id="3964930" name="Rectangle 2"/>
          <p:cNvSpPr>
            <a:spLocks noGrp="1" noChangeArrowheads="1"/>
          </p:cNvSpPr>
          <p:nvPr>
            <p:ph type="title"/>
          </p:nvPr>
        </p:nvSpPr>
        <p:spPr/>
        <p:txBody>
          <a:bodyPr/>
          <a:lstStyle/>
          <a:p>
            <a:r>
              <a:rPr lang="zh-CN" altLang="en-US" sz="4000" b="1"/>
              <a:t>口腔科一定要用防回吸手机吗？ </a:t>
            </a:r>
          </a:p>
        </p:txBody>
      </p:sp>
      <p:sp>
        <p:nvSpPr>
          <p:cNvPr id="3964931" name="Rectangle 3"/>
          <p:cNvSpPr>
            <a:spLocks noGrp="1" noChangeArrowheads="1"/>
          </p:cNvSpPr>
          <p:nvPr>
            <p:ph type="body" idx="1"/>
          </p:nvPr>
        </p:nvSpPr>
        <p:spPr>
          <a:xfrm>
            <a:off x="685800" y="1773238"/>
            <a:ext cx="7772400" cy="4322762"/>
          </a:xfrm>
        </p:spPr>
        <p:txBody>
          <a:bodyPr/>
          <a:lstStyle/>
          <a:p>
            <a:pPr>
              <a:lnSpc>
                <a:spcPct val="80000"/>
              </a:lnSpc>
            </a:pPr>
            <a:r>
              <a:rPr lang="zh-CN" altLang="en-US" sz="2400" b="1"/>
              <a:t>涡轮手机停止转动的一瞬间</a:t>
            </a:r>
            <a:r>
              <a:rPr lang="en-US" altLang="zh-CN" sz="2400" b="1"/>
              <a:t>, </a:t>
            </a:r>
            <a:r>
              <a:rPr lang="zh-CN" altLang="en-US" sz="2400" b="1"/>
              <a:t>机头部位的空气呈负压状态</a:t>
            </a:r>
            <a:r>
              <a:rPr lang="en-US" altLang="zh-CN" sz="2400" b="1"/>
              <a:t>, </a:t>
            </a:r>
            <a:r>
              <a:rPr lang="zh-CN" altLang="en-US" sz="2400" b="1"/>
              <a:t>该状态已经实验证实</a:t>
            </a:r>
            <a:r>
              <a:rPr lang="en-US" altLang="zh-CN" sz="2400" b="1"/>
              <a:t>, </a:t>
            </a:r>
            <a:r>
              <a:rPr lang="zh-CN" altLang="en-US" sz="2400" b="1"/>
              <a:t>并得到细菌学、病毒学以及染料试验的验证。这种负压</a:t>
            </a:r>
            <a:r>
              <a:rPr lang="en-US" altLang="zh-CN" sz="2400" b="1"/>
              <a:t>, </a:t>
            </a:r>
            <a:r>
              <a:rPr lang="zh-CN" altLang="en-US" sz="2400" b="1"/>
              <a:t>可以导致病员口腔中的唾液、微生物、切割碎屑、血液等回吸入手机内部。微生物可以在手机内部死角处定居并形成菌落</a:t>
            </a:r>
            <a:r>
              <a:rPr lang="en-US" altLang="zh-CN" sz="2400" b="1"/>
              <a:t>, </a:t>
            </a:r>
            <a:r>
              <a:rPr lang="zh-CN" altLang="en-US" sz="2400" b="1"/>
              <a:t>进行生长繁殖，或进入供水管路。当再次使用时</a:t>
            </a:r>
            <a:r>
              <a:rPr lang="en-US" altLang="zh-CN" sz="2400" b="1"/>
              <a:t>, </a:t>
            </a:r>
            <a:r>
              <a:rPr lang="zh-CN" altLang="en-US" sz="2400" b="1"/>
              <a:t>回吸物质就可随转动中喷出的水雾进入患者口中</a:t>
            </a:r>
            <a:r>
              <a:rPr lang="en-US" altLang="zh-CN" sz="2400" b="1"/>
              <a:t>, </a:t>
            </a:r>
            <a:r>
              <a:rPr lang="zh-CN" altLang="en-US" sz="2400" b="1"/>
              <a:t>造成交叉感染。</a:t>
            </a:r>
          </a:p>
          <a:p>
            <a:pPr>
              <a:lnSpc>
                <a:spcPct val="80000"/>
              </a:lnSpc>
            </a:pPr>
            <a:r>
              <a:rPr lang="zh-CN" altLang="en-US" sz="2400" b="1"/>
              <a:t>目前在澳大利亚的口腔清洗消毒操作标准中，有种做法似乎可以借镜，由口腔医师与协同护士，在使用后与使用前均空喷水至少</a:t>
            </a:r>
            <a:r>
              <a:rPr lang="en-US" altLang="zh-CN" sz="2400" b="1"/>
              <a:t>15</a:t>
            </a:r>
            <a:r>
              <a:rPr lang="zh-CN" altLang="en-US" sz="2400" b="1"/>
              <a:t>秒，借此”吐”出回吸的脏水。这个方法国内未经过验证，我也还未查到国外文献数据，之后查到再提交各位老师。不过从理论上来说，此法行得通并且有道理，唯一就是操作的依从性较难掌握，又无法次次验证，但从简便与适应性来说，确实是解决目前国内此一问题的良方。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C5C7F7-033A-4E9E-AE98-7FF5AB805118}"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896DF051-E1D1-40BC-9CA8-36E04F786641}" type="slidenum">
              <a:rPr lang="en-US" altLang="zh-CN"/>
              <a:pPr/>
              <a:t>51</a:t>
            </a:fld>
            <a:endParaRPr lang="en-US" altLang="zh-CN"/>
          </a:p>
        </p:txBody>
      </p:sp>
      <p:sp>
        <p:nvSpPr>
          <p:cNvPr id="3943426" name="Rectangle 2"/>
          <p:cNvSpPr>
            <a:spLocks noGrp="1" noChangeArrowheads="1"/>
          </p:cNvSpPr>
          <p:nvPr>
            <p:ph type="title"/>
          </p:nvPr>
        </p:nvSpPr>
        <p:spPr/>
        <p:txBody>
          <a:bodyPr/>
          <a:lstStyle/>
          <a:p>
            <a:r>
              <a:rPr lang="zh-CN" altLang="en-US" sz="4000" b="1"/>
              <a:t>口腔科物品哪些需要灭菌？</a:t>
            </a:r>
          </a:p>
        </p:txBody>
      </p:sp>
      <p:sp>
        <p:nvSpPr>
          <p:cNvPr id="3943427" name="Rectangle 3"/>
          <p:cNvSpPr>
            <a:spLocks noGrp="1" noChangeArrowheads="1"/>
          </p:cNvSpPr>
          <p:nvPr>
            <p:ph type="body" idx="1"/>
          </p:nvPr>
        </p:nvSpPr>
        <p:spPr/>
        <p:txBody>
          <a:bodyPr/>
          <a:lstStyle/>
          <a:p>
            <a:pPr marL="533400" indent="-533400">
              <a:lnSpc>
                <a:spcPct val="80000"/>
              </a:lnSpc>
              <a:buFontTx/>
              <a:buAutoNum type="arabicPeriod"/>
            </a:pPr>
            <a:r>
              <a:rPr lang="zh-CN" altLang="en-US" sz="2800" b="1"/>
              <a:t>凡接触病人伤口、血液、破损粘膜或进入人体无菌组织的各类口腔诊疗器械，包括牙科手机、车针、根管治疗器械、拔牙器械、手术治疗器械、牙周治疗器械、敷料等，使用前必须达到</a:t>
            </a:r>
            <a:r>
              <a:rPr lang="zh-CN" altLang="en-US" sz="2800" b="1">
                <a:solidFill>
                  <a:schemeClr val="accent2"/>
                </a:solidFill>
              </a:rPr>
              <a:t>灭菌</a:t>
            </a:r>
            <a:r>
              <a:rPr lang="zh-CN" altLang="en-US" sz="2800" b="1"/>
              <a:t>要求。</a:t>
            </a:r>
          </a:p>
          <a:p>
            <a:pPr marL="533400" indent="-533400">
              <a:lnSpc>
                <a:spcPct val="80000"/>
              </a:lnSpc>
              <a:buFontTx/>
              <a:buAutoNum type="arabicPeriod"/>
            </a:pPr>
            <a:r>
              <a:rPr lang="zh-CN" altLang="en-US" sz="2800" b="1"/>
              <a:t>接触病人完整粘膜、皮肤的口腔诊疗器械，包括口镜、探针、牙科镊子等口腔检查器械、各类用于辅助治疗的物理测量仪器、印模托盘、漱口杯等，使用前必须达到</a:t>
            </a:r>
            <a:r>
              <a:rPr lang="zh-CN" altLang="en-US" sz="2800" b="1">
                <a:solidFill>
                  <a:schemeClr val="accent2"/>
                </a:solidFill>
              </a:rPr>
              <a:t>消毒</a:t>
            </a:r>
            <a:r>
              <a:rPr lang="zh-CN" altLang="en-US" sz="2800" b="1"/>
              <a:t>要求。</a:t>
            </a:r>
          </a:p>
          <a:p>
            <a:pPr marL="533400" indent="-533400">
              <a:lnSpc>
                <a:spcPct val="80000"/>
              </a:lnSpc>
              <a:buFontTx/>
              <a:buAutoNum type="arabicPeriod"/>
            </a:pPr>
            <a:r>
              <a:rPr lang="zh-CN" altLang="en-US" sz="2800" b="1"/>
              <a:t>凡接触病人体液、血液的修复、正畸模型等物品，送技工室操作前必须</a:t>
            </a:r>
            <a:r>
              <a:rPr lang="zh-CN" altLang="en-US" sz="2800" b="1">
                <a:solidFill>
                  <a:schemeClr val="accent2"/>
                </a:solidFill>
              </a:rPr>
              <a:t>消毒</a:t>
            </a:r>
            <a:r>
              <a:rPr lang="zh-CN" altLang="en-US" sz="2800" b="1"/>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E27AC8AE-BF13-4DFA-A580-364E0E95F11F}"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D74979AD-0BA2-4E5D-AB1E-CD07909723D6}" type="slidenum">
              <a:rPr lang="en-US" altLang="zh-CN"/>
              <a:pPr/>
              <a:t>52</a:t>
            </a:fld>
            <a:endParaRPr lang="en-US" altLang="zh-CN"/>
          </a:p>
        </p:txBody>
      </p:sp>
      <p:pic>
        <p:nvPicPr>
          <p:cNvPr id="4002818"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4002819"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口腔科医生的职业暴露与防护</a:t>
            </a:r>
          </a:p>
        </p:txBody>
      </p:sp>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fld id="{85D506C5-3DBF-4322-BD4B-9070F239AEBA}" type="datetime1">
              <a:rPr lang="zh-CN" altLang="en-US"/>
              <a:pPr/>
              <a:t>2020/2/25</a:t>
            </a:fld>
            <a:endParaRPr lang="en-US" altLang="zh-CN"/>
          </a:p>
        </p:txBody>
      </p:sp>
      <p:sp>
        <p:nvSpPr>
          <p:cNvPr id="6" name="页脚占位符 4"/>
          <p:cNvSpPr>
            <a:spLocks noGrp="1"/>
          </p:cNvSpPr>
          <p:nvPr>
            <p:ph type="ftr" sz="quarter" idx="11"/>
          </p:nvPr>
        </p:nvSpPr>
        <p:spPr/>
        <p:txBody>
          <a:bodyPr/>
          <a:lstStyle/>
          <a:p>
            <a:r>
              <a:rPr lang="en-US" altLang="zh-CN"/>
              <a:t>Dr.HU Bijie</a:t>
            </a:r>
          </a:p>
        </p:txBody>
      </p:sp>
      <p:sp>
        <p:nvSpPr>
          <p:cNvPr id="7" name="灯片编号占位符 5"/>
          <p:cNvSpPr>
            <a:spLocks noGrp="1"/>
          </p:cNvSpPr>
          <p:nvPr>
            <p:ph type="sldNum" sz="quarter" idx="12"/>
          </p:nvPr>
        </p:nvSpPr>
        <p:spPr/>
        <p:txBody>
          <a:bodyPr/>
          <a:lstStyle/>
          <a:p>
            <a:fld id="{1C400DD6-00A6-471C-B298-0B4D72837046}" type="slidenum">
              <a:rPr lang="en-US" altLang="zh-CN"/>
              <a:pPr/>
              <a:t>53</a:t>
            </a:fld>
            <a:endParaRPr lang="en-US" altLang="zh-CN"/>
          </a:p>
        </p:txBody>
      </p:sp>
      <p:sp>
        <p:nvSpPr>
          <p:cNvPr id="4004866" name="Rectangle 2"/>
          <p:cNvSpPr>
            <a:spLocks noGrp="1" noChangeArrowheads="1"/>
          </p:cNvSpPr>
          <p:nvPr>
            <p:ph type="title"/>
          </p:nvPr>
        </p:nvSpPr>
        <p:spPr/>
        <p:txBody>
          <a:bodyPr/>
          <a:lstStyle/>
          <a:p>
            <a:r>
              <a:rPr lang="zh-CN" altLang="en-US" sz="4000">
                <a:solidFill>
                  <a:srgbClr val="00FF00"/>
                </a:solidFill>
                <a:ea typeface="黑体" panose="02010609060101010101" pitchFamily="49" charset="-122"/>
              </a:rPr>
              <a:t>中国医务人员</a:t>
            </a:r>
            <a:r>
              <a:rPr lang="zh-CN" altLang="en-US" sz="4000">
                <a:ea typeface="黑体" panose="02010609060101010101" pitchFamily="49" charset="-122"/>
              </a:rPr>
              <a:t>特别需要防范的</a:t>
            </a:r>
            <a:r>
              <a:rPr lang="en-US" altLang="zh-CN" sz="4000">
                <a:ea typeface="黑体" panose="02010609060101010101" pitchFamily="49" charset="-122"/>
              </a:rPr>
              <a:t>…</a:t>
            </a:r>
          </a:p>
        </p:txBody>
      </p:sp>
      <p:sp>
        <p:nvSpPr>
          <p:cNvPr id="4004867" name="Rectangle 3"/>
          <p:cNvSpPr>
            <a:spLocks noGrp="1" noChangeArrowheads="1"/>
          </p:cNvSpPr>
          <p:nvPr>
            <p:ph type="body" idx="1"/>
          </p:nvPr>
        </p:nvSpPr>
        <p:spPr/>
        <p:txBody>
          <a:bodyPr/>
          <a:lstStyle/>
          <a:p>
            <a:pPr>
              <a:buClr>
                <a:srgbClr val="00FF00"/>
              </a:buClr>
              <a:buSzPct val="80000"/>
              <a:buFont typeface="Wingdings" panose="05000000000000000000" pitchFamily="2" charset="2"/>
              <a:buChar char="Ø"/>
            </a:pPr>
            <a:r>
              <a:rPr lang="en-US" altLang="zh-CN" b="1">
                <a:latin typeface="宋体" panose="02010600030101010101" pitchFamily="2" charset="-122"/>
              </a:rPr>
              <a:t>AIDS/HIV</a:t>
            </a:r>
            <a:r>
              <a:rPr lang="zh-CN" altLang="en-US" b="1">
                <a:latin typeface="宋体" panose="02010600030101010101" pitchFamily="2" charset="-122"/>
              </a:rPr>
              <a:t>：</a:t>
            </a:r>
            <a:r>
              <a:rPr lang="en-US" altLang="zh-CN" b="1"/>
              <a:t>70</a:t>
            </a:r>
            <a:r>
              <a:rPr lang="zh-CN" altLang="en-US" b="1"/>
              <a:t>多万（？）</a:t>
            </a:r>
            <a:r>
              <a:rPr lang="zh-CN" altLang="en-US"/>
              <a:t> </a:t>
            </a:r>
            <a:endParaRPr lang="zh-CN" altLang="en-US" b="1">
              <a:solidFill>
                <a:schemeClr val="accent2"/>
              </a:solidFill>
              <a:latin typeface="宋体" panose="02010600030101010101" pitchFamily="2" charset="-122"/>
            </a:endParaRPr>
          </a:p>
          <a:p>
            <a:pPr>
              <a:buClr>
                <a:srgbClr val="00FF00"/>
              </a:buClr>
              <a:buSzPct val="80000"/>
              <a:buFont typeface="Wingdings" panose="05000000000000000000" pitchFamily="2" charset="2"/>
              <a:buChar char="Ø"/>
            </a:pPr>
            <a:r>
              <a:rPr lang="zh-CN" altLang="en-US" b="1">
                <a:latin typeface="宋体" panose="02010600030101010101" pitchFamily="2" charset="-122"/>
              </a:rPr>
              <a:t>乙肝感染：</a:t>
            </a:r>
            <a:r>
              <a:rPr lang="en-US" altLang="zh-CN" b="1">
                <a:latin typeface="宋体" panose="02010600030101010101" pitchFamily="2" charset="-122"/>
              </a:rPr>
              <a:t>1</a:t>
            </a:r>
            <a:r>
              <a:rPr lang="zh-CN" altLang="en-US" b="1">
                <a:latin typeface="宋体" panose="02010600030101010101" pitchFamily="2" charset="-122"/>
              </a:rPr>
              <a:t>亿</a:t>
            </a:r>
            <a:endParaRPr lang="zh-CN" altLang="en-US" b="1">
              <a:solidFill>
                <a:schemeClr val="accent2"/>
              </a:solidFill>
              <a:latin typeface="宋体" panose="02010600030101010101" pitchFamily="2" charset="-122"/>
            </a:endParaRPr>
          </a:p>
          <a:p>
            <a:pPr>
              <a:buClr>
                <a:srgbClr val="00FF00"/>
              </a:buClr>
              <a:buSzPct val="80000"/>
              <a:buFont typeface="Wingdings" panose="05000000000000000000" pitchFamily="2" charset="2"/>
              <a:buChar char="Ø"/>
            </a:pPr>
            <a:r>
              <a:rPr lang="zh-CN" altLang="en-US" b="1">
                <a:latin typeface="宋体" panose="02010600030101010101" pitchFamily="2" charset="-122"/>
              </a:rPr>
              <a:t>丙型肝炎：</a:t>
            </a:r>
            <a:r>
              <a:rPr lang="en-US" altLang="zh-CN" b="1">
                <a:latin typeface="宋体" panose="02010600030101010101" pitchFamily="2" charset="-122"/>
              </a:rPr>
              <a:t>3800</a:t>
            </a:r>
            <a:r>
              <a:rPr lang="zh-CN" altLang="en-US" b="1">
                <a:latin typeface="宋体" panose="02010600030101010101" pitchFamily="2" charset="-122"/>
              </a:rPr>
              <a:t>万</a:t>
            </a:r>
          </a:p>
          <a:p>
            <a:pPr>
              <a:buClr>
                <a:srgbClr val="00FF00"/>
              </a:buClr>
              <a:buSzPct val="80000"/>
              <a:buFont typeface="Wingdings" panose="05000000000000000000" pitchFamily="2" charset="2"/>
              <a:buChar char="Ø"/>
            </a:pPr>
            <a:r>
              <a:rPr lang="en-US" altLang="zh-CN" b="1">
                <a:latin typeface="宋体" panose="02010600030101010101" pitchFamily="2" charset="-122"/>
              </a:rPr>
              <a:t>……</a:t>
            </a:r>
          </a:p>
          <a:p>
            <a:pPr>
              <a:buFontTx/>
              <a:buNone/>
            </a:pPr>
            <a:endParaRPr lang="en-US" altLang="zh-CN"/>
          </a:p>
        </p:txBody>
      </p:sp>
      <p:pic>
        <p:nvPicPr>
          <p:cNvPr id="4004868" name="Picture 4" descr="DSC007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3573463"/>
            <a:ext cx="3671888" cy="2754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A99A4C2-85B7-422E-8056-38C524AA51FC}"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F696BCFE-2987-4FB6-AD4B-067B5658D0A0}" type="slidenum">
              <a:rPr lang="en-US" altLang="zh-CN"/>
              <a:pPr/>
              <a:t>54</a:t>
            </a:fld>
            <a:endParaRPr lang="en-US" altLang="zh-CN"/>
          </a:p>
        </p:txBody>
      </p:sp>
      <p:sp>
        <p:nvSpPr>
          <p:cNvPr id="3994626" name="Rectangle 2"/>
          <p:cNvSpPr>
            <a:spLocks noGrp="1" noChangeArrowheads="1"/>
          </p:cNvSpPr>
          <p:nvPr>
            <p:ph type="title"/>
          </p:nvPr>
        </p:nvSpPr>
        <p:spPr>
          <a:xfrm>
            <a:off x="684213" y="692150"/>
            <a:ext cx="7772400" cy="1143000"/>
          </a:xfrm>
        </p:spPr>
        <p:txBody>
          <a:bodyPr/>
          <a:lstStyle/>
          <a:p>
            <a:r>
              <a:rPr lang="en-US" altLang="zh-CN" sz="4000" b="1"/>
              <a:t>AIDS/HIV</a:t>
            </a:r>
            <a:r>
              <a:rPr lang="zh-CN" altLang="en-US" sz="4000" b="1"/>
              <a:t>让美国感控改变很多</a:t>
            </a:r>
          </a:p>
        </p:txBody>
      </p:sp>
      <p:sp>
        <p:nvSpPr>
          <p:cNvPr id="3994627" name="Rectangle 3"/>
          <p:cNvSpPr>
            <a:spLocks noGrp="1" noChangeArrowheads="1"/>
          </p:cNvSpPr>
          <p:nvPr>
            <p:ph type="body" idx="1"/>
          </p:nvPr>
        </p:nvSpPr>
        <p:spPr>
          <a:xfrm>
            <a:off x="685800" y="1981200"/>
            <a:ext cx="7918450" cy="4114800"/>
          </a:xfrm>
        </p:spPr>
        <p:txBody>
          <a:bodyPr/>
          <a:lstStyle/>
          <a:p>
            <a:r>
              <a:rPr lang="en-US" altLang="zh-CN" sz="2800" b="1"/>
              <a:t>AIDS/HIV</a:t>
            </a:r>
            <a:r>
              <a:rPr lang="zh-CN" altLang="en-US" b="1"/>
              <a:t>发病率高</a:t>
            </a:r>
          </a:p>
          <a:p>
            <a:r>
              <a:rPr lang="zh-CN" altLang="en-US" b="1"/>
              <a:t>不能对每个病人常规检测（人权，费时）</a:t>
            </a:r>
          </a:p>
          <a:p>
            <a:pPr lvl="1"/>
            <a:endParaRPr lang="zh-CN" altLang="en-US" b="1"/>
          </a:p>
          <a:p>
            <a:r>
              <a:rPr lang="zh-CN" altLang="en-US" sz="2800" b="1">
                <a:solidFill>
                  <a:schemeClr val="accent2"/>
                </a:solidFill>
              </a:rPr>
              <a:t>对每个所接待的病人均要假设为</a:t>
            </a:r>
            <a:r>
              <a:rPr lang="en-US" altLang="zh-CN" sz="2800" b="1">
                <a:solidFill>
                  <a:schemeClr val="accent2"/>
                </a:solidFill>
              </a:rPr>
              <a:t>AIDS/HIV</a:t>
            </a:r>
          </a:p>
          <a:p>
            <a:pPr lvl="1"/>
            <a:r>
              <a:rPr lang="zh-CN" altLang="en-US" sz="2400" b="1"/>
              <a:t>血液、分泌物和体液接触戴手套</a:t>
            </a:r>
          </a:p>
          <a:p>
            <a:pPr lvl="1"/>
            <a:r>
              <a:rPr lang="zh-CN" altLang="en-US" sz="2400" b="1"/>
              <a:t>高度重视防止利器损伤</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11479C5-F972-4206-88E3-C23A17A9CEB5}"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067D6BCA-AC52-4C48-A3A9-5535E35C0CC5}" type="slidenum">
              <a:rPr lang="en-US" altLang="zh-CN"/>
              <a:pPr/>
              <a:t>55</a:t>
            </a:fld>
            <a:endParaRPr lang="en-US" altLang="zh-CN"/>
          </a:p>
        </p:txBody>
      </p:sp>
      <p:sp>
        <p:nvSpPr>
          <p:cNvPr id="4006914" name="Rectangle 2"/>
          <p:cNvSpPr>
            <a:spLocks noGrp="1" noChangeArrowheads="1"/>
          </p:cNvSpPr>
          <p:nvPr>
            <p:ph type="title"/>
          </p:nvPr>
        </p:nvSpPr>
        <p:spPr/>
        <p:txBody>
          <a:bodyPr/>
          <a:lstStyle/>
          <a:p>
            <a:pPr algn="l"/>
            <a:r>
              <a:rPr lang="zh-CN" altLang="en-US" sz="4000">
                <a:ea typeface="黑体" panose="02010609060101010101" pitchFamily="49" charset="-122"/>
              </a:rPr>
              <a:t>预防血源性感染：</a:t>
            </a:r>
            <a:br>
              <a:rPr lang="zh-CN" altLang="en-US" sz="4000">
                <a:ea typeface="黑体" panose="02010609060101010101" pitchFamily="49" charset="-122"/>
              </a:rPr>
            </a:br>
            <a:r>
              <a:rPr lang="zh-CN" altLang="en-US" sz="4000">
                <a:ea typeface="黑体" panose="02010609060101010101" pitchFamily="49" charset="-122"/>
              </a:rPr>
              <a:t>对病人，我们做了很多！</a:t>
            </a:r>
          </a:p>
        </p:txBody>
      </p:sp>
      <p:sp>
        <p:nvSpPr>
          <p:cNvPr id="4006915" name="Rectangle 3"/>
          <p:cNvSpPr>
            <a:spLocks noGrp="1" noChangeArrowheads="1"/>
          </p:cNvSpPr>
          <p:nvPr>
            <p:ph type="body" idx="1"/>
          </p:nvPr>
        </p:nvSpPr>
        <p:spPr/>
        <p:txBody>
          <a:bodyPr/>
          <a:lstStyle/>
          <a:p>
            <a:r>
              <a:rPr lang="zh-CN" altLang="en-US" sz="3100" b="1">
                <a:latin typeface="宋体" panose="02010600030101010101" pitchFamily="2" charset="-122"/>
              </a:rPr>
              <a:t>推行一次性使用的注射器</a:t>
            </a:r>
          </a:p>
          <a:p>
            <a:r>
              <a:rPr lang="zh-CN" altLang="en-US" sz="3100" b="1">
                <a:latin typeface="宋体" panose="02010600030101010101" pitchFamily="2" charset="-122"/>
              </a:rPr>
              <a:t>输血前常规检测</a:t>
            </a:r>
            <a:r>
              <a:rPr lang="en-US" altLang="zh-CN" sz="3100" b="1">
                <a:latin typeface="宋体" panose="02010600030101010101" pitchFamily="2" charset="-122"/>
              </a:rPr>
              <a:t>HBV</a:t>
            </a:r>
            <a:r>
              <a:rPr lang="zh-CN" altLang="en-US" sz="3100" b="1">
                <a:latin typeface="宋体" panose="02010600030101010101" pitchFamily="2" charset="-122"/>
              </a:rPr>
              <a:t>，</a:t>
            </a:r>
            <a:r>
              <a:rPr lang="en-US" altLang="zh-CN" sz="3100" b="1">
                <a:latin typeface="宋体" panose="02010600030101010101" pitchFamily="2" charset="-122"/>
              </a:rPr>
              <a:t>HCV</a:t>
            </a:r>
            <a:r>
              <a:rPr lang="zh-CN" altLang="en-US" sz="3100" b="1">
                <a:latin typeface="宋体" panose="02010600030101010101" pitchFamily="2" charset="-122"/>
              </a:rPr>
              <a:t>，</a:t>
            </a:r>
            <a:r>
              <a:rPr lang="en-US" altLang="zh-CN" sz="3100" b="1">
                <a:latin typeface="宋体" panose="02010600030101010101" pitchFamily="2" charset="-122"/>
              </a:rPr>
              <a:t>HIV</a:t>
            </a:r>
          </a:p>
          <a:p>
            <a:r>
              <a:rPr lang="zh-CN" altLang="en-US" sz="3100" b="1">
                <a:latin typeface="宋体" panose="02010600030101010101" pitchFamily="2" charset="-122"/>
              </a:rPr>
              <a:t>血液透析器一次性使用</a:t>
            </a:r>
          </a:p>
          <a:p>
            <a:r>
              <a:rPr lang="zh-CN" altLang="en-US" sz="3100" b="1">
                <a:latin typeface="宋体" panose="02010600030101010101" pitchFamily="2" charset="-122"/>
              </a:rPr>
              <a:t>软式内镜活检钳采用压力蒸汽灭菌</a:t>
            </a:r>
          </a:p>
          <a:p>
            <a:r>
              <a:rPr lang="zh-CN" altLang="en-US" sz="3100" b="1">
                <a:latin typeface="宋体" panose="02010600030101010101" pitchFamily="2" charset="-122"/>
              </a:rPr>
              <a:t>便携式血糖仪使用一次性采血针 </a:t>
            </a:r>
          </a:p>
          <a:p>
            <a:r>
              <a:rPr lang="zh-CN" altLang="en-US" sz="3100" b="1">
                <a:latin typeface="宋体" panose="02010600030101010101" pitchFamily="2" charset="-122"/>
              </a:rPr>
              <a:t>针灸用具一次性使用或压力蒸汽灭菌</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A993441A-F895-4363-9881-8C368D1DA35C}" type="datetime1">
              <a:rPr lang="zh-CN" altLang="en-US"/>
              <a:pPr/>
              <a:t>2020/2/25</a:t>
            </a:fld>
            <a:endParaRPr lang="en-US" altLang="zh-CN"/>
          </a:p>
        </p:txBody>
      </p:sp>
      <p:sp>
        <p:nvSpPr>
          <p:cNvPr id="6" name="页脚占位符 5"/>
          <p:cNvSpPr>
            <a:spLocks noGrp="1"/>
          </p:cNvSpPr>
          <p:nvPr>
            <p:ph type="ftr" sz="quarter" idx="11"/>
          </p:nvPr>
        </p:nvSpPr>
        <p:spPr/>
        <p:txBody>
          <a:bodyPr/>
          <a:lstStyle/>
          <a:p>
            <a:r>
              <a:rPr lang="en-US" altLang="zh-CN"/>
              <a:t>Dr.HU Bijie</a:t>
            </a:r>
          </a:p>
        </p:txBody>
      </p:sp>
      <p:sp>
        <p:nvSpPr>
          <p:cNvPr id="7" name="灯片编号占位符 6"/>
          <p:cNvSpPr>
            <a:spLocks noGrp="1"/>
          </p:cNvSpPr>
          <p:nvPr>
            <p:ph type="sldNum" sz="quarter" idx="12"/>
          </p:nvPr>
        </p:nvSpPr>
        <p:spPr/>
        <p:txBody>
          <a:bodyPr/>
          <a:lstStyle/>
          <a:p>
            <a:fld id="{408A6F4A-E0E6-447C-B4BA-1195764143B7}" type="slidenum">
              <a:rPr lang="en-US" altLang="zh-CN"/>
              <a:pPr/>
              <a:t>56</a:t>
            </a:fld>
            <a:endParaRPr lang="en-US" altLang="zh-CN"/>
          </a:p>
        </p:txBody>
      </p:sp>
      <p:sp>
        <p:nvSpPr>
          <p:cNvPr id="4008962" name="Rectangle 2"/>
          <p:cNvSpPr>
            <a:spLocks noGrp="1" noChangeArrowheads="1"/>
          </p:cNvSpPr>
          <p:nvPr>
            <p:ph type="title"/>
          </p:nvPr>
        </p:nvSpPr>
        <p:spPr/>
        <p:txBody>
          <a:bodyPr/>
          <a:lstStyle/>
          <a:p>
            <a:pPr algn="l"/>
            <a:r>
              <a:rPr lang="zh-CN" altLang="en-US" sz="4000">
                <a:ea typeface="黑体" panose="02010609060101010101" pitchFamily="49" charset="-122"/>
              </a:rPr>
              <a:t>预防血源性感染：</a:t>
            </a:r>
            <a:br>
              <a:rPr lang="zh-CN" altLang="en-US" sz="4000">
                <a:ea typeface="黑体" panose="02010609060101010101" pitchFamily="49" charset="-122"/>
              </a:rPr>
            </a:br>
            <a:r>
              <a:rPr lang="zh-CN" altLang="en-US" sz="4000">
                <a:ea typeface="黑体" panose="02010609060101010101" pitchFamily="49" charset="-122"/>
              </a:rPr>
              <a:t>对医务人员，我们很落后！</a:t>
            </a:r>
          </a:p>
        </p:txBody>
      </p:sp>
      <p:sp>
        <p:nvSpPr>
          <p:cNvPr id="4008963" name="Rectangle 3"/>
          <p:cNvSpPr>
            <a:spLocks noGrp="1" noChangeArrowheads="1"/>
          </p:cNvSpPr>
          <p:nvPr>
            <p:ph type="body" sz="half" idx="1"/>
          </p:nvPr>
        </p:nvSpPr>
        <p:spPr>
          <a:xfrm>
            <a:off x="250825" y="1981200"/>
            <a:ext cx="4244975" cy="4114800"/>
          </a:xfrm>
        </p:spPr>
        <p:txBody>
          <a:bodyPr/>
          <a:lstStyle/>
          <a:p>
            <a:pPr>
              <a:buFontTx/>
              <a:buNone/>
            </a:pPr>
            <a:r>
              <a:rPr lang="zh-CN" altLang="en-US" sz="2400" b="1">
                <a:solidFill>
                  <a:schemeClr val="accent2"/>
                </a:solidFill>
              </a:rPr>
              <a:t>身边的案例</a:t>
            </a:r>
          </a:p>
          <a:p>
            <a:r>
              <a:rPr lang="zh-CN" altLang="en-US" sz="2400" b="1"/>
              <a:t>外科、口腔科很少用护目镜</a:t>
            </a:r>
          </a:p>
          <a:p>
            <a:r>
              <a:rPr lang="zh-CN" altLang="en-US" sz="2400" b="1"/>
              <a:t>容易导致锐器损伤的操作普遍存在</a:t>
            </a:r>
          </a:p>
          <a:p>
            <a:r>
              <a:rPr lang="zh-CN" altLang="en-US" sz="2400" b="1"/>
              <a:t>锐器盒质量不佳，使用不当</a:t>
            </a:r>
          </a:p>
          <a:p>
            <a:r>
              <a:rPr lang="zh-CN" altLang="en-US" sz="2400" b="1"/>
              <a:t>使用安全注射器具理念和现状堪忧</a:t>
            </a:r>
          </a:p>
          <a:p>
            <a:r>
              <a:rPr lang="zh-CN" altLang="en-US" sz="2400" b="1"/>
              <a:t>锐器伤的监测和教育培训不足</a:t>
            </a:r>
          </a:p>
          <a:p>
            <a:endParaRPr lang="en-US" altLang="zh-CN" sz="2400"/>
          </a:p>
        </p:txBody>
      </p:sp>
      <p:sp>
        <p:nvSpPr>
          <p:cNvPr id="4008964" name="Rectangle 4"/>
          <p:cNvSpPr>
            <a:spLocks noGrp="1" noChangeArrowheads="1"/>
          </p:cNvSpPr>
          <p:nvPr>
            <p:ph type="body" sz="half" idx="2"/>
          </p:nvPr>
        </p:nvSpPr>
        <p:spPr/>
        <p:txBody>
          <a:bodyPr/>
          <a:lstStyle/>
          <a:p>
            <a:pPr>
              <a:buFontTx/>
              <a:buNone/>
            </a:pPr>
            <a:r>
              <a:rPr lang="zh-CN" altLang="en-US" sz="2400" b="1">
                <a:solidFill>
                  <a:schemeClr val="accent2"/>
                </a:solidFill>
              </a:rPr>
              <a:t>标题新闻</a:t>
            </a:r>
          </a:p>
          <a:p>
            <a:r>
              <a:rPr lang="zh-CN" altLang="en-US" sz="2400" b="1">
                <a:latin typeface="宋体" panose="02010600030101010101" pitchFamily="2" charset="-122"/>
              </a:rPr>
              <a:t>医生害怕染艾滋，误诊病人被晾手术台</a:t>
            </a:r>
          </a:p>
          <a:p>
            <a:r>
              <a:rPr lang="zh-CN" altLang="en-US" sz="2400" b="1">
                <a:latin typeface="宋体" panose="02010600030101010101" pitchFamily="2" charset="-122"/>
              </a:rPr>
              <a:t>丈夫染艾滋病，妻子临产难找医院接生 </a:t>
            </a:r>
          </a:p>
          <a:p>
            <a:r>
              <a:rPr lang="zh-CN" altLang="en-US" sz="2400" b="1">
                <a:latin typeface="宋体" panose="02010600030101010101" pitchFamily="2" charset="-122"/>
              </a:rPr>
              <a:t>手术前做艾滋病检查大有必要 </a:t>
            </a:r>
          </a:p>
          <a:p>
            <a:r>
              <a:rPr lang="zh-CN" altLang="en-US" sz="2400" b="1">
                <a:latin typeface="宋体" panose="02010600030101010101" pitchFamily="2" charset="-122"/>
              </a:rPr>
              <a:t>上海口腔门诊惊现艾滋病感染者</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20E2455-D934-4A40-9C41-8B33E57AAC75}"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79B18FC7-458E-45D9-B7DF-71DC646DD0D1}" type="slidenum">
              <a:rPr lang="en-US" altLang="zh-CN"/>
              <a:pPr/>
              <a:t>57</a:t>
            </a:fld>
            <a:endParaRPr lang="en-US" altLang="zh-CN"/>
          </a:p>
        </p:txBody>
      </p:sp>
      <p:sp>
        <p:nvSpPr>
          <p:cNvPr id="3992578" name="Rectangle 2"/>
          <p:cNvSpPr>
            <a:spLocks noGrp="1" noChangeArrowheads="1"/>
          </p:cNvSpPr>
          <p:nvPr>
            <p:ph type="title"/>
          </p:nvPr>
        </p:nvSpPr>
        <p:spPr/>
        <p:txBody>
          <a:bodyPr/>
          <a:lstStyle/>
          <a:p>
            <a:r>
              <a:rPr lang="zh-CN" altLang="en-US" b="1"/>
              <a:t>医疗锐器伤的危害</a:t>
            </a:r>
          </a:p>
        </p:txBody>
      </p:sp>
      <p:sp>
        <p:nvSpPr>
          <p:cNvPr id="3992579" name="Rectangle 3"/>
          <p:cNvSpPr>
            <a:spLocks noGrp="1" noChangeArrowheads="1"/>
          </p:cNvSpPr>
          <p:nvPr>
            <p:ph type="body" idx="1"/>
          </p:nvPr>
        </p:nvSpPr>
        <p:spPr/>
        <p:txBody>
          <a:bodyPr/>
          <a:lstStyle/>
          <a:p>
            <a:pPr marL="361950" indent="-361950">
              <a:lnSpc>
                <a:spcPct val="90000"/>
              </a:lnSpc>
            </a:pPr>
            <a:r>
              <a:rPr lang="zh-CN" altLang="en-US" sz="2400" b="1">
                <a:solidFill>
                  <a:schemeClr val="accent2"/>
                </a:solidFill>
                <a:latin typeface="宋体" panose="02010600030101010101" pitchFamily="2" charset="-122"/>
              </a:rPr>
              <a:t>身体危害</a:t>
            </a:r>
            <a:r>
              <a:rPr lang="zh-CN" altLang="en-US" sz="2400" b="1">
                <a:latin typeface="宋体" panose="02010600030101010101" pitchFamily="2" charset="-122"/>
              </a:rPr>
              <a:t>：可使医务人员感染</a:t>
            </a:r>
            <a:r>
              <a:rPr lang="en-US" altLang="zh-CN" sz="2400" b="1">
                <a:latin typeface="宋体" panose="02010600030101010101" pitchFamily="2" charset="-122"/>
              </a:rPr>
              <a:t>HIV</a:t>
            </a:r>
            <a:r>
              <a:rPr lang="zh-CN" altLang="en-US" sz="2400" b="1">
                <a:latin typeface="宋体" panose="02010600030101010101" pitchFamily="2" charset="-122"/>
              </a:rPr>
              <a:t>、</a:t>
            </a:r>
            <a:r>
              <a:rPr lang="en-US" altLang="zh-CN" sz="2400" b="1">
                <a:latin typeface="宋体" panose="02010600030101010101" pitchFamily="2" charset="-122"/>
              </a:rPr>
              <a:t>HCV</a:t>
            </a:r>
            <a:r>
              <a:rPr lang="zh-CN" altLang="en-US" sz="2400" b="1">
                <a:latin typeface="宋体" panose="02010600030101010101" pitchFamily="2" charset="-122"/>
              </a:rPr>
              <a:t>、</a:t>
            </a:r>
            <a:r>
              <a:rPr lang="en-US" altLang="zh-CN" sz="2400" b="1">
                <a:latin typeface="宋体" panose="02010600030101010101" pitchFamily="2" charset="-122"/>
              </a:rPr>
              <a:t>HBV</a:t>
            </a:r>
            <a:r>
              <a:rPr lang="zh-CN" altLang="en-US" sz="2400" b="1">
                <a:latin typeface="宋体" panose="02010600030101010101" pitchFamily="2" charset="-122"/>
              </a:rPr>
              <a:t>等感染。美国</a:t>
            </a:r>
            <a:r>
              <a:rPr lang="en-US" altLang="zh-CN" sz="2400" b="1">
                <a:latin typeface="宋体" panose="02010600030101010101" pitchFamily="2" charset="-122"/>
              </a:rPr>
              <a:t>CDC</a:t>
            </a:r>
            <a:r>
              <a:rPr lang="zh-CN" altLang="en-US" sz="2400" b="1">
                <a:latin typeface="宋体" panose="02010600030101010101" pitchFamily="2" charset="-122"/>
              </a:rPr>
              <a:t>资料：</a:t>
            </a:r>
            <a:r>
              <a:rPr lang="en-US" altLang="zh-CN" sz="2400" b="1">
                <a:latin typeface="宋体" panose="02010600030101010101" pitchFamily="2" charset="-122"/>
              </a:rPr>
              <a:t>2004</a:t>
            </a:r>
            <a:r>
              <a:rPr lang="zh-CN" altLang="en-US" sz="2400" b="1">
                <a:latin typeface="宋体" panose="02010600030101010101" pitchFamily="2" charset="-122"/>
              </a:rPr>
              <a:t>年底已证实有</a:t>
            </a:r>
            <a:r>
              <a:rPr lang="en-US" altLang="zh-CN" sz="2400" b="1">
                <a:latin typeface="宋体" panose="02010600030101010101" pitchFamily="2" charset="-122"/>
              </a:rPr>
              <a:t>59</a:t>
            </a:r>
            <a:r>
              <a:rPr lang="zh-CN" altLang="en-US" sz="2400" b="1">
                <a:latin typeface="宋体" panose="02010600030101010101" pitchFamily="2" charset="-122"/>
              </a:rPr>
              <a:t>名医务人员因血源性暴露感染</a:t>
            </a:r>
            <a:r>
              <a:rPr lang="en-US" altLang="zh-CN" sz="2400" b="1">
                <a:latin typeface="宋体" panose="02010600030101010101" pitchFamily="2" charset="-122"/>
              </a:rPr>
              <a:t>HIV</a:t>
            </a:r>
            <a:r>
              <a:rPr lang="zh-CN" altLang="en-US" sz="2400" b="1">
                <a:latin typeface="宋体" panose="02010600030101010101" pitchFamily="2" charset="-122"/>
              </a:rPr>
              <a:t>，其中</a:t>
            </a:r>
            <a:r>
              <a:rPr lang="en-US" altLang="zh-CN" sz="2400" b="1">
                <a:latin typeface="宋体" panose="02010600030101010101" pitchFamily="2" charset="-122"/>
              </a:rPr>
              <a:t>48</a:t>
            </a:r>
            <a:r>
              <a:rPr lang="zh-CN" altLang="en-US" sz="2400" b="1">
                <a:latin typeface="宋体" panose="02010600030101010101" pitchFamily="2" charset="-122"/>
              </a:rPr>
              <a:t>人医疗锐器伤引起</a:t>
            </a:r>
          </a:p>
          <a:p>
            <a:pPr marL="361950" indent="-361950">
              <a:lnSpc>
                <a:spcPct val="90000"/>
              </a:lnSpc>
            </a:pPr>
            <a:r>
              <a:rPr lang="zh-CN" altLang="en-US" sz="2400" b="1">
                <a:solidFill>
                  <a:schemeClr val="accent2"/>
                </a:solidFill>
                <a:latin typeface="宋体" panose="02010600030101010101" pitchFamily="2" charset="-122"/>
              </a:rPr>
              <a:t>心理危害</a:t>
            </a:r>
            <a:r>
              <a:rPr lang="zh-CN" altLang="en-US" sz="2400" b="1">
                <a:latin typeface="宋体" panose="02010600030101010101" pitchFamily="2" charset="-122"/>
              </a:rPr>
              <a:t>：恐惧、悲伤等，甚至影响家庭和工作</a:t>
            </a:r>
          </a:p>
          <a:p>
            <a:pPr marL="361950" indent="-361950">
              <a:lnSpc>
                <a:spcPct val="90000"/>
              </a:lnSpc>
            </a:pPr>
            <a:r>
              <a:rPr lang="zh-CN" altLang="en-US" sz="2400" b="1">
                <a:solidFill>
                  <a:schemeClr val="accent2"/>
                </a:solidFill>
                <a:latin typeface="宋体" panose="02010600030101010101" pitchFamily="2" charset="-122"/>
              </a:rPr>
              <a:t>经济危害</a:t>
            </a:r>
            <a:r>
              <a:rPr lang="zh-CN" altLang="en-US" sz="2400" b="1">
                <a:latin typeface="宋体" panose="02010600030101010101" pitchFamily="2" charset="-122"/>
              </a:rPr>
              <a:t>：本底检查和追踪检查、预防用药、预防接种、因伤不能工作的损失等。</a:t>
            </a:r>
            <a:r>
              <a:rPr lang="en-US" altLang="zh-CN" sz="2400" b="1">
                <a:latin typeface="宋体" panose="02010600030101010101" pitchFamily="2" charset="-122"/>
              </a:rPr>
              <a:t>Lee</a:t>
            </a:r>
            <a:r>
              <a:rPr lang="zh-CN" altLang="en-US" sz="2400" b="1">
                <a:latin typeface="宋体" panose="02010600030101010101" pitchFamily="2" charset="-122"/>
              </a:rPr>
              <a:t>报道发生</a:t>
            </a:r>
            <a:r>
              <a:rPr lang="en-US" altLang="zh-CN" sz="2400" b="1">
                <a:latin typeface="宋体" panose="02010600030101010101" pitchFamily="2" charset="-122"/>
              </a:rPr>
              <a:t>1</a:t>
            </a:r>
            <a:r>
              <a:rPr lang="zh-CN" altLang="en-US" sz="2400" b="1">
                <a:latin typeface="宋体" panose="02010600030101010101" pitchFamily="2" charset="-122"/>
              </a:rPr>
              <a:t>例锐器伤所产生的医疗相关费用为</a:t>
            </a:r>
            <a:r>
              <a:rPr lang="en-US" altLang="zh-CN" sz="2400" b="1">
                <a:latin typeface="宋体" panose="02010600030101010101" pitchFamily="2" charset="-122"/>
              </a:rPr>
              <a:t>51</a:t>
            </a:r>
            <a:r>
              <a:rPr lang="zh-CN" altLang="en-US" sz="2400" b="1">
                <a:latin typeface="宋体" panose="02010600030101010101" pitchFamily="2" charset="-122"/>
              </a:rPr>
              <a:t>～</a:t>
            </a:r>
            <a:r>
              <a:rPr lang="en-US" altLang="zh-CN" sz="2400" b="1">
                <a:latin typeface="宋体" panose="02010600030101010101" pitchFamily="2" charset="-122"/>
              </a:rPr>
              <a:t>3766</a:t>
            </a:r>
            <a:r>
              <a:rPr lang="zh-CN" altLang="en-US" sz="2400" b="1">
                <a:latin typeface="宋体" panose="02010600030101010101" pitchFamily="2" charset="-122"/>
              </a:rPr>
              <a:t>美元，如果发生感染则更高</a:t>
            </a:r>
          </a:p>
          <a:p>
            <a:pPr marL="361950" indent="-361950">
              <a:lnSpc>
                <a:spcPct val="90000"/>
              </a:lnSpc>
            </a:pPr>
            <a:r>
              <a:rPr lang="zh-CN" altLang="en-US" sz="2400" b="1">
                <a:solidFill>
                  <a:schemeClr val="accent2"/>
                </a:solidFill>
                <a:latin typeface="宋体" panose="02010600030101010101" pitchFamily="2" charset="-122"/>
              </a:rPr>
              <a:t>社会危害</a:t>
            </a:r>
            <a:r>
              <a:rPr lang="zh-CN" altLang="en-US" sz="2400" b="1">
                <a:latin typeface="宋体" panose="02010600030101010101" pitchFamily="2" charset="-122"/>
              </a:rPr>
              <a:t>：双向传播途径。</a:t>
            </a:r>
            <a:r>
              <a:rPr lang="en-US" altLang="zh-CN" sz="2400" b="1">
                <a:latin typeface="宋体" panose="02010600030101010101" pitchFamily="2" charset="-122"/>
              </a:rPr>
              <a:t>HBV</a:t>
            </a:r>
            <a:r>
              <a:rPr lang="zh-CN" altLang="en-US" sz="2400" b="1">
                <a:latin typeface="宋体" panose="02010600030101010101" pitchFamily="2" charset="-122"/>
              </a:rPr>
              <a:t>传染力强，一些国家限制</a:t>
            </a:r>
            <a:r>
              <a:rPr lang="en-US" altLang="zh-CN" sz="2400" b="1">
                <a:latin typeface="宋体" panose="02010600030101010101" pitchFamily="2" charset="-122"/>
              </a:rPr>
              <a:t>HBV</a:t>
            </a:r>
            <a:r>
              <a:rPr lang="zh-CN" altLang="en-US" sz="2400" b="1">
                <a:latin typeface="宋体" panose="02010600030101010101" pitchFamily="2" charset="-122"/>
              </a:rPr>
              <a:t>阳性医务人员为患者从事有创性操作</a:t>
            </a:r>
            <a:r>
              <a:rPr lang="zh-CN" altLang="en-US" sz="2000"/>
              <a:t>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32E042A-7833-498A-965A-E29359408C7F}"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06E7BB4A-2AC7-44BA-8712-E15C94E75B79}" type="slidenum">
              <a:rPr lang="en-US" altLang="zh-CN"/>
              <a:pPr/>
              <a:t>58</a:t>
            </a:fld>
            <a:endParaRPr lang="en-US" altLang="zh-CN"/>
          </a:p>
        </p:txBody>
      </p:sp>
      <p:sp>
        <p:nvSpPr>
          <p:cNvPr id="4011010" name="Rectangle 2"/>
          <p:cNvSpPr>
            <a:spLocks noGrp="1" noChangeArrowheads="1"/>
          </p:cNvSpPr>
          <p:nvPr>
            <p:ph type="title"/>
          </p:nvPr>
        </p:nvSpPr>
        <p:spPr/>
        <p:txBody>
          <a:bodyPr/>
          <a:lstStyle/>
          <a:p>
            <a:r>
              <a:rPr lang="zh-CN" altLang="en-US" b="1"/>
              <a:t>发生在身边的案例</a:t>
            </a:r>
          </a:p>
        </p:txBody>
      </p:sp>
      <p:sp>
        <p:nvSpPr>
          <p:cNvPr id="4011011" name="Rectangle 3"/>
          <p:cNvSpPr>
            <a:spLocks noGrp="1" noChangeArrowheads="1"/>
          </p:cNvSpPr>
          <p:nvPr>
            <p:ph type="body" idx="1"/>
          </p:nvPr>
        </p:nvSpPr>
        <p:spPr/>
        <p:txBody>
          <a:bodyPr/>
          <a:lstStyle/>
          <a:p>
            <a:pPr>
              <a:lnSpc>
                <a:spcPct val="90000"/>
              </a:lnSpc>
            </a:pPr>
            <a:r>
              <a:rPr lang="zh-CN" altLang="en-US" sz="2800" b="1">
                <a:solidFill>
                  <a:schemeClr val="accent2"/>
                </a:solidFill>
              </a:rPr>
              <a:t>口腔科医生发生了乙型肝炎</a:t>
            </a:r>
          </a:p>
          <a:p>
            <a:pPr>
              <a:lnSpc>
                <a:spcPct val="90000"/>
              </a:lnSpc>
            </a:pPr>
            <a:r>
              <a:rPr lang="zh-CN" altLang="en-US" sz="2800" b="1"/>
              <a:t>新来呼吸科的人员多人发生</a:t>
            </a:r>
            <a:r>
              <a:rPr lang="en-US" altLang="zh-CN" sz="2800" b="1"/>
              <a:t>TB</a:t>
            </a:r>
          </a:p>
          <a:p>
            <a:pPr>
              <a:lnSpc>
                <a:spcPct val="90000"/>
              </a:lnSpc>
            </a:pPr>
            <a:r>
              <a:rPr lang="zh-CN" altLang="en-US" sz="2800" b="1"/>
              <a:t>手术室护士</a:t>
            </a:r>
            <a:r>
              <a:rPr lang="en-US" altLang="zh-CN" sz="2800" b="1"/>
              <a:t>HBsAg</a:t>
            </a:r>
            <a:r>
              <a:rPr lang="zh-CN" altLang="en-US" sz="2800" b="1"/>
              <a:t>的携带率高于其他科室</a:t>
            </a:r>
          </a:p>
          <a:p>
            <a:pPr>
              <a:lnSpc>
                <a:spcPct val="90000"/>
              </a:lnSpc>
            </a:pPr>
            <a:r>
              <a:rPr lang="zh-CN" altLang="en-US" sz="2800" b="1"/>
              <a:t>某实习生带</a:t>
            </a:r>
            <a:r>
              <a:rPr lang="en-US" altLang="zh-CN" sz="2800" b="1"/>
              <a:t>HIV</a:t>
            </a:r>
            <a:r>
              <a:rPr lang="zh-CN" altLang="en-US" sz="2800" b="1"/>
              <a:t>阳性病人用后的针头刺伤</a:t>
            </a:r>
          </a:p>
          <a:p>
            <a:pPr>
              <a:lnSpc>
                <a:spcPct val="90000"/>
              </a:lnSpc>
            </a:pPr>
            <a:r>
              <a:rPr lang="en-US" altLang="zh-CN" sz="2800" b="1"/>
              <a:t>ICU</a:t>
            </a:r>
            <a:r>
              <a:rPr lang="zh-CN" altLang="en-US" sz="2800" b="1"/>
              <a:t>医生给</a:t>
            </a:r>
            <a:r>
              <a:rPr lang="en-US" altLang="zh-CN" sz="2800" b="1"/>
              <a:t>SARS</a:t>
            </a:r>
            <a:r>
              <a:rPr lang="zh-CN" altLang="en-US" sz="2800" b="1"/>
              <a:t>病人气管插管后感染</a:t>
            </a:r>
          </a:p>
          <a:p>
            <a:pPr>
              <a:lnSpc>
                <a:spcPct val="90000"/>
              </a:lnSpc>
            </a:pPr>
            <a:r>
              <a:rPr lang="zh-CN" altLang="en-US" sz="2800" b="1"/>
              <a:t>。。。。。。</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日期占位符 1"/>
          <p:cNvSpPr>
            <a:spLocks noGrp="1"/>
          </p:cNvSpPr>
          <p:nvPr>
            <p:ph type="dt" sz="half" idx="10"/>
          </p:nvPr>
        </p:nvSpPr>
        <p:spPr/>
        <p:txBody>
          <a:bodyPr/>
          <a:lstStyle/>
          <a:p>
            <a:fld id="{3F76D593-9175-4E84-90A6-FDEE4894F8A6}" type="datetime1">
              <a:rPr lang="zh-CN" altLang="en-US"/>
              <a:pPr/>
              <a:t>2020/2/25</a:t>
            </a:fld>
            <a:endParaRPr lang="en-US" altLang="zh-CN"/>
          </a:p>
        </p:txBody>
      </p:sp>
      <p:sp>
        <p:nvSpPr>
          <p:cNvPr id="11" name="页脚占位符 2"/>
          <p:cNvSpPr>
            <a:spLocks noGrp="1"/>
          </p:cNvSpPr>
          <p:nvPr>
            <p:ph type="ftr" sz="quarter" idx="11"/>
          </p:nvPr>
        </p:nvSpPr>
        <p:spPr/>
        <p:txBody>
          <a:bodyPr/>
          <a:lstStyle/>
          <a:p>
            <a:r>
              <a:rPr lang="en-US" altLang="zh-CN"/>
              <a:t>Dr.HU Bijie</a:t>
            </a:r>
          </a:p>
        </p:txBody>
      </p:sp>
      <p:sp>
        <p:nvSpPr>
          <p:cNvPr id="12" name="灯片编号占位符 3"/>
          <p:cNvSpPr>
            <a:spLocks noGrp="1"/>
          </p:cNvSpPr>
          <p:nvPr>
            <p:ph type="sldNum" sz="quarter" idx="12"/>
          </p:nvPr>
        </p:nvSpPr>
        <p:spPr/>
        <p:txBody>
          <a:bodyPr/>
          <a:lstStyle/>
          <a:p>
            <a:fld id="{67D8B8B7-652E-42CB-AB7A-51C9DC808CDC}" type="slidenum">
              <a:rPr lang="en-US" altLang="zh-CN"/>
              <a:pPr/>
              <a:t>59</a:t>
            </a:fld>
            <a:endParaRPr lang="en-US" altLang="zh-CN"/>
          </a:p>
        </p:txBody>
      </p:sp>
      <p:sp>
        <p:nvSpPr>
          <p:cNvPr id="4017154" name="Rectangle 2"/>
          <p:cNvSpPr>
            <a:spLocks noGrp="1" noChangeArrowheads="1"/>
          </p:cNvSpPr>
          <p:nvPr>
            <p:ph type="title" idx="4294967295"/>
          </p:nvPr>
        </p:nvSpPr>
        <p:spPr>
          <a:xfrm>
            <a:off x="2117725" y="53975"/>
            <a:ext cx="4541838" cy="1143000"/>
          </a:xfrm>
        </p:spPr>
        <p:txBody>
          <a:bodyPr lIns="92075" tIns="46038" rIns="92075" bIns="46038"/>
          <a:lstStyle/>
          <a:p>
            <a:r>
              <a:rPr lang="zh-CN" altLang="en-US" sz="5000">
                <a:latin typeface="宋体" panose="02010600030101010101" pitchFamily="2" charset="-122"/>
              </a:rPr>
              <a:t>标准预防原则</a:t>
            </a:r>
            <a:endParaRPr lang="zh-CN" altLang="en-US">
              <a:latin typeface="宋体" panose="02010600030101010101" pitchFamily="2" charset="-122"/>
            </a:endParaRPr>
          </a:p>
        </p:txBody>
      </p:sp>
      <p:sp>
        <p:nvSpPr>
          <p:cNvPr id="4017155" name="Rectangle 3"/>
          <p:cNvSpPr>
            <a:spLocks noGrp="1" noChangeArrowheads="1"/>
          </p:cNvSpPr>
          <p:nvPr>
            <p:ph type="body" sz="half" idx="4294967295"/>
          </p:nvPr>
        </p:nvSpPr>
        <p:spPr>
          <a:xfrm>
            <a:off x="428625" y="1071563"/>
            <a:ext cx="8153400" cy="1584325"/>
          </a:xfrm>
        </p:spPr>
        <p:txBody>
          <a:bodyPr lIns="92075" tIns="46038" rIns="92075" bIns="46038"/>
          <a:lstStyle/>
          <a:p>
            <a:pPr>
              <a:lnSpc>
                <a:spcPct val="125000"/>
              </a:lnSpc>
            </a:pPr>
            <a:r>
              <a:rPr lang="zh-CN" altLang="en-US" sz="2800" b="1">
                <a:latin typeface="宋体" panose="02010600030101010101" pitchFamily="2" charset="-122"/>
              </a:rPr>
              <a:t>对所有病人的血液、体液及被血液、体液污染的物品均视为具有传染性的病源物质，医护人员接触这些物质时必须采取防护措施</a:t>
            </a:r>
          </a:p>
        </p:txBody>
      </p:sp>
      <p:pic>
        <p:nvPicPr>
          <p:cNvPr id="4017156" name="Picture 4" descr="scan0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9925" y="4451350"/>
            <a:ext cx="1655763"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17157" name="Picture 5" descr="scan00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4508500"/>
            <a:ext cx="144145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17158" name="Picture 6" descr="scan00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3300" y="2779713"/>
            <a:ext cx="15843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17159" name="Picture 7" descr="scan00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475" y="2797175"/>
            <a:ext cx="1657350"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17160" name="Picture 8" descr="scan00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438" y="4435475"/>
            <a:ext cx="15113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17161" name="Picture 9" descr="scan000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8525" y="2790825"/>
            <a:ext cx="1585913"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42B3BA0-7F8A-4093-9AC1-B9DB437E4AC3}"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2F7996AF-7544-4E93-9C69-D2EE5F214FBB}" type="slidenum">
              <a:rPr lang="en-US" altLang="zh-CN"/>
              <a:pPr/>
              <a:t>60</a:t>
            </a:fld>
            <a:endParaRPr lang="en-US" altLang="zh-CN"/>
          </a:p>
        </p:txBody>
      </p:sp>
      <p:sp>
        <p:nvSpPr>
          <p:cNvPr id="4013058" name="Rectangle 2"/>
          <p:cNvSpPr>
            <a:spLocks noGrp="1" noChangeArrowheads="1"/>
          </p:cNvSpPr>
          <p:nvPr>
            <p:ph type="title"/>
          </p:nvPr>
        </p:nvSpPr>
        <p:spPr/>
        <p:txBody>
          <a:bodyPr/>
          <a:lstStyle/>
          <a:p>
            <a:r>
              <a:rPr lang="zh-CN" altLang="en-US" b="1"/>
              <a:t>医务人员的职业防护</a:t>
            </a:r>
          </a:p>
        </p:txBody>
      </p:sp>
      <p:sp>
        <p:nvSpPr>
          <p:cNvPr id="4013059" name="Rectangle 3"/>
          <p:cNvSpPr>
            <a:spLocks noGrp="1" noChangeArrowheads="1"/>
          </p:cNvSpPr>
          <p:nvPr>
            <p:ph type="body" idx="1"/>
          </p:nvPr>
        </p:nvSpPr>
        <p:spPr/>
        <p:txBody>
          <a:bodyPr/>
          <a:lstStyle/>
          <a:p>
            <a:pPr>
              <a:lnSpc>
                <a:spcPct val="90000"/>
              </a:lnSpc>
            </a:pPr>
            <a:r>
              <a:rPr lang="zh-CN" altLang="en-US" sz="2800" b="1"/>
              <a:t>据美国职业安全管理局</a:t>
            </a:r>
            <a:r>
              <a:rPr lang="en-US" altLang="zh-CN" sz="2800" b="1"/>
              <a:t>(OSHA)</a:t>
            </a:r>
            <a:r>
              <a:rPr lang="zh-CN" altLang="en-US" sz="2800" b="1"/>
              <a:t>统计显示，卫生行业及相关部门人员在工作期间感染如人类免疫缺陷病毒</a:t>
            </a:r>
            <a:r>
              <a:rPr lang="en-US" altLang="zh-CN" sz="2800" b="1"/>
              <a:t>(HIV)</a:t>
            </a:r>
            <a:r>
              <a:rPr lang="zh-CN" altLang="en-US" sz="2800" b="1"/>
              <a:t>、乙型肝炎病毒</a:t>
            </a:r>
            <a:r>
              <a:rPr lang="en-US" altLang="zh-CN" sz="2800" b="1"/>
              <a:t>(HBV)</a:t>
            </a:r>
            <a:r>
              <a:rPr lang="zh-CN" altLang="en-US" sz="2800" b="1"/>
              <a:t>及丙型肝炎病毒</a:t>
            </a:r>
            <a:r>
              <a:rPr lang="en-US" altLang="zh-CN" sz="2800" b="1"/>
              <a:t>(HCV)</a:t>
            </a:r>
            <a:r>
              <a:rPr lang="zh-CN" altLang="en-US" sz="2800" b="1"/>
              <a:t>等，通过血源性传播疾病的人数有上升趋势，特别强调锐器伤害是其感染的最主要原因</a:t>
            </a:r>
          </a:p>
          <a:p>
            <a:pPr>
              <a:lnSpc>
                <a:spcPct val="90000"/>
              </a:lnSpc>
            </a:pPr>
            <a:r>
              <a:rPr lang="zh-CN" altLang="en-US" sz="2800" b="1"/>
              <a:t>已有文献报道，牙科医生因职业操作意外导致自身感染艾滋病的病例。</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A79CAF0C-EA43-4A33-BE48-4E7DFA5D66BC}" type="datetime1">
              <a:rPr lang="zh-CN" altLang="en-US"/>
              <a:pPr/>
              <a:t>2020/2/25</a:t>
            </a:fld>
            <a:endParaRPr lang="en-US" altLang="zh-CN"/>
          </a:p>
        </p:txBody>
      </p:sp>
      <p:sp>
        <p:nvSpPr>
          <p:cNvPr id="8" name="页脚占位符 7"/>
          <p:cNvSpPr>
            <a:spLocks noGrp="1"/>
          </p:cNvSpPr>
          <p:nvPr>
            <p:ph type="ftr" sz="quarter" idx="11"/>
          </p:nvPr>
        </p:nvSpPr>
        <p:spPr/>
        <p:txBody>
          <a:bodyPr/>
          <a:lstStyle/>
          <a:p>
            <a:r>
              <a:rPr lang="en-US" altLang="zh-CN"/>
              <a:t>Dr.HU Bijie</a:t>
            </a:r>
          </a:p>
        </p:txBody>
      </p:sp>
      <p:sp>
        <p:nvSpPr>
          <p:cNvPr id="9" name="灯片编号占位符 8"/>
          <p:cNvSpPr>
            <a:spLocks noGrp="1"/>
          </p:cNvSpPr>
          <p:nvPr>
            <p:ph type="sldNum" sz="quarter" idx="12"/>
          </p:nvPr>
        </p:nvSpPr>
        <p:spPr/>
        <p:txBody>
          <a:bodyPr/>
          <a:lstStyle/>
          <a:p>
            <a:fld id="{A31F1B18-518D-481F-A43A-3BD979ABABB5}" type="slidenum">
              <a:rPr lang="en-US" altLang="zh-CN"/>
              <a:pPr/>
              <a:t>61</a:t>
            </a:fld>
            <a:endParaRPr lang="en-US" altLang="zh-CN"/>
          </a:p>
        </p:txBody>
      </p:sp>
      <p:sp>
        <p:nvSpPr>
          <p:cNvPr id="4014082" name="Rectangle 2"/>
          <p:cNvSpPr>
            <a:spLocks noGrp="1" noChangeArrowheads="1"/>
          </p:cNvSpPr>
          <p:nvPr>
            <p:ph type="title" sz="quarter"/>
          </p:nvPr>
        </p:nvSpPr>
        <p:spPr/>
        <p:txBody>
          <a:bodyPr/>
          <a:lstStyle/>
          <a:p>
            <a:r>
              <a:rPr lang="zh-CN" altLang="en-US" sz="4000" b="1">
                <a:ea typeface="黑体" panose="02010609060101010101" pitchFamily="49" charset="-122"/>
              </a:rPr>
              <a:t>这些危险动作，您停止了吗？</a:t>
            </a:r>
          </a:p>
        </p:txBody>
      </p:sp>
      <p:pic>
        <p:nvPicPr>
          <p:cNvPr id="4014083" name="Picture 15" descr="Untitled-112"/>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116013" y="1989138"/>
            <a:ext cx="2879725" cy="1914525"/>
          </a:xfrm>
          <a:noFill/>
          <a:ln/>
        </p:spPr>
      </p:pic>
      <p:pic>
        <p:nvPicPr>
          <p:cNvPr id="4014084" name="Picture 11" descr="DSCF0334"/>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176338" y="4114800"/>
            <a:ext cx="2828925" cy="1981200"/>
          </a:xfrm>
          <a:noFill/>
          <a:ln/>
        </p:spPr>
      </p:pic>
      <p:pic>
        <p:nvPicPr>
          <p:cNvPr id="4014085" name="Picture 9" descr="DSCF0337"/>
          <p:cNvPicPr>
            <a:picLocks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111750" y="1981200"/>
            <a:ext cx="2882900" cy="1981200"/>
          </a:xfrm>
          <a:noFill/>
          <a:ln/>
        </p:spPr>
      </p:pic>
      <p:pic>
        <p:nvPicPr>
          <p:cNvPr id="4014086" name="Picture 16" descr="43-5"/>
          <p:cNvPicPr>
            <a:picLocks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a:xfrm>
            <a:off x="5148263" y="4221163"/>
            <a:ext cx="2808287" cy="2109787"/>
          </a:xfrm>
          <a:noFill/>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BA5A51D-5623-40E1-8586-761E9C28A80A}"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2BED88A3-0D3A-4872-934C-4DFC98E27A88}" type="slidenum">
              <a:rPr lang="en-US" altLang="zh-CN"/>
              <a:pPr/>
              <a:t>62</a:t>
            </a:fld>
            <a:endParaRPr lang="en-US" altLang="zh-CN"/>
          </a:p>
        </p:txBody>
      </p:sp>
      <p:sp>
        <p:nvSpPr>
          <p:cNvPr id="3996674" name="Rectangle 2"/>
          <p:cNvSpPr>
            <a:spLocks noGrp="1" noChangeArrowheads="1"/>
          </p:cNvSpPr>
          <p:nvPr>
            <p:ph type="title"/>
          </p:nvPr>
        </p:nvSpPr>
        <p:spPr/>
        <p:txBody>
          <a:bodyPr/>
          <a:lstStyle/>
          <a:p>
            <a:r>
              <a:rPr lang="zh-CN" altLang="en-US" b="1"/>
              <a:t>标准预防的三个基本概念</a:t>
            </a:r>
          </a:p>
        </p:txBody>
      </p:sp>
      <p:sp>
        <p:nvSpPr>
          <p:cNvPr id="3996675" name="Rectangle 3"/>
          <p:cNvSpPr>
            <a:spLocks noGrp="1" noChangeArrowheads="1"/>
          </p:cNvSpPr>
          <p:nvPr>
            <p:ph type="body" idx="1"/>
          </p:nvPr>
        </p:nvSpPr>
        <p:spPr/>
        <p:txBody>
          <a:bodyPr/>
          <a:lstStyle/>
          <a:p>
            <a:r>
              <a:rPr lang="zh-CN" altLang="en-US" sz="2800" b="1">
                <a:solidFill>
                  <a:schemeClr val="accent2"/>
                </a:solidFill>
              </a:rPr>
              <a:t>隔离对象</a:t>
            </a:r>
            <a:r>
              <a:rPr lang="zh-CN" altLang="en-US" sz="2800" b="1"/>
              <a:t>：将所有病人血液、体液、分泌物、排泄物视为有传染性，需要隔离</a:t>
            </a:r>
          </a:p>
          <a:p>
            <a:r>
              <a:rPr lang="zh-CN" altLang="en-US" sz="2800" b="1">
                <a:solidFill>
                  <a:schemeClr val="accent2"/>
                </a:solidFill>
              </a:rPr>
              <a:t>防护</a:t>
            </a:r>
            <a:r>
              <a:rPr lang="zh-CN" altLang="en-US" sz="2800" b="1"/>
              <a:t>：实施双向防护，防止疾病双向传播</a:t>
            </a:r>
          </a:p>
          <a:p>
            <a:r>
              <a:rPr lang="zh-CN" altLang="en-US" sz="2800" b="1">
                <a:solidFill>
                  <a:schemeClr val="accent2"/>
                </a:solidFill>
              </a:rPr>
              <a:t>隔离措施</a:t>
            </a:r>
            <a:r>
              <a:rPr lang="zh-CN" altLang="en-US" sz="2800" b="1"/>
              <a:t>：根据传播途径建立接触、空气、飞沫隔离措施。其重点是手卫生</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F9ECCD5-8E62-4693-BCB1-3CB9F4A84FEE}"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D81E1249-290A-4F24-9258-62C115A7CBAF}" type="slidenum">
              <a:rPr lang="en-US" altLang="zh-CN"/>
              <a:pPr/>
              <a:t>63</a:t>
            </a:fld>
            <a:endParaRPr lang="en-US" altLang="zh-CN"/>
          </a:p>
        </p:txBody>
      </p:sp>
      <p:sp>
        <p:nvSpPr>
          <p:cNvPr id="4000770" name="Rectangle 2"/>
          <p:cNvSpPr>
            <a:spLocks noGrp="1" noChangeArrowheads="1"/>
          </p:cNvSpPr>
          <p:nvPr>
            <p:ph type="title"/>
          </p:nvPr>
        </p:nvSpPr>
        <p:spPr/>
        <p:txBody>
          <a:bodyPr/>
          <a:lstStyle/>
          <a:p>
            <a:r>
              <a:rPr lang="zh-CN" altLang="en-US" sz="3600" b="1">
                <a:latin typeface="宋体" panose="02010600030101010101" pitchFamily="2" charset="-122"/>
              </a:rPr>
              <a:t>暴露于血液和体液后的紧急处理措施 </a:t>
            </a:r>
          </a:p>
        </p:txBody>
      </p:sp>
      <p:sp>
        <p:nvSpPr>
          <p:cNvPr id="4000771" name="Rectangle 3"/>
          <p:cNvSpPr>
            <a:spLocks noGrp="1" noChangeArrowheads="1"/>
          </p:cNvSpPr>
          <p:nvPr>
            <p:ph type="body" idx="1"/>
          </p:nvPr>
        </p:nvSpPr>
        <p:spPr/>
        <p:txBody>
          <a:bodyPr/>
          <a:lstStyle/>
          <a:p>
            <a:pPr>
              <a:lnSpc>
                <a:spcPct val="90000"/>
              </a:lnSpc>
            </a:pPr>
            <a:r>
              <a:rPr lang="zh-CN" altLang="en-US" sz="2400" b="1"/>
              <a:t>用肥皂液和流动水清洗污染的皮肤，用</a:t>
            </a:r>
            <a:r>
              <a:rPr lang="en-US" altLang="zh-CN" sz="2400" b="1"/>
              <a:t>NS</a:t>
            </a:r>
            <a:r>
              <a:rPr lang="zh-CN" altLang="en-US" sz="2400" b="1"/>
              <a:t>冲洗黏膜。 </a:t>
            </a:r>
          </a:p>
          <a:p>
            <a:pPr>
              <a:lnSpc>
                <a:spcPct val="90000"/>
              </a:lnSpc>
            </a:pPr>
            <a:r>
              <a:rPr lang="zh-CN" altLang="en-US" sz="2400" b="1"/>
              <a:t>如有伤口，应当在伤口旁端轻轻挤压，尽可能挤出损伤处的血液，再用肥皂液和流动水进行冲洗。禁止进行伤口的局部挤压（使用抗菌剂或用手挤出伤口中的血能否降低感染危险，尚无科学证据）；</a:t>
            </a:r>
          </a:p>
          <a:p>
            <a:pPr>
              <a:lnSpc>
                <a:spcPct val="90000"/>
              </a:lnSpc>
            </a:pPr>
            <a:r>
              <a:rPr lang="zh-CN" altLang="en-US" sz="2400" b="1"/>
              <a:t>冲洗后用消毒液如</a:t>
            </a:r>
            <a:r>
              <a:rPr lang="en-US" altLang="zh-CN" sz="2400" b="1"/>
              <a:t>75%</a:t>
            </a:r>
            <a:r>
              <a:rPr lang="zh-CN" altLang="en-US" sz="2400" b="1"/>
              <a:t>乙醇或</a:t>
            </a:r>
            <a:r>
              <a:rPr lang="en-US" altLang="zh-CN" sz="2400" b="1"/>
              <a:t>0.5%</a:t>
            </a:r>
            <a:r>
              <a:rPr lang="zh-CN" altLang="en-US" sz="2400" b="1"/>
              <a:t>聚维碘酮（碘伏）消毒，包扎伤口；被暴露的黏膜反复用</a:t>
            </a:r>
            <a:r>
              <a:rPr lang="en-US" altLang="zh-CN" sz="2400" b="1"/>
              <a:t>NS</a:t>
            </a:r>
            <a:r>
              <a:rPr lang="zh-CN" altLang="en-US" sz="2400" b="1"/>
              <a:t>冲洗干净；</a:t>
            </a:r>
          </a:p>
          <a:p>
            <a:pPr>
              <a:lnSpc>
                <a:spcPct val="90000"/>
              </a:lnSpc>
            </a:pPr>
            <a:r>
              <a:rPr lang="zh-CN" altLang="en-US" sz="2400" b="1"/>
              <a:t>立即报告相关管理部门，后者根据暴露源及伤者情况进行相应处理；</a:t>
            </a:r>
          </a:p>
          <a:p>
            <a:pPr>
              <a:lnSpc>
                <a:spcPct val="90000"/>
              </a:lnSpc>
            </a:pPr>
            <a:r>
              <a:rPr lang="zh-CN" altLang="en-US" sz="2400" b="1"/>
              <a:t>对暴露源不明者按阳性病例处理。</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92114C8F-1700-4A63-8F6F-442973940395}"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4DBEF412-5EE3-49AA-A778-D80AFE98C396}" type="slidenum">
              <a:rPr lang="en-US" altLang="zh-CN"/>
              <a:pPr/>
              <a:t>64</a:t>
            </a:fld>
            <a:endParaRPr lang="en-US" altLang="zh-CN"/>
          </a:p>
        </p:txBody>
      </p:sp>
      <p:pic>
        <p:nvPicPr>
          <p:cNvPr id="3936258"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936259"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口腔科如何预防水源性感染？</a:t>
            </a:r>
          </a:p>
        </p:txBody>
      </p:sp>
    </p:spTree>
  </p:cSld>
  <p:clrMapOvr>
    <a:masterClrMapping/>
  </p:clrMapOvr>
  <p:transition advClick="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日期占位符 1"/>
          <p:cNvSpPr>
            <a:spLocks noGrp="1"/>
          </p:cNvSpPr>
          <p:nvPr>
            <p:ph type="dt" sz="half" idx="10"/>
          </p:nvPr>
        </p:nvSpPr>
        <p:spPr/>
        <p:txBody>
          <a:bodyPr/>
          <a:lstStyle/>
          <a:p>
            <a:fld id="{40257C9D-F4F1-44ED-8059-096DE8733FAC}" type="datetime1">
              <a:rPr lang="zh-CN" altLang="en-US"/>
              <a:pPr/>
              <a:t>2020/2/25</a:t>
            </a:fld>
            <a:endParaRPr lang="en-US" altLang="zh-CN"/>
          </a:p>
        </p:txBody>
      </p:sp>
      <p:sp>
        <p:nvSpPr>
          <p:cNvPr id="16" name="页脚占位符 2"/>
          <p:cNvSpPr>
            <a:spLocks noGrp="1"/>
          </p:cNvSpPr>
          <p:nvPr>
            <p:ph type="ftr" sz="quarter" idx="11"/>
          </p:nvPr>
        </p:nvSpPr>
        <p:spPr/>
        <p:txBody>
          <a:bodyPr/>
          <a:lstStyle/>
          <a:p>
            <a:r>
              <a:rPr lang="en-US" altLang="zh-CN"/>
              <a:t>Dr.HU Bijie</a:t>
            </a:r>
          </a:p>
        </p:txBody>
      </p:sp>
      <p:sp>
        <p:nvSpPr>
          <p:cNvPr id="17" name="灯片编号占位符 3"/>
          <p:cNvSpPr>
            <a:spLocks noGrp="1"/>
          </p:cNvSpPr>
          <p:nvPr>
            <p:ph type="sldNum" sz="quarter" idx="12"/>
          </p:nvPr>
        </p:nvSpPr>
        <p:spPr/>
        <p:txBody>
          <a:bodyPr/>
          <a:lstStyle/>
          <a:p>
            <a:fld id="{939EBEE2-FBFD-4E93-B35A-A7F19D44CF5B}" type="slidenum">
              <a:rPr lang="en-US" altLang="zh-CN"/>
              <a:pPr/>
              <a:t>65</a:t>
            </a:fld>
            <a:endParaRPr lang="en-US" altLang="zh-CN"/>
          </a:p>
        </p:txBody>
      </p:sp>
      <p:sp>
        <p:nvSpPr>
          <p:cNvPr id="4036610" name="标题 1"/>
          <p:cNvSpPr>
            <a:spLocks noGrp="1"/>
          </p:cNvSpPr>
          <p:nvPr>
            <p:ph type="title" idx="4294967295"/>
          </p:nvPr>
        </p:nvSpPr>
        <p:spPr>
          <a:xfrm>
            <a:off x="684213" y="333375"/>
            <a:ext cx="7772400" cy="1143000"/>
          </a:xfrm>
        </p:spPr>
        <p:txBody>
          <a:bodyPr/>
          <a:lstStyle/>
          <a:p>
            <a:r>
              <a:rPr lang="zh-CN" altLang="en-US" sz="3600" b="1"/>
              <a:t>医院获得性水源性致病菌有哪些？</a:t>
            </a:r>
          </a:p>
        </p:txBody>
      </p:sp>
      <p:sp>
        <p:nvSpPr>
          <p:cNvPr id="3" name="内容占位符 2"/>
          <p:cNvSpPr>
            <a:spLocks noGrp="1"/>
          </p:cNvSpPr>
          <p:nvPr>
            <p:ph idx="4294967295"/>
          </p:nvPr>
        </p:nvSpPr>
        <p:spPr>
          <a:xfrm>
            <a:off x="357188" y="2071688"/>
            <a:ext cx="4429125" cy="4786312"/>
          </a:xfrm>
        </p:spPr>
        <p:txBody>
          <a:bodyPr>
            <a:normAutofit/>
          </a:bodyPr>
          <a:lstStyle/>
          <a:p>
            <a:pPr>
              <a:lnSpc>
                <a:spcPct val="80000"/>
              </a:lnSpc>
              <a:buFontTx/>
              <a:buNone/>
            </a:pPr>
            <a:endParaRPr lang="en-US" altLang="zh-CN" sz="2000" b="1"/>
          </a:p>
          <a:p>
            <a:pPr>
              <a:lnSpc>
                <a:spcPct val="80000"/>
              </a:lnSpc>
              <a:buFontTx/>
              <a:buNone/>
            </a:pPr>
            <a:r>
              <a:rPr lang="zh-CN" altLang="en-US" sz="1900" b="1">
                <a:solidFill>
                  <a:schemeClr val="accent2"/>
                </a:solidFill>
              </a:rPr>
              <a:t>铜绿假单胞菌</a:t>
            </a:r>
            <a:r>
              <a:rPr lang="zh-CN" altLang="en-US" sz="2000">
                <a:solidFill>
                  <a:schemeClr val="accent2"/>
                </a:solidFill>
              </a:rPr>
              <a:t>  </a:t>
            </a:r>
            <a:r>
              <a:rPr lang="en-US" altLang="zh-CN" sz="2000" i="1">
                <a:solidFill>
                  <a:schemeClr val="accent2"/>
                </a:solidFill>
              </a:rPr>
              <a:t>Pseudomonas aeruginosa</a:t>
            </a:r>
          </a:p>
          <a:p>
            <a:pPr>
              <a:lnSpc>
                <a:spcPct val="80000"/>
              </a:lnSpc>
              <a:buFontTx/>
              <a:buNone/>
            </a:pPr>
            <a:r>
              <a:rPr lang="zh-CN" altLang="en-US" sz="1900" b="1">
                <a:solidFill>
                  <a:schemeClr val="accent2"/>
                </a:solidFill>
              </a:rPr>
              <a:t>嗜肺军团菌      </a:t>
            </a:r>
            <a:r>
              <a:rPr lang="en-US" altLang="zh-CN" sz="2000" i="1">
                <a:solidFill>
                  <a:schemeClr val="accent2"/>
                </a:solidFill>
              </a:rPr>
              <a:t>Legionella pneumophila</a:t>
            </a:r>
          </a:p>
          <a:p>
            <a:pPr>
              <a:lnSpc>
                <a:spcPct val="80000"/>
              </a:lnSpc>
              <a:buFontTx/>
              <a:buNone/>
            </a:pPr>
            <a:r>
              <a:rPr lang="zh-CN" altLang="en-US" sz="1900" b="1">
                <a:solidFill>
                  <a:schemeClr val="accent2"/>
                </a:solidFill>
              </a:rPr>
              <a:t>分枝杆菌属      </a:t>
            </a:r>
            <a:r>
              <a:rPr lang="en-US" altLang="zh-CN" sz="2000" i="1">
                <a:solidFill>
                  <a:schemeClr val="accent2"/>
                </a:solidFill>
              </a:rPr>
              <a:t>Mycobacterium spp.</a:t>
            </a:r>
          </a:p>
          <a:p>
            <a:pPr>
              <a:lnSpc>
                <a:spcPct val="80000"/>
              </a:lnSpc>
              <a:buFontTx/>
              <a:buNone/>
            </a:pPr>
            <a:r>
              <a:rPr lang="zh-CN" altLang="en-US" sz="1900" b="1"/>
              <a:t>窄食单胞菌属 </a:t>
            </a:r>
            <a:r>
              <a:rPr lang="en-US" altLang="zh-CN" sz="2000" i="1"/>
              <a:t>Stenotrophomonas spp.</a:t>
            </a:r>
          </a:p>
          <a:p>
            <a:pPr>
              <a:lnSpc>
                <a:spcPct val="80000"/>
              </a:lnSpc>
              <a:buFontTx/>
              <a:buNone/>
            </a:pPr>
            <a:r>
              <a:rPr lang="zh-CN" altLang="en-US" sz="1900" b="1"/>
              <a:t>不动杆菌属      </a:t>
            </a:r>
            <a:r>
              <a:rPr lang="en-US" altLang="zh-CN" sz="2000" i="1"/>
              <a:t>Acinetobacter spp.</a:t>
            </a:r>
          </a:p>
          <a:p>
            <a:pPr>
              <a:lnSpc>
                <a:spcPct val="80000"/>
              </a:lnSpc>
              <a:buFontTx/>
              <a:buNone/>
            </a:pPr>
            <a:r>
              <a:rPr lang="zh-CN" altLang="en-US" sz="1900" b="1"/>
              <a:t>气单胞菌属</a:t>
            </a:r>
            <a:r>
              <a:rPr lang="zh-CN" altLang="en-US" sz="2000" i="1"/>
              <a:t>     </a:t>
            </a:r>
            <a:r>
              <a:rPr lang="en-US" altLang="zh-CN" sz="2000" i="1"/>
              <a:t>Aeromonas spp.</a:t>
            </a:r>
          </a:p>
          <a:p>
            <a:pPr>
              <a:lnSpc>
                <a:spcPct val="80000"/>
              </a:lnSpc>
              <a:buFontTx/>
              <a:buNone/>
            </a:pPr>
            <a:r>
              <a:rPr lang="zh-CN" altLang="en-US" sz="1900" b="1"/>
              <a:t>伯克霍尔德菌属</a:t>
            </a:r>
            <a:r>
              <a:rPr lang="zh-CN" altLang="en-US" sz="2000" i="1"/>
              <a:t> </a:t>
            </a:r>
            <a:r>
              <a:rPr lang="en-US" altLang="zh-CN" sz="2000" i="1"/>
              <a:t>Burkholderia spp.</a:t>
            </a:r>
          </a:p>
          <a:p>
            <a:pPr>
              <a:lnSpc>
                <a:spcPct val="80000"/>
              </a:lnSpc>
              <a:buFontTx/>
              <a:buNone/>
            </a:pPr>
            <a:r>
              <a:rPr lang="zh-CN" altLang="en-US" sz="1900" b="1"/>
              <a:t>克雷伯菌属</a:t>
            </a:r>
            <a:r>
              <a:rPr lang="zh-CN" altLang="en-US" sz="2000" i="1"/>
              <a:t>     </a:t>
            </a:r>
            <a:r>
              <a:rPr lang="en-US" altLang="zh-CN" sz="2000" i="1"/>
              <a:t>Klebsiella spp.</a:t>
            </a:r>
          </a:p>
          <a:p>
            <a:pPr>
              <a:lnSpc>
                <a:spcPct val="80000"/>
              </a:lnSpc>
              <a:buFontTx/>
              <a:buNone/>
            </a:pPr>
            <a:r>
              <a:rPr lang="zh-CN" altLang="en-US" sz="1900" b="1"/>
              <a:t>奴卡菌属</a:t>
            </a:r>
            <a:r>
              <a:rPr lang="zh-CN" altLang="en-US" sz="2000" i="1"/>
              <a:t>         </a:t>
            </a:r>
            <a:r>
              <a:rPr lang="en-US" altLang="zh-CN" sz="2000" i="1"/>
              <a:t>Nocardia spp.</a:t>
            </a:r>
          </a:p>
          <a:p>
            <a:pPr>
              <a:lnSpc>
                <a:spcPct val="80000"/>
              </a:lnSpc>
              <a:buFontTx/>
              <a:buNone/>
            </a:pPr>
            <a:r>
              <a:rPr lang="zh-CN" altLang="en-US" sz="1900" b="1"/>
              <a:t>肠杆菌属          </a:t>
            </a:r>
            <a:r>
              <a:rPr lang="en-US" altLang="zh-CN" sz="2000" i="1"/>
              <a:t>Enterobacter spp.</a:t>
            </a:r>
          </a:p>
          <a:p>
            <a:pPr>
              <a:lnSpc>
                <a:spcPct val="80000"/>
              </a:lnSpc>
              <a:buFontTx/>
              <a:buNone/>
            </a:pPr>
            <a:r>
              <a:rPr lang="zh-CN" altLang="en-US" sz="1900" b="1"/>
              <a:t>沙雷菌属</a:t>
            </a:r>
            <a:r>
              <a:rPr lang="zh-CN" altLang="en-US" sz="2000" i="1"/>
              <a:t>         </a:t>
            </a:r>
            <a:r>
              <a:rPr lang="en-US" altLang="zh-CN" sz="2000" i="1"/>
              <a:t>Serratia spp.</a:t>
            </a:r>
          </a:p>
          <a:p>
            <a:pPr>
              <a:lnSpc>
                <a:spcPct val="80000"/>
              </a:lnSpc>
              <a:buFontTx/>
              <a:buNone/>
            </a:pPr>
            <a:r>
              <a:rPr lang="zh-CN" altLang="en-US" sz="1900" b="1"/>
              <a:t>黄单胞菌属</a:t>
            </a:r>
            <a:r>
              <a:rPr lang="zh-CN" altLang="en-US" sz="2000" i="1"/>
              <a:t>    </a:t>
            </a:r>
            <a:r>
              <a:rPr lang="en-US" altLang="zh-CN" sz="2000" i="1"/>
              <a:t>Flavobacterium spp.</a:t>
            </a:r>
          </a:p>
        </p:txBody>
      </p:sp>
      <p:sp>
        <p:nvSpPr>
          <p:cNvPr id="4" name="TextBox 3"/>
          <p:cNvSpPr txBox="1">
            <a:spLocks noChangeArrowheads="1"/>
          </p:cNvSpPr>
          <p:nvPr/>
        </p:nvSpPr>
        <p:spPr bwMode="auto">
          <a:xfrm>
            <a:off x="4786313" y="3929063"/>
            <a:ext cx="3857625"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900" b="1">
                <a:solidFill>
                  <a:schemeClr val="accent2"/>
                </a:solidFill>
                <a:latin typeface="Calibri" panose="020F0502020204030204" pitchFamily="34" charset="0"/>
              </a:rPr>
              <a:t>烟曲霉菌  </a:t>
            </a:r>
            <a:r>
              <a:rPr kumimoji="0" lang="en-US" altLang="zh-CN" sz="1800" i="1">
                <a:solidFill>
                  <a:schemeClr val="accent2"/>
                </a:solidFill>
                <a:latin typeface="Calibri" panose="020F0502020204030204" pitchFamily="34" charset="0"/>
              </a:rPr>
              <a:t>Aspergillus fumigatus</a:t>
            </a:r>
          </a:p>
          <a:p>
            <a:r>
              <a:rPr kumimoji="0" lang="zh-CN" altLang="en-US" sz="1900" b="1">
                <a:latin typeface="Calibri" panose="020F0502020204030204" pitchFamily="34" charset="0"/>
              </a:rPr>
              <a:t>茄病镰刀霉  </a:t>
            </a:r>
            <a:r>
              <a:rPr kumimoji="0" lang="en-US" altLang="zh-CN" sz="1800" i="1">
                <a:latin typeface="Calibri" panose="020F0502020204030204" pitchFamily="34" charset="0"/>
              </a:rPr>
              <a:t>Fusarium solani</a:t>
            </a:r>
          </a:p>
          <a:p>
            <a:r>
              <a:rPr kumimoji="0" lang="zh-CN" altLang="en-US" sz="1900" b="1">
                <a:latin typeface="Calibri" panose="020F0502020204030204" pitchFamily="34" charset="0"/>
              </a:rPr>
              <a:t>甄氏外瓶霉</a:t>
            </a:r>
            <a:r>
              <a:rPr kumimoji="0" lang="en-US" altLang="zh-CN" sz="1800" i="1">
                <a:latin typeface="Calibri" panose="020F0502020204030204" pitchFamily="34" charset="0"/>
              </a:rPr>
              <a:t>Exophiala jeanselmei</a:t>
            </a:r>
            <a:endParaRPr kumimoji="0" lang="en-US" altLang="zh-CN" sz="1800">
              <a:latin typeface="Calibri" panose="020F0502020204030204" pitchFamily="34" charset="0"/>
            </a:endParaRPr>
          </a:p>
        </p:txBody>
      </p:sp>
      <p:sp>
        <p:nvSpPr>
          <p:cNvPr id="5" name="TextBox 4"/>
          <p:cNvSpPr txBox="1">
            <a:spLocks noChangeArrowheads="1"/>
          </p:cNvSpPr>
          <p:nvPr/>
        </p:nvSpPr>
        <p:spPr bwMode="auto">
          <a:xfrm>
            <a:off x="4786313" y="1928813"/>
            <a:ext cx="414337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kumimoji="0" lang="en-US" altLang="zh-CN" sz="1800" b="1">
              <a:latin typeface="Calibri" panose="020F0502020204030204" pitchFamily="34" charset="0"/>
            </a:endParaRPr>
          </a:p>
          <a:p>
            <a:r>
              <a:rPr kumimoji="0" lang="zh-CN" altLang="en-US" sz="1900" b="1">
                <a:solidFill>
                  <a:schemeClr val="accent2"/>
                </a:solidFill>
                <a:latin typeface="Calibri" panose="020F0502020204030204" pitchFamily="34" charset="0"/>
              </a:rPr>
              <a:t>小球隐孢子虫  </a:t>
            </a:r>
            <a:r>
              <a:rPr kumimoji="0" lang="en-US" altLang="zh-CN" sz="1800" i="1">
                <a:solidFill>
                  <a:schemeClr val="accent2"/>
                </a:solidFill>
                <a:latin typeface="Calibri" panose="020F0502020204030204" pitchFamily="34" charset="0"/>
              </a:rPr>
              <a:t>Cryptosporidium parvum</a:t>
            </a:r>
          </a:p>
          <a:p>
            <a:r>
              <a:rPr kumimoji="0" lang="zh-CN" altLang="en-US" sz="1900" b="1">
                <a:latin typeface="Calibri" panose="020F0502020204030204" pitchFamily="34" charset="0"/>
              </a:rPr>
              <a:t>蓝氏贾第鞭毛虫  </a:t>
            </a:r>
            <a:r>
              <a:rPr kumimoji="0" lang="en-US" altLang="zh-CN" sz="1800" i="1">
                <a:latin typeface="Calibri" panose="020F0502020204030204" pitchFamily="34" charset="0"/>
              </a:rPr>
              <a:t>Giardia lamblia</a:t>
            </a:r>
          </a:p>
          <a:p>
            <a:r>
              <a:rPr kumimoji="0" lang="zh-CN" altLang="en-US" sz="1900" b="1">
                <a:latin typeface="Calibri" panose="020F0502020204030204" pitchFamily="34" charset="0"/>
              </a:rPr>
              <a:t>棘阿米巴原虫  </a:t>
            </a:r>
            <a:r>
              <a:rPr kumimoji="0" lang="en-US" altLang="zh-CN" sz="1800" i="1">
                <a:latin typeface="Calibri" panose="020F0502020204030204" pitchFamily="34" charset="0"/>
              </a:rPr>
              <a:t>Acanthamoeba spp.</a:t>
            </a:r>
            <a:endParaRPr kumimoji="0" lang="en-US" altLang="zh-CN" sz="1800">
              <a:latin typeface="Calibri" panose="020F0502020204030204" pitchFamily="34" charset="0"/>
            </a:endParaRPr>
          </a:p>
          <a:p>
            <a:endParaRPr kumimoji="0" lang="en-US" altLang="zh-CN" sz="1800">
              <a:latin typeface="Calibri" panose="020F0502020204030204" pitchFamily="34" charset="0"/>
            </a:endParaRPr>
          </a:p>
        </p:txBody>
      </p:sp>
      <p:pic>
        <p:nvPicPr>
          <p:cNvPr id="40366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85875"/>
            <a:ext cx="785813"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3661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875" y="1357313"/>
            <a:ext cx="9286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2781300"/>
            <a:ext cx="1481137" cy="1627188"/>
          </a:xfrm>
          <a:prstGeom prst="rect">
            <a:avLst/>
          </a:prstGeom>
          <a:noFill/>
          <a:extLst>
            <a:ext uri="{909E8E84-426E-40DD-AFC4-6F175D3DCCD1}">
              <a14:hiddenFill xmlns:a14="http://schemas.microsoft.com/office/drawing/2010/main">
                <a:solidFill>
                  <a:srgbClr val="FFFFFF"/>
                </a:solidFill>
              </a14:hiddenFill>
            </a:ext>
          </a:extLst>
        </p:spPr>
      </p:pic>
      <p:sp>
        <p:nvSpPr>
          <p:cNvPr id="4036617" name="TextBox 8"/>
          <p:cNvSpPr txBox="1">
            <a:spLocks noChangeArrowheads="1"/>
          </p:cNvSpPr>
          <p:nvPr/>
        </p:nvSpPr>
        <p:spPr bwMode="auto">
          <a:xfrm>
            <a:off x="4857750" y="5000625"/>
            <a:ext cx="1428750" cy="3667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800" b="1">
                <a:solidFill>
                  <a:srgbClr val="7030A0"/>
                </a:solidFill>
                <a:latin typeface="Calibri" panose="020F0502020204030204" pitchFamily="34" charset="0"/>
              </a:rPr>
              <a:t>病毒</a:t>
            </a:r>
            <a:r>
              <a:rPr kumimoji="0" lang="en-US" altLang="zh-CN" sz="1800" b="1">
                <a:solidFill>
                  <a:srgbClr val="7030A0"/>
                </a:solidFill>
                <a:latin typeface="Calibri" panose="020F0502020204030204" pitchFamily="34" charset="0"/>
              </a:rPr>
              <a:t>viruses</a:t>
            </a:r>
          </a:p>
        </p:txBody>
      </p:sp>
      <p:pic>
        <p:nvPicPr>
          <p:cNvPr id="403661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8063" y="5000625"/>
            <a:ext cx="742950"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a:spLocks noChangeArrowheads="1"/>
          </p:cNvSpPr>
          <p:nvPr/>
        </p:nvSpPr>
        <p:spPr bwMode="auto">
          <a:xfrm>
            <a:off x="4857750" y="5500688"/>
            <a:ext cx="2428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800" b="1">
                <a:latin typeface="Calibri" panose="020F0502020204030204" pitchFamily="34" charset="0"/>
              </a:rPr>
              <a:t>诺如病毒 </a:t>
            </a:r>
            <a:r>
              <a:rPr kumimoji="0" lang="en-US" altLang="zh-CN" sz="1800" i="1">
                <a:latin typeface="Calibri" panose="020F0502020204030204" pitchFamily="34" charset="0"/>
              </a:rPr>
              <a:t>Noroviruses</a:t>
            </a:r>
          </a:p>
          <a:p>
            <a:r>
              <a:rPr kumimoji="0" lang="zh-CN" altLang="en-US" sz="1800" b="1">
                <a:latin typeface="Calibri" panose="020F0502020204030204" pitchFamily="34" charset="0"/>
              </a:rPr>
              <a:t>腺病毒 </a:t>
            </a:r>
            <a:r>
              <a:rPr kumimoji="0" lang="en-US" altLang="zh-CN" sz="1800" i="1">
                <a:latin typeface="Calibri" panose="020F0502020204030204" pitchFamily="34" charset="0"/>
              </a:rPr>
              <a:t>Adenovirus</a:t>
            </a:r>
          </a:p>
        </p:txBody>
      </p:sp>
      <p:sp>
        <p:nvSpPr>
          <p:cNvPr id="4036620" name="TextBox 11"/>
          <p:cNvSpPr txBox="1">
            <a:spLocks noChangeArrowheads="1"/>
          </p:cNvSpPr>
          <p:nvPr/>
        </p:nvSpPr>
        <p:spPr bwMode="auto">
          <a:xfrm>
            <a:off x="4786313" y="3429000"/>
            <a:ext cx="1643062" cy="36671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800" b="1">
                <a:solidFill>
                  <a:srgbClr val="7030A0"/>
                </a:solidFill>
                <a:latin typeface="Calibri" panose="020F0502020204030204" pitchFamily="34" charset="0"/>
              </a:rPr>
              <a:t>真菌 </a:t>
            </a:r>
            <a:r>
              <a:rPr kumimoji="0" lang="en-US" altLang="zh-CN" sz="1800" b="1">
                <a:solidFill>
                  <a:srgbClr val="7030A0"/>
                </a:solidFill>
                <a:latin typeface="Calibri" panose="020F0502020204030204" pitchFamily="34" charset="0"/>
              </a:rPr>
              <a:t>Fungi</a:t>
            </a:r>
          </a:p>
        </p:txBody>
      </p:sp>
      <p:sp>
        <p:nvSpPr>
          <p:cNvPr id="4036621" name="TextBox 12"/>
          <p:cNvSpPr txBox="1">
            <a:spLocks noChangeArrowheads="1"/>
          </p:cNvSpPr>
          <p:nvPr/>
        </p:nvSpPr>
        <p:spPr bwMode="auto">
          <a:xfrm>
            <a:off x="395288" y="1557338"/>
            <a:ext cx="1571625" cy="3667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800" b="1">
                <a:solidFill>
                  <a:srgbClr val="7030A0"/>
                </a:solidFill>
                <a:latin typeface="Calibri" panose="020F0502020204030204" pitchFamily="34" charset="0"/>
              </a:rPr>
              <a:t>细菌 </a:t>
            </a:r>
            <a:r>
              <a:rPr kumimoji="0" lang="en-US" altLang="zh-CN" sz="1800" b="1">
                <a:solidFill>
                  <a:srgbClr val="7030A0"/>
                </a:solidFill>
                <a:latin typeface="Calibri" panose="020F0502020204030204" pitchFamily="34" charset="0"/>
              </a:rPr>
              <a:t>Bacteria</a:t>
            </a:r>
          </a:p>
        </p:txBody>
      </p:sp>
      <p:sp>
        <p:nvSpPr>
          <p:cNvPr id="4036622" name="TextBox 13"/>
          <p:cNvSpPr txBox="1">
            <a:spLocks noChangeArrowheads="1"/>
          </p:cNvSpPr>
          <p:nvPr/>
        </p:nvSpPr>
        <p:spPr bwMode="auto">
          <a:xfrm>
            <a:off x="4787900" y="1557338"/>
            <a:ext cx="1857375" cy="3667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1800" b="1">
                <a:solidFill>
                  <a:srgbClr val="7030A0"/>
                </a:solidFill>
                <a:latin typeface="Calibri" panose="020F0502020204030204" pitchFamily="34" charset="0"/>
              </a:rPr>
              <a:t>寄生虫 </a:t>
            </a:r>
            <a:r>
              <a:rPr kumimoji="0" lang="en-US" altLang="zh-CN" sz="1800" b="1">
                <a:solidFill>
                  <a:srgbClr val="7030A0"/>
                </a:solidFill>
                <a:latin typeface="Calibri" panose="020F0502020204030204" pitchFamily="34" charset="0"/>
              </a:rPr>
              <a:t>Parasites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2000"/>
                                        <p:tgtEl>
                                          <p:spTgt spid="3">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2000"/>
                                        <p:tgtEl>
                                          <p:spTgt spid="3">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2000"/>
                                        <p:tgtEl>
                                          <p:spTgt spid="3">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2000"/>
                                        <p:tgtEl>
                                          <p:spTgt spid="3">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2000"/>
                                        <p:tgtEl>
                                          <p:spTgt spid="3">
                                            <p:txEl>
                                              <p:pRg st="11" end="1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2000"/>
                                        <p:tgtEl>
                                          <p:spTgt spid="3">
                                            <p:txEl>
                                              <p:pRg st="12" end="12"/>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ppt_x"/>
                                          </p:val>
                                        </p:tav>
                                        <p:tav tm="100000">
                                          <p:val>
                                            <p:strVal val="#ppt_x"/>
                                          </p:val>
                                        </p:tav>
                                      </p:tavLst>
                                    </p:anim>
                                    <p:anim calcmode="lin" valueType="num">
                                      <p:cBhvr additive="base">
                                        <p:cTn id="4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ppt_x"/>
                                          </p:val>
                                        </p:tav>
                                        <p:tav tm="100000">
                                          <p:val>
                                            <p:strVal val="#ppt_x"/>
                                          </p:val>
                                        </p:tav>
                                      </p:tavLst>
                                    </p:anim>
                                    <p:anim calcmode="lin" valueType="num">
                                      <p:cBhvr additive="base">
                                        <p:cTn id="5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F66F140-E19F-4E9C-97D6-63C94BB354F3}"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0DD4836D-0F4F-4EB9-ABC8-1CD5402AAA2D}" type="slidenum">
              <a:rPr lang="en-US" altLang="zh-CN"/>
              <a:pPr/>
              <a:t>66</a:t>
            </a:fld>
            <a:endParaRPr lang="en-US" altLang="zh-CN"/>
          </a:p>
        </p:txBody>
      </p:sp>
      <p:sp>
        <p:nvSpPr>
          <p:cNvPr id="4031490" name="Rectangle 2"/>
          <p:cNvSpPr>
            <a:spLocks noGrp="1" noChangeArrowheads="1"/>
          </p:cNvSpPr>
          <p:nvPr>
            <p:ph type="title"/>
          </p:nvPr>
        </p:nvSpPr>
        <p:spPr/>
        <p:txBody>
          <a:bodyPr/>
          <a:lstStyle/>
          <a:p>
            <a:r>
              <a:rPr lang="zh-CN" altLang="en-US" b="1"/>
              <a:t>水源性感染主要传播形式</a:t>
            </a:r>
          </a:p>
        </p:txBody>
      </p:sp>
      <p:sp>
        <p:nvSpPr>
          <p:cNvPr id="4031491" name="Rectangle 3"/>
          <p:cNvSpPr>
            <a:spLocks noGrp="1" noChangeArrowheads="1"/>
          </p:cNvSpPr>
          <p:nvPr>
            <p:ph type="body" idx="1"/>
          </p:nvPr>
        </p:nvSpPr>
        <p:spPr>
          <a:xfrm>
            <a:off x="684213" y="1989138"/>
            <a:ext cx="7772400" cy="4114800"/>
          </a:xfrm>
        </p:spPr>
        <p:txBody>
          <a:bodyPr/>
          <a:lstStyle/>
          <a:p>
            <a:pPr>
              <a:lnSpc>
                <a:spcPct val="120000"/>
              </a:lnSpc>
              <a:buFontTx/>
              <a:buNone/>
            </a:pPr>
            <a:r>
              <a:rPr lang="en-US" altLang="zh-CN" sz="2400" b="1"/>
              <a:t>①</a:t>
            </a:r>
            <a:r>
              <a:rPr lang="zh-CN" altLang="en-US" sz="2400" b="1"/>
              <a:t>直接接触：如水疗</a:t>
            </a:r>
          </a:p>
          <a:p>
            <a:pPr>
              <a:lnSpc>
                <a:spcPct val="120000"/>
              </a:lnSpc>
              <a:buFontTx/>
              <a:buNone/>
            </a:pPr>
            <a:r>
              <a:rPr lang="zh-CN" altLang="en-US" sz="2400" b="1"/>
              <a:t>②饮用受污染的水</a:t>
            </a:r>
          </a:p>
          <a:p>
            <a:pPr>
              <a:lnSpc>
                <a:spcPct val="120000"/>
              </a:lnSpc>
              <a:buFontTx/>
              <a:buNone/>
            </a:pPr>
            <a:r>
              <a:rPr lang="zh-CN" altLang="en-US" sz="2400" b="1"/>
              <a:t>③间接接触：如不恰当操纵医疗设备</a:t>
            </a:r>
          </a:p>
          <a:p>
            <a:pPr>
              <a:lnSpc>
                <a:spcPct val="120000"/>
              </a:lnSpc>
              <a:buFontTx/>
              <a:buNone/>
            </a:pPr>
            <a:r>
              <a:rPr lang="zh-CN" altLang="en-US" sz="2400" b="1"/>
              <a:t>④吸入从水源中溅出的气溶胶</a:t>
            </a:r>
          </a:p>
          <a:p>
            <a:pPr>
              <a:lnSpc>
                <a:spcPct val="120000"/>
              </a:lnSpc>
              <a:buFontTx/>
              <a:buNone/>
            </a:pPr>
            <a:r>
              <a:rPr lang="zh-CN" altLang="en-US" sz="2400" b="1"/>
              <a:t>⑤吸入污染的水</a:t>
            </a:r>
          </a:p>
          <a:p>
            <a:pPr>
              <a:lnSpc>
                <a:spcPct val="120000"/>
              </a:lnSpc>
              <a:buFontTx/>
              <a:buNone/>
            </a:pPr>
            <a:endParaRPr lang="zh-CN" altLang="en-US" sz="2400" b="1"/>
          </a:p>
          <a:p>
            <a:pPr>
              <a:lnSpc>
                <a:spcPct val="80000"/>
              </a:lnSpc>
            </a:pPr>
            <a:r>
              <a:rPr lang="zh-CN" altLang="en-US" sz="2400" b="1"/>
              <a:t>前三个传播方式为</a:t>
            </a:r>
            <a:r>
              <a:rPr lang="zh-CN" altLang="en-US" sz="2400" b="1">
                <a:solidFill>
                  <a:srgbClr val="00FF00"/>
                </a:solidFill>
              </a:rPr>
              <a:t>革兰阴性菌和非结核分支杆菌</a:t>
            </a:r>
            <a:r>
              <a:rPr lang="zh-CN" altLang="en-US" sz="2400" b="1"/>
              <a:t>引起感染的常见模式，受军团菌污染的气溶胶常常致军团菌感染呼吸道</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1"/>
          <p:cNvSpPr>
            <a:spLocks noGrp="1"/>
          </p:cNvSpPr>
          <p:nvPr>
            <p:ph type="dt" sz="half" idx="10"/>
          </p:nvPr>
        </p:nvSpPr>
        <p:spPr/>
        <p:txBody>
          <a:bodyPr/>
          <a:lstStyle/>
          <a:p>
            <a:fld id="{4793E8B8-3E29-4305-B411-8D9FC5715A79}" type="datetime1">
              <a:rPr lang="zh-CN" altLang="en-US"/>
              <a:pPr/>
              <a:t>2020/2/25</a:t>
            </a:fld>
            <a:endParaRPr lang="en-US" altLang="zh-CN"/>
          </a:p>
        </p:txBody>
      </p:sp>
      <p:sp>
        <p:nvSpPr>
          <p:cNvPr id="8" name="页脚占位符 2"/>
          <p:cNvSpPr>
            <a:spLocks noGrp="1"/>
          </p:cNvSpPr>
          <p:nvPr>
            <p:ph type="ftr" sz="quarter" idx="11"/>
          </p:nvPr>
        </p:nvSpPr>
        <p:spPr/>
        <p:txBody>
          <a:bodyPr/>
          <a:lstStyle/>
          <a:p>
            <a:r>
              <a:rPr lang="en-US" altLang="zh-CN"/>
              <a:t>Dr.HU Bijie</a:t>
            </a:r>
          </a:p>
        </p:txBody>
      </p:sp>
      <p:sp>
        <p:nvSpPr>
          <p:cNvPr id="9" name="灯片编号占位符 3"/>
          <p:cNvSpPr>
            <a:spLocks noGrp="1"/>
          </p:cNvSpPr>
          <p:nvPr>
            <p:ph type="sldNum" sz="quarter" idx="12"/>
          </p:nvPr>
        </p:nvSpPr>
        <p:spPr/>
        <p:txBody>
          <a:bodyPr/>
          <a:lstStyle/>
          <a:p>
            <a:fld id="{2855B6EC-35FC-4013-A57D-6DB2FAF1FF86}" type="slidenum">
              <a:rPr lang="en-US" altLang="zh-CN"/>
              <a:pPr/>
              <a:t>67</a:t>
            </a:fld>
            <a:endParaRPr lang="en-US" altLang="zh-CN"/>
          </a:p>
        </p:txBody>
      </p:sp>
      <p:sp>
        <p:nvSpPr>
          <p:cNvPr id="4034562" name="标题 1"/>
          <p:cNvSpPr>
            <a:spLocks noGrp="1"/>
          </p:cNvSpPr>
          <p:nvPr>
            <p:ph type="title" idx="4294967295"/>
          </p:nvPr>
        </p:nvSpPr>
        <p:spPr/>
        <p:txBody>
          <a:bodyPr/>
          <a:lstStyle/>
          <a:p>
            <a:r>
              <a:rPr lang="en-US" altLang="zh-CN" b="1"/>
              <a:t>  </a:t>
            </a:r>
            <a:r>
              <a:rPr lang="zh-CN" altLang="en-US" b="1"/>
              <a:t>看看自来水管内有什么？</a:t>
            </a:r>
          </a:p>
        </p:txBody>
      </p:sp>
      <p:pic>
        <p:nvPicPr>
          <p:cNvPr id="77826" name="Picture 2" descr="C:\Users\周昭彦\Desktop\新建文件夹\页面提取自－pdf_Tech_Presentations_ASHRAE April 08-2.tiff"/>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901825" y="1493838"/>
            <a:ext cx="5553075" cy="5754687"/>
          </a:xfrm>
        </p:spPr>
      </p:pic>
      <p:pic>
        <p:nvPicPr>
          <p:cNvPr id="5" name="Picture 1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4643438"/>
            <a:ext cx="2535237" cy="1935162"/>
          </a:xfrm>
          <a:prstGeom prst="rect">
            <a:avLst/>
          </a:prstGeom>
          <a:noFill/>
          <a:ln>
            <a:noFill/>
          </a:ln>
          <a:effectLst>
            <a:outerShdw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5"/>
          <a:srcRect/>
          <a:stretch>
            <a:fillRect/>
          </a:stretch>
        </p:blipFill>
        <p:spPr bwMode="auto">
          <a:xfrm>
            <a:off x="6215063" y="4643438"/>
            <a:ext cx="2643187" cy="1933575"/>
          </a:xfrm>
          <a:prstGeom prst="rect">
            <a:avLst/>
          </a:prstGeom>
          <a:ln>
            <a:noFill/>
          </a:ln>
          <a:effectLst>
            <a:outerShdw blurRad="190500" algn="tl" rotWithShape="0">
              <a:srgbClr val="000000">
                <a:alpha val="70000"/>
              </a:srgbClr>
            </a:outerShdw>
          </a:effectLst>
        </p:spPr>
      </p:pic>
      <p:pic>
        <p:nvPicPr>
          <p:cNvPr id="60417"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7563" y="4643438"/>
            <a:ext cx="2603500" cy="1928812"/>
          </a:xfrm>
          <a:prstGeom prst="rect">
            <a:avLst/>
          </a:prstGeom>
          <a:noFill/>
          <a:ln>
            <a:noFill/>
          </a:ln>
          <a:effectLst>
            <a:outerShdw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期占位符 5"/>
          <p:cNvSpPr>
            <a:spLocks noGrp="1"/>
          </p:cNvSpPr>
          <p:nvPr>
            <p:ph type="dt" sz="half" idx="10"/>
          </p:nvPr>
        </p:nvSpPr>
        <p:spPr/>
        <p:txBody>
          <a:bodyPr/>
          <a:lstStyle/>
          <a:p>
            <a:fld id="{C894046A-8ABF-4691-ABFC-B17F7D6BE5D5}" type="datetime1">
              <a:rPr lang="zh-CN" altLang="en-US"/>
              <a:pPr/>
              <a:t>2020/2/25</a:t>
            </a:fld>
            <a:endParaRPr lang="en-US" altLang="zh-CN"/>
          </a:p>
        </p:txBody>
      </p:sp>
      <p:sp>
        <p:nvSpPr>
          <p:cNvPr id="7" name="页脚占位符 6"/>
          <p:cNvSpPr>
            <a:spLocks noGrp="1"/>
          </p:cNvSpPr>
          <p:nvPr>
            <p:ph type="ftr" sz="quarter" idx="11"/>
          </p:nvPr>
        </p:nvSpPr>
        <p:spPr/>
        <p:txBody>
          <a:bodyPr/>
          <a:lstStyle/>
          <a:p>
            <a:r>
              <a:rPr lang="en-US" altLang="zh-CN"/>
              <a:t>Dr.HU Bijie</a:t>
            </a:r>
          </a:p>
        </p:txBody>
      </p:sp>
      <p:sp>
        <p:nvSpPr>
          <p:cNvPr id="8" name="灯片编号占位符 7"/>
          <p:cNvSpPr>
            <a:spLocks noGrp="1"/>
          </p:cNvSpPr>
          <p:nvPr>
            <p:ph type="sldNum" sz="quarter" idx="12"/>
          </p:nvPr>
        </p:nvSpPr>
        <p:spPr/>
        <p:txBody>
          <a:bodyPr/>
          <a:lstStyle/>
          <a:p>
            <a:fld id="{1FF0D8CE-CB39-4D26-BDFB-DDACE6755E1E}" type="slidenum">
              <a:rPr lang="en-US" altLang="zh-CN"/>
              <a:pPr/>
              <a:t>68</a:t>
            </a:fld>
            <a:endParaRPr lang="en-US" altLang="zh-CN"/>
          </a:p>
        </p:txBody>
      </p:sp>
      <p:sp>
        <p:nvSpPr>
          <p:cNvPr id="4033538" name="Rectangle 2"/>
          <p:cNvSpPr>
            <a:spLocks noGrp="1" noChangeArrowheads="1"/>
          </p:cNvSpPr>
          <p:nvPr>
            <p:ph type="title"/>
          </p:nvPr>
        </p:nvSpPr>
        <p:spPr/>
        <p:txBody>
          <a:bodyPr/>
          <a:lstStyle/>
          <a:p>
            <a:r>
              <a:rPr lang="zh-CN" altLang="en-US" sz="3600" b="1"/>
              <a:t>自来水龙头非结核分枝杆菌污染，有多少严重？都是非致病菌？</a:t>
            </a:r>
          </a:p>
        </p:txBody>
      </p:sp>
      <p:pic>
        <p:nvPicPr>
          <p:cNvPr id="4033539" name="Picture 3" descr="IMG_6562"/>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271588" y="1981200"/>
            <a:ext cx="2636837"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33540" name="Picture 4" descr="01200000031869119555244787500"/>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062038" y="4114800"/>
            <a:ext cx="3055937" cy="1981200"/>
          </a:xfrm>
          <a:noFill/>
          <a:ln/>
        </p:spPr>
      </p:pic>
      <p:pic>
        <p:nvPicPr>
          <p:cNvPr id="4033543" name="Picture 7" descr="IMG_6557"/>
          <p:cNvPicPr>
            <a:picLocks noChangeAspect="1" noChangeArrowheads="1"/>
          </p:cNvPicPr>
          <p:nvPr>
            <p:ph sz="half" idx="3"/>
          </p:nvPr>
        </p:nvPicPr>
        <p:blipFill>
          <a:blip r:embed="rId4">
            <a:extLst>
              <a:ext uri="{28A0092B-C50C-407E-A947-70E740481C1C}">
                <a14:useLocalDpi xmlns:a14="http://schemas.microsoft.com/office/drawing/2010/main" val="0"/>
              </a:ext>
            </a:extLst>
          </a:blip>
          <a:srcRect/>
          <a:stretch>
            <a:fillRect/>
          </a:stretch>
        </p:blipFill>
        <p:spPr>
          <a:xfrm>
            <a:off x="4572000" y="2565400"/>
            <a:ext cx="4129088" cy="3094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1"/>
          <p:cNvSpPr>
            <a:spLocks noGrp="1"/>
          </p:cNvSpPr>
          <p:nvPr>
            <p:ph type="dt" sz="half" idx="10"/>
          </p:nvPr>
        </p:nvSpPr>
        <p:spPr/>
        <p:txBody>
          <a:bodyPr/>
          <a:lstStyle/>
          <a:p>
            <a:fld id="{CF6D1ED9-EB24-43FB-BB77-B2E1CA5BB8F5}" type="datetime1">
              <a:rPr lang="zh-CN" altLang="en-US"/>
              <a:pPr/>
              <a:t>2020/2/25</a:t>
            </a:fld>
            <a:endParaRPr lang="en-US" altLang="zh-CN"/>
          </a:p>
        </p:txBody>
      </p:sp>
      <p:sp>
        <p:nvSpPr>
          <p:cNvPr id="8" name="页脚占位符 2"/>
          <p:cNvSpPr>
            <a:spLocks noGrp="1"/>
          </p:cNvSpPr>
          <p:nvPr>
            <p:ph type="ftr" sz="quarter" idx="11"/>
          </p:nvPr>
        </p:nvSpPr>
        <p:spPr/>
        <p:txBody>
          <a:bodyPr/>
          <a:lstStyle/>
          <a:p>
            <a:r>
              <a:rPr lang="en-US" altLang="zh-CN"/>
              <a:t>Dr.HU Bijie</a:t>
            </a:r>
          </a:p>
        </p:txBody>
      </p:sp>
      <p:sp>
        <p:nvSpPr>
          <p:cNvPr id="9" name="灯片编号占位符 3"/>
          <p:cNvSpPr>
            <a:spLocks noGrp="1"/>
          </p:cNvSpPr>
          <p:nvPr>
            <p:ph type="sldNum" sz="quarter" idx="12"/>
          </p:nvPr>
        </p:nvSpPr>
        <p:spPr/>
        <p:txBody>
          <a:bodyPr/>
          <a:lstStyle/>
          <a:p>
            <a:fld id="{CB021ED0-5AA4-4174-9383-8572DD2179D5}" type="slidenum">
              <a:rPr lang="en-US" altLang="zh-CN"/>
              <a:pPr/>
              <a:t>69</a:t>
            </a:fld>
            <a:endParaRPr lang="en-US" altLang="zh-CN"/>
          </a:p>
        </p:txBody>
      </p:sp>
      <p:sp>
        <p:nvSpPr>
          <p:cNvPr id="4041730" name="标题 1"/>
          <p:cNvSpPr>
            <a:spLocks noGrp="1"/>
          </p:cNvSpPr>
          <p:nvPr>
            <p:ph type="title" idx="4294967295"/>
          </p:nvPr>
        </p:nvSpPr>
        <p:spPr>
          <a:xfrm>
            <a:off x="395288" y="428625"/>
            <a:ext cx="8208962" cy="823913"/>
          </a:xfrm>
        </p:spPr>
        <p:txBody>
          <a:bodyPr anchor="b"/>
          <a:lstStyle/>
          <a:p>
            <a:r>
              <a:rPr lang="zh-CN" altLang="en-US" sz="4000"/>
              <a:t>中山医院水龙头军团菌采样</a:t>
            </a:r>
            <a:br>
              <a:rPr lang="zh-CN" altLang="en-US" sz="4000"/>
            </a:br>
            <a:r>
              <a:rPr lang="zh-CN" altLang="en-US" sz="3200"/>
              <a:t>（部分病区污染严重，高达</a:t>
            </a:r>
            <a:r>
              <a:rPr lang="en-US" altLang="zh-CN" sz="3200"/>
              <a:t>100000/L)</a:t>
            </a:r>
          </a:p>
        </p:txBody>
      </p:sp>
      <p:sp>
        <p:nvSpPr>
          <p:cNvPr id="4041731" name="灯片编号占位符 4"/>
          <p:cNvSpPr txBox="1">
            <a:spLocks noGrp="1"/>
          </p:cNvSpPr>
          <p:nvPr/>
        </p:nvSpPr>
        <p:spPr bwMode="auto">
          <a:xfrm>
            <a:off x="7246938" y="6629400"/>
            <a:ext cx="18970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eaLnBrk="0" hangingPunct="0"/>
            <a:fld id="{903CC146-F723-489C-8F0C-057CA0E65591}" type="slidenum">
              <a:rPr kumimoji="0" lang="en-US" altLang="zh-CN" sz="1400" b="1">
                <a:latin typeface="Arial" panose="020B0604020202020204" pitchFamily="34" charset="0"/>
              </a:rPr>
              <a:pPr algn="r" eaLnBrk="0" hangingPunct="0"/>
              <a:t>69</a:t>
            </a:fld>
            <a:endParaRPr kumimoji="0" lang="en-US" altLang="zh-CN" sz="1400" b="1">
              <a:latin typeface="Arial" panose="020B0604020202020204" pitchFamily="34" charset="0"/>
            </a:endParaRPr>
          </a:p>
        </p:txBody>
      </p:sp>
      <p:sp>
        <p:nvSpPr>
          <p:cNvPr id="4041732" name="内容占位符 5"/>
          <p:cNvSpPr>
            <a:spLocks noGrp="1"/>
          </p:cNvSpPr>
          <p:nvPr>
            <p:ph sz="half" idx="4294967295"/>
          </p:nvPr>
        </p:nvSpPr>
        <p:spPr>
          <a:xfrm>
            <a:off x="685800" y="1981200"/>
            <a:ext cx="3810000" cy="4114800"/>
          </a:xfrm>
        </p:spPr>
        <p:txBody>
          <a:bodyPr/>
          <a:lstStyle/>
          <a:p>
            <a:pPr marL="280988" indent="-280988"/>
            <a:endParaRPr lang="zh-CN" altLang="zh-CN"/>
          </a:p>
        </p:txBody>
      </p:sp>
      <p:pic>
        <p:nvPicPr>
          <p:cNvPr id="40417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773238"/>
            <a:ext cx="3128963"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417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773238"/>
            <a:ext cx="3240088" cy="319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advClick="0"/>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0C44C65-753A-4015-9225-50BFEA9CC3BB}"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9A5E62FE-8C74-4752-8F6F-305653165E6E}" type="slidenum">
              <a:rPr lang="en-US" altLang="zh-CN"/>
              <a:pPr/>
              <a:t>70</a:t>
            </a:fld>
            <a:endParaRPr lang="en-US" altLang="zh-CN"/>
          </a:p>
        </p:txBody>
      </p:sp>
      <p:sp>
        <p:nvSpPr>
          <p:cNvPr id="3951618" name="Rectangle 2"/>
          <p:cNvSpPr>
            <a:spLocks noGrp="1" noChangeArrowheads="1"/>
          </p:cNvSpPr>
          <p:nvPr>
            <p:ph type="title"/>
          </p:nvPr>
        </p:nvSpPr>
        <p:spPr/>
        <p:txBody>
          <a:bodyPr/>
          <a:lstStyle/>
          <a:p>
            <a:pPr algn="l"/>
            <a:r>
              <a:rPr lang="en-US" altLang="zh-CN" sz="3600" b="1"/>
              <a:t>SIFIC</a:t>
            </a:r>
            <a:r>
              <a:rPr lang="zh-CN" altLang="en-US" sz="3600" b="1"/>
              <a:t>讨论：</a:t>
            </a:r>
            <a:br>
              <a:rPr lang="zh-CN" altLang="en-US" sz="3600" b="1"/>
            </a:br>
            <a:r>
              <a:rPr lang="zh-CN" altLang="en-US" sz="3600" b="1"/>
              <a:t>口腔科用水需要常规检测吗？</a:t>
            </a:r>
          </a:p>
        </p:txBody>
      </p:sp>
      <p:sp>
        <p:nvSpPr>
          <p:cNvPr id="3951619" name="Rectangle 3"/>
          <p:cNvSpPr>
            <a:spLocks noGrp="1" noChangeArrowheads="1"/>
          </p:cNvSpPr>
          <p:nvPr>
            <p:ph type="body" idx="1"/>
          </p:nvPr>
        </p:nvSpPr>
        <p:spPr/>
        <p:txBody>
          <a:bodyPr/>
          <a:lstStyle/>
          <a:p>
            <a:pPr>
              <a:lnSpc>
                <a:spcPct val="80000"/>
              </a:lnSpc>
            </a:pPr>
            <a:r>
              <a:rPr lang="zh-CN" altLang="en-US" sz="2400" b="1">
                <a:latin typeface="宋体" panose="02010600030101010101" pitchFamily="2" charset="-122"/>
              </a:rPr>
              <a:t>无相关法规要求口腔科治疗台用水要达到什么国标。但我院还是在进水系统上做了过滤装置。原因保护治疗台管道系统。</a:t>
            </a:r>
          </a:p>
          <a:p>
            <a:pPr>
              <a:lnSpc>
                <a:spcPct val="80000"/>
              </a:lnSpc>
            </a:pPr>
            <a:r>
              <a:rPr lang="zh-CN" altLang="en-US" sz="2400" b="1">
                <a:latin typeface="宋体" panose="02010600030101010101" pitchFamily="2" charset="-122"/>
              </a:rPr>
              <a:t>我们口腔科用的是</a:t>
            </a:r>
            <a:r>
              <a:rPr lang="en-US" altLang="zh-CN" sz="2400" b="1">
                <a:latin typeface="宋体" panose="02010600030101010101" pitchFamily="2" charset="-122"/>
              </a:rPr>
              <a:t>5ppm</a:t>
            </a:r>
            <a:r>
              <a:rPr lang="zh-CN" altLang="en-US" sz="2400" b="1">
                <a:latin typeface="宋体" panose="02010600030101010101" pitchFamily="2" charset="-122"/>
              </a:rPr>
              <a:t>的二氧化氯水（该项目或国际先进水平），由院内制剂室自行配制，每周更换二次并对储水瓶进行消毒。几年前我们对治疗台用水进行过监测（当时用的是蒸馏水），每毫升细菌数量可观，超过</a:t>
            </a:r>
            <a:r>
              <a:rPr lang="en-US" altLang="zh-CN" sz="2400" b="1">
                <a:latin typeface="宋体" panose="02010600030101010101" pitchFamily="2" charset="-122"/>
              </a:rPr>
              <a:t>4</a:t>
            </a:r>
            <a:r>
              <a:rPr lang="zh-CN" altLang="en-US" sz="2400" b="1">
                <a:latin typeface="宋体" panose="02010600030101010101" pitchFamily="2" charset="-122"/>
              </a:rPr>
              <a:t>位数。</a:t>
            </a:r>
          </a:p>
          <a:p>
            <a:pPr>
              <a:lnSpc>
                <a:spcPct val="80000"/>
              </a:lnSpc>
            </a:pPr>
            <a:r>
              <a:rPr lang="zh-CN" altLang="en-US" sz="2400" b="1">
                <a:latin typeface="宋体" panose="02010600030101010101" pitchFamily="2" charset="-122"/>
              </a:rPr>
              <a:t>目前无相关口腔综合治疗台用水和监测要求，如果能达到饮用水标准（我国市政水细菌含量的要求是小于</a:t>
            </a:r>
            <a:r>
              <a:rPr lang="en-US" altLang="zh-CN" sz="2400" b="1">
                <a:latin typeface="宋体" panose="02010600030101010101" pitchFamily="2" charset="-122"/>
              </a:rPr>
              <a:t>100CFU/mL</a:t>
            </a:r>
            <a:r>
              <a:rPr lang="zh-CN" altLang="en-US" sz="2400" b="1">
                <a:latin typeface="宋体" panose="02010600030101010101" pitchFamily="2" charset="-122"/>
              </a:rPr>
              <a:t>）就可以，大家认为呢？ </a:t>
            </a:r>
          </a:p>
          <a:p>
            <a:pPr>
              <a:lnSpc>
                <a:spcPct val="80000"/>
              </a:lnSpc>
            </a:pPr>
            <a:r>
              <a:rPr lang="zh-CN" altLang="en-US" sz="2400" b="1">
                <a:latin typeface="宋体" panose="02010600030101010101" pitchFamily="2" charset="-122"/>
              </a:rPr>
              <a:t>我们医院的口腔科综合治疗台是用蒸馏水，也是为了防止管道系统由于水垢沉积而堵塞老化。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5D0B648-6913-43CF-B192-BAD09901CB66}"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CCDA1880-447F-43A7-A8A2-916F41DD22CE}" type="slidenum">
              <a:rPr lang="en-US" altLang="zh-CN"/>
              <a:pPr/>
              <a:t>71</a:t>
            </a:fld>
            <a:endParaRPr lang="en-US" altLang="zh-CN"/>
          </a:p>
        </p:txBody>
      </p:sp>
      <p:sp>
        <p:nvSpPr>
          <p:cNvPr id="3961858" name="Rectangle 2"/>
          <p:cNvSpPr>
            <a:spLocks noGrp="1" noChangeArrowheads="1"/>
          </p:cNvSpPr>
          <p:nvPr>
            <p:ph type="title"/>
          </p:nvPr>
        </p:nvSpPr>
        <p:spPr>
          <a:xfrm>
            <a:off x="395288" y="609600"/>
            <a:ext cx="8748712" cy="1143000"/>
          </a:xfrm>
        </p:spPr>
        <p:txBody>
          <a:bodyPr/>
          <a:lstStyle/>
          <a:p>
            <a:r>
              <a:rPr lang="zh-CN" altLang="en-US" sz="3200" b="1"/>
              <a:t>你监测过口腔科综合治疗椅水路污染情况吗？</a:t>
            </a:r>
            <a:r>
              <a:rPr lang="zh-CN" altLang="en-US" sz="4000"/>
              <a:t> </a:t>
            </a:r>
          </a:p>
        </p:txBody>
      </p:sp>
      <p:sp>
        <p:nvSpPr>
          <p:cNvPr id="3961859" name="Rectangle 3"/>
          <p:cNvSpPr>
            <a:spLocks noGrp="1" noChangeArrowheads="1"/>
          </p:cNvSpPr>
          <p:nvPr>
            <p:ph type="body" idx="1"/>
          </p:nvPr>
        </p:nvSpPr>
        <p:spPr/>
        <p:txBody>
          <a:bodyPr/>
          <a:lstStyle/>
          <a:p>
            <a:pPr>
              <a:lnSpc>
                <a:spcPct val="80000"/>
              </a:lnSpc>
            </a:pPr>
            <a:r>
              <a:rPr lang="zh-CN" altLang="en-US" sz="2400" b="1" dirty="0"/>
              <a:t>一年前我院专门对口腔科的冲洗水进行了监测，结果很严重，细菌数远远大于自来水的培养结果。都是非发酵菌生长，简直是纯培养，不止是一台治疗椅子，特别是国产的尤为严重，进口的可能管路的材质，明显要好于国产的，也请了厂家来更换管道，我们也重新更换了水过滤器，但结果仍然没有大的改变。</a:t>
            </a:r>
          </a:p>
          <a:p>
            <a:pPr>
              <a:lnSpc>
                <a:spcPct val="80000"/>
              </a:lnSpc>
            </a:pPr>
            <a:r>
              <a:rPr lang="zh-CN" altLang="en-US" sz="2400" b="1" dirty="0"/>
              <a:t>看了有医院在牙科椅边配备了瓶装纯净水，我想如果是这</a:t>
            </a:r>
            <a:r>
              <a:rPr lang="zh-CN" altLang="en-US" sz="2400" b="1" dirty="0" smtClean="0"/>
              <a:t>样可能就</a:t>
            </a:r>
            <a:r>
              <a:rPr lang="zh-CN" altLang="en-US" sz="2400" b="1" dirty="0"/>
              <a:t>没问题</a:t>
            </a:r>
            <a:r>
              <a:rPr lang="zh-CN" altLang="en-US" sz="2400" b="1" dirty="0" smtClean="0"/>
              <a:t>了，可行</a:t>
            </a:r>
            <a:r>
              <a:rPr lang="zh-CN" altLang="en-US" sz="2400" b="1" dirty="0"/>
              <a:t>吗？</a:t>
            </a:r>
          </a:p>
          <a:p>
            <a:pPr>
              <a:lnSpc>
                <a:spcPct val="80000"/>
              </a:lnSpc>
            </a:pPr>
            <a:r>
              <a:rPr lang="zh-CN" altLang="en-US" sz="2400" b="1" dirty="0"/>
              <a:t>牙科治疗台水系统的污染问题目前已经引起了业内人士的高度关注。目前国内大部分医院口腔科均没有对治疗台用水采取消毒措施，这种状况的持续将使其成为传染源。</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8BB2932-5EE2-47D8-9CB4-F0234DDABCC5}"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45569DDB-D008-4EF0-9FED-0681802D7144}" type="slidenum">
              <a:rPr lang="en-US" altLang="zh-CN"/>
              <a:pPr/>
              <a:t>72</a:t>
            </a:fld>
            <a:endParaRPr lang="en-US" altLang="zh-CN"/>
          </a:p>
        </p:txBody>
      </p:sp>
      <p:sp>
        <p:nvSpPr>
          <p:cNvPr id="4082690" name="Rectangle 2"/>
          <p:cNvSpPr>
            <a:spLocks noGrp="1" noChangeArrowheads="1"/>
          </p:cNvSpPr>
          <p:nvPr>
            <p:ph type="title"/>
          </p:nvPr>
        </p:nvSpPr>
        <p:spPr>
          <a:xfrm>
            <a:off x="539750" y="609600"/>
            <a:ext cx="7918450" cy="1143000"/>
          </a:xfrm>
        </p:spPr>
        <p:txBody>
          <a:bodyPr/>
          <a:lstStyle/>
          <a:p>
            <a:r>
              <a:rPr lang="zh-CN" altLang="en-US" sz="3200" b="1"/>
              <a:t>目前国外主要采用四种方法来解决这一难题</a:t>
            </a:r>
          </a:p>
        </p:txBody>
      </p:sp>
      <p:sp>
        <p:nvSpPr>
          <p:cNvPr id="4082691" name="Rectangle 3"/>
          <p:cNvSpPr>
            <a:spLocks noGrp="1" noChangeArrowheads="1"/>
          </p:cNvSpPr>
          <p:nvPr>
            <p:ph type="body" idx="1"/>
          </p:nvPr>
        </p:nvSpPr>
        <p:spPr/>
        <p:txBody>
          <a:bodyPr/>
          <a:lstStyle/>
          <a:p>
            <a:pPr>
              <a:lnSpc>
                <a:spcPct val="80000"/>
              </a:lnSpc>
            </a:pPr>
            <a:r>
              <a:rPr lang="zh-CN" altLang="en-US" sz="2800" b="1" dirty="0"/>
              <a:t>放弃市政水源采用独立的牙科供水系统。</a:t>
            </a:r>
          </a:p>
          <a:p>
            <a:pPr>
              <a:lnSpc>
                <a:spcPct val="80000"/>
              </a:lnSpc>
            </a:pPr>
            <a:r>
              <a:rPr lang="zh-CN" altLang="en-US" sz="2800" b="1" dirty="0"/>
              <a:t>在手机与水道衔接处放过滤装置，但需经常更换，价格昂贵且对牙钻的回吸污染并不能起到很好的屏障作用。</a:t>
            </a:r>
          </a:p>
          <a:p>
            <a:pPr>
              <a:lnSpc>
                <a:spcPct val="80000"/>
              </a:lnSpc>
            </a:pPr>
            <a:r>
              <a:rPr lang="zh-CN" altLang="en-US" sz="2800" b="1" dirty="0"/>
              <a:t>采用一次性无菌输水管道。</a:t>
            </a:r>
          </a:p>
          <a:p>
            <a:pPr>
              <a:lnSpc>
                <a:spcPct val="80000"/>
              </a:lnSpc>
            </a:pPr>
            <a:r>
              <a:rPr lang="zh-CN" altLang="en-US" sz="2800" b="1" dirty="0"/>
              <a:t>采用化学药物如洗必泰、次氯酸钠、双氧</a:t>
            </a:r>
            <a:r>
              <a:rPr lang="zh-CN" altLang="en-US" sz="2800" b="1" dirty="0" smtClean="0"/>
              <a:t>水、含碘类消毒剂等</a:t>
            </a:r>
            <a:r>
              <a:rPr lang="zh-CN" altLang="en-US" sz="2800" b="1" dirty="0"/>
              <a:t>冲洗管道。</a:t>
            </a:r>
          </a:p>
          <a:p>
            <a:pPr>
              <a:lnSpc>
                <a:spcPct val="80000"/>
              </a:lnSpc>
            </a:pPr>
            <a:r>
              <a:rPr lang="zh-CN" altLang="en-US" sz="2800" b="1" dirty="0"/>
              <a:t>国内报告：在牙科治疗台持续通入</a:t>
            </a:r>
            <a:r>
              <a:rPr lang="en-US" altLang="zh-CN" sz="2800" b="1" dirty="0"/>
              <a:t>2 mg/L</a:t>
            </a:r>
            <a:r>
              <a:rPr lang="zh-CN" altLang="en-US" sz="2800" b="1" dirty="0"/>
              <a:t>浓度的臭氧水，可在短时间内达到水源消毒作用</a:t>
            </a:r>
            <a:r>
              <a:rPr lang="zh-CN" altLang="en-US" sz="2800" b="1" dirty="0" smtClean="0"/>
              <a:t>。</a:t>
            </a:r>
            <a:endParaRPr lang="zh-CN" altLang="en-US" sz="2000" b="1"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9CF5C17-2770-46A7-A6A8-0FFA3D2746A6}"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1C1E36DA-BC07-4330-BF81-9A33BEC117D9}" type="slidenum">
              <a:rPr lang="en-US" altLang="zh-CN"/>
              <a:pPr/>
              <a:t>73</a:t>
            </a:fld>
            <a:endParaRPr lang="en-US" altLang="zh-CN"/>
          </a:p>
        </p:txBody>
      </p:sp>
      <p:sp>
        <p:nvSpPr>
          <p:cNvPr id="4023298" name="Rectangle 2"/>
          <p:cNvSpPr>
            <a:spLocks noGrp="1" noChangeArrowheads="1"/>
          </p:cNvSpPr>
          <p:nvPr>
            <p:ph type="title"/>
          </p:nvPr>
        </p:nvSpPr>
        <p:spPr/>
        <p:txBody>
          <a:bodyPr/>
          <a:lstStyle/>
          <a:p>
            <a:r>
              <a:rPr lang="zh-CN" altLang="en-US" sz="4000" b="1"/>
              <a:t>时刻牢记：“水”容易滋生各种细菌，共用液体是危险的！</a:t>
            </a:r>
          </a:p>
        </p:txBody>
      </p:sp>
      <p:sp>
        <p:nvSpPr>
          <p:cNvPr id="4023299" name="Rectangle 3"/>
          <p:cNvSpPr>
            <a:spLocks noGrp="1" noChangeArrowheads="1"/>
          </p:cNvSpPr>
          <p:nvPr>
            <p:ph type="body" idx="1"/>
          </p:nvPr>
        </p:nvSpPr>
        <p:spPr/>
        <p:txBody>
          <a:bodyPr/>
          <a:lstStyle/>
          <a:p>
            <a:r>
              <a:rPr lang="zh-CN" altLang="en-US" b="1"/>
              <a:t>无菌持物镊干罐保存</a:t>
            </a:r>
          </a:p>
          <a:p>
            <a:r>
              <a:rPr lang="zh-CN" altLang="en-US" b="1"/>
              <a:t>小包装的消毒棉签、棉球</a:t>
            </a:r>
          </a:p>
          <a:p>
            <a:r>
              <a:rPr lang="zh-CN" altLang="en-US" b="1"/>
              <a:t>取消手卫生浸泡盆</a:t>
            </a:r>
          </a:p>
          <a:p>
            <a:r>
              <a:rPr lang="en-US" altLang="zh-CN" b="1"/>
              <a:t>……</a:t>
            </a:r>
          </a:p>
          <a:p>
            <a:endParaRPr lang="en-US" altLang="zh-CN" b="1"/>
          </a:p>
        </p:txBody>
      </p:sp>
    </p:spTree>
  </p:cSld>
  <p:clrMapOvr>
    <a:masterClrMapping/>
  </p:clrMapOvr>
  <p:transition advClick="0"/>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10D42F95-77E3-4217-BFF6-6A55277618C7}"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36AC2206-F083-480C-BACB-702873F6A4FE}" type="slidenum">
              <a:rPr lang="en-US" altLang="zh-CN"/>
              <a:pPr/>
              <a:t>74</a:t>
            </a:fld>
            <a:endParaRPr lang="en-US" altLang="zh-CN"/>
          </a:p>
        </p:txBody>
      </p:sp>
      <p:pic>
        <p:nvPicPr>
          <p:cNvPr id="3939330"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939331"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口腔科的环境消毒和微生物监测，如何做？</a:t>
            </a:r>
          </a:p>
        </p:txBody>
      </p:sp>
    </p:spTree>
  </p:cSld>
  <p:clrMapOvr>
    <a:masterClrMapping/>
  </p:clrMapOvr>
  <p:transition advClick="0"/>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日期占位符 1"/>
          <p:cNvSpPr>
            <a:spLocks noGrp="1"/>
          </p:cNvSpPr>
          <p:nvPr>
            <p:ph type="dt" sz="half" idx="10"/>
          </p:nvPr>
        </p:nvSpPr>
        <p:spPr/>
        <p:txBody>
          <a:bodyPr/>
          <a:lstStyle/>
          <a:p>
            <a:fld id="{BFF5D3CC-FAA9-4A48-9DA1-2A16E043EC22}" type="datetime1">
              <a:rPr lang="zh-CN" altLang="en-US"/>
              <a:pPr/>
              <a:t>2020/2/25</a:t>
            </a:fld>
            <a:endParaRPr lang="en-US" altLang="zh-CN"/>
          </a:p>
        </p:txBody>
      </p:sp>
      <p:sp>
        <p:nvSpPr>
          <p:cNvPr id="12" name="页脚占位符 2"/>
          <p:cNvSpPr>
            <a:spLocks noGrp="1"/>
          </p:cNvSpPr>
          <p:nvPr>
            <p:ph type="ftr" sz="quarter" idx="11"/>
          </p:nvPr>
        </p:nvSpPr>
        <p:spPr/>
        <p:txBody>
          <a:bodyPr/>
          <a:lstStyle/>
          <a:p>
            <a:r>
              <a:rPr lang="en-US" altLang="zh-CN"/>
              <a:t>Dr.HU Bijie</a:t>
            </a:r>
          </a:p>
        </p:txBody>
      </p:sp>
      <p:sp>
        <p:nvSpPr>
          <p:cNvPr id="13" name="灯片编号占位符 3"/>
          <p:cNvSpPr>
            <a:spLocks noGrp="1"/>
          </p:cNvSpPr>
          <p:nvPr>
            <p:ph type="sldNum" sz="quarter" idx="12"/>
          </p:nvPr>
        </p:nvSpPr>
        <p:spPr/>
        <p:txBody>
          <a:bodyPr/>
          <a:lstStyle/>
          <a:p>
            <a:fld id="{2EFD2C60-2782-4C68-B1A8-81E14FBE1A4C}" type="slidenum">
              <a:rPr lang="en-US" altLang="zh-CN"/>
              <a:pPr/>
              <a:t>75</a:t>
            </a:fld>
            <a:endParaRPr lang="en-US" altLang="zh-CN"/>
          </a:p>
        </p:txBody>
      </p:sp>
      <p:sp>
        <p:nvSpPr>
          <p:cNvPr id="7" name="日期占位符 3"/>
          <p:cNvSpPr txBox="1">
            <a:spLocks noGrp="1"/>
          </p:cNvSpPr>
          <p:nvPr/>
        </p:nvSpPr>
        <p:spPr bwMode="auto">
          <a:xfrm>
            <a:off x="685800" y="6248400"/>
            <a:ext cx="1905000" cy="457200"/>
          </a:xfrm>
          <a:prstGeom prst="rect">
            <a:avLst/>
          </a:prstGeom>
          <a:noFill/>
          <a:ln>
            <a:miter lim="800000"/>
            <a:headEnd/>
            <a:tailEnd/>
          </a:ln>
        </p:spPr>
        <p:txBody>
          <a:bodyPr/>
          <a:lstStyle/>
          <a:p>
            <a:pPr algn="l">
              <a:defRPr/>
            </a:pPr>
            <a:fld id="{5A1AC18F-2A95-4F94-AF8F-433FCA16301A}" type="datetime1">
              <a:rPr lang="zh-CN" altLang="en-US" sz="1400">
                <a:ea typeface="+mn-ea"/>
              </a:rPr>
              <a:pPr algn="l">
                <a:defRPr/>
              </a:pPr>
              <a:t>2020/2/25</a:t>
            </a:fld>
            <a:endParaRPr lang="en-US" altLang="zh-CN" sz="1400">
              <a:ea typeface="+mn-ea"/>
            </a:endParaRPr>
          </a:p>
        </p:txBody>
      </p:sp>
      <p:sp>
        <p:nvSpPr>
          <p:cNvPr id="8" name="页脚占位符 4"/>
          <p:cNvSpPr txBox="1">
            <a:spLocks noGrp="1"/>
          </p:cNvSpPr>
          <p:nvPr/>
        </p:nvSpPr>
        <p:spPr bwMode="auto">
          <a:xfrm>
            <a:off x="3124200" y="6248400"/>
            <a:ext cx="2895600" cy="457200"/>
          </a:xfrm>
          <a:prstGeom prst="rect">
            <a:avLst/>
          </a:prstGeom>
          <a:noFill/>
          <a:ln>
            <a:miter lim="800000"/>
            <a:headEnd/>
            <a:tailEnd/>
          </a:ln>
        </p:spPr>
        <p:txBody>
          <a:bodyPr/>
          <a:lstStyle/>
          <a:p>
            <a:pPr>
              <a:defRPr/>
            </a:pPr>
            <a:r>
              <a:rPr lang="en-US" altLang="zh-CN" sz="1400">
                <a:ea typeface="+mn-ea"/>
              </a:rPr>
              <a:t>Dr.HU Bijie</a:t>
            </a:r>
          </a:p>
        </p:txBody>
      </p:sp>
      <p:sp>
        <p:nvSpPr>
          <p:cNvPr id="9" name="灯片编号占位符 5"/>
          <p:cNvSpPr txBox="1">
            <a:spLocks noGrp="1"/>
          </p:cNvSpPr>
          <p:nvPr/>
        </p:nvSpPr>
        <p:spPr bwMode="auto">
          <a:xfrm>
            <a:off x="6553200" y="6248400"/>
            <a:ext cx="1905000" cy="457200"/>
          </a:xfrm>
          <a:prstGeom prst="rect">
            <a:avLst/>
          </a:prstGeom>
          <a:noFill/>
          <a:ln>
            <a:miter lim="800000"/>
            <a:headEnd/>
            <a:tailEnd/>
          </a:ln>
        </p:spPr>
        <p:txBody>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32E47A7C-8A21-48CF-8A35-C65CD7C30472}" type="slidenum">
              <a:rPr lang="en-US" altLang="zh-CN" sz="1400"/>
              <a:pPr algn="r"/>
              <a:t>75</a:t>
            </a:fld>
            <a:endParaRPr lang="en-US" altLang="zh-CN" sz="1400"/>
          </a:p>
        </p:txBody>
      </p:sp>
      <p:sp>
        <p:nvSpPr>
          <p:cNvPr id="4019205" name="Rectangle 2"/>
          <p:cNvSpPr>
            <a:spLocks noGrp="1" noChangeArrowheads="1"/>
          </p:cNvSpPr>
          <p:nvPr>
            <p:ph type="title" idx="4294967295"/>
          </p:nvPr>
        </p:nvSpPr>
        <p:spPr>
          <a:xfrm>
            <a:off x="685800" y="1085850"/>
            <a:ext cx="7772400" cy="895350"/>
          </a:xfrm>
          <a:noFill/>
        </p:spPr>
        <p:txBody>
          <a:bodyPr lIns="90488" tIns="44450" rIns="90488" bIns="44450"/>
          <a:lstStyle/>
          <a:p>
            <a:pPr algn="l"/>
            <a:r>
              <a:rPr lang="en-US" altLang="zh-CN" sz="3600" b="1">
                <a:latin typeface="Arial" panose="020B0604020202020204" pitchFamily="34" charset="0"/>
              </a:rPr>
              <a:t>    </a:t>
            </a:r>
            <a:r>
              <a:rPr lang="zh-CN" altLang="en-US" sz="3600" b="1">
                <a:latin typeface="Arial" panose="020B0604020202020204" pitchFamily="34" charset="0"/>
              </a:rPr>
              <a:t>环境微生物菌落总数卫生标准</a:t>
            </a:r>
            <a:r>
              <a:rPr lang="zh-CN" altLang="en-US" sz="2000">
                <a:latin typeface="Arial" panose="020B0604020202020204" pitchFamily="34" charset="0"/>
              </a:rPr>
              <a:t/>
            </a:r>
            <a:br>
              <a:rPr lang="zh-CN" altLang="en-US" sz="2000">
                <a:latin typeface="Arial" panose="020B0604020202020204" pitchFamily="34" charset="0"/>
              </a:rPr>
            </a:br>
            <a:endParaRPr lang="zh-CN" altLang="en-US" sz="2000">
              <a:latin typeface="Arial" panose="020B0604020202020204" pitchFamily="34" charset="0"/>
            </a:endParaRPr>
          </a:p>
        </p:txBody>
      </p:sp>
      <p:sp>
        <p:nvSpPr>
          <p:cNvPr id="4019206" name="Rectangle 3"/>
          <p:cNvSpPr>
            <a:spLocks noGrp="1" noChangeArrowheads="1"/>
          </p:cNvSpPr>
          <p:nvPr>
            <p:ph type="body" idx="4294967295"/>
          </p:nvPr>
        </p:nvSpPr>
        <p:spPr>
          <a:xfrm>
            <a:off x="685800" y="1981200"/>
            <a:ext cx="7772400" cy="3392488"/>
          </a:xfrm>
          <a:noFill/>
        </p:spPr>
        <p:txBody>
          <a:bodyPr lIns="90488" tIns="44450" rIns="90488" bIns="44450"/>
          <a:lstStyle/>
          <a:p>
            <a:pPr>
              <a:spcBef>
                <a:spcPct val="0"/>
              </a:spcBef>
              <a:buFontTx/>
              <a:buNone/>
            </a:pPr>
            <a:r>
              <a:rPr lang="zh-CN" altLang="en-US" sz="2800" b="1"/>
              <a:t>类别 范围              空气   物体表面  医务人员手</a:t>
            </a:r>
          </a:p>
          <a:p>
            <a:pPr>
              <a:spcBef>
                <a:spcPct val="0"/>
              </a:spcBef>
              <a:buFontTx/>
              <a:buNone/>
            </a:pPr>
            <a:endParaRPr lang="zh-CN" altLang="en-US" sz="2800" b="1"/>
          </a:p>
          <a:p>
            <a:pPr>
              <a:lnSpc>
                <a:spcPct val="120000"/>
              </a:lnSpc>
              <a:spcBef>
                <a:spcPct val="0"/>
              </a:spcBef>
              <a:buFontTx/>
              <a:buNone/>
            </a:pPr>
            <a:r>
              <a:rPr lang="en-US" altLang="zh-CN" sz="2800" b="1"/>
              <a:t>Ⅰ   </a:t>
            </a:r>
            <a:r>
              <a:rPr lang="zh-CN" altLang="en-US" sz="2800" b="1"/>
              <a:t>层流室             ≤</a:t>
            </a:r>
            <a:r>
              <a:rPr lang="en-US" altLang="zh-CN" sz="2800" b="1"/>
              <a:t>10     ≤5           ≤5</a:t>
            </a:r>
          </a:p>
          <a:p>
            <a:pPr>
              <a:lnSpc>
                <a:spcPct val="120000"/>
              </a:lnSpc>
              <a:spcBef>
                <a:spcPct val="0"/>
              </a:spcBef>
              <a:buFontTx/>
              <a:buNone/>
            </a:pPr>
            <a:r>
              <a:rPr lang="en-US" altLang="zh-CN" sz="2800" b="1"/>
              <a:t>Ⅱ   </a:t>
            </a:r>
            <a:r>
              <a:rPr lang="zh-CN" altLang="en-US" sz="2800" b="1"/>
              <a:t>普通手术室等 ≤</a:t>
            </a:r>
            <a:r>
              <a:rPr lang="en-US" altLang="zh-CN" sz="2800" b="1"/>
              <a:t>200   ≤5           ≤5</a:t>
            </a:r>
          </a:p>
          <a:p>
            <a:pPr>
              <a:lnSpc>
                <a:spcPct val="120000"/>
              </a:lnSpc>
              <a:spcBef>
                <a:spcPct val="0"/>
              </a:spcBef>
              <a:buFontTx/>
              <a:buNone/>
            </a:pPr>
            <a:r>
              <a:rPr lang="en-US" altLang="zh-CN" sz="2800" b="1"/>
              <a:t>Ⅲ   </a:t>
            </a:r>
            <a:r>
              <a:rPr lang="zh-CN" altLang="en-US" sz="2800" b="1"/>
              <a:t>普通病房等     ≤</a:t>
            </a:r>
            <a:r>
              <a:rPr lang="en-US" altLang="zh-CN" sz="2800" b="1"/>
              <a:t>500   ≤10         ≤10</a:t>
            </a:r>
          </a:p>
          <a:p>
            <a:pPr>
              <a:lnSpc>
                <a:spcPct val="120000"/>
              </a:lnSpc>
              <a:spcBef>
                <a:spcPct val="0"/>
              </a:spcBef>
              <a:buFontTx/>
              <a:buNone/>
            </a:pPr>
            <a:r>
              <a:rPr lang="en-US" altLang="zh-CN" sz="2800" b="1"/>
              <a:t>Ⅳ   </a:t>
            </a:r>
            <a:r>
              <a:rPr lang="zh-CN" altLang="en-US" sz="2800" b="1"/>
              <a:t>传染科及病房     －     ≤</a:t>
            </a:r>
            <a:r>
              <a:rPr lang="en-US" altLang="zh-CN" sz="2800" b="1"/>
              <a:t>15         ≤15</a:t>
            </a:r>
          </a:p>
          <a:p>
            <a:pPr>
              <a:spcBef>
                <a:spcPct val="0"/>
              </a:spcBef>
              <a:buFontTx/>
              <a:buNone/>
            </a:pPr>
            <a:endParaRPr lang="en-US" altLang="zh-CN" sz="2800" b="1"/>
          </a:p>
        </p:txBody>
      </p:sp>
      <p:sp>
        <p:nvSpPr>
          <p:cNvPr id="4019207" name="Line 4"/>
          <p:cNvSpPr>
            <a:spLocks noChangeShapeType="1"/>
          </p:cNvSpPr>
          <p:nvPr/>
        </p:nvSpPr>
        <p:spPr bwMode="auto">
          <a:xfrm>
            <a:off x="533400" y="1905000"/>
            <a:ext cx="72644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19208" name="Line 5"/>
          <p:cNvSpPr>
            <a:spLocks noChangeShapeType="1"/>
          </p:cNvSpPr>
          <p:nvPr/>
        </p:nvSpPr>
        <p:spPr bwMode="auto">
          <a:xfrm>
            <a:off x="609600" y="2819400"/>
            <a:ext cx="72644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19209" name="Line 6"/>
          <p:cNvSpPr>
            <a:spLocks noChangeShapeType="1"/>
          </p:cNvSpPr>
          <p:nvPr/>
        </p:nvSpPr>
        <p:spPr bwMode="auto">
          <a:xfrm>
            <a:off x="609600" y="5029200"/>
            <a:ext cx="72644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19210" name="Rectangle 3"/>
          <p:cNvSpPr>
            <a:spLocks noChangeArrowheads="1"/>
          </p:cNvSpPr>
          <p:nvPr/>
        </p:nvSpPr>
        <p:spPr bwMode="auto">
          <a:xfrm>
            <a:off x="611188" y="5300663"/>
            <a:ext cx="7848600" cy="865187"/>
          </a:xfrm>
          <a:prstGeom prst="rect">
            <a:avLst/>
          </a:prstGeom>
          <a:solidFill>
            <a:schemeClr val="bg2"/>
          </a:solidFill>
          <a:ln w="9525">
            <a:solidFill>
              <a:schemeClr val="accent1"/>
            </a:solidFill>
            <a:miter lim="800000"/>
            <a:headEnd/>
            <a:tailEnd/>
          </a:ln>
        </p:spPr>
        <p:txBody>
          <a:bodyPr/>
          <a:lstStyle>
            <a:lvl1pPr algn="l">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lgn="l">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lgn="l">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lgn="l">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lgn="l">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fontAlgn="base">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lnSpc>
                <a:spcPct val="120000"/>
              </a:lnSpc>
              <a:buFontTx/>
              <a:buNone/>
            </a:pPr>
            <a:r>
              <a:rPr lang="zh-CN" altLang="en-US" sz="3600" b="1"/>
              <a:t>环境微生物到底还要不要监测？</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19210"/>
                                        </p:tgtEl>
                                        <p:attrNameLst>
                                          <p:attrName>style.visibility</p:attrName>
                                        </p:attrNameLst>
                                      </p:cBhvr>
                                      <p:to>
                                        <p:strVal val="visible"/>
                                      </p:to>
                                    </p:set>
                                    <p:animEffect transition="in" filter="blinds(horizontal)">
                                      <p:cBhvr>
                                        <p:cTn id="7" dur="500"/>
                                        <p:tgtEl>
                                          <p:spTgt spid="4019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92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ABC057-384B-40F0-8549-33C657E89424}"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BFBCE780-15EC-43C8-9D8D-86F31D3726DD}" type="slidenum">
              <a:rPr lang="en-US" altLang="zh-CN"/>
              <a:pPr/>
              <a:t>76</a:t>
            </a:fld>
            <a:endParaRPr lang="en-US" altLang="zh-CN"/>
          </a:p>
        </p:txBody>
      </p:sp>
      <p:sp>
        <p:nvSpPr>
          <p:cNvPr id="4021250" name="Rectangle 2"/>
          <p:cNvSpPr>
            <a:spLocks noGrp="1" noChangeArrowheads="1"/>
          </p:cNvSpPr>
          <p:nvPr>
            <p:ph type="title"/>
          </p:nvPr>
        </p:nvSpPr>
        <p:spPr/>
        <p:txBody>
          <a:bodyPr/>
          <a:lstStyle/>
          <a:p>
            <a:r>
              <a:rPr lang="zh-CN" altLang="en-US" sz="4000" b="1"/>
              <a:t>空气微生物还要监测吗？</a:t>
            </a:r>
          </a:p>
        </p:txBody>
      </p:sp>
      <p:sp>
        <p:nvSpPr>
          <p:cNvPr id="4021251" name="Rectangle 3"/>
          <p:cNvSpPr>
            <a:spLocks noGrp="1" noChangeArrowheads="1"/>
          </p:cNvSpPr>
          <p:nvPr>
            <p:ph type="body" idx="1"/>
          </p:nvPr>
        </p:nvSpPr>
        <p:spPr/>
        <p:txBody>
          <a:bodyPr/>
          <a:lstStyle/>
          <a:p>
            <a:r>
              <a:rPr lang="zh-CN" altLang="en-US" b="1"/>
              <a:t>经空气传播的微生物</a:t>
            </a:r>
          </a:p>
          <a:p>
            <a:r>
              <a:rPr lang="zh-CN" altLang="en-US" b="1"/>
              <a:t>常规空气培养能监测的微生物</a:t>
            </a:r>
          </a:p>
          <a:p>
            <a:endParaRPr lang="zh-CN" altLang="en-US" b="1"/>
          </a:p>
          <a:p>
            <a:r>
              <a:rPr lang="zh-CN" altLang="en-US" b="1"/>
              <a:t>空气培养的方法与准确性</a:t>
            </a:r>
          </a:p>
          <a:p>
            <a:endParaRPr lang="zh-CN" altLang="en-US" b="1"/>
          </a:p>
          <a:p>
            <a:r>
              <a:rPr lang="zh-CN" altLang="en-US" b="1"/>
              <a:t>与医院感染的关联性</a:t>
            </a:r>
          </a:p>
          <a:p>
            <a:r>
              <a:rPr lang="zh-CN" altLang="en-US" b="1"/>
              <a:t>超标后的处理方法</a:t>
            </a:r>
          </a:p>
        </p:txBody>
      </p:sp>
    </p:spTree>
  </p:cSld>
  <p:clrMapOvr>
    <a:masterClrMapping/>
  </p:clrMapOvr>
  <p:transition advClick="0"/>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1"/>
          <p:cNvSpPr>
            <a:spLocks noGrp="1"/>
          </p:cNvSpPr>
          <p:nvPr>
            <p:ph type="dt" sz="half" idx="10"/>
          </p:nvPr>
        </p:nvSpPr>
        <p:spPr/>
        <p:txBody>
          <a:bodyPr/>
          <a:lstStyle/>
          <a:p>
            <a:fld id="{F10CC5D7-CFDC-4FF2-8C92-0FAB3311267A}" type="datetime1">
              <a:rPr lang="zh-CN" altLang="en-US"/>
              <a:pPr/>
              <a:t>2020/2/25</a:t>
            </a:fld>
            <a:endParaRPr lang="en-US" altLang="zh-CN"/>
          </a:p>
        </p:txBody>
      </p:sp>
      <p:sp>
        <p:nvSpPr>
          <p:cNvPr id="9" name="页脚占位符 2"/>
          <p:cNvSpPr>
            <a:spLocks noGrp="1"/>
          </p:cNvSpPr>
          <p:nvPr>
            <p:ph type="ftr" sz="quarter" idx="11"/>
          </p:nvPr>
        </p:nvSpPr>
        <p:spPr/>
        <p:txBody>
          <a:bodyPr/>
          <a:lstStyle/>
          <a:p>
            <a:r>
              <a:rPr lang="en-US" altLang="zh-CN"/>
              <a:t>Dr.HU Bijie</a:t>
            </a:r>
          </a:p>
        </p:txBody>
      </p:sp>
      <p:sp>
        <p:nvSpPr>
          <p:cNvPr id="10" name="灯片编号占位符 3"/>
          <p:cNvSpPr>
            <a:spLocks noGrp="1"/>
          </p:cNvSpPr>
          <p:nvPr>
            <p:ph type="sldNum" sz="quarter" idx="12"/>
          </p:nvPr>
        </p:nvSpPr>
        <p:spPr/>
        <p:txBody>
          <a:bodyPr/>
          <a:lstStyle/>
          <a:p>
            <a:fld id="{21A9CEFA-A7E4-46F9-ACB5-5EFE230C1AA1}" type="slidenum">
              <a:rPr lang="en-US" altLang="zh-CN"/>
              <a:pPr/>
              <a:t>77</a:t>
            </a:fld>
            <a:endParaRPr lang="en-US" altLang="zh-CN"/>
          </a:p>
        </p:txBody>
      </p:sp>
      <p:sp>
        <p:nvSpPr>
          <p:cNvPr id="5" name="日期占位符 1"/>
          <p:cNvSpPr txBox="1">
            <a:spLocks noGrp="1"/>
          </p:cNvSpPr>
          <p:nvPr/>
        </p:nvSpPr>
        <p:spPr bwMode="auto">
          <a:xfrm>
            <a:off x="685800" y="6248400"/>
            <a:ext cx="1905000" cy="457200"/>
          </a:xfrm>
          <a:prstGeom prst="rect">
            <a:avLst/>
          </a:prstGeom>
          <a:noFill/>
          <a:ln>
            <a:miter lim="800000"/>
            <a:headEnd/>
            <a:tailEnd/>
          </a:ln>
        </p:spPr>
        <p:txBody>
          <a:bodyPr/>
          <a:lstStyle/>
          <a:p>
            <a:pPr algn="l">
              <a:defRPr/>
            </a:pPr>
            <a:fld id="{CFE66F39-487F-49EC-B825-C2EA788643BC}" type="datetime1">
              <a:rPr lang="zh-CN" altLang="en-US" sz="1400">
                <a:ea typeface="+mn-ea"/>
              </a:rPr>
              <a:pPr algn="l">
                <a:defRPr/>
              </a:pPr>
              <a:t>2020/2/25</a:t>
            </a:fld>
            <a:endParaRPr lang="en-US" altLang="zh-CN" sz="1400">
              <a:ea typeface="+mn-ea"/>
            </a:endParaRPr>
          </a:p>
        </p:txBody>
      </p:sp>
      <p:sp>
        <p:nvSpPr>
          <p:cNvPr id="6" name="页脚占位符 2"/>
          <p:cNvSpPr txBox="1">
            <a:spLocks noGrp="1"/>
          </p:cNvSpPr>
          <p:nvPr/>
        </p:nvSpPr>
        <p:spPr bwMode="auto">
          <a:xfrm>
            <a:off x="3124200" y="6248400"/>
            <a:ext cx="2895600" cy="457200"/>
          </a:xfrm>
          <a:prstGeom prst="rect">
            <a:avLst/>
          </a:prstGeom>
          <a:noFill/>
          <a:ln>
            <a:miter lim="800000"/>
            <a:headEnd/>
            <a:tailEnd/>
          </a:ln>
        </p:spPr>
        <p:txBody>
          <a:bodyPr/>
          <a:lstStyle/>
          <a:p>
            <a:pPr>
              <a:defRPr/>
            </a:pPr>
            <a:r>
              <a:rPr lang="en-US" altLang="zh-CN" sz="1400">
                <a:ea typeface="+mn-ea"/>
              </a:rPr>
              <a:t>Dr.HU Bijie</a:t>
            </a:r>
          </a:p>
        </p:txBody>
      </p:sp>
      <p:sp>
        <p:nvSpPr>
          <p:cNvPr id="7" name="灯片编号占位符 3"/>
          <p:cNvSpPr txBox="1">
            <a:spLocks noGrp="1"/>
          </p:cNvSpPr>
          <p:nvPr/>
        </p:nvSpPr>
        <p:spPr bwMode="auto">
          <a:xfrm>
            <a:off x="6553200" y="6248400"/>
            <a:ext cx="1905000" cy="457200"/>
          </a:xfrm>
          <a:prstGeom prst="rect">
            <a:avLst/>
          </a:prstGeom>
          <a:noFill/>
          <a:ln>
            <a:miter lim="800000"/>
            <a:headEnd/>
            <a:tailEnd/>
          </a:ln>
        </p:spPr>
        <p:txBody>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727F1892-421F-42A6-8E11-756673A04EE6}" type="slidenum">
              <a:rPr lang="en-US" altLang="zh-CN" sz="1400"/>
              <a:pPr algn="r"/>
              <a:t>77</a:t>
            </a:fld>
            <a:endParaRPr lang="en-US" altLang="zh-CN" sz="1400"/>
          </a:p>
        </p:txBody>
      </p:sp>
      <p:sp>
        <p:nvSpPr>
          <p:cNvPr id="4025349" name="Rectangle 2"/>
          <p:cNvSpPr>
            <a:spLocks noChangeArrowheads="1"/>
          </p:cNvSpPr>
          <p:nvPr/>
        </p:nvSpPr>
        <p:spPr bwMode="auto">
          <a:xfrm>
            <a:off x="685800" y="2205038"/>
            <a:ext cx="502920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20000"/>
              </a:lnSpc>
              <a:spcBef>
                <a:spcPct val="20000"/>
              </a:spcBef>
              <a:buClr>
                <a:schemeClr val="tx2"/>
              </a:buClr>
              <a:buFontTx/>
              <a:buChar char="•"/>
            </a:pPr>
            <a:r>
              <a:rPr kumimoji="0" lang="zh-CN" altLang="en-US" sz="2800" b="1">
                <a:latin typeface="Arial" panose="020B0604020202020204" pitchFamily="34" charset="0"/>
              </a:rPr>
              <a:t>并不鼓励常规进行环境或空气的微生物培养</a:t>
            </a:r>
          </a:p>
          <a:p>
            <a:pPr>
              <a:lnSpc>
                <a:spcPct val="120000"/>
              </a:lnSpc>
              <a:spcBef>
                <a:spcPct val="20000"/>
              </a:spcBef>
              <a:buClr>
                <a:schemeClr val="tx2"/>
              </a:buClr>
              <a:buFontTx/>
              <a:buChar char="•"/>
            </a:pPr>
            <a:r>
              <a:rPr kumimoji="0" lang="zh-CN" altLang="en-US" sz="2800" b="1">
                <a:latin typeface="Arial" panose="020B0604020202020204" pitchFamily="34" charset="0"/>
              </a:rPr>
              <a:t>如果流行病学需要或为研究和教学的目的，可进行环境微生物的培养</a:t>
            </a:r>
            <a:endParaRPr kumimoji="0" lang="en-US" altLang="en-US" sz="3000" b="1">
              <a:latin typeface="Arial" panose="020B0604020202020204" pitchFamily="34" charset="0"/>
            </a:endParaRPr>
          </a:p>
          <a:p>
            <a:pPr>
              <a:lnSpc>
                <a:spcPct val="120000"/>
              </a:lnSpc>
              <a:spcBef>
                <a:spcPct val="20000"/>
              </a:spcBef>
              <a:buClr>
                <a:schemeClr val="tx2"/>
              </a:buClr>
              <a:buFontTx/>
              <a:buChar char="•"/>
            </a:pPr>
            <a:endParaRPr kumimoji="0" lang="en-US" altLang="en-US" sz="2800" b="1">
              <a:latin typeface="Arial" panose="020B0604020202020204" pitchFamily="34" charset="0"/>
            </a:endParaRPr>
          </a:p>
        </p:txBody>
      </p:sp>
      <p:sp>
        <p:nvSpPr>
          <p:cNvPr id="4025350" name="Rectangle 3"/>
          <p:cNvSpPr>
            <a:spLocks noChangeArrowheads="1"/>
          </p:cNvSpPr>
          <p:nvPr/>
        </p:nvSpPr>
        <p:spPr bwMode="auto">
          <a:xfrm>
            <a:off x="990600" y="381000"/>
            <a:ext cx="71818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r>
              <a:rPr kumimoji="0" lang="zh-CN" altLang="en-US" sz="4000" b="1">
                <a:solidFill>
                  <a:schemeClr val="tx2"/>
                </a:solidFill>
                <a:latin typeface="Arial" panose="020B0604020202020204" pitchFamily="34" charset="0"/>
              </a:rPr>
              <a:t>常规环境微生物监测无价值</a:t>
            </a:r>
          </a:p>
        </p:txBody>
      </p:sp>
      <p:pic>
        <p:nvPicPr>
          <p:cNvPr id="4025351" name="Picture 4" descr="j019794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090738"/>
            <a:ext cx="3352800" cy="29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3"/>
          <p:cNvSpPr>
            <a:spLocks noGrp="1"/>
          </p:cNvSpPr>
          <p:nvPr>
            <p:ph type="dt" sz="half" idx="10"/>
          </p:nvPr>
        </p:nvSpPr>
        <p:spPr/>
        <p:txBody>
          <a:bodyPr/>
          <a:lstStyle/>
          <a:p>
            <a:fld id="{69A7A187-CECC-483E-9F2A-A85269620E23}" type="datetime1">
              <a:rPr lang="zh-CN" altLang="en-US"/>
              <a:pPr/>
              <a:t>2020/2/25</a:t>
            </a:fld>
            <a:endParaRPr lang="en-US" altLang="zh-CN"/>
          </a:p>
        </p:txBody>
      </p:sp>
      <p:sp>
        <p:nvSpPr>
          <p:cNvPr id="6" name="页脚占位符 4"/>
          <p:cNvSpPr>
            <a:spLocks noGrp="1"/>
          </p:cNvSpPr>
          <p:nvPr>
            <p:ph type="ftr" sz="quarter" idx="11"/>
          </p:nvPr>
        </p:nvSpPr>
        <p:spPr/>
        <p:txBody>
          <a:bodyPr/>
          <a:lstStyle/>
          <a:p>
            <a:r>
              <a:rPr lang="en-US" altLang="zh-CN"/>
              <a:t>Dr.HU Bijie</a:t>
            </a:r>
          </a:p>
        </p:txBody>
      </p:sp>
      <p:sp>
        <p:nvSpPr>
          <p:cNvPr id="7" name="灯片编号占位符 5"/>
          <p:cNvSpPr>
            <a:spLocks noGrp="1"/>
          </p:cNvSpPr>
          <p:nvPr>
            <p:ph type="sldNum" sz="quarter" idx="12"/>
          </p:nvPr>
        </p:nvSpPr>
        <p:spPr/>
        <p:txBody>
          <a:bodyPr/>
          <a:lstStyle/>
          <a:p>
            <a:fld id="{7E8F614B-9322-4FF5-833D-BDCC09773212}" type="slidenum">
              <a:rPr lang="en-US" altLang="zh-CN"/>
              <a:pPr/>
              <a:t>78</a:t>
            </a:fld>
            <a:endParaRPr lang="en-US" altLang="zh-CN"/>
          </a:p>
        </p:txBody>
      </p:sp>
      <p:sp>
        <p:nvSpPr>
          <p:cNvPr id="4049922" name="Rectangle 2"/>
          <p:cNvSpPr>
            <a:spLocks noGrp="1" noChangeArrowheads="1"/>
          </p:cNvSpPr>
          <p:nvPr>
            <p:ph type="title"/>
          </p:nvPr>
        </p:nvSpPr>
        <p:spPr/>
        <p:txBody>
          <a:bodyPr/>
          <a:lstStyle/>
          <a:p>
            <a:r>
              <a:rPr lang="zh-CN" altLang="zh-CN" b="1"/>
              <a:t>口腔器械</a:t>
            </a:r>
            <a:r>
              <a:rPr lang="en-US" altLang="zh-CN" b="1"/>
              <a:t>HbsAg</a:t>
            </a:r>
            <a:r>
              <a:rPr lang="zh-CN" altLang="zh-CN" b="1"/>
              <a:t>污染率:37.5%</a:t>
            </a:r>
            <a:endParaRPr lang="en-US" altLang="zh-CN" sz="4800" b="1"/>
          </a:p>
        </p:txBody>
      </p:sp>
      <p:sp>
        <p:nvSpPr>
          <p:cNvPr id="4049923" name="Rectangle 3"/>
          <p:cNvSpPr>
            <a:spLocks noGrp="1" noChangeArrowheads="1"/>
          </p:cNvSpPr>
          <p:nvPr>
            <p:ph type="body" idx="1"/>
          </p:nvPr>
        </p:nvSpPr>
        <p:spPr>
          <a:xfrm>
            <a:off x="0" y="1905000"/>
            <a:ext cx="7772400" cy="4343400"/>
          </a:xfrm>
        </p:spPr>
        <p:txBody>
          <a:bodyPr/>
          <a:lstStyle/>
          <a:p>
            <a:r>
              <a:rPr lang="zh-CN" altLang="en-US" b="1"/>
              <a:t>细菌污染的监测</a:t>
            </a:r>
          </a:p>
          <a:p>
            <a:pPr>
              <a:buFontTx/>
              <a:buNone/>
            </a:pPr>
            <a:r>
              <a:rPr lang="zh-CN" altLang="en-US" b="1">
                <a:solidFill>
                  <a:schemeClr val="tx2"/>
                </a:solidFill>
              </a:rPr>
              <a:t>	监测项目       合格率</a:t>
            </a:r>
          </a:p>
          <a:p>
            <a:pPr>
              <a:buFontTx/>
              <a:buNone/>
            </a:pPr>
            <a:r>
              <a:rPr lang="zh-CN" altLang="en-US" b="1"/>
              <a:t>   口腔治疗室   	</a:t>
            </a:r>
            <a:r>
              <a:rPr lang="en-US" altLang="zh-CN" b="1"/>
              <a:t>61.4%</a:t>
            </a:r>
          </a:p>
          <a:p>
            <a:pPr>
              <a:buFontTx/>
              <a:buNone/>
            </a:pPr>
            <a:r>
              <a:rPr lang="en-US" altLang="zh-CN" b="1"/>
              <a:t>   </a:t>
            </a:r>
            <a:r>
              <a:rPr lang="zh-CN" altLang="en-US" b="1"/>
              <a:t>综合治疗椅   	</a:t>
            </a:r>
            <a:r>
              <a:rPr lang="en-US" altLang="zh-CN" b="1"/>
              <a:t>43.0%</a:t>
            </a:r>
          </a:p>
          <a:p>
            <a:pPr>
              <a:buFontTx/>
              <a:buNone/>
            </a:pPr>
            <a:r>
              <a:rPr lang="en-US" altLang="zh-CN" b="1"/>
              <a:t>   </a:t>
            </a:r>
            <a:r>
              <a:rPr lang="zh-CN" altLang="en-US" b="1"/>
              <a:t>清洗后的水   	</a:t>
            </a:r>
            <a:r>
              <a:rPr lang="en-US" altLang="zh-CN" b="1"/>
              <a:t>67.0%</a:t>
            </a:r>
          </a:p>
          <a:p>
            <a:pPr>
              <a:buFontTx/>
              <a:buNone/>
            </a:pPr>
            <a:endParaRPr lang="zh-CN" altLang="zh-CN" b="1"/>
          </a:p>
        </p:txBody>
      </p:sp>
      <p:pic>
        <p:nvPicPr>
          <p:cNvPr id="4049924" name="Picture 4" descr="kq手机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90800"/>
            <a:ext cx="4648200" cy="3486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873D6B5-30E5-46E9-BBD5-1674D0F95B9C}"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6FB597F1-BF1A-448F-AB7D-A0A62FC12775}" type="slidenum">
              <a:rPr lang="en-US" altLang="zh-CN"/>
              <a:pPr/>
              <a:t>79</a:t>
            </a:fld>
            <a:endParaRPr lang="en-US" altLang="zh-CN"/>
          </a:p>
        </p:txBody>
      </p:sp>
      <p:sp>
        <p:nvSpPr>
          <p:cNvPr id="3942402" name="Rectangle 2"/>
          <p:cNvSpPr>
            <a:spLocks noGrp="1" noChangeArrowheads="1"/>
          </p:cNvSpPr>
          <p:nvPr>
            <p:ph type="title"/>
          </p:nvPr>
        </p:nvSpPr>
        <p:spPr/>
        <p:txBody>
          <a:bodyPr/>
          <a:lstStyle/>
          <a:p>
            <a:pPr algn="l"/>
            <a:r>
              <a:rPr lang="zh-CN" altLang="en-US">
                <a:ea typeface="黑体" panose="02010609060101010101" pitchFamily="49" charset="-122"/>
              </a:rPr>
              <a:t>常见争议与困惑</a:t>
            </a:r>
          </a:p>
        </p:txBody>
      </p:sp>
      <p:sp>
        <p:nvSpPr>
          <p:cNvPr id="3942403" name="Rectangle 3"/>
          <p:cNvSpPr>
            <a:spLocks noGrp="1" noChangeArrowheads="1"/>
          </p:cNvSpPr>
          <p:nvPr>
            <p:ph type="body" idx="1"/>
          </p:nvPr>
        </p:nvSpPr>
        <p:spPr/>
        <p:txBody>
          <a:bodyPr/>
          <a:lstStyle/>
          <a:p>
            <a:pPr>
              <a:lnSpc>
                <a:spcPct val="90000"/>
              </a:lnSpc>
            </a:pPr>
            <a:r>
              <a:rPr lang="zh-CN" altLang="en-US" sz="2800" b="1"/>
              <a:t>您觉得口腔科诊疗室需不需要做空气培养呢？</a:t>
            </a:r>
          </a:p>
          <a:p>
            <a:pPr>
              <a:lnSpc>
                <a:spcPct val="90000"/>
              </a:lnSpc>
            </a:pPr>
            <a:r>
              <a:rPr lang="zh-CN" altLang="en-US" sz="2800" b="1"/>
              <a:t>口腔诊疗室该用紫外线还是空气净化消毒机？</a:t>
            </a:r>
          </a:p>
          <a:p>
            <a:pPr>
              <a:lnSpc>
                <a:spcPct val="90000"/>
              </a:lnSpc>
              <a:buFontTx/>
              <a:buNone/>
            </a:pPr>
            <a:r>
              <a:rPr lang="zh-CN" altLang="en-US" sz="2400" b="1">
                <a:solidFill>
                  <a:schemeClr val="accent2"/>
                </a:solidFill>
              </a:rPr>
              <a:t>	</a:t>
            </a:r>
            <a:r>
              <a:rPr lang="en-US" altLang="zh-CN" sz="2400" b="1">
                <a:solidFill>
                  <a:schemeClr val="accent2"/>
                </a:solidFill>
              </a:rPr>
              <a:t>SIFIC</a:t>
            </a:r>
            <a:r>
              <a:rPr lang="zh-CN" altLang="en-US" sz="2400" b="1">
                <a:solidFill>
                  <a:schemeClr val="accent2"/>
                </a:solidFill>
              </a:rPr>
              <a:t>网友问：</a:t>
            </a:r>
            <a:r>
              <a:rPr lang="zh-CN" altLang="en-US" sz="2400" b="1"/>
              <a:t>我科口腔科重新时候后，</a:t>
            </a:r>
            <a:r>
              <a:rPr lang="en-US" altLang="zh-CN" sz="2400" b="1"/>
              <a:t>100</a:t>
            </a:r>
            <a:r>
              <a:rPr lang="zh-CN" altLang="en-US" sz="2400" b="1"/>
              <a:t>多平米的大诊室采用哪种空气消毒方式成了争议的焦点。请教该用紫外线还是空气净化消毒机？若空气净化消毒机哪个牌子、哪种机型比较好？ </a:t>
            </a:r>
          </a:p>
          <a:p>
            <a:pPr>
              <a:lnSpc>
                <a:spcPct val="90000"/>
              </a:lnSpc>
              <a:buFontTx/>
              <a:buNone/>
            </a:pPr>
            <a:r>
              <a:rPr lang="zh-CN" altLang="en-US" sz="2400" b="1">
                <a:solidFill>
                  <a:schemeClr val="accent2"/>
                </a:solidFill>
              </a:rPr>
              <a:t>	</a:t>
            </a:r>
            <a:r>
              <a:rPr lang="en-US" altLang="zh-CN" sz="2400" b="1">
                <a:solidFill>
                  <a:schemeClr val="accent2"/>
                </a:solidFill>
              </a:rPr>
              <a:t>SIFIC</a:t>
            </a:r>
            <a:r>
              <a:rPr lang="zh-CN" altLang="en-US" sz="2400" b="1">
                <a:solidFill>
                  <a:schemeClr val="accent2"/>
                </a:solidFill>
              </a:rPr>
              <a:t>网友答：</a:t>
            </a:r>
          </a:p>
          <a:p>
            <a:pPr>
              <a:lnSpc>
                <a:spcPct val="90000"/>
              </a:lnSpc>
              <a:buFontTx/>
              <a:buNone/>
            </a:pPr>
            <a:r>
              <a:rPr lang="zh-CN" altLang="en-US" sz="2400" b="1"/>
              <a:t>	</a:t>
            </a:r>
            <a:r>
              <a:rPr lang="en-US" altLang="zh-CN" sz="2400" b="1"/>
              <a:t>1.</a:t>
            </a:r>
            <a:r>
              <a:rPr lang="zh-CN" altLang="en-US" sz="2400" b="1"/>
              <a:t>开窗通风是最佳方案。</a:t>
            </a:r>
            <a:br>
              <a:rPr lang="zh-CN" altLang="en-US" sz="2400" b="1"/>
            </a:br>
            <a:r>
              <a:rPr lang="en-US" altLang="zh-CN" sz="2400" b="1"/>
              <a:t>2.</a:t>
            </a:r>
            <a:r>
              <a:rPr lang="zh-CN" altLang="en-US" sz="2400" b="1"/>
              <a:t>可以装紫外线做应急特殊使用。</a:t>
            </a:r>
            <a:br>
              <a:rPr lang="zh-CN" altLang="en-US" sz="2400" b="1"/>
            </a:br>
            <a:r>
              <a:rPr lang="en-US" altLang="zh-CN" sz="2400" b="1"/>
              <a:t>3.</a:t>
            </a:r>
            <a:r>
              <a:rPr lang="zh-CN" altLang="en-US" sz="2400" b="1"/>
              <a:t>没有必要装空气净化消毒机。</a:t>
            </a:r>
          </a:p>
          <a:p>
            <a:pPr>
              <a:lnSpc>
                <a:spcPct val="90000"/>
              </a:lnSpc>
            </a:pPr>
            <a:endParaRPr lang="en-US" altLang="zh-CN" sz="2400" b="1"/>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C878E71E-7AA4-4BBB-B1EE-9530E55107F9}"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2B67714D-E636-4088-A99E-DB2E1D46AF59}" type="slidenum">
              <a:rPr lang="en-US" altLang="zh-CN"/>
              <a:pPr/>
              <a:t>80</a:t>
            </a:fld>
            <a:endParaRPr lang="en-US" altLang="zh-CN"/>
          </a:p>
        </p:txBody>
      </p:sp>
      <p:pic>
        <p:nvPicPr>
          <p:cNvPr id="3947522"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947523"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口腔科预防和控制医院感染的特殊要求</a:t>
            </a:r>
          </a:p>
        </p:txBody>
      </p:sp>
    </p:spTree>
  </p:cSld>
  <p:clrMapOvr>
    <a:masterClrMapping/>
  </p:clrMapOvr>
  <p:transition advClick="0"/>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2799F0E-B4BA-4CBE-956C-9664571FCBFF}"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CCE16942-5075-4521-A0E5-814BE0455D82}" type="slidenum">
              <a:rPr lang="en-US" altLang="zh-CN"/>
              <a:pPr/>
              <a:t>81</a:t>
            </a:fld>
            <a:endParaRPr lang="en-US" altLang="zh-CN"/>
          </a:p>
        </p:txBody>
      </p:sp>
      <p:sp>
        <p:nvSpPr>
          <p:cNvPr id="3949570" name="Rectangle 2"/>
          <p:cNvSpPr>
            <a:spLocks noGrp="1" noChangeArrowheads="1"/>
          </p:cNvSpPr>
          <p:nvPr>
            <p:ph type="title"/>
          </p:nvPr>
        </p:nvSpPr>
        <p:spPr/>
        <p:txBody>
          <a:bodyPr/>
          <a:lstStyle/>
          <a:p>
            <a:r>
              <a:rPr lang="zh-CN" altLang="en-US" sz="4000" b="1"/>
              <a:t>口腔拍片过程中的感染控制措施 </a:t>
            </a:r>
          </a:p>
        </p:txBody>
      </p:sp>
      <p:sp>
        <p:nvSpPr>
          <p:cNvPr id="3949571" name="Rectangle 3"/>
          <p:cNvSpPr>
            <a:spLocks noGrp="1" noChangeArrowheads="1"/>
          </p:cNvSpPr>
          <p:nvPr>
            <p:ph type="body" idx="1"/>
          </p:nvPr>
        </p:nvSpPr>
        <p:spPr/>
        <p:txBody>
          <a:bodyPr/>
          <a:lstStyle/>
          <a:p>
            <a:pPr>
              <a:lnSpc>
                <a:spcPct val="80000"/>
              </a:lnSpc>
            </a:pPr>
            <a:r>
              <a:rPr lang="en-US" altLang="zh-CN" sz="2400" b="1"/>
              <a:t>X</a:t>
            </a:r>
            <a:r>
              <a:rPr lang="zh-CN" altLang="en-US" sz="2400" b="1"/>
              <a:t>线工作中，任何可能被污染的地方，如</a:t>
            </a:r>
            <a:r>
              <a:rPr lang="en-US" altLang="zh-CN" sz="2400" b="1"/>
              <a:t>X</a:t>
            </a:r>
            <a:r>
              <a:rPr lang="zh-CN" altLang="en-US" sz="2400" b="1"/>
              <a:t>线机器的球管、球管锥形头、暴光控制板、暴光开关按钮、病人固定位的头靠、头靠调节关节等都应尽可能用塑料薄膜覆盖。如果没有覆盖，则必须在每个病人离开后用表面消毒液擦洗。</a:t>
            </a:r>
            <a:r>
              <a:rPr lang="en-US" altLang="zh-CN" sz="2400" b="1"/>
              <a:t>——</a:t>
            </a:r>
            <a:r>
              <a:rPr lang="zh-CN" altLang="en-US" sz="2400" b="1"/>
              <a:t>这一段有过度防护与过度消毒的感觉，再思考一下污染的环节与过程。</a:t>
            </a:r>
          </a:p>
          <a:p>
            <a:pPr>
              <a:lnSpc>
                <a:spcPct val="80000"/>
              </a:lnSpc>
            </a:pPr>
            <a:r>
              <a:rPr lang="zh-CN" altLang="en-US" sz="2400" b="1"/>
              <a:t>拍片曝光后，把从病人口中取出的</a:t>
            </a:r>
            <a:r>
              <a:rPr lang="en-US" altLang="zh-CN" sz="2400" b="1"/>
              <a:t>X</a:t>
            </a:r>
            <a:r>
              <a:rPr lang="zh-CN" altLang="en-US" sz="2400" b="1"/>
              <a:t>线片固定器放在污染区，用纸巾将</a:t>
            </a:r>
            <a:r>
              <a:rPr lang="en-US" altLang="zh-CN" sz="2400" b="1"/>
              <a:t>X</a:t>
            </a:r>
            <a:r>
              <a:rPr lang="zh-CN" altLang="en-US" sz="2400" b="1"/>
              <a:t>线片外面的唾液擦干后将</a:t>
            </a:r>
            <a:r>
              <a:rPr lang="en-US" altLang="zh-CN" sz="2400" b="1"/>
              <a:t>X</a:t>
            </a:r>
            <a:r>
              <a:rPr lang="zh-CN" altLang="en-US" sz="2400" b="1"/>
              <a:t>线片放入一次性纸杯内，把所有一次性物品（如棉卷、咬合片的纸翼、表面覆盖薄膜等）丢弃在固定的收集容器内，协助病人脱下铅保护衣。在病人离开工作区域后，用表面消毒液清洁所有工作表面。最后脱下手套，洗手。</a:t>
            </a:r>
            <a:r>
              <a:rPr lang="en-US" altLang="zh-CN" sz="2400" b="1"/>
              <a:t>——</a:t>
            </a:r>
            <a:r>
              <a:rPr lang="zh-CN" altLang="en-US" sz="2400" b="1"/>
              <a:t>脱手套，洗手的时机晚了一点，应在协助病人脱下铅保护衣之前？</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EA6EB1C-9B04-48D0-86DE-4ED1027FDC09}"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2C14DD17-AA67-4694-9EA0-29C1B52A0137}" type="slidenum">
              <a:rPr lang="en-US" altLang="zh-CN"/>
              <a:pPr/>
              <a:t>82</a:t>
            </a:fld>
            <a:endParaRPr lang="en-US" altLang="zh-CN"/>
          </a:p>
        </p:txBody>
      </p:sp>
      <p:sp>
        <p:nvSpPr>
          <p:cNvPr id="3950594" name="Rectangle 2"/>
          <p:cNvSpPr>
            <a:spLocks noGrp="1" noChangeArrowheads="1"/>
          </p:cNvSpPr>
          <p:nvPr>
            <p:ph type="title"/>
          </p:nvPr>
        </p:nvSpPr>
        <p:spPr/>
        <p:txBody>
          <a:bodyPr/>
          <a:lstStyle/>
          <a:p>
            <a:r>
              <a:rPr lang="en-US" altLang="zh-CN" sz="4000" b="1"/>
              <a:t>SIFIC</a:t>
            </a:r>
            <a:r>
              <a:rPr lang="zh-CN" altLang="en-US" sz="4000" b="1"/>
              <a:t>讨论：口腔科种植牙手术和口腔科牙膜消毒问题</a:t>
            </a:r>
            <a:r>
              <a:rPr lang="zh-CN" altLang="en-US" sz="4000"/>
              <a:t> </a:t>
            </a:r>
          </a:p>
        </p:txBody>
      </p:sp>
      <p:sp>
        <p:nvSpPr>
          <p:cNvPr id="3950595" name="Rectangle 3"/>
          <p:cNvSpPr>
            <a:spLocks noGrp="1" noChangeArrowheads="1"/>
          </p:cNvSpPr>
          <p:nvPr>
            <p:ph type="body" idx="1"/>
          </p:nvPr>
        </p:nvSpPr>
        <p:spPr/>
        <p:txBody>
          <a:bodyPr/>
          <a:lstStyle/>
          <a:p>
            <a:pPr>
              <a:lnSpc>
                <a:spcPct val="80000"/>
              </a:lnSpc>
            </a:pPr>
            <a:r>
              <a:rPr lang="zh-CN" altLang="en-US" sz="2400" b="1"/>
              <a:t>口腔科牙膜消毒问题：现在很多医院采用的是消毒柜的模式进行消毒，原理其实就是紫外线消毒，想请教一下各位老师，是否可以用消毒液浸泡的方式达到消毒效果，还是由必要一定买个消毒柜进行消毒呢？有其他什么更号的方法吗？ </a:t>
            </a:r>
          </a:p>
          <a:p>
            <a:pPr>
              <a:lnSpc>
                <a:spcPct val="80000"/>
              </a:lnSpc>
            </a:pPr>
            <a:r>
              <a:rPr lang="zh-CN" altLang="en-US" sz="2400" b="1"/>
              <a:t>浸泡消毒是可行的，但牙膜浸泡后有变形的现象。 </a:t>
            </a:r>
          </a:p>
          <a:p>
            <a:pPr>
              <a:lnSpc>
                <a:spcPct val="80000"/>
              </a:lnSpc>
            </a:pPr>
            <a:r>
              <a:rPr lang="zh-CN" altLang="en-US" sz="2400" b="1"/>
              <a:t>您说的牙膜是印膜吗，就说口腔修复时用的，这个可以用</a:t>
            </a:r>
            <a:r>
              <a:rPr lang="en-US" altLang="zh-CN" sz="2400" b="1"/>
              <a:t>0.5%</a:t>
            </a:r>
            <a:r>
              <a:rPr lang="zh-CN" altLang="en-US" sz="2400" b="1"/>
              <a:t>碘伏、</a:t>
            </a:r>
            <a:r>
              <a:rPr lang="en-US" altLang="zh-CN" sz="2400" b="1"/>
              <a:t>2%</a:t>
            </a:r>
            <a:r>
              <a:rPr lang="zh-CN" altLang="en-US" sz="2400" b="1"/>
              <a:t>戊二醛浸泡消毒。 </a:t>
            </a:r>
          </a:p>
          <a:p>
            <a:pPr>
              <a:lnSpc>
                <a:spcPct val="80000"/>
              </a:lnSpc>
            </a:pPr>
            <a:r>
              <a:rPr lang="zh-CN" altLang="en-US" sz="2400" b="1"/>
              <a:t>我们医院用的是溴氧消毒柜消毒消，毒液存在口模变形问题，我们是经过试验改为消毒柜的。</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FD92B02-C990-421C-8F1F-041E9E329965}"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1A0FF27C-F68C-4F71-8BE5-C4C1FA0EFE2A}" type="slidenum">
              <a:rPr lang="en-US" altLang="zh-CN"/>
              <a:pPr/>
              <a:t>83</a:t>
            </a:fld>
            <a:endParaRPr lang="en-US" altLang="zh-CN"/>
          </a:p>
        </p:txBody>
      </p:sp>
      <p:sp>
        <p:nvSpPr>
          <p:cNvPr id="3955714" name="Rectangle 2"/>
          <p:cNvSpPr>
            <a:spLocks noGrp="1" noChangeArrowheads="1"/>
          </p:cNvSpPr>
          <p:nvPr>
            <p:ph type="title"/>
          </p:nvPr>
        </p:nvSpPr>
        <p:spPr>
          <a:xfrm>
            <a:off x="755650" y="0"/>
            <a:ext cx="7772400" cy="1143000"/>
          </a:xfrm>
        </p:spPr>
        <p:txBody>
          <a:bodyPr/>
          <a:lstStyle/>
          <a:p>
            <a:r>
              <a:rPr lang="en-US" altLang="zh-CN" sz="4000" b="1"/>
              <a:t>SIFIC</a:t>
            </a:r>
            <a:r>
              <a:rPr lang="zh-CN" altLang="en-US" sz="4000" b="1"/>
              <a:t>网友讨论：印模如何消毒？ </a:t>
            </a:r>
          </a:p>
        </p:txBody>
      </p:sp>
      <p:sp>
        <p:nvSpPr>
          <p:cNvPr id="3955715" name="Rectangle 3"/>
          <p:cNvSpPr>
            <a:spLocks noGrp="1" noChangeArrowheads="1"/>
          </p:cNvSpPr>
          <p:nvPr>
            <p:ph type="body" idx="1"/>
          </p:nvPr>
        </p:nvSpPr>
        <p:spPr>
          <a:xfrm>
            <a:off x="685800" y="1268413"/>
            <a:ext cx="7772400" cy="4827587"/>
          </a:xfrm>
        </p:spPr>
        <p:txBody>
          <a:bodyPr/>
          <a:lstStyle/>
          <a:p>
            <a:pPr>
              <a:lnSpc>
                <a:spcPct val="80000"/>
              </a:lnSpc>
            </a:pPr>
            <a:r>
              <a:rPr lang="en-US" altLang="zh-CN" sz="2400" b="1"/>
              <a:t>《</a:t>
            </a:r>
            <a:r>
              <a:rPr lang="zh-CN" altLang="en-US" sz="2400" b="1"/>
              <a:t>医疗机构口腔诊疗器械消毒技术操作规范</a:t>
            </a:r>
            <a:r>
              <a:rPr lang="en-US" altLang="zh-CN" sz="2400" b="1"/>
              <a:t>》</a:t>
            </a:r>
            <a:r>
              <a:rPr lang="zh-CN" altLang="en-US" sz="2400" b="1"/>
              <a:t>中明确规定：“凡接触病人体液、血液的修复、正畸模型等物品，送技工室操作前必须消毒”。印模由于其材质特殊，选用的消毒方法受限。从病人口腔中取出的印模到底应该如何进行消毒？</a:t>
            </a:r>
          </a:p>
          <a:p>
            <a:pPr>
              <a:lnSpc>
                <a:spcPct val="80000"/>
              </a:lnSpc>
            </a:pPr>
            <a:r>
              <a:rPr lang="zh-CN" altLang="en-US" sz="2400" b="1"/>
              <a:t>网友</a:t>
            </a:r>
            <a:r>
              <a:rPr lang="en-US" altLang="zh-CN" sz="2400" b="1"/>
              <a:t>1</a:t>
            </a:r>
            <a:r>
              <a:rPr lang="zh-CN" altLang="en-US" sz="2400" b="1"/>
              <a:t>：与皮肤接触可能暴露在体液或唾液飞沫中的器械以及可能被污染的手接触的器械和物体表面，技工钳、布轮、玻璃板、尺子、圆规、石膏调刀、橡皮碗、印模、石膏模型、石膏剪、义齿、光固化机手柄及机头、物理检测仪、成形器、木锤、混汞机、洁牙机、打磨机、灯光开关。我院是清洁后用紫外线照射</a:t>
            </a:r>
            <a:r>
              <a:rPr lang="en-US" altLang="zh-CN" sz="2400" b="1"/>
              <a:t>+</a:t>
            </a:r>
            <a:r>
              <a:rPr lang="zh-CN" altLang="en-US" sz="2400" b="1"/>
              <a:t>臭氧消毒的。（？？）</a:t>
            </a:r>
          </a:p>
          <a:p>
            <a:pPr>
              <a:lnSpc>
                <a:spcPct val="80000"/>
              </a:lnSpc>
            </a:pPr>
            <a:r>
              <a:rPr lang="zh-CN" altLang="en-US" sz="2400" b="1"/>
              <a:t>网友</a:t>
            </a:r>
            <a:r>
              <a:rPr lang="en-US" altLang="zh-CN" sz="2400" b="1"/>
              <a:t>2</a:t>
            </a:r>
            <a:r>
              <a:rPr lang="zh-CN" altLang="en-US" sz="2400" b="1"/>
              <a:t>：</a:t>
            </a:r>
            <a:r>
              <a:rPr lang="en-US" altLang="zh-CN" sz="2400" b="1"/>
              <a:t>2%</a:t>
            </a:r>
            <a:r>
              <a:rPr lang="zh-CN" altLang="en-US" sz="2400" b="1"/>
              <a:t>戊二醛浸泡、喷涂，</a:t>
            </a:r>
            <a:r>
              <a:rPr lang="en-US" altLang="zh-CN" sz="2400" b="1"/>
              <a:t>5%</a:t>
            </a:r>
            <a:r>
              <a:rPr lang="zh-CN" altLang="en-US" sz="2400" b="1"/>
              <a:t>艾力克浸泡、喷涂，臭氧柜处理对口腔印模和石膏模型上的表皮葡萄球菌、血液链球菌和枯草杆菌芽孢的消毒效果。</a:t>
            </a:r>
          </a:p>
          <a:p>
            <a:pPr>
              <a:lnSpc>
                <a:spcPct val="80000"/>
              </a:lnSpc>
            </a:pPr>
            <a:r>
              <a:rPr lang="zh-CN" altLang="en-US" sz="2400" b="1"/>
              <a:t>网友</a:t>
            </a:r>
            <a:r>
              <a:rPr lang="en-US" altLang="zh-CN" sz="2400" b="1"/>
              <a:t>3</a:t>
            </a:r>
            <a:r>
              <a:rPr lang="zh-CN" altLang="en-US" sz="2400" b="1"/>
              <a:t>：采</a:t>
            </a:r>
            <a:r>
              <a:rPr lang="en-US" altLang="zh-CN" sz="2400" b="1"/>
              <a:t>0</a:t>
            </a:r>
            <a:r>
              <a:rPr lang="zh-CN" altLang="en-US" sz="2400" b="1"/>
              <a:t>取</a:t>
            </a:r>
            <a:r>
              <a:rPr lang="en-US" altLang="zh-CN" sz="2400" b="1"/>
              <a:t>500mg/L</a:t>
            </a:r>
            <a:r>
              <a:rPr lang="zh-CN" altLang="en-US" sz="2400" b="1"/>
              <a:t>的含氯消毒剂浸泡消毒</a:t>
            </a:r>
            <a:r>
              <a:rPr lang="en-US" altLang="zh-CN" sz="2400" b="1"/>
              <a:t>3</a:t>
            </a:r>
            <a:r>
              <a:rPr lang="zh-CN" altLang="en-US" sz="2400" b="1"/>
              <a:t>分钟，取出后晾干。</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5F06B730-10E5-4765-8861-D5D25EFB439E}"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1622B9B6-F5B5-4E9E-9152-369ADD191206}" type="slidenum">
              <a:rPr lang="en-US" altLang="zh-CN"/>
              <a:pPr/>
              <a:t>84</a:t>
            </a:fld>
            <a:endParaRPr lang="en-US" altLang="zh-CN"/>
          </a:p>
        </p:txBody>
      </p:sp>
      <p:pic>
        <p:nvPicPr>
          <p:cNvPr id="4083714"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4083715"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口腔科工作人员进行医院感染预防和控制的培训</a:t>
            </a:r>
          </a:p>
        </p:txBody>
      </p:sp>
    </p:spTree>
  </p:cSld>
  <p:clrMapOvr>
    <a:masterClrMapping/>
  </p:clrMapOvr>
  <p:transition advClick="0"/>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5F44BE2-B9AE-40D1-A149-D605577D82D7}"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1619FDE1-3336-4397-B372-6873CD01A207}" type="slidenum">
              <a:rPr lang="en-US" altLang="zh-CN"/>
              <a:pPr/>
              <a:t>85</a:t>
            </a:fld>
            <a:endParaRPr lang="en-US" altLang="zh-CN"/>
          </a:p>
        </p:txBody>
      </p:sp>
      <p:sp>
        <p:nvSpPr>
          <p:cNvPr id="4085762" name="Rectangle 2"/>
          <p:cNvSpPr>
            <a:spLocks noGrp="1" noChangeArrowheads="1"/>
          </p:cNvSpPr>
          <p:nvPr>
            <p:ph type="title"/>
          </p:nvPr>
        </p:nvSpPr>
        <p:spPr/>
        <p:txBody>
          <a:bodyPr/>
          <a:lstStyle/>
          <a:p>
            <a:endParaRPr lang="zh-CN" altLang="zh-CN"/>
          </a:p>
        </p:txBody>
      </p:sp>
      <p:sp>
        <p:nvSpPr>
          <p:cNvPr id="4085763" name="Rectangle 3"/>
          <p:cNvSpPr>
            <a:spLocks noGrp="1" noChangeArrowheads="1"/>
          </p:cNvSpPr>
          <p:nvPr>
            <p:ph type="body" idx="1"/>
          </p:nvPr>
        </p:nvSpPr>
        <p:spPr/>
        <p:txBody>
          <a:bodyPr/>
          <a:lstStyle/>
          <a:p>
            <a:r>
              <a:rPr lang="zh-CN" altLang="en-US" b="1"/>
              <a:t>医生和护士的培训</a:t>
            </a:r>
          </a:p>
          <a:p>
            <a:r>
              <a:rPr lang="zh-CN" altLang="en-US" b="1"/>
              <a:t>口腔科的消毒人员：应该接受消毒供应室的轮转和正规培训才能保证灭菌质量。</a:t>
            </a:r>
            <a:r>
              <a:rPr lang="zh-CN" altLang="en-US"/>
              <a:t> </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9936750C-CE85-4BDF-93EF-94DC07340856}"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211291A2-AD6F-4947-B833-2B1C81F02377}" type="slidenum">
              <a:rPr lang="en-US" altLang="zh-CN"/>
              <a:pPr/>
              <a:t>86</a:t>
            </a:fld>
            <a:endParaRPr lang="en-US" altLang="zh-CN"/>
          </a:p>
        </p:txBody>
      </p:sp>
      <p:pic>
        <p:nvPicPr>
          <p:cNvPr id="3889154" name="Picture 2" descr="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652963"/>
            <a:ext cx="1570037" cy="1893887"/>
          </a:xfrm>
          <a:prstGeom prst="rect">
            <a:avLst/>
          </a:prstGeom>
          <a:noFill/>
          <a:extLst>
            <a:ext uri="{909E8E84-426E-40DD-AFC4-6F175D3DCCD1}">
              <a14:hiddenFill xmlns:a14="http://schemas.microsoft.com/office/drawing/2010/main">
                <a:solidFill>
                  <a:srgbClr val="FFFFFF"/>
                </a:solidFill>
              </a14:hiddenFill>
            </a:ext>
          </a:extLst>
        </p:spPr>
      </p:pic>
      <p:sp>
        <p:nvSpPr>
          <p:cNvPr id="3889155" name="AutoShape 3"/>
          <p:cNvSpPr>
            <a:spLocks noChangeArrowheads="1"/>
          </p:cNvSpPr>
          <p:nvPr/>
        </p:nvSpPr>
        <p:spPr bwMode="auto">
          <a:xfrm>
            <a:off x="1403350" y="692150"/>
            <a:ext cx="7561263" cy="3024188"/>
          </a:xfrm>
          <a:prstGeom prst="cloudCallout">
            <a:avLst>
              <a:gd name="adj1" fmla="val -41120"/>
              <a:gd name="adj2" fmla="val 76144"/>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zh-CN" altLang="en-US" sz="4800" b="1">
                <a:solidFill>
                  <a:srgbClr val="0000FF"/>
                </a:solidFill>
                <a:latin typeface="黑体" panose="02010609060101010101" pitchFamily="49" charset="-122"/>
                <a:ea typeface="黑体" panose="02010609060101010101" pitchFamily="49" charset="-122"/>
              </a:rPr>
              <a:t>口腔科预防和控制医院感染的标准操作规程（</a:t>
            </a:r>
            <a:r>
              <a:rPr lang="en-US" altLang="zh-CN" sz="4800" b="1">
                <a:solidFill>
                  <a:srgbClr val="0000FF"/>
                </a:solidFill>
                <a:latin typeface="黑体" panose="02010609060101010101" pitchFamily="49" charset="-122"/>
                <a:ea typeface="黑体" panose="02010609060101010101" pitchFamily="49" charset="-122"/>
              </a:rPr>
              <a:t>SOP</a:t>
            </a:r>
            <a:r>
              <a:rPr lang="zh-CN" altLang="en-US" sz="4800" b="1">
                <a:solidFill>
                  <a:srgbClr val="0000FF"/>
                </a:solidFill>
                <a:latin typeface="黑体" panose="02010609060101010101" pitchFamily="49" charset="-122"/>
                <a:ea typeface="黑体" panose="02010609060101010101" pitchFamily="49" charset="-122"/>
              </a:rPr>
              <a:t>）</a:t>
            </a:r>
          </a:p>
        </p:txBody>
      </p:sp>
    </p:spTree>
  </p:cSld>
  <p:clrMapOvr>
    <a:masterClrMapping/>
  </p:clrMapOvr>
  <p:transition advClick="0"/>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日期占位符 1"/>
          <p:cNvSpPr>
            <a:spLocks noGrp="1"/>
          </p:cNvSpPr>
          <p:nvPr>
            <p:ph type="dt" sz="half" idx="10"/>
          </p:nvPr>
        </p:nvSpPr>
        <p:spPr/>
        <p:txBody>
          <a:bodyPr/>
          <a:lstStyle/>
          <a:p>
            <a:fld id="{D91246CB-C89C-4523-BA8D-68642C2B764D}" type="datetime1">
              <a:rPr lang="zh-CN" altLang="en-US"/>
              <a:pPr/>
              <a:t>2020/2/25</a:t>
            </a:fld>
            <a:endParaRPr lang="en-US" altLang="zh-CN"/>
          </a:p>
        </p:txBody>
      </p:sp>
      <p:sp>
        <p:nvSpPr>
          <p:cNvPr id="10" name="页脚占位符 2"/>
          <p:cNvSpPr>
            <a:spLocks noGrp="1"/>
          </p:cNvSpPr>
          <p:nvPr>
            <p:ph type="ftr" sz="quarter" idx="11"/>
          </p:nvPr>
        </p:nvSpPr>
        <p:spPr/>
        <p:txBody>
          <a:bodyPr/>
          <a:lstStyle/>
          <a:p>
            <a:r>
              <a:rPr lang="en-US" altLang="zh-CN"/>
              <a:t>Dr.HU Bijie</a:t>
            </a:r>
          </a:p>
        </p:txBody>
      </p:sp>
      <p:sp>
        <p:nvSpPr>
          <p:cNvPr id="11" name="灯片编号占位符 3"/>
          <p:cNvSpPr>
            <a:spLocks noGrp="1"/>
          </p:cNvSpPr>
          <p:nvPr>
            <p:ph type="sldNum" sz="quarter" idx="12"/>
          </p:nvPr>
        </p:nvSpPr>
        <p:spPr/>
        <p:txBody>
          <a:bodyPr/>
          <a:lstStyle/>
          <a:p>
            <a:fld id="{58CC6081-CCF5-45F4-BB15-5502BAF6B29D}" type="slidenum">
              <a:rPr lang="en-US" altLang="zh-CN"/>
              <a:pPr/>
              <a:t>87</a:t>
            </a:fld>
            <a:endParaRPr lang="en-US" altLang="zh-CN"/>
          </a:p>
        </p:txBody>
      </p:sp>
      <p:sp>
        <p:nvSpPr>
          <p:cNvPr id="5" name="日期占位符 4"/>
          <p:cNvSpPr txBox="1">
            <a:spLocks noGrp="1"/>
          </p:cNvSpPr>
          <p:nvPr/>
        </p:nvSpPr>
        <p:spPr bwMode="auto">
          <a:xfrm>
            <a:off x="685800" y="6248400"/>
            <a:ext cx="1905000" cy="457200"/>
          </a:xfrm>
          <a:prstGeom prst="rect">
            <a:avLst/>
          </a:prstGeom>
          <a:noFill/>
          <a:ln>
            <a:miter lim="800000"/>
            <a:headEnd/>
            <a:tailEnd/>
          </a:ln>
        </p:spPr>
        <p:txBody>
          <a:bodyPr/>
          <a:lstStyle/>
          <a:p>
            <a:pPr algn="l">
              <a:defRPr/>
            </a:pPr>
            <a:fld id="{7A683C4E-F661-453E-8D48-938ECD836ECF}" type="datetime1">
              <a:rPr lang="zh-CN" altLang="en-US" sz="1400">
                <a:ea typeface="+mn-ea"/>
              </a:rPr>
              <a:pPr algn="l">
                <a:defRPr/>
              </a:pPr>
              <a:t>2020/2/25</a:t>
            </a:fld>
            <a:endParaRPr lang="en-US" altLang="zh-CN" sz="1400">
              <a:ea typeface="+mn-ea"/>
            </a:endParaRPr>
          </a:p>
        </p:txBody>
      </p:sp>
      <p:sp>
        <p:nvSpPr>
          <p:cNvPr id="6" name="页脚占位符 5"/>
          <p:cNvSpPr txBox="1">
            <a:spLocks noGrp="1"/>
          </p:cNvSpPr>
          <p:nvPr/>
        </p:nvSpPr>
        <p:spPr bwMode="auto">
          <a:xfrm>
            <a:off x="3124200" y="6248400"/>
            <a:ext cx="2895600" cy="457200"/>
          </a:xfrm>
          <a:prstGeom prst="rect">
            <a:avLst/>
          </a:prstGeom>
          <a:noFill/>
          <a:ln>
            <a:miter lim="800000"/>
            <a:headEnd/>
            <a:tailEnd/>
          </a:ln>
        </p:spPr>
        <p:txBody>
          <a:bodyPr/>
          <a:lstStyle/>
          <a:p>
            <a:pPr>
              <a:defRPr/>
            </a:pPr>
            <a:r>
              <a:rPr lang="en-US" altLang="zh-CN" sz="1400">
                <a:ea typeface="+mn-ea"/>
              </a:rPr>
              <a:t>Dr.HU Bijie</a:t>
            </a:r>
          </a:p>
        </p:txBody>
      </p:sp>
      <p:sp>
        <p:nvSpPr>
          <p:cNvPr id="7" name="灯片编号占位符 6"/>
          <p:cNvSpPr txBox="1">
            <a:spLocks noGrp="1"/>
          </p:cNvSpPr>
          <p:nvPr/>
        </p:nvSpPr>
        <p:spPr bwMode="auto">
          <a:xfrm>
            <a:off x="6553200" y="6248400"/>
            <a:ext cx="1905000" cy="457200"/>
          </a:xfrm>
          <a:prstGeom prst="rect">
            <a:avLst/>
          </a:prstGeom>
          <a:noFill/>
          <a:ln>
            <a:miter lim="800000"/>
            <a:headEnd/>
            <a:tailEnd/>
          </a:ln>
        </p:spPr>
        <p:txBody>
          <a:bodyPr/>
          <a:lstStyle>
            <a:lvl1pPr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r"/>
            <a:fld id="{9FE8A9C4-C7E7-4B16-833A-E97FD0FDCCB9}" type="slidenum">
              <a:rPr lang="en-US" altLang="zh-CN" sz="1400"/>
              <a:pPr algn="r"/>
              <a:t>87</a:t>
            </a:fld>
            <a:endParaRPr lang="en-US" altLang="zh-CN" sz="1400"/>
          </a:p>
        </p:txBody>
      </p:sp>
      <p:sp>
        <p:nvSpPr>
          <p:cNvPr id="3891205" name="Rectangle 2"/>
          <p:cNvSpPr>
            <a:spLocks noGrp="1" noChangeArrowheads="1"/>
          </p:cNvSpPr>
          <p:nvPr>
            <p:ph type="title" idx="4294967295"/>
          </p:nvPr>
        </p:nvSpPr>
        <p:spPr>
          <a:xfrm>
            <a:off x="714375" y="0"/>
            <a:ext cx="7772400" cy="1143000"/>
          </a:xfrm>
        </p:spPr>
        <p:txBody>
          <a:bodyPr/>
          <a:lstStyle/>
          <a:p>
            <a:r>
              <a:rPr lang="zh-CN" altLang="en-US" sz="4000" b="1"/>
              <a:t>纽约一所医院的</a:t>
            </a:r>
            <a:r>
              <a:rPr lang="en-US" altLang="zh-CN" sz="4000" b="1"/>
              <a:t>《</a:t>
            </a:r>
            <a:r>
              <a:rPr lang="zh-CN" altLang="en-US" sz="4000" b="1"/>
              <a:t>感染控制手册</a:t>
            </a:r>
            <a:r>
              <a:rPr lang="en-US" altLang="zh-CN" sz="4000" b="1"/>
              <a:t>》</a:t>
            </a:r>
          </a:p>
        </p:txBody>
      </p:sp>
      <p:pic>
        <p:nvPicPr>
          <p:cNvPr id="3891206" name="Picture 3"/>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755650" y="1000125"/>
            <a:ext cx="3709988" cy="4114800"/>
          </a:xfrm>
        </p:spPr>
      </p:pic>
      <p:pic>
        <p:nvPicPr>
          <p:cNvPr id="3891207" name="Picture 4"/>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4929188" y="1000125"/>
            <a:ext cx="3289300" cy="4114800"/>
          </a:xfrm>
        </p:spPr>
      </p:pic>
      <p:sp>
        <p:nvSpPr>
          <p:cNvPr id="8" name="Rectangle 2"/>
          <p:cNvSpPr txBox="1">
            <a:spLocks noChangeArrowheads="1"/>
          </p:cNvSpPr>
          <p:nvPr/>
        </p:nvSpPr>
        <p:spPr bwMode="auto">
          <a:xfrm>
            <a:off x="571500" y="5214938"/>
            <a:ext cx="7991475" cy="1357312"/>
          </a:xfrm>
          <a:prstGeom prst="rect">
            <a:avLst/>
          </a:prstGeom>
          <a:solidFill>
            <a:schemeClr val="tx1"/>
          </a:solidFill>
          <a:ln w="9525">
            <a:noFill/>
            <a:miter lim="800000"/>
            <a:headEnd/>
            <a:tailEnd/>
          </a:ln>
        </p:spPr>
        <p:txBody>
          <a:bodyPr anchor="ctr"/>
          <a:lstStyle/>
          <a:p>
            <a:pPr>
              <a:lnSpc>
                <a:spcPct val="120000"/>
              </a:lnSpc>
              <a:defRPr/>
            </a:pPr>
            <a:r>
              <a:rPr lang="zh-CN" altLang="en-US" sz="3600" b="1" kern="0">
                <a:solidFill>
                  <a:srgbClr val="FF3399"/>
                </a:solidFill>
                <a:effectLst>
                  <a:outerShdw blurRad="38100" dist="38100" dir="2700000" algn="tl">
                    <a:srgbClr val="C0C0C0"/>
                  </a:outerShdw>
                </a:effectLst>
                <a:latin typeface="+mj-lt"/>
                <a:ea typeface="黑体" pitchFamily="2" charset="-122"/>
                <a:cs typeface="+mj-cs"/>
              </a:rPr>
              <a:t>让</a:t>
            </a:r>
            <a:r>
              <a:rPr lang="en-US" altLang="zh-CN" sz="3600" b="1" kern="0">
                <a:solidFill>
                  <a:srgbClr val="FF3399"/>
                </a:solidFill>
                <a:effectLst>
                  <a:outerShdw blurRad="38100" dist="38100" dir="2700000" algn="tl">
                    <a:srgbClr val="C0C0C0"/>
                  </a:outerShdw>
                </a:effectLst>
                <a:latin typeface="+mj-lt"/>
                <a:ea typeface="黑体" pitchFamily="2" charset="-122"/>
                <a:cs typeface="+mj-cs"/>
              </a:rPr>
              <a:t>《</a:t>
            </a:r>
            <a:r>
              <a:rPr lang="zh-CN" altLang="en-US" sz="3600" b="1" kern="0">
                <a:solidFill>
                  <a:srgbClr val="FF3399"/>
                </a:solidFill>
                <a:effectLst>
                  <a:outerShdw blurRad="38100" dist="38100" dir="2700000" algn="tl">
                    <a:srgbClr val="C0C0C0"/>
                  </a:outerShdw>
                </a:effectLst>
                <a:latin typeface="+mj-lt"/>
                <a:ea typeface="黑体" pitchFamily="2" charset="-122"/>
                <a:cs typeface="+mj-cs"/>
              </a:rPr>
              <a:t>医院感染控制手册</a:t>
            </a:r>
            <a:r>
              <a:rPr lang="zh-CN" altLang="en-US" sz="3200" b="1" kern="0">
                <a:solidFill>
                  <a:srgbClr val="FF3399"/>
                </a:solidFill>
                <a:effectLst>
                  <a:outerShdw blurRad="38100" dist="38100" dir="2700000" algn="tl">
                    <a:srgbClr val="C0C0C0"/>
                  </a:outerShdw>
                </a:effectLst>
                <a:latin typeface="Arial" pitchFamily="34" charset="0"/>
                <a:cs typeface="+mj-cs"/>
              </a:rPr>
              <a:t>（</a:t>
            </a:r>
            <a:r>
              <a:rPr lang="en-US" altLang="zh-CN" sz="3200" b="1" kern="0">
                <a:solidFill>
                  <a:srgbClr val="FF3399"/>
                </a:solidFill>
                <a:effectLst>
                  <a:outerShdw blurRad="38100" dist="38100" dir="2700000" algn="tl">
                    <a:srgbClr val="C0C0C0"/>
                  </a:outerShdw>
                </a:effectLst>
                <a:latin typeface="Arial" pitchFamily="34" charset="0"/>
                <a:cs typeface="+mj-cs"/>
              </a:rPr>
              <a:t>SOP</a:t>
            </a:r>
            <a:r>
              <a:rPr lang="zh-CN" altLang="en-US" sz="3200" b="1" kern="0">
                <a:solidFill>
                  <a:srgbClr val="FF3399"/>
                </a:solidFill>
                <a:effectLst>
                  <a:outerShdw blurRad="38100" dist="38100" dir="2700000" algn="tl">
                    <a:srgbClr val="C0C0C0"/>
                  </a:outerShdw>
                </a:effectLst>
                <a:latin typeface="Arial" pitchFamily="34" charset="0"/>
                <a:cs typeface="+mj-cs"/>
              </a:rPr>
              <a:t>）</a:t>
            </a:r>
            <a:r>
              <a:rPr lang="en-US" altLang="zh-CN" sz="3200" b="1" kern="0">
                <a:solidFill>
                  <a:srgbClr val="FF3399"/>
                </a:solidFill>
                <a:effectLst>
                  <a:outerShdw blurRad="38100" dist="38100" dir="2700000" algn="tl">
                    <a:srgbClr val="C0C0C0"/>
                  </a:outerShdw>
                </a:effectLst>
                <a:latin typeface="Arial" pitchFamily="34" charset="0"/>
                <a:cs typeface="+mj-cs"/>
              </a:rPr>
              <a:t>》</a:t>
            </a:r>
            <a:br>
              <a:rPr lang="en-US" altLang="zh-CN" sz="3200" b="1" kern="0">
                <a:solidFill>
                  <a:srgbClr val="FF3399"/>
                </a:solidFill>
                <a:effectLst>
                  <a:outerShdw blurRad="38100" dist="38100" dir="2700000" algn="tl">
                    <a:srgbClr val="C0C0C0"/>
                  </a:outerShdw>
                </a:effectLst>
                <a:latin typeface="Arial" pitchFamily="34" charset="0"/>
                <a:cs typeface="+mj-cs"/>
              </a:rPr>
            </a:br>
            <a:r>
              <a:rPr lang="zh-CN" altLang="en-US" sz="3600" b="1" kern="0">
                <a:solidFill>
                  <a:srgbClr val="FF3399"/>
                </a:solidFill>
                <a:effectLst>
                  <a:outerShdw blurRad="38100" dist="38100" dir="2700000" algn="tl">
                    <a:srgbClr val="C0C0C0"/>
                  </a:outerShdw>
                </a:effectLst>
                <a:latin typeface="+mj-lt"/>
                <a:ea typeface="黑体" pitchFamily="2" charset="-122"/>
                <a:cs typeface="+mj-cs"/>
              </a:rPr>
              <a:t>成为我国医院感染规范化管理的基础！</a:t>
            </a:r>
          </a:p>
        </p:txBody>
      </p:sp>
    </p:spTree>
  </p:cSld>
  <p:clrMapOvr>
    <a:masterClrMapping/>
  </p:clrMapOvr>
  <p:transition advClick="0"/>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4"/>
          <p:cNvSpPr>
            <a:spLocks noGrp="1"/>
          </p:cNvSpPr>
          <p:nvPr>
            <p:ph type="dt" sz="half" idx="10"/>
          </p:nvPr>
        </p:nvSpPr>
        <p:spPr/>
        <p:txBody>
          <a:bodyPr/>
          <a:lstStyle/>
          <a:p>
            <a:fld id="{001DB7AC-9E78-4FFE-BAD4-781553CB3109}" type="datetime1">
              <a:rPr lang="zh-CN" altLang="en-US"/>
              <a:pPr/>
              <a:t>2020/2/25</a:t>
            </a:fld>
            <a:endParaRPr lang="en-US" altLang="zh-CN"/>
          </a:p>
        </p:txBody>
      </p:sp>
      <p:sp>
        <p:nvSpPr>
          <p:cNvPr id="5" name="页脚占位符 5"/>
          <p:cNvSpPr>
            <a:spLocks noGrp="1"/>
          </p:cNvSpPr>
          <p:nvPr>
            <p:ph type="ftr" sz="quarter" idx="11"/>
          </p:nvPr>
        </p:nvSpPr>
        <p:spPr/>
        <p:txBody>
          <a:bodyPr/>
          <a:lstStyle/>
          <a:p>
            <a:r>
              <a:rPr lang="en-US" altLang="zh-CN"/>
              <a:t>Dr.HU Bijie</a:t>
            </a:r>
          </a:p>
        </p:txBody>
      </p:sp>
      <p:sp>
        <p:nvSpPr>
          <p:cNvPr id="6" name="灯片编号占位符 6"/>
          <p:cNvSpPr>
            <a:spLocks noGrp="1"/>
          </p:cNvSpPr>
          <p:nvPr>
            <p:ph type="sldNum" sz="quarter" idx="12"/>
          </p:nvPr>
        </p:nvSpPr>
        <p:spPr/>
        <p:txBody>
          <a:bodyPr/>
          <a:lstStyle/>
          <a:p>
            <a:fld id="{DB69BCE3-9870-44EB-BB16-D43C8758C277}" type="slidenum">
              <a:rPr lang="en-US" altLang="zh-CN"/>
              <a:pPr/>
              <a:t>88</a:t>
            </a:fld>
            <a:endParaRPr lang="en-US" altLang="zh-CN"/>
          </a:p>
        </p:txBody>
      </p:sp>
      <p:sp>
        <p:nvSpPr>
          <p:cNvPr id="3893250" name="Rectangle 2"/>
          <p:cNvSpPr>
            <a:spLocks noGrp="1" noChangeArrowheads="1"/>
          </p:cNvSpPr>
          <p:nvPr>
            <p:ph type="body" sz="half" idx="1"/>
          </p:nvPr>
        </p:nvSpPr>
        <p:spPr/>
        <p:txBody>
          <a:bodyPr/>
          <a:lstStyle/>
          <a:p>
            <a:r>
              <a:rPr lang="zh-CN" altLang="en-US" sz="3600" b="1"/>
              <a:t>卫生部领导支持</a:t>
            </a:r>
          </a:p>
          <a:p>
            <a:r>
              <a:rPr lang="en-US" altLang="zh-CN" sz="3600" b="1"/>
              <a:t>2010</a:t>
            </a:r>
            <a:r>
              <a:rPr lang="zh-CN" altLang="en-US" sz="3600" b="1"/>
              <a:t>年</a:t>
            </a:r>
            <a:r>
              <a:rPr lang="en-US" altLang="zh-CN" sz="3600" b="1"/>
              <a:t>6</a:t>
            </a:r>
            <a:r>
              <a:rPr lang="zh-CN" altLang="en-US" sz="3600" b="1"/>
              <a:t>月出版</a:t>
            </a:r>
          </a:p>
          <a:p>
            <a:r>
              <a:rPr lang="en-US" altLang="zh-CN" sz="3600" b="1"/>
              <a:t>123</a:t>
            </a:r>
            <a:r>
              <a:rPr lang="zh-CN" altLang="en-US" sz="3600" b="1"/>
              <a:t>个</a:t>
            </a:r>
            <a:r>
              <a:rPr lang="en-US" altLang="zh-CN" sz="3600" b="1"/>
              <a:t>SOP</a:t>
            </a:r>
          </a:p>
        </p:txBody>
      </p:sp>
      <p:pic>
        <p:nvPicPr>
          <p:cNvPr id="3893251" name="Picture 3" descr="1006221702790ca267e2b809ec"/>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425950" y="0"/>
            <a:ext cx="4718050" cy="6858000"/>
          </a:xfrm>
        </p:spPr>
      </p:pic>
    </p:spTree>
  </p:cSld>
  <p:clrMapOvr>
    <a:masterClrMapping/>
  </p:clrMapOvr>
  <p:transition advClick="0"/>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FD2B636-E8CC-46A4-BE8F-37FF98EC6608}"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617F554B-AE23-4AB0-979D-1902BD7D1F50}" type="slidenum">
              <a:rPr lang="en-US" altLang="zh-CN"/>
              <a:pPr/>
              <a:t>89</a:t>
            </a:fld>
            <a:endParaRPr lang="en-US" altLang="zh-CN"/>
          </a:p>
        </p:txBody>
      </p:sp>
      <p:sp>
        <p:nvSpPr>
          <p:cNvPr id="3894274" name="Rectangle 2"/>
          <p:cNvSpPr>
            <a:spLocks noGrp="1" noChangeArrowheads="1"/>
          </p:cNvSpPr>
          <p:nvPr>
            <p:ph type="title"/>
          </p:nvPr>
        </p:nvSpPr>
        <p:spPr/>
        <p:txBody>
          <a:bodyPr/>
          <a:lstStyle/>
          <a:p>
            <a:r>
              <a:rPr lang="zh-CN" altLang="en-US" sz="4000" b="1"/>
              <a:t>重要部位的医院感染预防和控制 </a:t>
            </a:r>
          </a:p>
        </p:txBody>
      </p:sp>
      <p:sp>
        <p:nvSpPr>
          <p:cNvPr id="3894275" name="Rectangle 3"/>
          <p:cNvSpPr>
            <a:spLocks noGrp="1" noChangeArrowheads="1"/>
          </p:cNvSpPr>
          <p:nvPr>
            <p:ph type="body" idx="1"/>
          </p:nvPr>
        </p:nvSpPr>
        <p:spPr/>
        <p:txBody>
          <a:bodyPr/>
          <a:lstStyle/>
          <a:p>
            <a:pPr marL="609600" indent="-609600">
              <a:lnSpc>
                <a:spcPct val="90000"/>
              </a:lnSpc>
            </a:pPr>
            <a:r>
              <a:rPr lang="zh-CN" altLang="en-US" sz="2800" b="1">
                <a:latin typeface="宋体" panose="02010600030101010101" pitchFamily="2" charset="-122"/>
              </a:rPr>
              <a:t>手术部位感染预防的</a:t>
            </a:r>
            <a:r>
              <a:rPr lang="en-US" altLang="zh-CN" sz="2800" b="1">
                <a:latin typeface="宋体" panose="02010600030101010101" pitchFamily="2" charset="-122"/>
              </a:rPr>
              <a:t>SOP</a:t>
            </a:r>
          </a:p>
          <a:p>
            <a:pPr marL="609600" indent="-609600">
              <a:lnSpc>
                <a:spcPct val="90000"/>
              </a:lnSpc>
            </a:pPr>
            <a:r>
              <a:rPr lang="zh-CN" altLang="en-US" sz="2800" b="1">
                <a:latin typeface="宋体" panose="02010600030101010101" pitchFamily="2" charset="-122"/>
              </a:rPr>
              <a:t>医院内肺炎预防的</a:t>
            </a:r>
            <a:r>
              <a:rPr lang="en-US" altLang="zh-CN" sz="2800" b="1">
                <a:latin typeface="宋体" panose="02010600030101010101" pitchFamily="2" charset="-122"/>
              </a:rPr>
              <a:t>SOP</a:t>
            </a:r>
          </a:p>
          <a:p>
            <a:pPr marL="609600" indent="-609600">
              <a:lnSpc>
                <a:spcPct val="90000"/>
              </a:lnSpc>
            </a:pPr>
            <a:r>
              <a:rPr lang="zh-CN" altLang="en-US" sz="2800" b="1">
                <a:latin typeface="宋体" panose="02010600030101010101" pitchFamily="2" charset="-122"/>
              </a:rPr>
              <a:t>导管相关血流感染预防的</a:t>
            </a:r>
            <a:r>
              <a:rPr lang="en-US" altLang="zh-CN" sz="2800" b="1">
                <a:latin typeface="宋体" panose="02010600030101010101" pitchFamily="2" charset="-122"/>
              </a:rPr>
              <a:t>SOP</a:t>
            </a:r>
          </a:p>
          <a:p>
            <a:pPr marL="609600" indent="-609600">
              <a:lnSpc>
                <a:spcPct val="90000"/>
              </a:lnSpc>
            </a:pPr>
            <a:r>
              <a:rPr lang="zh-CN" altLang="en-US" sz="2800" b="1">
                <a:latin typeface="宋体" panose="02010600030101010101" pitchFamily="2" charset="-122"/>
              </a:rPr>
              <a:t>导尿管相关尿道感染预防的</a:t>
            </a:r>
            <a:r>
              <a:rPr lang="en-US" altLang="zh-CN" sz="2800" b="1">
                <a:latin typeface="宋体" panose="02010600030101010101" pitchFamily="2" charset="-122"/>
              </a:rPr>
              <a:t>SOP</a:t>
            </a:r>
          </a:p>
          <a:p>
            <a:pPr marL="609600" indent="-609600">
              <a:lnSpc>
                <a:spcPct val="90000"/>
              </a:lnSpc>
            </a:pPr>
            <a:endParaRPr lang="en-US" altLang="zh-CN" sz="2800" b="1">
              <a:latin typeface="宋体" panose="02010600030101010101" pitchFamily="2" charset="-122"/>
            </a:endParaRPr>
          </a:p>
        </p:txBody>
      </p:sp>
    </p:spTree>
  </p:cSld>
  <p:clrMapOvr>
    <a:masterClrMapping/>
  </p:clrMapOvr>
  <p:transition advClick="0"/>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139CC01-61ED-4763-8A9F-63DAB71D6B2A}"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9F1A089D-0D4D-4703-8CF4-13A7D730C3CE}" type="slidenum">
              <a:rPr lang="en-US" altLang="zh-CN"/>
              <a:pPr/>
              <a:t>90</a:t>
            </a:fld>
            <a:endParaRPr lang="en-US" altLang="zh-CN"/>
          </a:p>
        </p:txBody>
      </p:sp>
      <p:sp>
        <p:nvSpPr>
          <p:cNvPr id="3896322" name="Rectangle 2"/>
          <p:cNvSpPr>
            <a:spLocks noGrp="1" noChangeArrowheads="1"/>
          </p:cNvSpPr>
          <p:nvPr>
            <p:ph type="title"/>
          </p:nvPr>
        </p:nvSpPr>
        <p:spPr>
          <a:xfrm>
            <a:off x="685800" y="609600"/>
            <a:ext cx="7989888" cy="1143000"/>
          </a:xfrm>
        </p:spPr>
        <p:txBody>
          <a:bodyPr/>
          <a:lstStyle/>
          <a:p>
            <a:r>
              <a:rPr lang="zh-CN" altLang="en-US" sz="3600" b="1"/>
              <a:t>医院感染的预防和控制的几种重要方法</a:t>
            </a:r>
            <a:r>
              <a:rPr lang="zh-CN" altLang="en-US" sz="4000"/>
              <a:t> </a:t>
            </a:r>
          </a:p>
        </p:txBody>
      </p:sp>
      <p:sp>
        <p:nvSpPr>
          <p:cNvPr id="3896323" name="Rectangle 3"/>
          <p:cNvSpPr>
            <a:spLocks noGrp="1" noChangeArrowheads="1"/>
          </p:cNvSpPr>
          <p:nvPr>
            <p:ph type="body" idx="1"/>
          </p:nvPr>
        </p:nvSpPr>
        <p:spPr/>
        <p:txBody>
          <a:bodyPr/>
          <a:lstStyle/>
          <a:p>
            <a:pPr marL="609600" indent="-609600"/>
            <a:r>
              <a:rPr lang="zh-CN" altLang="en-US" sz="2800" b="1"/>
              <a:t>标准预防的</a:t>
            </a:r>
            <a:r>
              <a:rPr lang="en-US" altLang="zh-CN" sz="2800" b="1"/>
              <a:t>SOP</a:t>
            </a:r>
          </a:p>
          <a:p>
            <a:pPr marL="609600" indent="-609600"/>
            <a:r>
              <a:rPr lang="zh-CN" altLang="en-US" sz="2800" b="1"/>
              <a:t>空气传播的隔离措施的</a:t>
            </a:r>
            <a:r>
              <a:rPr lang="en-US" altLang="zh-CN" sz="2800" b="1"/>
              <a:t>SOP</a:t>
            </a:r>
          </a:p>
          <a:p>
            <a:pPr marL="609600" indent="-609600"/>
            <a:r>
              <a:rPr lang="zh-CN" altLang="en-US" sz="2800" b="1"/>
              <a:t>飞沫传播的隔离措施的</a:t>
            </a:r>
            <a:r>
              <a:rPr lang="en-US" altLang="zh-CN" sz="2800" b="1"/>
              <a:t>SOP</a:t>
            </a:r>
          </a:p>
          <a:p>
            <a:pPr marL="609600" indent="-609600"/>
            <a:r>
              <a:rPr lang="zh-CN" altLang="en-US" sz="2800" b="1"/>
              <a:t>接触传播的隔离措施的</a:t>
            </a:r>
            <a:r>
              <a:rPr lang="en-US" altLang="zh-CN" sz="2800" b="1"/>
              <a:t>SOP</a:t>
            </a:r>
          </a:p>
          <a:p>
            <a:pPr marL="609600" indent="-609600"/>
            <a:r>
              <a:rPr lang="zh-CN" altLang="en-US" sz="2800" b="1"/>
              <a:t>保护性隔离措施的</a:t>
            </a:r>
            <a:r>
              <a:rPr lang="en-US" altLang="zh-CN" sz="2800" b="1"/>
              <a:t>SOP</a:t>
            </a:r>
          </a:p>
          <a:p>
            <a:pPr marL="609600" indent="-609600"/>
            <a:r>
              <a:rPr lang="zh-CN" altLang="en-US" sz="2800" b="1"/>
              <a:t>医务人员手卫生</a:t>
            </a:r>
            <a:r>
              <a:rPr lang="en-US" altLang="zh-CN" sz="2800" b="1"/>
              <a:t>SOP</a:t>
            </a:r>
          </a:p>
          <a:p>
            <a:pPr marL="609600" indent="-609600"/>
            <a:r>
              <a:rPr lang="zh-CN" altLang="en-US" sz="2800" b="1"/>
              <a:t>个人防护用品（</a:t>
            </a:r>
            <a:r>
              <a:rPr lang="en-US" altLang="zh-CN" sz="2800" b="1"/>
              <a:t>PPE</a:t>
            </a:r>
            <a:r>
              <a:rPr lang="zh-CN" altLang="en-US" sz="2800" b="1"/>
              <a:t>）的使用方法的</a:t>
            </a:r>
            <a:r>
              <a:rPr lang="en-US" altLang="zh-CN" sz="2800" b="1"/>
              <a:t>SOP</a:t>
            </a:r>
            <a:r>
              <a:rPr lang="en-US" altLang="zh-CN" sz="2800"/>
              <a:t> </a:t>
            </a:r>
          </a:p>
        </p:txBody>
      </p:sp>
    </p:spTree>
  </p:cSld>
  <p:clrMapOvr>
    <a:masterClrMapping/>
  </p:clrMapOvr>
  <p:transition advClick="0"/>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65D55267-7CA3-4CF9-8C8D-041EE4E4381C}" type="datetime1">
              <a:rPr lang="zh-CN" altLang="en-US"/>
              <a:pPr/>
              <a:t>2020/2/25</a:t>
            </a:fld>
            <a:endParaRPr lang="en-US" altLang="zh-CN"/>
          </a:p>
        </p:txBody>
      </p:sp>
      <p:sp>
        <p:nvSpPr>
          <p:cNvPr id="4" name="页脚占位符 3"/>
          <p:cNvSpPr>
            <a:spLocks noGrp="1"/>
          </p:cNvSpPr>
          <p:nvPr>
            <p:ph type="ftr" sz="quarter" idx="11"/>
          </p:nvPr>
        </p:nvSpPr>
        <p:spPr/>
        <p:txBody>
          <a:bodyPr/>
          <a:lstStyle/>
          <a:p>
            <a:r>
              <a:rPr lang="en-US" altLang="zh-CN"/>
              <a:t>Dr.HU Bijie</a:t>
            </a:r>
          </a:p>
        </p:txBody>
      </p:sp>
      <p:sp>
        <p:nvSpPr>
          <p:cNvPr id="5" name="灯片编号占位符 4"/>
          <p:cNvSpPr>
            <a:spLocks noGrp="1"/>
          </p:cNvSpPr>
          <p:nvPr>
            <p:ph type="sldNum" sz="quarter" idx="12"/>
          </p:nvPr>
        </p:nvSpPr>
        <p:spPr/>
        <p:txBody>
          <a:bodyPr/>
          <a:lstStyle/>
          <a:p>
            <a:fld id="{9AFBD4CF-6694-4D58-80BF-D9E994DE40AE}" type="slidenum">
              <a:rPr lang="en-US" altLang="zh-CN"/>
              <a:pPr/>
              <a:t>91</a:t>
            </a:fld>
            <a:endParaRPr lang="en-US" altLang="zh-CN"/>
          </a:p>
        </p:txBody>
      </p:sp>
      <p:pic>
        <p:nvPicPr>
          <p:cNvPr id="4086786" name="Picture 2"/>
          <p:cNvPicPr>
            <a:picLocks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531813"/>
            <a:ext cx="9144000" cy="6840538"/>
          </a:xfrm>
        </p:spPr>
      </p:pic>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E99FB7C-70CA-4EA0-9BD2-9CB2392B5904}"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8EDFD99F-1934-4C40-9ECA-3EAE491E7916}" type="slidenum">
              <a:rPr lang="en-US" altLang="zh-CN"/>
              <a:pPr/>
              <a:t>92</a:t>
            </a:fld>
            <a:endParaRPr lang="en-US" altLang="zh-CN"/>
          </a:p>
        </p:txBody>
      </p:sp>
      <p:sp>
        <p:nvSpPr>
          <p:cNvPr id="4088834" name="Rectangle 2"/>
          <p:cNvSpPr>
            <a:spLocks noGrp="1" noChangeArrowheads="1"/>
          </p:cNvSpPr>
          <p:nvPr>
            <p:ph type="title"/>
          </p:nvPr>
        </p:nvSpPr>
        <p:spPr>
          <a:xfrm>
            <a:off x="684213" y="188913"/>
            <a:ext cx="8064500" cy="1143000"/>
          </a:xfrm>
        </p:spPr>
        <p:txBody>
          <a:bodyPr/>
          <a:lstStyle/>
          <a:p>
            <a:r>
              <a:rPr lang="zh-CN" altLang="en-US" sz="4000" b="1"/>
              <a:t>上海市口腔临床质控中心督查表</a:t>
            </a:r>
            <a:r>
              <a:rPr lang="zh-CN" altLang="en-US" sz="2400" b="1"/>
              <a:t>（</a:t>
            </a:r>
            <a:r>
              <a:rPr lang="en-US" altLang="zh-CN" sz="2400" b="1"/>
              <a:t>1</a:t>
            </a:r>
            <a:r>
              <a:rPr lang="zh-CN" altLang="en-US" sz="2400" b="1"/>
              <a:t>）</a:t>
            </a:r>
            <a:r>
              <a:rPr lang="zh-CN" altLang="en-US" sz="4000" b="1"/>
              <a:t/>
            </a:r>
            <a:br>
              <a:rPr lang="zh-CN" altLang="en-US" sz="4000" b="1"/>
            </a:br>
            <a:r>
              <a:rPr lang="zh-CN" altLang="en-US" sz="4000" b="1">
                <a:solidFill>
                  <a:schemeClr val="accent2"/>
                </a:solidFill>
              </a:rPr>
              <a:t>建立健全规章制度</a:t>
            </a:r>
            <a:r>
              <a:rPr lang="zh-CN" altLang="en-US" sz="4000"/>
              <a:t>  </a:t>
            </a:r>
          </a:p>
        </p:txBody>
      </p:sp>
      <p:sp>
        <p:nvSpPr>
          <p:cNvPr id="4088835" name="Rectangle 3"/>
          <p:cNvSpPr>
            <a:spLocks noGrp="1" noChangeArrowheads="1"/>
          </p:cNvSpPr>
          <p:nvPr>
            <p:ph type="body" idx="1"/>
          </p:nvPr>
        </p:nvSpPr>
        <p:spPr>
          <a:xfrm>
            <a:off x="0" y="1773238"/>
            <a:ext cx="9144000" cy="4679950"/>
          </a:xfrm>
        </p:spPr>
        <p:txBody>
          <a:bodyPr/>
          <a:lstStyle/>
          <a:p>
            <a:pPr marL="711200" indent="-711200">
              <a:lnSpc>
                <a:spcPct val="80000"/>
              </a:lnSpc>
              <a:buFontTx/>
              <a:buNone/>
            </a:pPr>
            <a:r>
              <a:rPr lang="zh-CN" altLang="en-US" sz="2400" b="1"/>
              <a:t>（</a:t>
            </a:r>
            <a:r>
              <a:rPr lang="en-US" altLang="zh-CN" sz="2400" b="1"/>
              <a:t>1</a:t>
            </a:r>
            <a:r>
              <a:rPr lang="zh-CN" altLang="en-US" sz="2400" b="1"/>
              <a:t>）消毒隔离制度（包括环境、物品、人员的消毒隔离措施）。</a:t>
            </a:r>
          </a:p>
          <a:p>
            <a:pPr marL="711200" indent="-711200">
              <a:lnSpc>
                <a:spcPct val="80000"/>
              </a:lnSpc>
              <a:buFontTx/>
              <a:buNone/>
            </a:pPr>
            <a:r>
              <a:rPr lang="zh-CN" altLang="en-US" sz="2400" b="1"/>
              <a:t>（</a:t>
            </a:r>
            <a:r>
              <a:rPr lang="en-US" altLang="zh-CN" sz="2400" b="1"/>
              <a:t>2</a:t>
            </a:r>
            <a:r>
              <a:rPr lang="zh-CN" altLang="en-US" sz="2400" b="1"/>
              <a:t>）人员培训制度。（医务人员与工勤人员）</a:t>
            </a:r>
          </a:p>
          <a:p>
            <a:pPr marL="711200" indent="-711200">
              <a:lnSpc>
                <a:spcPct val="80000"/>
              </a:lnSpc>
              <a:buFontTx/>
              <a:buNone/>
            </a:pPr>
            <a:r>
              <a:rPr lang="zh-CN" altLang="en-US" sz="2400" b="1"/>
              <a:t>（</a:t>
            </a:r>
            <a:r>
              <a:rPr lang="en-US" altLang="zh-CN" sz="2400" b="1"/>
              <a:t>3</a:t>
            </a:r>
            <a:r>
              <a:rPr lang="zh-CN" altLang="en-US" sz="2400" b="1"/>
              <a:t>）标准操作规程（包括诊疗技术、器械消毒灭菌具体操作规程）。</a:t>
            </a:r>
          </a:p>
          <a:p>
            <a:pPr marL="711200" indent="-711200">
              <a:lnSpc>
                <a:spcPct val="80000"/>
              </a:lnSpc>
              <a:buFontTx/>
              <a:buNone/>
            </a:pPr>
            <a:r>
              <a:rPr lang="zh-CN" altLang="en-US" sz="2400" b="1"/>
              <a:t>（</a:t>
            </a:r>
            <a:r>
              <a:rPr lang="en-US" altLang="zh-CN" sz="2400" b="1"/>
              <a:t>4</a:t>
            </a:r>
            <a:r>
              <a:rPr lang="zh-CN" altLang="en-US" sz="2400" b="1"/>
              <a:t>）职业卫生防护制度（包括人员操作防护要求、防护用品配备、意外情况处置措施等）。</a:t>
            </a:r>
          </a:p>
          <a:p>
            <a:pPr marL="711200" indent="-711200">
              <a:lnSpc>
                <a:spcPct val="80000"/>
              </a:lnSpc>
              <a:buFontTx/>
              <a:buNone/>
            </a:pPr>
            <a:r>
              <a:rPr lang="zh-CN" altLang="en-US" sz="2400" b="1"/>
              <a:t>（</a:t>
            </a:r>
            <a:r>
              <a:rPr lang="en-US" altLang="zh-CN" sz="2400" b="1"/>
              <a:t>5</a:t>
            </a:r>
            <a:r>
              <a:rPr lang="zh-CN" altLang="en-US" sz="2400" b="1"/>
              <a:t>）消毒灭菌状况监测制度（包括环境空气、物体表面、手细菌学监测、消毒剂浓度监测、灭菌器效果监测等）。</a:t>
            </a:r>
          </a:p>
          <a:p>
            <a:pPr marL="711200" indent="-711200">
              <a:lnSpc>
                <a:spcPct val="80000"/>
              </a:lnSpc>
              <a:buFontTx/>
              <a:buNone/>
            </a:pPr>
            <a:r>
              <a:rPr lang="zh-CN" altLang="en-US" sz="2400" b="1"/>
              <a:t>（</a:t>
            </a:r>
            <a:r>
              <a:rPr lang="en-US" altLang="zh-CN" sz="2400" b="1"/>
              <a:t>6</a:t>
            </a:r>
            <a:r>
              <a:rPr lang="zh-CN" altLang="en-US" sz="2400" b="1"/>
              <a:t>）医疗废物处置制度（包括管理人员、分类收集、转运、交接、记录等）。</a:t>
            </a:r>
          </a:p>
          <a:p>
            <a:pPr marL="711200" indent="-711200">
              <a:lnSpc>
                <a:spcPct val="80000"/>
              </a:lnSpc>
              <a:buFontTx/>
              <a:buNone/>
            </a:pPr>
            <a:r>
              <a:rPr lang="zh-CN" altLang="en-US" sz="2400" b="1"/>
              <a:t>（</a:t>
            </a:r>
            <a:r>
              <a:rPr lang="en-US" altLang="zh-CN" sz="2400" b="1"/>
              <a:t>7</a:t>
            </a:r>
            <a:r>
              <a:rPr lang="zh-CN" altLang="en-US" sz="2400" b="1"/>
              <a:t>）人员岗位管理制度（包括岗位设置、奖惩规定等）。</a:t>
            </a:r>
          </a:p>
          <a:p>
            <a:pPr marL="711200" indent="-711200">
              <a:lnSpc>
                <a:spcPct val="80000"/>
              </a:lnSpc>
              <a:buFontTx/>
              <a:buNone/>
            </a:pPr>
            <a:r>
              <a:rPr lang="zh-CN" altLang="en-US" sz="2400" b="1"/>
              <a:t>（</a:t>
            </a:r>
            <a:r>
              <a:rPr lang="en-US" altLang="zh-CN" sz="2400" b="1"/>
              <a:t>8</a:t>
            </a:r>
            <a:r>
              <a:rPr lang="zh-CN" altLang="en-US" sz="2400" b="1"/>
              <a:t>）医疗器械采购、验收制度</a:t>
            </a:r>
          </a:p>
          <a:p>
            <a:pPr marL="711200" indent="-711200">
              <a:lnSpc>
                <a:spcPct val="80000"/>
              </a:lnSpc>
              <a:buFontTx/>
              <a:buNone/>
            </a:pPr>
            <a:r>
              <a:rPr lang="zh-CN" altLang="en-US" sz="2400" b="1"/>
              <a:t>（</a:t>
            </a:r>
            <a:r>
              <a:rPr lang="en-US" altLang="zh-CN" sz="2400" b="1"/>
              <a:t>9</a:t>
            </a:r>
            <a:r>
              <a:rPr lang="zh-CN" altLang="en-US" sz="2400" b="1"/>
              <a:t>）</a:t>
            </a:r>
            <a:r>
              <a:rPr lang="en-US" altLang="zh-CN" sz="2400" b="1"/>
              <a:t>2005</a:t>
            </a:r>
            <a:r>
              <a:rPr lang="zh-CN" altLang="en-US" sz="2400" b="1"/>
              <a:t>年卫生部</a:t>
            </a:r>
            <a:r>
              <a:rPr lang="en-US" altLang="zh-CN" sz="2400" b="1"/>
              <a:t>73</a:t>
            </a:r>
            <a:r>
              <a:rPr lang="zh-CN" altLang="en-US" sz="2400" b="1"/>
              <a:t>号文件</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67CDFB6-D811-4289-9340-D40A92E40691}"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978D2509-3EBA-42DE-B6D1-EBDC80CDCE7F}" type="slidenum">
              <a:rPr lang="en-US" altLang="zh-CN"/>
              <a:pPr/>
              <a:t>93</a:t>
            </a:fld>
            <a:endParaRPr lang="en-US" altLang="zh-CN"/>
          </a:p>
        </p:txBody>
      </p:sp>
      <p:sp>
        <p:nvSpPr>
          <p:cNvPr id="4090882" name="Rectangle 2"/>
          <p:cNvSpPr>
            <a:spLocks noGrp="1" noChangeArrowheads="1"/>
          </p:cNvSpPr>
          <p:nvPr>
            <p:ph type="title"/>
          </p:nvPr>
        </p:nvSpPr>
        <p:spPr>
          <a:xfrm>
            <a:off x="684213" y="188913"/>
            <a:ext cx="8135937" cy="1143000"/>
          </a:xfrm>
        </p:spPr>
        <p:txBody>
          <a:bodyPr/>
          <a:lstStyle/>
          <a:p>
            <a:r>
              <a:rPr lang="zh-CN" altLang="en-US" sz="4000" b="1"/>
              <a:t>上海市口腔临床质控中心督查表</a:t>
            </a:r>
            <a:r>
              <a:rPr lang="zh-CN" altLang="en-US" sz="2400" b="1"/>
              <a:t>（</a:t>
            </a:r>
            <a:r>
              <a:rPr lang="en-US" altLang="zh-CN" sz="2400" b="1"/>
              <a:t>2</a:t>
            </a:r>
            <a:r>
              <a:rPr lang="zh-CN" altLang="en-US" sz="2400" b="1"/>
              <a:t>）</a:t>
            </a:r>
            <a:r>
              <a:rPr lang="zh-CN" altLang="en-US" sz="4000" b="1"/>
              <a:t> </a:t>
            </a:r>
            <a:br>
              <a:rPr lang="zh-CN" altLang="en-US" sz="4000" b="1"/>
            </a:br>
            <a:r>
              <a:rPr lang="zh-CN" altLang="en-US" sz="4000" b="1">
                <a:solidFill>
                  <a:schemeClr val="accent2"/>
                </a:solidFill>
              </a:rPr>
              <a:t>医务人员防护及手卫生</a:t>
            </a:r>
          </a:p>
        </p:txBody>
      </p:sp>
      <p:sp>
        <p:nvSpPr>
          <p:cNvPr id="4090883" name="Rectangle 3"/>
          <p:cNvSpPr>
            <a:spLocks noGrp="1" noChangeArrowheads="1"/>
          </p:cNvSpPr>
          <p:nvPr>
            <p:ph type="body" idx="1"/>
          </p:nvPr>
        </p:nvSpPr>
        <p:spPr>
          <a:xfrm>
            <a:off x="0" y="1773238"/>
            <a:ext cx="9144000" cy="4679950"/>
          </a:xfrm>
        </p:spPr>
        <p:txBody>
          <a:bodyPr/>
          <a:lstStyle/>
          <a:p>
            <a:pPr marL="812800" indent="-812800">
              <a:lnSpc>
                <a:spcPct val="80000"/>
              </a:lnSpc>
              <a:buFontTx/>
              <a:buNone/>
            </a:pPr>
            <a:r>
              <a:rPr lang="zh-CN" altLang="en-US" sz="2400" b="1"/>
              <a:t>（</a:t>
            </a:r>
            <a:r>
              <a:rPr lang="en-US" altLang="zh-CN" sz="2400" b="1"/>
              <a:t>1</a:t>
            </a:r>
            <a:r>
              <a:rPr lang="zh-CN" altLang="en-US" sz="2400" b="1"/>
              <a:t>）诊疗操作时：（四戴）佩带口罩、帽子，手套、当病人血液、体液喷溅时带护目镜。</a:t>
            </a:r>
          </a:p>
          <a:p>
            <a:pPr marL="812800" indent="-812800">
              <a:lnSpc>
                <a:spcPct val="80000"/>
              </a:lnSpc>
              <a:buFontTx/>
              <a:buNone/>
            </a:pPr>
            <a:r>
              <a:rPr lang="zh-CN" altLang="en-US" sz="2400" b="1"/>
              <a:t>（</a:t>
            </a:r>
            <a:r>
              <a:rPr lang="en-US" altLang="zh-CN" sz="2400" b="1"/>
              <a:t>2</a:t>
            </a:r>
            <a:r>
              <a:rPr lang="zh-CN" altLang="en-US" sz="2400" b="1"/>
              <a:t>）医护人员操作前、后均严格洗手或手消毒。戴手套操作时，每诊疗一个患者更换一付手套并洗手或手消毒，知晓洗手六步法。</a:t>
            </a:r>
          </a:p>
          <a:p>
            <a:pPr marL="812800" indent="-812800">
              <a:lnSpc>
                <a:spcPct val="80000"/>
              </a:lnSpc>
              <a:buFontTx/>
              <a:buNone/>
            </a:pPr>
            <a:r>
              <a:rPr lang="zh-CN" altLang="en-US" sz="2400" b="1"/>
              <a:t>（</a:t>
            </a:r>
            <a:r>
              <a:rPr lang="en-US" altLang="zh-CN" sz="2400" b="1"/>
              <a:t>3</a:t>
            </a:r>
            <a:r>
              <a:rPr lang="zh-CN" altLang="en-US" sz="2400" b="1"/>
              <a:t>）从事消毒操作工作人员有防护措施：（六戴）防护镜、口罩、帽子，橡胶手套</a:t>
            </a:r>
            <a:r>
              <a:rPr lang="en-US" altLang="zh-CN" sz="2400" b="1"/>
              <a:t>.</a:t>
            </a:r>
            <a:r>
              <a:rPr lang="zh-CN" altLang="en-US" sz="2400" b="1"/>
              <a:t>防渗围裙， 袖套。</a:t>
            </a:r>
          </a:p>
          <a:p>
            <a:pPr marL="812800" indent="-812800">
              <a:lnSpc>
                <a:spcPct val="80000"/>
              </a:lnSpc>
              <a:buFontTx/>
              <a:buNone/>
            </a:pPr>
            <a:r>
              <a:rPr lang="zh-CN" altLang="en-US" sz="2400" b="1"/>
              <a:t>（４）诊疗室内设有非手动洗手池。</a:t>
            </a:r>
          </a:p>
          <a:p>
            <a:pPr marL="812800" indent="-812800">
              <a:lnSpc>
                <a:spcPct val="80000"/>
              </a:lnSpc>
              <a:buFontTx/>
              <a:buNone/>
            </a:pPr>
            <a:r>
              <a:rPr lang="zh-CN" altLang="en-US" sz="2400" b="1"/>
              <a:t>（５）有洗手用液，不得用固体肥皂，擦手不得使用共用毛巾。</a:t>
            </a:r>
          </a:p>
          <a:p>
            <a:pPr marL="812800" indent="-812800">
              <a:lnSpc>
                <a:spcPct val="80000"/>
              </a:lnSpc>
              <a:buFontTx/>
              <a:buNone/>
            </a:pPr>
            <a:r>
              <a:rPr lang="zh-CN" altLang="en-US" sz="2400" b="1"/>
              <a:t>（６）写病历应摘除污染手套并洗手后书写。</a:t>
            </a:r>
          </a:p>
          <a:p>
            <a:pPr marL="812800" indent="-812800">
              <a:lnSpc>
                <a:spcPct val="80000"/>
              </a:lnSpc>
              <a:buFontTx/>
              <a:buNone/>
            </a:pPr>
            <a:r>
              <a:rPr lang="zh-CN" altLang="en-US" sz="2400" b="1"/>
              <a:t>（７）有医务人员职业暴露登记，报告情况记录。</a:t>
            </a:r>
            <a:r>
              <a:rPr lang="zh-CN" altLang="en-US" sz="2400"/>
              <a:t> </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A6BDB7D-A7CB-4354-ADE3-623FD1859FD5}"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C0DBEC3B-4103-499F-B209-9C52DE5DA088}" type="slidenum">
              <a:rPr lang="en-US" altLang="zh-CN"/>
              <a:pPr/>
              <a:t>94</a:t>
            </a:fld>
            <a:endParaRPr lang="en-US" altLang="zh-CN"/>
          </a:p>
        </p:txBody>
      </p:sp>
      <p:sp>
        <p:nvSpPr>
          <p:cNvPr id="4092930" name="Rectangle 2"/>
          <p:cNvSpPr>
            <a:spLocks noGrp="1" noChangeArrowheads="1"/>
          </p:cNvSpPr>
          <p:nvPr>
            <p:ph type="title"/>
          </p:nvPr>
        </p:nvSpPr>
        <p:spPr>
          <a:xfrm>
            <a:off x="684213" y="188913"/>
            <a:ext cx="8064500" cy="1143000"/>
          </a:xfrm>
        </p:spPr>
        <p:txBody>
          <a:bodyPr/>
          <a:lstStyle/>
          <a:p>
            <a:r>
              <a:rPr lang="zh-CN" altLang="en-US" sz="4000" b="1"/>
              <a:t>上海市口腔临床质控中心督查表</a:t>
            </a:r>
            <a:r>
              <a:rPr lang="zh-CN" altLang="en-US" sz="2400" b="1"/>
              <a:t>（</a:t>
            </a:r>
            <a:r>
              <a:rPr lang="en-US" altLang="zh-CN" sz="2400" b="1"/>
              <a:t>3</a:t>
            </a:r>
            <a:r>
              <a:rPr lang="zh-CN" altLang="en-US" sz="2400" b="1"/>
              <a:t>）</a:t>
            </a:r>
            <a:r>
              <a:rPr lang="zh-CN" altLang="en-US" sz="4000" b="1"/>
              <a:t> </a:t>
            </a:r>
            <a:br>
              <a:rPr lang="zh-CN" altLang="en-US" sz="4000" b="1"/>
            </a:br>
            <a:r>
              <a:rPr lang="zh-CN" altLang="en-US" sz="4000" b="1">
                <a:solidFill>
                  <a:schemeClr val="accent2"/>
                </a:solidFill>
              </a:rPr>
              <a:t>建立单独的消毒室</a:t>
            </a:r>
          </a:p>
        </p:txBody>
      </p:sp>
      <p:sp>
        <p:nvSpPr>
          <p:cNvPr id="4092931" name="Rectangle 3"/>
          <p:cNvSpPr>
            <a:spLocks noGrp="1" noChangeArrowheads="1"/>
          </p:cNvSpPr>
          <p:nvPr>
            <p:ph type="body" idx="1"/>
          </p:nvPr>
        </p:nvSpPr>
        <p:spPr>
          <a:xfrm>
            <a:off x="0" y="1773238"/>
            <a:ext cx="9144000" cy="4679950"/>
          </a:xfrm>
        </p:spPr>
        <p:txBody>
          <a:bodyPr/>
          <a:lstStyle/>
          <a:p>
            <a:pPr marL="711200" indent="-711200">
              <a:lnSpc>
                <a:spcPct val="80000"/>
              </a:lnSpc>
              <a:buFontTx/>
              <a:buNone/>
            </a:pPr>
            <a:r>
              <a:rPr lang="zh-CN" altLang="en-US" sz="2800" b="1"/>
              <a:t>（</a:t>
            </a:r>
            <a:r>
              <a:rPr lang="en-US" altLang="zh-CN" sz="2800" b="1"/>
              <a:t>1</a:t>
            </a:r>
            <a:r>
              <a:rPr lang="zh-CN" altLang="en-US" sz="2800" b="1"/>
              <a:t>）诊疗区域和器械清洗消毒区域分开。</a:t>
            </a:r>
          </a:p>
          <a:p>
            <a:pPr marL="711200" indent="-711200">
              <a:lnSpc>
                <a:spcPct val="80000"/>
              </a:lnSpc>
              <a:buFontTx/>
              <a:buNone/>
            </a:pPr>
            <a:r>
              <a:rPr lang="zh-CN" altLang="en-US" sz="2800" b="1"/>
              <a:t>（</a:t>
            </a:r>
            <a:r>
              <a:rPr lang="en-US" altLang="zh-CN" sz="2800" b="1"/>
              <a:t>2</a:t>
            </a:r>
            <a:r>
              <a:rPr lang="zh-CN" altLang="en-US" sz="2800" b="1"/>
              <a:t>）消毒室布局合理，设有污染区，清洁区、灭菌区。（三区要求隔开）。流程合理、标志清楚。</a:t>
            </a:r>
          </a:p>
          <a:p>
            <a:pPr marL="711200" indent="-711200">
              <a:lnSpc>
                <a:spcPct val="80000"/>
              </a:lnSpc>
              <a:buFontTx/>
              <a:buNone/>
            </a:pPr>
            <a:r>
              <a:rPr lang="zh-CN" altLang="en-US" sz="2800" b="1"/>
              <a:t>（</a:t>
            </a:r>
            <a:r>
              <a:rPr lang="en-US" altLang="zh-CN" sz="2800" b="1"/>
              <a:t>3</a:t>
            </a:r>
            <a:r>
              <a:rPr lang="zh-CN" altLang="en-US" sz="2800" b="1"/>
              <a:t>）消毒室要保持整洁、通风。 </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54C767F-F010-495A-8FC5-93F273C714CB}"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A59EA96A-0702-40C3-84FD-488E7B4F0053}" type="slidenum">
              <a:rPr lang="en-US" altLang="zh-CN"/>
              <a:pPr/>
              <a:t>95</a:t>
            </a:fld>
            <a:endParaRPr lang="en-US" altLang="zh-CN"/>
          </a:p>
        </p:txBody>
      </p:sp>
      <p:sp>
        <p:nvSpPr>
          <p:cNvPr id="4094978" name="Rectangle 2"/>
          <p:cNvSpPr>
            <a:spLocks noGrp="1" noChangeArrowheads="1"/>
          </p:cNvSpPr>
          <p:nvPr>
            <p:ph type="title"/>
          </p:nvPr>
        </p:nvSpPr>
        <p:spPr>
          <a:xfrm>
            <a:off x="684213" y="188913"/>
            <a:ext cx="8064500" cy="1143000"/>
          </a:xfrm>
        </p:spPr>
        <p:txBody>
          <a:bodyPr/>
          <a:lstStyle/>
          <a:p>
            <a:pPr>
              <a:lnSpc>
                <a:spcPct val="90000"/>
              </a:lnSpc>
            </a:pPr>
            <a:r>
              <a:rPr lang="zh-CN" altLang="en-US" sz="4000" b="1"/>
              <a:t>上海市口腔临床质控中心督查表</a:t>
            </a:r>
            <a:r>
              <a:rPr lang="zh-CN" altLang="en-US" sz="2400" b="1"/>
              <a:t>（</a:t>
            </a:r>
            <a:r>
              <a:rPr lang="en-US" altLang="zh-CN" sz="2400" b="1"/>
              <a:t>4</a:t>
            </a:r>
            <a:r>
              <a:rPr lang="zh-CN" altLang="en-US" sz="2400" b="1"/>
              <a:t>）</a:t>
            </a:r>
            <a:r>
              <a:rPr lang="zh-CN" altLang="en-US" sz="4000" b="1"/>
              <a:t> </a:t>
            </a:r>
            <a:br>
              <a:rPr lang="zh-CN" altLang="en-US" sz="4000" b="1"/>
            </a:br>
            <a:r>
              <a:rPr lang="zh-CN" altLang="en-US" sz="3200" b="1">
                <a:solidFill>
                  <a:schemeClr val="accent2"/>
                </a:solidFill>
              </a:rPr>
              <a:t>一人一用一消毒或灭菌；消毒器械的消毒灭菌程序；消毒前的清洗方法（</a:t>
            </a:r>
            <a:r>
              <a:rPr lang="en-US" altLang="zh-CN" sz="3200" b="1">
                <a:solidFill>
                  <a:schemeClr val="accent2"/>
                </a:solidFill>
              </a:rPr>
              <a:t>1</a:t>
            </a:r>
            <a:r>
              <a:rPr lang="zh-CN" altLang="en-US" sz="3200" b="1">
                <a:solidFill>
                  <a:schemeClr val="accent2"/>
                </a:solidFill>
              </a:rPr>
              <a:t>）</a:t>
            </a:r>
            <a:r>
              <a:rPr lang="zh-CN" altLang="en-US" sz="4000"/>
              <a:t> </a:t>
            </a:r>
          </a:p>
        </p:txBody>
      </p:sp>
      <p:sp>
        <p:nvSpPr>
          <p:cNvPr id="4094979" name="Rectangle 3"/>
          <p:cNvSpPr>
            <a:spLocks noGrp="1" noChangeArrowheads="1"/>
          </p:cNvSpPr>
          <p:nvPr>
            <p:ph type="body" idx="1"/>
          </p:nvPr>
        </p:nvSpPr>
        <p:spPr>
          <a:xfrm>
            <a:off x="0" y="1844675"/>
            <a:ext cx="9144000" cy="5013325"/>
          </a:xfrm>
          <a:solidFill>
            <a:schemeClr val="bg1"/>
          </a:solidFill>
        </p:spPr>
        <p:txBody>
          <a:bodyPr/>
          <a:lstStyle/>
          <a:p>
            <a:pPr marL="711200" indent="-711200">
              <a:lnSpc>
                <a:spcPct val="90000"/>
              </a:lnSpc>
              <a:buFontTx/>
              <a:buNone/>
            </a:pPr>
            <a:r>
              <a:rPr lang="zh-CN" altLang="en-US" sz="2400" b="1"/>
              <a:t>（</a:t>
            </a:r>
            <a:r>
              <a:rPr lang="en-US" altLang="zh-CN" sz="2400" b="1"/>
              <a:t>1</a:t>
            </a:r>
            <a:r>
              <a:rPr lang="zh-CN" altLang="en-US" sz="2400" b="1"/>
              <a:t>）配备有合格压力灭菌器（有条件单位配备预真空压力灭菌器或卡式压力灭菌器）和化学消毒等设备设施。</a:t>
            </a:r>
          </a:p>
          <a:p>
            <a:pPr marL="711200" indent="-711200">
              <a:lnSpc>
                <a:spcPct val="90000"/>
              </a:lnSpc>
              <a:buFontTx/>
              <a:buNone/>
            </a:pPr>
            <a:r>
              <a:rPr lang="zh-CN" altLang="en-US" sz="2400" b="1"/>
              <a:t>（</a:t>
            </a:r>
            <a:r>
              <a:rPr lang="en-US" altLang="zh-CN" sz="2400" b="1"/>
              <a:t>2</a:t>
            </a:r>
            <a:r>
              <a:rPr lang="zh-CN" altLang="en-US" sz="2400" b="1"/>
              <a:t>）凡接触病人伤口、血液、破损粘膜或进入人体无菌组织和各类口腔诊疗器械、包括牙科手机、车针、探针、根管治疗器械、拔牙器械、手术治疗器械、牙周治疗器械、敷料等，使用前必须达到灭菌。</a:t>
            </a:r>
          </a:p>
          <a:p>
            <a:pPr marL="711200" indent="-711200">
              <a:lnSpc>
                <a:spcPct val="90000"/>
              </a:lnSpc>
              <a:buFontTx/>
              <a:buNone/>
            </a:pPr>
            <a:r>
              <a:rPr lang="zh-CN" altLang="en-US" sz="2400" b="1"/>
              <a:t>（</a:t>
            </a:r>
            <a:r>
              <a:rPr lang="en-US" altLang="zh-CN" sz="2400" b="1"/>
              <a:t>3</a:t>
            </a:r>
            <a:r>
              <a:rPr lang="zh-CN" altLang="en-US" sz="2400" b="1"/>
              <a:t>）接触病人完整粘膜、皮肤的口腔诊疗器械</a:t>
            </a:r>
            <a:r>
              <a:rPr lang="en-US" altLang="zh-CN" sz="2400" b="1"/>
              <a:t>,</a:t>
            </a:r>
            <a:r>
              <a:rPr lang="zh-CN" altLang="en-US" sz="2400" b="1"/>
              <a:t>包括口镜、牙科镊子等口腔检查器械、各类用于辅助治疗的物理测量仪器、印模托盘、口杯等，使用前必须达到消毒。</a:t>
            </a:r>
          </a:p>
          <a:p>
            <a:pPr marL="711200" indent="-711200">
              <a:lnSpc>
                <a:spcPct val="90000"/>
              </a:lnSpc>
              <a:buFontTx/>
              <a:buNone/>
            </a:pPr>
            <a:r>
              <a:rPr lang="zh-CN" altLang="en-US" sz="2400" b="1"/>
              <a:t>（</a:t>
            </a:r>
            <a:r>
              <a:rPr lang="en-US" altLang="zh-CN" sz="2400" b="1"/>
              <a:t>4</a:t>
            </a:r>
            <a:r>
              <a:rPr lang="zh-CN" altLang="en-US" sz="2400" b="1"/>
              <a:t>）用化学方法浸泡消毒或灭菌时，器械必须完全浸泡在消毒剂中，关节打开。</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DF66F2D-5499-41B4-B001-42F671366D75}"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F2EDF587-3DA7-4B5D-B98D-197F38ECDF51}" type="slidenum">
              <a:rPr lang="en-US" altLang="zh-CN"/>
              <a:pPr/>
              <a:t>96</a:t>
            </a:fld>
            <a:endParaRPr lang="en-US" altLang="zh-CN"/>
          </a:p>
        </p:txBody>
      </p:sp>
      <p:sp>
        <p:nvSpPr>
          <p:cNvPr id="4097026" name="Rectangle 2"/>
          <p:cNvSpPr>
            <a:spLocks noGrp="1" noChangeArrowheads="1"/>
          </p:cNvSpPr>
          <p:nvPr>
            <p:ph type="title"/>
          </p:nvPr>
        </p:nvSpPr>
        <p:spPr>
          <a:xfrm>
            <a:off x="684213" y="188913"/>
            <a:ext cx="8064500" cy="1143000"/>
          </a:xfrm>
        </p:spPr>
        <p:txBody>
          <a:bodyPr/>
          <a:lstStyle/>
          <a:p>
            <a:pPr>
              <a:lnSpc>
                <a:spcPct val="90000"/>
              </a:lnSpc>
            </a:pPr>
            <a:r>
              <a:rPr lang="zh-CN" altLang="en-US" sz="4000" b="1"/>
              <a:t>上海市口腔临床质控中心督查表</a:t>
            </a:r>
            <a:r>
              <a:rPr lang="zh-CN" altLang="en-US" sz="2400" b="1"/>
              <a:t>（</a:t>
            </a:r>
            <a:r>
              <a:rPr lang="en-US" altLang="zh-CN" sz="2400" b="1"/>
              <a:t>4</a:t>
            </a:r>
            <a:r>
              <a:rPr lang="zh-CN" altLang="en-US" sz="2400" b="1"/>
              <a:t>）</a:t>
            </a:r>
            <a:r>
              <a:rPr lang="zh-CN" altLang="en-US" sz="4000" b="1"/>
              <a:t> </a:t>
            </a:r>
            <a:br>
              <a:rPr lang="zh-CN" altLang="en-US" sz="4000" b="1"/>
            </a:br>
            <a:r>
              <a:rPr lang="zh-CN" altLang="en-US" sz="3200" b="1">
                <a:solidFill>
                  <a:schemeClr val="accent2"/>
                </a:solidFill>
              </a:rPr>
              <a:t>一人一用一消毒或灭菌；消毒器械的消毒灭菌程序；消毒前的清洗方法（</a:t>
            </a:r>
            <a:r>
              <a:rPr lang="en-US" altLang="zh-CN" sz="3200" b="1">
                <a:solidFill>
                  <a:schemeClr val="accent2"/>
                </a:solidFill>
              </a:rPr>
              <a:t>2</a:t>
            </a:r>
            <a:r>
              <a:rPr lang="zh-CN" altLang="en-US" sz="3200" b="1">
                <a:solidFill>
                  <a:schemeClr val="accent2"/>
                </a:solidFill>
              </a:rPr>
              <a:t>）</a:t>
            </a:r>
            <a:r>
              <a:rPr lang="zh-CN" altLang="en-US" sz="4000"/>
              <a:t> </a:t>
            </a:r>
          </a:p>
        </p:txBody>
      </p:sp>
      <p:sp>
        <p:nvSpPr>
          <p:cNvPr id="4097027" name="Rectangle 3"/>
          <p:cNvSpPr>
            <a:spLocks noGrp="1" noChangeArrowheads="1"/>
          </p:cNvSpPr>
          <p:nvPr>
            <p:ph type="body" idx="1"/>
          </p:nvPr>
        </p:nvSpPr>
        <p:spPr>
          <a:xfrm>
            <a:off x="0" y="1700213"/>
            <a:ext cx="9144000" cy="5157787"/>
          </a:xfrm>
          <a:solidFill>
            <a:schemeClr val="bg1"/>
          </a:solidFill>
        </p:spPr>
        <p:txBody>
          <a:bodyPr/>
          <a:lstStyle/>
          <a:p>
            <a:pPr marL="711200" indent="-711200">
              <a:lnSpc>
                <a:spcPct val="90000"/>
              </a:lnSpc>
              <a:buFontTx/>
              <a:buNone/>
            </a:pPr>
            <a:r>
              <a:rPr lang="zh-CN" altLang="en-US" sz="2400" b="1"/>
              <a:t>（</a:t>
            </a:r>
            <a:r>
              <a:rPr lang="en-US" altLang="zh-CN" sz="2400" b="1"/>
              <a:t>5</a:t>
            </a:r>
            <a:r>
              <a:rPr lang="zh-CN" altLang="en-US" sz="2400" b="1"/>
              <a:t>）盛装消毒剂的容器外标识完整（消毒剂名称、浓度、浸泡液起用时间、当前浸泡开始时间）在器械使用前，用无菌操作的方式将灭菌器械取出，并用无菌水将残留的消毒液冲洗干净。</a:t>
            </a:r>
          </a:p>
          <a:p>
            <a:pPr marL="711200" indent="-711200">
              <a:lnSpc>
                <a:spcPct val="90000"/>
              </a:lnSpc>
              <a:buFontTx/>
              <a:buNone/>
            </a:pPr>
            <a:r>
              <a:rPr lang="zh-CN" altLang="en-US" sz="2400" b="1"/>
              <a:t>（</a:t>
            </a:r>
            <a:r>
              <a:rPr lang="en-US" altLang="zh-CN" sz="2400" b="1"/>
              <a:t>6</a:t>
            </a:r>
            <a:r>
              <a:rPr lang="zh-CN" altLang="en-US" sz="2400" b="1"/>
              <a:t>）器械消毒前的清洗方法：加酶清洗；超声清洗</a:t>
            </a:r>
          </a:p>
          <a:p>
            <a:pPr marL="711200" indent="-711200">
              <a:lnSpc>
                <a:spcPct val="90000"/>
              </a:lnSpc>
              <a:buFontTx/>
              <a:buNone/>
            </a:pPr>
            <a:r>
              <a:rPr lang="zh-CN" altLang="en-US" sz="2400" b="1"/>
              <a:t>（</a:t>
            </a:r>
            <a:r>
              <a:rPr lang="en-US" altLang="zh-CN" sz="2400" b="1"/>
              <a:t>7</a:t>
            </a:r>
            <a:r>
              <a:rPr lang="zh-CN" altLang="en-US" sz="2400" b="1"/>
              <a:t>）手机、牙科器械等诊疗设备充足能满足诊疗工作需要（一人一机一器械）。临床使用的可拆除口腔器械，使用完毕后，不重复使用。每次治疗开始前和结束后及时踩脚闸冲洗管腔     </a:t>
            </a:r>
            <a:r>
              <a:rPr lang="en-US" altLang="zh-CN" sz="2400" b="1"/>
              <a:t>30</a:t>
            </a:r>
            <a:r>
              <a:rPr lang="zh-CN" altLang="en-US" sz="2400" b="1"/>
              <a:t>秒，减少回吸污染；有条件可配备管腔防顺吸装置或使用防回吸牙科手机。</a:t>
            </a:r>
          </a:p>
          <a:p>
            <a:pPr marL="711200" indent="-711200">
              <a:lnSpc>
                <a:spcPct val="90000"/>
              </a:lnSpc>
              <a:buFontTx/>
              <a:buNone/>
            </a:pPr>
            <a:r>
              <a:rPr lang="zh-CN" altLang="en-US" sz="2400" b="1"/>
              <a:t>（</a:t>
            </a:r>
            <a:r>
              <a:rPr lang="en-US" altLang="zh-CN" sz="2400" b="1"/>
              <a:t>8</a:t>
            </a:r>
            <a:r>
              <a:rPr lang="zh-CN" altLang="en-US" sz="2400" b="1"/>
              <a:t>）牙科手机和需要灭菌的耐湿热诊疗器械，首选压力蒸气灭菌的方法进行灭菌，或采用环氧乙烷、离子体等其他灭菌方法进行灭菌；压力灭菌按设计的标准流程操作，压力、温度、时间符合要求。</a:t>
            </a:r>
            <a:r>
              <a:rPr lang="zh-CN" altLang="en-US" sz="2400"/>
              <a:t> </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DF6398B-4DD9-4590-8405-0C16222773C3}"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1FA5FDD3-8D98-4D97-9E12-CA4338CC7473}" type="slidenum">
              <a:rPr lang="en-US" altLang="zh-CN"/>
              <a:pPr/>
              <a:t>97</a:t>
            </a:fld>
            <a:endParaRPr lang="en-US" altLang="zh-CN"/>
          </a:p>
        </p:txBody>
      </p:sp>
      <p:sp>
        <p:nvSpPr>
          <p:cNvPr id="4099074" name="Rectangle 2"/>
          <p:cNvSpPr>
            <a:spLocks noGrp="1" noChangeArrowheads="1"/>
          </p:cNvSpPr>
          <p:nvPr>
            <p:ph type="title"/>
          </p:nvPr>
        </p:nvSpPr>
        <p:spPr>
          <a:xfrm>
            <a:off x="684213" y="188913"/>
            <a:ext cx="7991475" cy="1143000"/>
          </a:xfrm>
        </p:spPr>
        <p:txBody>
          <a:bodyPr/>
          <a:lstStyle/>
          <a:p>
            <a:r>
              <a:rPr lang="zh-CN" altLang="en-US" sz="4000" b="1"/>
              <a:t>上海市口腔临床质控中心督查表</a:t>
            </a:r>
            <a:r>
              <a:rPr lang="zh-CN" altLang="en-US" sz="2400" b="1"/>
              <a:t>（</a:t>
            </a:r>
            <a:r>
              <a:rPr lang="en-US" altLang="zh-CN" sz="2400" b="1"/>
              <a:t>5</a:t>
            </a:r>
            <a:r>
              <a:rPr lang="zh-CN" altLang="en-US" sz="2400" b="1"/>
              <a:t>）</a:t>
            </a:r>
            <a:r>
              <a:rPr lang="zh-CN" altLang="en-US" sz="4000" b="1"/>
              <a:t> </a:t>
            </a:r>
            <a:br>
              <a:rPr lang="zh-CN" altLang="en-US" sz="4000" b="1"/>
            </a:br>
            <a:r>
              <a:rPr lang="zh-CN" altLang="en-US" sz="4000" b="1">
                <a:solidFill>
                  <a:schemeClr val="accent2"/>
                </a:solidFill>
              </a:rPr>
              <a:t>诊疗环境清洁消毒</a:t>
            </a:r>
            <a:r>
              <a:rPr lang="zh-CN" altLang="en-US" sz="4000"/>
              <a:t>   </a:t>
            </a:r>
          </a:p>
        </p:txBody>
      </p:sp>
      <p:sp>
        <p:nvSpPr>
          <p:cNvPr id="4099075" name="Rectangle 3"/>
          <p:cNvSpPr>
            <a:spLocks noGrp="1" noChangeArrowheads="1"/>
          </p:cNvSpPr>
          <p:nvPr>
            <p:ph type="body" idx="1"/>
          </p:nvPr>
        </p:nvSpPr>
        <p:spPr>
          <a:xfrm>
            <a:off x="250825" y="1773238"/>
            <a:ext cx="8424863" cy="4679950"/>
          </a:xfrm>
        </p:spPr>
        <p:txBody>
          <a:bodyPr/>
          <a:lstStyle/>
          <a:p>
            <a:pPr marL="900113" indent="-900113">
              <a:lnSpc>
                <a:spcPct val="80000"/>
              </a:lnSpc>
              <a:buFontTx/>
              <a:buNone/>
            </a:pPr>
            <a:r>
              <a:rPr lang="zh-CN" altLang="en-US" sz="2800" b="1"/>
              <a:t>（</a:t>
            </a:r>
            <a:r>
              <a:rPr lang="en-US" altLang="zh-CN" sz="2800" b="1"/>
              <a:t>1</a:t>
            </a:r>
            <a:r>
              <a:rPr lang="zh-CN" altLang="en-US" sz="2800" b="1"/>
              <a:t>）病人不得在诊疗区域候诊。</a:t>
            </a:r>
          </a:p>
          <a:p>
            <a:pPr marL="900113" indent="-900113">
              <a:lnSpc>
                <a:spcPct val="80000"/>
              </a:lnSpc>
              <a:buFontTx/>
              <a:buNone/>
            </a:pPr>
            <a:r>
              <a:rPr lang="zh-CN" altLang="en-US" sz="2800" b="1"/>
              <a:t>（</a:t>
            </a:r>
            <a:r>
              <a:rPr lang="en-US" altLang="zh-CN" sz="2800" b="1"/>
              <a:t>2</a:t>
            </a:r>
            <a:r>
              <a:rPr lang="zh-CN" altLang="en-US" sz="2800" b="1"/>
              <a:t>）每日定时通风或进行空气净化。环境整洁。每日对诊疗、清洗、消毒区域进行清洁、消毒。对可能污染的诊疗环境表面及时进行清洁消毒处理，并且有记录。</a:t>
            </a:r>
          </a:p>
          <a:p>
            <a:pPr marL="900113" indent="-900113">
              <a:lnSpc>
                <a:spcPct val="80000"/>
              </a:lnSpc>
              <a:buFontTx/>
              <a:buNone/>
            </a:pPr>
            <a:r>
              <a:rPr lang="zh-CN" altLang="en-US" sz="2800" b="1"/>
              <a:t>（</a:t>
            </a:r>
            <a:r>
              <a:rPr lang="en-US" altLang="zh-CN" sz="2800" b="1"/>
              <a:t>3</a:t>
            </a:r>
            <a:r>
              <a:rPr lang="zh-CN" altLang="en-US" sz="2800" b="1"/>
              <a:t>）每周对环境进行一次彻底的清洁、消毒。并且有记录。</a:t>
            </a:r>
          </a:p>
          <a:p>
            <a:pPr marL="900113" indent="-900113">
              <a:lnSpc>
                <a:spcPct val="80000"/>
              </a:lnSpc>
              <a:buFontTx/>
              <a:buNone/>
            </a:pPr>
            <a:r>
              <a:rPr lang="zh-CN" altLang="en-US" sz="2800" b="1"/>
              <a:t>（</a:t>
            </a:r>
            <a:r>
              <a:rPr lang="en-US" altLang="zh-CN" sz="2800" b="1"/>
              <a:t>4</a:t>
            </a:r>
            <a:r>
              <a:rPr lang="zh-CN" altLang="en-US" sz="2800" b="1"/>
              <a:t>）不应在工作区饮食，吸烟。</a:t>
            </a:r>
          </a:p>
          <a:p>
            <a:pPr marL="900113" indent="-900113">
              <a:lnSpc>
                <a:spcPct val="80000"/>
              </a:lnSpc>
              <a:buFontTx/>
              <a:buNone/>
            </a:pPr>
            <a:r>
              <a:rPr lang="zh-CN" altLang="en-US" sz="2800" b="1"/>
              <a:t>（</a:t>
            </a:r>
            <a:r>
              <a:rPr lang="en-US" altLang="zh-CN" sz="2800" b="1"/>
              <a:t>5</a:t>
            </a:r>
            <a:r>
              <a:rPr lang="zh-CN" altLang="en-US" sz="2800" b="1"/>
              <a:t>）不应在诊疗区域摆放私人物品。 </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6E26D6D-ADBD-4922-93A3-BC3F0D099EBB}"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405830EC-1533-49A6-B3A3-AFD566A3E0B0}" type="slidenum">
              <a:rPr lang="en-US" altLang="zh-CN"/>
              <a:pPr/>
              <a:t>98</a:t>
            </a:fld>
            <a:endParaRPr lang="en-US" altLang="zh-CN"/>
          </a:p>
        </p:txBody>
      </p:sp>
      <p:sp>
        <p:nvSpPr>
          <p:cNvPr id="4101122" name="Rectangle 2"/>
          <p:cNvSpPr>
            <a:spLocks noGrp="1" noChangeArrowheads="1"/>
          </p:cNvSpPr>
          <p:nvPr>
            <p:ph type="title"/>
          </p:nvPr>
        </p:nvSpPr>
        <p:spPr>
          <a:xfrm>
            <a:off x="684213" y="188913"/>
            <a:ext cx="7991475" cy="1143000"/>
          </a:xfrm>
        </p:spPr>
        <p:txBody>
          <a:bodyPr/>
          <a:lstStyle/>
          <a:p>
            <a:r>
              <a:rPr lang="zh-CN" altLang="en-US" sz="4000" b="1"/>
              <a:t>上海市口腔临床质控中心督查表</a:t>
            </a:r>
            <a:r>
              <a:rPr lang="zh-CN" altLang="en-US" sz="2400" b="1"/>
              <a:t>（</a:t>
            </a:r>
            <a:r>
              <a:rPr lang="en-US" altLang="zh-CN" sz="2400" b="1"/>
              <a:t>6</a:t>
            </a:r>
            <a:r>
              <a:rPr lang="zh-CN" altLang="en-US" sz="2400" b="1"/>
              <a:t>）</a:t>
            </a:r>
            <a:r>
              <a:rPr lang="zh-CN" altLang="en-US" sz="4000" b="1"/>
              <a:t> </a:t>
            </a:r>
            <a:br>
              <a:rPr lang="zh-CN" altLang="en-US" sz="4000" b="1"/>
            </a:br>
            <a:r>
              <a:rPr lang="zh-CN" altLang="en-US" sz="4000" b="1">
                <a:solidFill>
                  <a:schemeClr val="accent2"/>
                </a:solidFill>
              </a:rPr>
              <a:t>模型消毒</a:t>
            </a:r>
            <a:r>
              <a:rPr lang="zh-CN" altLang="en-US" sz="4000"/>
              <a:t>   </a:t>
            </a:r>
          </a:p>
        </p:txBody>
      </p:sp>
      <p:sp>
        <p:nvSpPr>
          <p:cNvPr id="4101123" name="Rectangle 3"/>
          <p:cNvSpPr>
            <a:spLocks noGrp="1" noChangeArrowheads="1"/>
          </p:cNvSpPr>
          <p:nvPr>
            <p:ph type="body" idx="1"/>
          </p:nvPr>
        </p:nvSpPr>
        <p:spPr>
          <a:xfrm>
            <a:off x="755650" y="1773238"/>
            <a:ext cx="7777163" cy="4679950"/>
          </a:xfrm>
        </p:spPr>
        <p:txBody>
          <a:bodyPr/>
          <a:lstStyle/>
          <a:p>
            <a:pPr marL="900113" indent="-900113">
              <a:lnSpc>
                <a:spcPct val="80000"/>
              </a:lnSpc>
              <a:buFontTx/>
              <a:buNone/>
            </a:pPr>
            <a:r>
              <a:rPr lang="zh-CN" altLang="en-US" sz="2800" b="1"/>
              <a:t>（</a:t>
            </a:r>
            <a:r>
              <a:rPr lang="en-US" altLang="zh-CN" sz="2800" b="1"/>
              <a:t>1</a:t>
            </a:r>
            <a:r>
              <a:rPr lang="zh-CN" altLang="en-US" sz="2800" b="1"/>
              <a:t>） 技工室与诊室分开。</a:t>
            </a:r>
          </a:p>
          <a:p>
            <a:pPr marL="900113" indent="-900113">
              <a:lnSpc>
                <a:spcPct val="80000"/>
              </a:lnSpc>
              <a:buFontTx/>
              <a:buNone/>
            </a:pPr>
            <a:r>
              <a:rPr lang="zh-CN" altLang="en-US" sz="2800" b="1"/>
              <a:t>（</a:t>
            </a:r>
            <a:r>
              <a:rPr lang="en-US" altLang="zh-CN" sz="2800" b="1"/>
              <a:t>2</a:t>
            </a:r>
            <a:r>
              <a:rPr lang="zh-CN" altLang="en-US" sz="2800" b="1"/>
              <a:t>）接触病人体液、血液的修复或正畸模型等品，送技工室操作前必须消毒。</a:t>
            </a:r>
          </a:p>
          <a:p>
            <a:pPr marL="900113" indent="-900113">
              <a:lnSpc>
                <a:spcPct val="80000"/>
              </a:lnSpc>
              <a:buFontTx/>
              <a:buNone/>
            </a:pPr>
            <a:r>
              <a:rPr lang="zh-CN" altLang="en-US" sz="2800" b="1"/>
              <a:t>（</a:t>
            </a:r>
            <a:r>
              <a:rPr lang="en-US" altLang="zh-CN" sz="2800" b="1"/>
              <a:t>3</a:t>
            </a:r>
            <a:r>
              <a:rPr lang="zh-CN" altLang="en-US" sz="2800" b="1"/>
              <a:t>）必须有消毒记录。 </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B8E1094-B9CB-435D-B72B-9C8444C3ECFF}"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DBC36E7A-0E56-4238-9C75-DAA1ECFFCBA1}" type="slidenum">
              <a:rPr lang="en-US" altLang="zh-CN"/>
              <a:pPr/>
              <a:t>99</a:t>
            </a:fld>
            <a:endParaRPr lang="en-US" altLang="zh-CN"/>
          </a:p>
        </p:txBody>
      </p:sp>
      <p:sp>
        <p:nvSpPr>
          <p:cNvPr id="4103170" name="Rectangle 2"/>
          <p:cNvSpPr>
            <a:spLocks noGrp="1" noChangeArrowheads="1"/>
          </p:cNvSpPr>
          <p:nvPr>
            <p:ph type="title"/>
          </p:nvPr>
        </p:nvSpPr>
        <p:spPr>
          <a:xfrm>
            <a:off x="684213" y="188913"/>
            <a:ext cx="7991475" cy="1143000"/>
          </a:xfrm>
        </p:spPr>
        <p:txBody>
          <a:bodyPr/>
          <a:lstStyle/>
          <a:p>
            <a:r>
              <a:rPr lang="zh-CN" altLang="en-US" sz="4000" b="1"/>
              <a:t>上海市口腔临床质控中心督查表</a:t>
            </a:r>
            <a:r>
              <a:rPr lang="zh-CN" altLang="en-US" sz="2400" b="1"/>
              <a:t>（</a:t>
            </a:r>
            <a:r>
              <a:rPr lang="en-US" altLang="zh-CN" sz="2400" b="1"/>
              <a:t>7</a:t>
            </a:r>
            <a:r>
              <a:rPr lang="zh-CN" altLang="en-US" sz="2400" b="1"/>
              <a:t>）</a:t>
            </a:r>
            <a:r>
              <a:rPr lang="zh-CN" altLang="en-US" sz="4000" b="1"/>
              <a:t> </a:t>
            </a:r>
            <a:br>
              <a:rPr lang="zh-CN" altLang="en-US" sz="4000" b="1"/>
            </a:br>
            <a:r>
              <a:rPr lang="zh-CN" altLang="en-US" sz="4000" b="1">
                <a:solidFill>
                  <a:schemeClr val="accent2"/>
                </a:solidFill>
              </a:rPr>
              <a:t>消毒灭菌效果监测</a:t>
            </a:r>
            <a:r>
              <a:rPr lang="zh-CN" altLang="en-US" sz="4000"/>
              <a:t>    </a:t>
            </a:r>
          </a:p>
        </p:txBody>
      </p:sp>
      <p:sp>
        <p:nvSpPr>
          <p:cNvPr id="4103171" name="Rectangle 3"/>
          <p:cNvSpPr>
            <a:spLocks noGrp="1" noChangeArrowheads="1"/>
          </p:cNvSpPr>
          <p:nvPr>
            <p:ph type="body" idx="1"/>
          </p:nvPr>
        </p:nvSpPr>
        <p:spPr>
          <a:xfrm>
            <a:off x="827088" y="1773238"/>
            <a:ext cx="7848600" cy="4679950"/>
          </a:xfrm>
        </p:spPr>
        <p:txBody>
          <a:bodyPr/>
          <a:lstStyle/>
          <a:p>
            <a:pPr marL="900113" indent="-900113">
              <a:lnSpc>
                <a:spcPct val="80000"/>
              </a:lnSpc>
              <a:buFontTx/>
              <a:buNone/>
            </a:pPr>
            <a:r>
              <a:rPr lang="zh-CN" altLang="en-US" sz="2800" b="1"/>
              <a:t>（</a:t>
            </a:r>
            <a:r>
              <a:rPr lang="en-US" altLang="zh-CN" sz="2800" b="1"/>
              <a:t>1</a:t>
            </a:r>
            <a:r>
              <a:rPr lang="zh-CN" altLang="en-US" sz="2800" b="1"/>
              <a:t>）诊疗器械自行消毒灭菌记录资料完整；压力灭菌设备生物监测</a:t>
            </a:r>
            <a:r>
              <a:rPr lang="en-US" altLang="zh-CN" sz="2800" b="1"/>
              <a:t>&gt;1</a:t>
            </a:r>
            <a:r>
              <a:rPr lang="zh-CN" altLang="en-US" sz="2800" b="1"/>
              <a:t>次</a:t>
            </a:r>
            <a:r>
              <a:rPr lang="en-US" altLang="zh-CN" sz="2800" b="1"/>
              <a:t>/</a:t>
            </a:r>
            <a:r>
              <a:rPr lang="zh-CN" altLang="en-US" sz="2800" b="1"/>
              <a:t>月。</a:t>
            </a:r>
          </a:p>
          <a:p>
            <a:pPr marL="900113" indent="-900113">
              <a:lnSpc>
                <a:spcPct val="80000"/>
              </a:lnSpc>
              <a:buFontTx/>
              <a:buNone/>
            </a:pPr>
            <a:r>
              <a:rPr lang="zh-CN" altLang="en-US" sz="2800" b="1"/>
              <a:t>（</a:t>
            </a:r>
            <a:r>
              <a:rPr lang="en-US" altLang="zh-CN" sz="2800" b="1"/>
              <a:t>2</a:t>
            </a:r>
            <a:r>
              <a:rPr lang="zh-CN" altLang="en-US" sz="2800" b="1"/>
              <a:t>）工艺监测、记录资料完整。</a:t>
            </a:r>
          </a:p>
          <a:p>
            <a:pPr marL="900113" indent="-900113">
              <a:lnSpc>
                <a:spcPct val="80000"/>
              </a:lnSpc>
              <a:buFontTx/>
              <a:buNone/>
            </a:pPr>
            <a:r>
              <a:rPr lang="zh-CN" altLang="en-US" sz="2800" b="1"/>
              <a:t>（</a:t>
            </a:r>
            <a:r>
              <a:rPr lang="en-US" altLang="zh-CN" sz="2800" b="1"/>
              <a:t>3</a:t>
            </a:r>
            <a:r>
              <a:rPr lang="zh-CN" altLang="en-US" sz="2800" b="1"/>
              <a:t>）开展化学监测，并记录完整。</a:t>
            </a:r>
          </a:p>
          <a:p>
            <a:pPr marL="900113" indent="-900113">
              <a:lnSpc>
                <a:spcPct val="80000"/>
              </a:lnSpc>
              <a:buFontTx/>
              <a:buNone/>
            </a:pPr>
            <a:r>
              <a:rPr lang="zh-CN" altLang="en-US" sz="2800" b="1"/>
              <a:t>（</a:t>
            </a:r>
            <a:r>
              <a:rPr lang="en-US" altLang="zh-CN" sz="2800" b="1"/>
              <a:t>4</a:t>
            </a:r>
            <a:r>
              <a:rPr lang="zh-CN" altLang="en-US" sz="2800" b="1"/>
              <a:t>）定期进行化学消毒剂浓度监测（易挥发消毒剂每日监测，较稳定消毒剂每周监测）。</a:t>
            </a:r>
          </a:p>
          <a:p>
            <a:pPr marL="900113" indent="-900113">
              <a:lnSpc>
                <a:spcPct val="80000"/>
              </a:lnSpc>
              <a:buFontTx/>
              <a:buNone/>
            </a:pPr>
            <a:r>
              <a:rPr lang="zh-CN" altLang="en-US" sz="2800" b="1"/>
              <a:t>（５）</a:t>
            </a:r>
            <a:r>
              <a:rPr lang="en-US" altLang="zh-CN" sz="2800" b="1"/>
              <a:t>2</a:t>
            </a:r>
            <a:r>
              <a:rPr lang="zh-CN" altLang="en-US" sz="2800" b="1"/>
              <a:t>％戊二醛每周监测浓度记录（使用频繁，需每日监测）</a:t>
            </a:r>
            <a:r>
              <a:rPr lang="zh-CN" altLang="en-US" sz="2800"/>
              <a:t> </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68A83CE-055F-448B-BD34-2DA28E12BF48}"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0CCF5075-8A86-49E0-9B21-733B3B0220DE}" type="slidenum">
              <a:rPr lang="en-US" altLang="zh-CN"/>
              <a:pPr/>
              <a:t>100</a:t>
            </a:fld>
            <a:endParaRPr lang="en-US" altLang="zh-CN"/>
          </a:p>
        </p:txBody>
      </p:sp>
      <p:sp>
        <p:nvSpPr>
          <p:cNvPr id="4105218" name="Rectangle 2"/>
          <p:cNvSpPr>
            <a:spLocks noGrp="1" noChangeArrowheads="1"/>
          </p:cNvSpPr>
          <p:nvPr>
            <p:ph type="title"/>
          </p:nvPr>
        </p:nvSpPr>
        <p:spPr>
          <a:xfrm>
            <a:off x="684213" y="188913"/>
            <a:ext cx="7991475" cy="1143000"/>
          </a:xfrm>
        </p:spPr>
        <p:txBody>
          <a:bodyPr/>
          <a:lstStyle/>
          <a:p>
            <a:r>
              <a:rPr lang="zh-CN" altLang="en-US" sz="4000" b="1"/>
              <a:t>上海市口腔临床质控中心督查表</a:t>
            </a:r>
            <a:r>
              <a:rPr lang="zh-CN" altLang="en-US" sz="2400" b="1"/>
              <a:t>（</a:t>
            </a:r>
            <a:r>
              <a:rPr lang="en-US" altLang="zh-CN" sz="2400" b="1"/>
              <a:t>8</a:t>
            </a:r>
            <a:r>
              <a:rPr lang="zh-CN" altLang="en-US" sz="2400" b="1"/>
              <a:t>）</a:t>
            </a:r>
            <a:r>
              <a:rPr lang="zh-CN" altLang="en-US" sz="4000" b="1"/>
              <a:t> </a:t>
            </a:r>
            <a:br>
              <a:rPr lang="zh-CN" altLang="en-US" sz="4000" b="1"/>
            </a:br>
            <a:r>
              <a:rPr lang="zh-CN" altLang="en-US" sz="4000" b="1">
                <a:solidFill>
                  <a:schemeClr val="accent2"/>
                </a:solidFill>
              </a:rPr>
              <a:t>医疗器械物品管理</a:t>
            </a:r>
            <a:r>
              <a:rPr lang="zh-CN" altLang="en-US" sz="4000"/>
              <a:t>   </a:t>
            </a:r>
          </a:p>
        </p:txBody>
      </p:sp>
      <p:sp>
        <p:nvSpPr>
          <p:cNvPr id="4105219" name="Rectangle 3"/>
          <p:cNvSpPr>
            <a:spLocks noGrp="1" noChangeArrowheads="1"/>
          </p:cNvSpPr>
          <p:nvPr>
            <p:ph type="body" idx="1"/>
          </p:nvPr>
        </p:nvSpPr>
        <p:spPr>
          <a:xfrm>
            <a:off x="250825" y="1773238"/>
            <a:ext cx="8424863" cy="4679950"/>
          </a:xfrm>
        </p:spPr>
        <p:txBody>
          <a:bodyPr/>
          <a:lstStyle/>
          <a:p>
            <a:pPr marL="1074738" indent="-1074738">
              <a:lnSpc>
                <a:spcPct val="80000"/>
              </a:lnSpc>
              <a:buFontTx/>
              <a:buNone/>
            </a:pPr>
            <a:r>
              <a:rPr lang="zh-CN" altLang="en-US" sz="2800" b="1">
                <a:latin typeface="宋体" panose="02010600030101010101" pitchFamily="2" charset="-122"/>
              </a:rPr>
              <a:t>（１）消毒灭菌物品的包装符合要求（封袋。若不封袋包装的物品限</a:t>
            </a:r>
            <a:r>
              <a:rPr lang="en-US" altLang="zh-CN" sz="2800" b="1">
                <a:latin typeface="宋体" panose="02010600030101010101" pitchFamily="2" charset="-122"/>
              </a:rPr>
              <a:t>4</a:t>
            </a:r>
            <a:r>
              <a:rPr lang="zh-CN" altLang="en-US" sz="2800" b="1">
                <a:latin typeface="宋体" panose="02010600030101010101" pitchFamily="2" charset="-122"/>
              </a:rPr>
              <a:t>小时内使用）。</a:t>
            </a:r>
          </a:p>
          <a:p>
            <a:pPr marL="1074738" indent="-1074738">
              <a:lnSpc>
                <a:spcPct val="80000"/>
              </a:lnSpc>
              <a:buFontTx/>
              <a:buNone/>
            </a:pPr>
            <a:r>
              <a:rPr lang="zh-CN" altLang="en-US" sz="2800" b="1">
                <a:latin typeface="宋体" panose="02010600030101010101" pitchFamily="2" charset="-122"/>
              </a:rPr>
              <a:t>（２）包装外注明消毒日期和有效期，且标识清楚。</a:t>
            </a:r>
          </a:p>
          <a:p>
            <a:pPr marL="1074738" indent="-1074738">
              <a:lnSpc>
                <a:spcPct val="80000"/>
              </a:lnSpc>
              <a:buFontTx/>
              <a:buNone/>
            </a:pPr>
            <a:r>
              <a:rPr lang="zh-CN" altLang="en-US" sz="2800" b="1">
                <a:latin typeface="宋体" panose="02010600030101010101" pitchFamily="2" charset="-122"/>
              </a:rPr>
              <a:t>（３）按规定要求存放物品（单独存放、有明显标识，存放场所清洁无灰尘、污渍、无杂物等）。</a:t>
            </a:r>
          </a:p>
          <a:p>
            <a:pPr marL="1074738" indent="-1074738">
              <a:lnSpc>
                <a:spcPct val="80000"/>
              </a:lnSpc>
              <a:buFontTx/>
              <a:buNone/>
            </a:pPr>
            <a:r>
              <a:rPr lang="zh-CN" altLang="en-US" sz="2800" b="1">
                <a:latin typeface="宋体" panose="02010600030101010101" pitchFamily="2" charset="-122"/>
              </a:rPr>
              <a:t>（４）器械的塑封。手机塑封包装外注明消毒日期和有效期，要有操作者签名。（车头必封。用卡式消毒炉灭菌手机可以不塑封）。</a:t>
            </a:r>
          </a:p>
          <a:p>
            <a:pPr marL="1074738" indent="-1074738">
              <a:lnSpc>
                <a:spcPct val="80000"/>
              </a:lnSpc>
              <a:buFontTx/>
              <a:buNone/>
            </a:pPr>
            <a:r>
              <a:rPr lang="zh-CN" altLang="en-US" sz="2800" b="1">
                <a:latin typeface="宋体" panose="02010600030101010101" pitchFamily="2" charset="-122"/>
              </a:rPr>
              <a:t>（５）消毒灭菌工作由专人负责。 </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8D01F54-A3EB-4153-B4FA-D0B01B8FB19F}"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B225A142-5510-464D-A4C1-758B6E866EFD}" type="slidenum">
              <a:rPr lang="en-US" altLang="zh-CN"/>
              <a:pPr/>
              <a:t>101</a:t>
            </a:fld>
            <a:endParaRPr lang="en-US" altLang="zh-CN"/>
          </a:p>
        </p:txBody>
      </p:sp>
      <p:sp>
        <p:nvSpPr>
          <p:cNvPr id="4107266" name="Rectangle 2"/>
          <p:cNvSpPr>
            <a:spLocks noGrp="1" noChangeArrowheads="1"/>
          </p:cNvSpPr>
          <p:nvPr>
            <p:ph type="title"/>
          </p:nvPr>
        </p:nvSpPr>
        <p:spPr>
          <a:xfrm>
            <a:off x="684213" y="188913"/>
            <a:ext cx="7991475" cy="1143000"/>
          </a:xfrm>
        </p:spPr>
        <p:txBody>
          <a:bodyPr/>
          <a:lstStyle/>
          <a:p>
            <a:r>
              <a:rPr lang="zh-CN" altLang="en-US" sz="4000" b="1"/>
              <a:t>上海市口腔临床质控中心督查表</a:t>
            </a:r>
            <a:r>
              <a:rPr lang="zh-CN" altLang="en-US" sz="2400" b="1"/>
              <a:t>（</a:t>
            </a:r>
            <a:r>
              <a:rPr lang="en-US" altLang="zh-CN" sz="2400" b="1"/>
              <a:t>9</a:t>
            </a:r>
            <a:r>
              <a:rPr lang="zh-CN" altLang="en-US" sz="2400" b="1"/>
              <a:t>）</a:t>
            </a:r>
            <a:r>
              <a:rPr lang="zh-CN" altLang="en-US" sz="4000" b="1"/>
              <a:t> </a:t>
            </a:r>
            <a:br>
              <a:rPr lang="zh-CN" altLang="en-US" sz="4000" b="1"/>
            </a:br>
            <a:r>
              <a:rPr lang="zh-CN" altLang="en-US" sz="4000" b="1">
                <a:solidFill>
                  <a:schemeClr val="accent2"/>
                </a:solidFill>
              </a:rPr>
              <a:t>废弃物的处理</a:t>
            </a:r>
            <a:r>
              <a:rPr lang="en-US" altLang="zh-CN" sz="4000" b="1">
                <a:solidFill>
                  <a:schemeClr val="accent2"/>
                </a:solidFill>
              </a:rPr>
              <a:t>(</a:t>
            </a:r>
            <a:r>
              <a:rPr lang="zh-CN" altLang="en-US" sz="4000" b="1">
                <a:solidFill>
                  <a:schemeClr val="accent2"/>
                </a:solidFill>
              </a:rPr>
              <a:t>医疗废物</a:t>
            </a:r>
            <a:r>
              <a:rPr lang="en-US" altLang="zh-CN" sz="4000" b="1">
                <a:solidFill>
                  <a:schemeClr val="accent2"/>
                </a:solidFill>
              </a:rPr>
              <a:t>?)</a:t>
            </a:r>
            <a:endParaRPr lang="en-US" altLang="zh-CN" sz="4000"/>
          </a:p>
        </p:txBody>
      </p:sp>
      <p:sp>
        <p:nvSpPr>
          <p:cNvPr id="4107267" name="Rectangle 3"/>
          <p:cNvSpPr>
            <a:spLocks noGrp="1" noChangeArrowheads="1"/>
          </p:cNvSpPr>
          <p:nvPr>
            <p:ph type="body" idx="1"/>
          </p:nvPr>
        </p:nvSpPr>
        <p:spPr>
          <a:xfrm>
            <a:off x="250825" y="1773238"/>
            <a:ext cx="8424863" cy="4679950"/>
          </a:xfrm>
        </p:spPr>
        <p:txBody>
          <a:bodyPr/>
          <a:lstStyle/>
          <a:p>
            <a:pPr marL="900113" indent="-900113">
              <a:lnSpc>
                <a:spcPct val="80000"/>
              </a:lnSpc>
              <a:buFontTx/>
              <a:buNone/>
            </a:pPr>
            <a:r>
              <a:rPr lang="zh-CN" altLang="en-US" sz="2800" b="1"/>
              <a:t>（</a:t>
            </a:r>
            <a:r>
              <a:rPr lang="en-US" altLang="zh-CN" sz="2800" b="1"/>
              <a:t>1</a:t>
            </a:r>
            <a:r>
              <a:rPr lang="zh-CN" altLang="en-US" sz="2800" b="1"/>
              <a:t>）设置专（兼）职人员开展医疗废物处理，工作部位相对独立，设有相应分隔设施，有医疗废物分类收集点并且分类文字标识清楚。</a:t>
            </a:r>
          </a:p>
          <a:p>
            <a:pPr marL="900113" indent="-900113">
              <a:lnSpc>
                <a:spcPct val="80000"/>
              </a:lnSpc>
              <a:buFontTx/>
              <a:buNone/>
            </a:pPr>
            <a:r>
              <a:rPr lang="zh-CN" altLang="en-US" sz="2800" b="1"/>
              <a:t>（</a:t>
            </a:r>
            <a:r>
              <a:rPr lang="en-US" altLang="zh-CN" sz="2800" b="1"/>
              <a:t>2</a:t>
            </a:r>
            <a:r>
              <a:rPr lang="zh-CN" altLang="en-US" sz="2800" b="1"/>
              <a:t>）医疗废物按要求进行收集、运送、处置（医疗岗位产生的医疗废物及时分类收集）。</a:t>
            </a:r>
          </a:p>
          <a:p>
            <a:pPr marL="900113" indent="-900113">
              <a:lnSpc>
                <a:spcPct val="80000"/>
              </a:lnSpc>
              <a:buFontTx/>
              <a:buNone/>
            </a:pPr>
            <a:r>
              <a:rPr lang="zh-CN" altLang="en-US" sz="2800" b="1"/>
              <a:t>（</a:t>
            </a:r>
            <a:r>
              <a:rPr lang="en-US" altLang="zh-CN" sz="2800" b="1"/>
              <a:t>3</a:t>
            </a:r>
            <a:r>
              <a:rPr lang="zh-CN" altLang="en-US" sz="2800" b="1"/>
              <a:t>）医疗废物与生活垃圾分类管理。</a:t>
            </a:r>
          </a:p>
          <a:p>
            <a:pPr marL="900113" indent="-900113">
              <a:lnSpc>
                <a:spcPct val="80000"/>
              </a:lnSpc>
              <a:buFontTx/>
              <a:buNone/>
            </a:pPr>
            <a:r>
              <a:rPr lang="zh-CN" altLang="en-US" sz="2800" b="1"/>
              <a:t>（</a:t>
            </a:r>
            <a:r>
              <a:rPr lang="en-US" altLang="zh-CN" sz="2800" b="1"/>
              <a:t>4</a:t>
            </a:r>
            <a:r>
              <a:rPr lang="zh-CN" altLang="en-US" sz="2800" b="1"/>
              <a:t>）临床锐器废物置于防渗、防刺容器内。</a:t>
            </a:r>
          </a:p>
          <a:p>
            <a:pPr marL="900113" indent="-900113">
              <a:lnSpc>
                <a:spcPct val="80000"/>
              </a:lnSpc>
              <a:buFontTx/>
              <a:buNone/>
            </a:pPr>
            <a:r>
              <a:rPr lang="zh-CN" altLang="en-US" sz="2800" b="1"/>
              <a:t>（</a:t>
            </a:r>
            <a:r>
              <a:rPr lang="en-US" altLang="zh-CN" sz="2800" b="1"/>
              <a:t>5</a:t>
            </a:r>
            <a:r>
              <a:rPr lang="zh-CN" altLang="en-US" sz="2800" b="1"/>
              <a:t>）有交接登记记录。</a:t>
            </a:r>
          </a:p>
          <a:p>
            <a:pPr marL="900113" indent="-900113">
              <a:lnSpc>
                <a:spcPct val="80000"/>
              </a:lnSpc>
              <a:buFontTx/>
              <a:buNone/>
            </a:pPr>
            <a:r>
              <a:rPr lang="zh-CN" altLang="en-US" sz="2800" b="1"/>
              <a:t>（</a:t>
            </a:r>
            <a:r>
              <a:rPr lang="en-US" altLang="zh-CN" sz="2800" b="1"/>
              <a:t>6</a:t>
            </a:r>
            <a:r>
              <a:rPr lang="zh-CN" altLang="en-US" sz="2800" b="1"/>
              <a:t>）有污水处理设备，定期投放含氯制剂。</a:t>
            </a:r>
            <a:r>
              <a:rPr lang="zh-CN" altLang="en-US" sz="2800"/>
              <a:t> </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76F22EA-9479-4ED6-BCC4-ECC5098C18C8}" type="datetime1">
              <a:rPr lang="zh-CN" altLang="en-US"/>
              <a:pPr/>
              <a:t>2020/2/25</a:t>
            </a:fld>
            <a:endParaRPr lang="en-US" altLang="zh-CN"/>
          </a:p>
        </p:txBody>
      </p:sp>
      <p:sp>
        <p:nvSpPr>
          <p:cNvPr id="5" name="页脚占位符 4"/>
          <p:cNvSpPr>
            <a:spLocks noGrp="1"/>
          </p:cNvSpPr>
          <p:nvPr>
            <p:ph type="ftr" sz="quarter" idx="11"/>
          </p:nvPr>
        </p:nvSpPr>
        <p:spPr/>
        <p:txBody>
          <a:bodyPr/>
          <a:lstStyle/>
          <a:p>
            <a:r>
              <a:rPr lang="en-US" altLang="zh-CN"/>
              <a:t>Dr.HU Bijie</a:t>
            </a:r>
          </a:p>
        </p:txBody>
      </p:sp>
      <p:sp>
        <p:nvSpPr>
          <p:cNvPr id="6" name="灯片编号占位符 5"/>
          <p:cNvSpPr>
            <a:spLocks noGrp="1"/>
          </p:cNvSpPr>
          <p:nvPr>
            <p:ph type="sldNum" sz="quarter" idx="12"/>
          </p:nvPr>
        </p:nvSpPr>
        <p:spPr/>
        <p:txBody>
          <a:bodyPr/>
          <a:lstStyle/>
          <a:p>
            <a:fld id="{AFE33589-1E31-4853-B4DD-D7697197BDFD}" type="slidenum">
              <a:rPr lang="en-US" altLang="zh-CN"/>
              <a:pPr/>
              <a:t>102</a:t>
            </a:fld>
            <a:endParaRPr lang="en-US" altLang="zh-CN"/>
          </a:p>
        </p:txBody>
      </p:sp>
      <p:sp>
        <p:nvSpPr>
          <p:cNvPr id="4109314" name="Rectangle 2"/>
          <p:cNvSpPr>
            <a:spLocks noGrp="1" noChangeArrowheads="1"/>
          </p:cNvSpPr>
          <p:nvPr>
            <p:ph type="title"/>
          </p:nvPr>
        </p:nvSpPr>
        <p:spPr>
          <a:xfrm>
            <a:off x="684213" y="188913"/>
            <a:ext cx="7991475" cy="1143000"/>
          </a:xfrm>
        </p:spPr>
        <p:txBody>
          <a:bodyPr/>
          <a:lstStyle/>
          <a:p>
            <a:r>
              <a:rPr lang="zh-CN" altLang="en-US" sz="4000" b="1"/>
              <a:t>上海市口腔临床质控中心督查表</a:t>
            </a:r>
            <a:r>
              <a:rPr lang="zh-CN" altLang="en-US" sz="2400" b="1"/>
              <a:t>（</a:t>
            </a:r>
            <a:r>
              <a:rPr lang="en-US" altLang="zh-CN" sz="2400" b="1"/>
              <a:t>10</a:t>
            </a:r>
            <a:r>
              <a:rPr lang="zh-CN" altLang="en-US" sz="2400" b="1"/>
              <a:t>）</a:t>
            </a:r>
            <a:r>
              <a:rPr lang="zh-CN" altLang="en-US" sz="4000" b="1"/>
              <a:t> </a:t>
            </a:r>
            <a:br>
              <a:rPr lang="zh-CN" altLang="en-US" sz="4000" b="1"/>
            </a:br>
            <a:r>
              <a:rPr lang="zh-CN" altLang="en-US" sz="4000" b="1">
                <a:solidFill>
                  <a:schemeClr val="accent2"/>
                </a:solidFill>
              </a:rPr>
              <a:t>拍摄</a:t>
            </a:r>
            <a:r>
              <a:rPr lang="en-US" altLang="zh-CN" sz="4000" b="1">
                <a:solidFill>
                  <a:schemeClr val="accent2"/>
                </a:solidFill>
              </a:rPr>
              <a:t>X</a:t>
            </a:r>
            <a:r>
              <a:rPr lang="zh-CN" altLang="en-US" sz="4000" b="1">
                <a:solidFill>
                  <a:schemeClr val="accent2"/>
                </a:solidFill>
              </a:rPr>
              <a:t>线检查</a:t>
            </a:r>
            <a:endParaRPr lang="zh-CN" altLang="en-US" sz="4000"/>
          </a:p>
        </p:txBody>
      </p:sp>
      <p:sp>
        <p:nvSpPr>
          <p:cNvPr id="4109315" name="Rectangle 3"/>
          <p:cNvSpPr>
            <a:spLocks noGrp="1" noChangeArrowheads="1"/>
          </p:cNvSpPr>
          <p:nvPr>
            <p:ph type="body" idx="1"/>
          </p:nvPr>
        </p:nvSpPr>
        <p:spPr>
          <a:xfrm>
            <a:off x="250825" y="1773238"/>
            <a:ext cx="8424863" cy="4679950"/>
          </a:xfrm>
        </p:spPr>
        <p:txBody>
          <a:bodyPr/>
          <a:lstStyle/>
          <a:p>
            <a:pPr marL="812800" indent="-812800">
              <a:lnSpc>
                <a:spcPct val="80000"/>
              </a:lnSpc>
              <a:buFontTx/>
              <a:buNone/>
            </a:pPr>
            <a:r>
              <a:rPr lang="zh-CN" altLang="en-US" sz="2800" b="1"/>
              <a:t>（</a:t>
            </a:r>
            <a:r>
              <a:rPr lang="en-US" altLang="zh-CN" sz="2800" b="1"/>
              <a:t>1</a:t>
            </a:r>
            <a:r>
              <a:rPr lang="zh-CN" altLang="en-US" sz="2800" b="1"/>
              <a:t>）</a:t>
            </a:r>
            <a:r>
              <a:rPr lang="en-US" altLang="zh-CN" sz="2800" b="1"/>
              <a:t>X</a:t>
            </a:r>
            <a:r>
              <a:rPr lang="zh-CN" altLang="en-US" sz="2800" b="1"/>
              <a:t>线检查时采取防止交叉感染措施。（指套、手套、持针钳）等。</a:t>
            </a:r>
            <a:r>
              <a:rPr lang="zh-CN" altLang="en-US" sz="2800"/>
              <a:t> </a:t>
            </a:r>
          </a:p>
          <a:p>
            <a:pPr marL="812800" indent="-812800">
              <a:lnSpc>
                <a:spcPct val="80000"/>
              </a:lnSpc>
              <a:buFontTx/>
              <a:buNone/>
            </a:pPr>
            <a:endParaRPr lang="zh-CN" altLang="en-US" sz="2800"/>
          </a:p>
          <a:p>
            <a:pPr marL="812800" indent="-812800">
              <a:lnSpc>
                <a:spcPct val="80000"/>
              </a:lnSpc>
              <a:buFontTx/>
              <a:buNone/>
            </a:pPr>
            <a:r>
              <a:rPr lang="zh-CN" altLang="en-US" sz="3600" b="1">
                <a:solidFill>
                  <a:schemeClr val="accent2"/>
                </a:solidFill>
              </a:rPr>
              <a:t>摄片器械</a:t>
            </a:r>
          </a:p>
          <a:p>
            <a:pPr marL="812800" indent="-812800">
              <a:lnSpc>
                <a:spcPct val="80000"/>
              </a:lnSpc>
              <a:buFontTx/>
              <a:buNone/>
            </a:pPr>
            <a:r>
              <a:rPr lang="en-US" altLang="zh-CN" sz="2800" b="1"/>
              <a:t>1</a:t>
            </a:r>
            <a:r>
              <a:rPr lang="zh-CN" altLang="en-US" sz="2800" b="1"/>
              <a:t>）有全景机或头颅定位片（开展正畸业务的科室）*</a:t>
            </a:r>
          </a:p>
          <a:p>
            <a:pPr marL="812800" indent="-812800">
              <a:lnSpc>
                <a:spcPct val="80000"/>
              </a:lnSpc>
              <a:buFontTx/>
              <a:buNone/>
            </a:pPr>
            <a:r>
              <a:rPr lang="en-US" altLang="zh-CN" sz="2800" b="1"/>
              <a:t>2</a:t>
            </a:r>
            <a:r>
              <a:rPr lang="zh-CN" altLang="en-US" sz="2800" b="1"/>
              <a:t>）有牙片机（必备，正常运转）。</a:t>
            </a:r>
            <a:r>
              <a:rPr lang="zh-CN" altLang="en-US" sz="1600"/>
              <a:t> </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1"/>
          <p:cNvSpPr>
            <a:spLocks noGrp="1"/>
          </p:cNvSpPr>
          <p:nvPr>
            <p:ph type="dt" sz="half" idx="10"/>
          </p:nvPr>
        </p:nvSpPr>
        <p:spPr/>
        <p:txBody>
          <a:bodyPr/>
          <a:lstStyle/>
          <a:p>
            <a:fld id="{0C9760C0-D83F-4304-A15C-1DC6C6C785E7}" type="datetime1">
              <a:rPr lang="zh-CN" altLang="en-US"/>
              <a:pPr/>
              <a:t>2020/2/25</a:t>
            </a:fld>
            <a:endParaRPr lang="en-US" altLang="zh-CN"/>
          </a:p>
        </p:txBody>
      </p:sp>
      <p:sp>
        <p:nvSpPr>
          <p:cNvPr id="5" name="页脚占位符 2"/>
          <p:cNvSpPr>
            <a:spLocks noGrp="1"/>
          </p:cNvSpPr>
          <p:nvPr>
            <p:ph type="ftr" sz="quarter" idx="11"/>
          </p:nvPr>
        </p:nvSpPr>
        <p:spPr/>
        <p:txBody>
          <a:bodyPr/>
          <a:lstStyle/>
          <a:p>
            <a:r>
              <a:rPr lang="en-US" altLang="zh-CN"/>
              <a:t>Dr.HU Bijie</a:t>
            </a:r>
          </a:p>
        </p:txBody>
      </p:sp>
      <p:sp>
        <p:nvSpPr>
          <p:cNvPr id="6" name="灯片编号占位符 3"/>
          <p:cNvSpPr>
            <a:spLocks noGrp="1"/>
          </p:cNvSpPr>
          <p:nvPr>
            <p:ph type="sldNum" sz="quarter" idx="12"/>
          </p:nvPr>
        </p:nvSpPr>
        <p:spPr/>
        <p:txBody>
          <a:bodyPr/>
          <a:lstStyle/>
          <a:p>
            <a:fld id="{7822D018-D847-48BA-B7D2-E96CD4DB090B}" type="slidenum">
              <a:rPr lang="en-US" altLang="zh-CN"/>
              <a:pPr/>
              <a:t>103</a:t>
            </a:fld>
            <a:endParaRPr lang="en-US" altLang="zh-CN"/>
          </a:p>
        </p:txBody>
      </p:sp>
      <p:sp>
        <p:nvSpPr>
          <p:cNvPr id="3898370" name="Rectangle 2"/>
          <p:cNvSpPr>
            <a:spLocks noChangeArrowheads="1"/>
          </p:cNvSpPr>
          <p:nvPr/>
        </p:nvSpPr>
        <p:spPr bwMode="auto">
          <a:xfrm>
            <a:off x="468313" y="549275"/>
            <a:ext cx="8424862" cy="3311525"/>
          </a:xfrm>
          <a:prstGeom prst="rect">
            <a:avLst/>
          </a:prstGeom>
          <a:solidFill>
            <a:srgbClr val="000099"/>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Times New Roman" panose="02020603050405020304" pitchFamily="18" charset="0"/>
                <a:ea typeface="宋体" panose="02010600030101010101" pitchFamily="2" charset="-122"/>
              </a:defRPr>
            </a:lvl1pPr>
            <a:lvl2pPr>
              <a:defRPr kumimoji="1" sz="4400">
                <a:solidFill>
                  <a:schemeClr val="tx2"/>
                </a:solidFill>
                <a:latin typeface="Times New Roman" panose="02020603050405020304" pitchFamily="18" charset="0"/>
                <a:ea typeface="宋体" panose="02010600030101010101" pitchFamily="2" charset="-122"/>
              </a:defRPr>
            </a:lvl2pPr>
            <a:lvl3pPr>
              <a:defRPr kumimoji="1" sz="4400">
                <a:solidFill>
                  <a:schemeClr val="tx2"/>
                </a:solidFill>
                <a:latin typeface="Times New Roman" panose="02020603050405020304" pitchFamily="18" charset="0"/>
                <a:ea typeface="宋体" panose="02010600030101010101" pitchFamily="2" charset="-122"/>
              </a:defRPr>
            </a:lvl3pPr>
            <a:lvl4pPr>
              <a:defRPr kumimoji="1" sz="4400">
                <a:solidFill>
                  <a:schemeClr val="tx2"/>
                </a:solidFill>
                <a:latin typeface="Times New Roman" panose="02020603050405020304" pitchFamily="18" charset="0"/>
                <a:ea typeface="宋体" panose="02010600030101010101" pitchFamily="2" charset="-122"/>
              </a:defRPr>
            </a:lvl4pPr>
            <a:lvl5pPr>
              <a:defRPr kumimoji="1" sz="4400">
                <a:solidFill>
                  <a:schemeClr val="tx2"/>
                </a:solidFill>
                <a:latin typeface="Times New Roman" panose="02020603050405020304" pitchFamily="18" charset="0"/>
                <a:ea typeface="宋体" panose="02010600030101010101" pitchFamily="2" charset="-122"/>
              </a:defRPr>
            </a:lvl5pPr>
            <a:lvl6pPr marL="4572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a:lstStyle>
          <a:p>
            <a:pPr>
              <a:lnSpc>
                <a:spcPct val="110000"/>
              </a:lnSpc>
            </a:pPr>
            <a:r>
              <a:rPr lang="zh-CN" altLang="en-US" sz="4000" b="1">
                <a:solidFill>
                  <a:schemeClr val="accent2"/>
                </a:solidFill>
              </a:rPr>
              <a:t>欢迎浏览</a:t>
            </a:r>
            <a:br>
              <a:rPr lang="zh-CN" altLang="en-US" sz="4000" b="1">
                <a:solidFill>
                  <a:schemeClr val="accent2"/>
                </a:solidFill>
              </a:rPr>
            </a:br>
            <a:r>
              <a:rPr lang="en-US" altLang="zh-CN" sz="4000" b="1">
                <a:latin typeface="Arial" panose="020B0604020202020204" pitchFamily="34" charset="0"/>
              </a:rPr>
              <a:t>bbs.icchina.org.cn</a:t>
            </a:r>
            <a:r>
              <a:rPr lang="en-US" altLang="zh-CN" sz="4000" b="1">
                <a:solidFill>
                  <a:schemeClr val="accent2"/>
                </a:solidFill>
              </a:rPr>
              <a:t> </a:t>
            </a:r>
            <a:br>
              <a:rPr lang="en-US" altLang="zh-CN" sz="4000" b="1">
                <a:solidFill>
                  <a:schemeClr val="accent2"/>
                </a:solidFill>
              </a:rPr>
            </a:br>
            <a:r>
              <a:rPr lang="zh-CN" altLang="en-US" sz="4000" b="1">
                <a:solidFill>
                  <a:srgbClr val="00FF00"/>
                </a:solidFill>
              </a:rPr>
              <a:t>上海国际医院感染控制网上论坛</a:t>
            </a:r>
            <a:br>
              <a:rPr lang="zh-CN" altLang="en-US" sz="4000" b="1">
                <a:solidFill>
                  <a:srgbClr val="00FF00"/>
                </a:solidFill>
              </a:rPr>
            </a:br>
            <a:r>
              <a:rPr lang="zh-CN" altLang="en-US" sz="1600" b="1">
                <a:solidFill>
                  <a:srgbClr val="00FF00"/>
                </a:solidFill>
              </a:rPr>
              <a:t/>
            </a:r>
            <a:br>
              <a:rPr lang="zh-CN" altLang="en-US" sz="1600" b="1">
                <a:solidFill>
                  <a:srgbClr val="00FF00"/>
                </a:solidFill>
              </a:rPr>
            </a:br>
            <a:r>
              <a:rPr lang="zh-CN" altLang="en-US" sz="2800" b="1">
                <a:solidFill>
                  <a:schemeClr val="tx1"/>
                </a:solidFill>
              </a:rPr>
              <a:t>（我国最大的</a:t>
            </a:r>
            <a:r>
              <a:rPr lang="zh-CN" altLang="en-US" sz="2800" b="1">
                <a:solidFill>
                  <a:srgbClr val="00FF00"/>
                </a:solidFill>
              </a:rPr>
              <a:t>医院感染控制</a:t>
            </a:r>
            <a:r>
              <a:rPr lang="zh-CN" altLang="en-US" sz="2800" b="1">
                <a:solidFill>
                  <a:schemeClr val="tx1"/>
                </a:solidFill>
              </a:rPr>
              <a:t>交流平台）</a:t>
            </a:r>
          </a:p>
        </p:txBody>
      </p:sp>
      <p:sp>
        <p:nvSpPr>
          <p:cNvPr id="3898371" name="WordArt 3"/>
          <p:cNvSpPr>
            <a:spLocks noChangeArrowheads="1" noChangeShapeType="1" noTextEdit="1"/>
          </p:cNvSpPr>
          <p:nvPr/>
        </p:nvSpPr>
        <p:spPr bwMode="auto">
          <a:xfrm>
            <a:off x="2124075" y="4221163"/>
            <a:ext cx="4967288" cy="1836737"/>
          </a:xfrm>
          <a:prstGeom prst="rect">
            <a:avLst/>
          </a:prstGeom>
        </p:spPr>
        <p:txBody>
          <a:bodyPr wrap="none" fromWordArt="1">
            <a:prstTxWarp prst="textPlain">
              <a:avLst>
                <a:gd name="adj" fmla="val 50000"/>
              </a:avLst>
            </a:prstTxWarp>
          </a:bodyPr>
          <a:lstStyle/>
          <a:p>
            <a:r>
              <a:rPr lang="en-US" altLang="zh-CN" sz="4400" b="1" kern="10">
                <a:ln w="12700">
                  <a:solidFill>
                    <a:srgbClr val="FFFFFF"/>
                  </a:solidFill>
                  <a:round/>
                  <a:headEnd/>
                  <a:tailEnd/>
                </a:ln>
                <a:gradFill rotWithShape="0">
                  <a:gsLst>
                    <a:gs pos="0">
                      <a:srgbClr val="A603AB"/>
                    </a:gs>
                    <a:gs pos="6000">
                      <a:srgbClr val="E81766"/>
                    </a:gs>
                    <a:gs pos="13500">
                      <a:srgbClr val="EE3F17"/>
                    </a:gs>
                    <a:gs pos="24000">
                      <a:srgbClr val="FFFF00"/>
                    </a:gs>
                    <a:gs pos="32499">
                      <a:srgbClr val="1A8D48"/>
                    </a:gs>
                    <a:gs pos="39500">
                      <a:srgbClr val="0819FB"/>
                    </a:gs>
                    <a:gs pos="50000">
                      <a:srgbClr val="A603AB"/>
                    </a:gs>
                    <a:gs pos="60501">
                      <a:srgbClr val="0819FB"/>
                    </a:gs>
                    <a:gs pos="67501">
                      <a:srgbClr val="1A8D48"/>
                    </a:gs>
                    <a:gs pos="76000">
                      <a:srgbClr val="FFFF00"/>
                    </a:gs>
                    <a:gs pos="86500">
                      <a:srgbClr val="EE3F17"/>
                    </a:gs>
                    <a:gs pos="94000">
                      <a:srgbClr val="E81766"/>
                    </a:gs>
                    <a:gs pos="100000">
                      <a:srgbClr val="A603AB"/>
                    </a:gs>
                  </a:gsLst>
                  <a:lin ang="0" scaled="1"/>
                </a:gradFill>
                <a:effectLst>
                  <a:outerShdw dist="35921" dir="2700000" sy="50000" kx="2115830" algn="bl" rotWithShape="0">
                    <a:srgbClr val="C0C0C0"/>
                  </a:outerShdw>
                </a:effectLst>
                <a:latin typeface="Arial" panose="020B0604020202020204" pitchFamily="34" charset="0"/>
                <a:cs typeface="Arial" panose="020B0604020202020204" pitchFamily="34" charset="0"/>
              </a:rPr>
              <a:t>Thank you!</a:t>
            </a:r>
            <a:endParaRPr lang="zh-CN" altLang="en-US" sz="4400" b="1" kern="10">
              <a:ln w="12700">
                <a:solidFill>
                  <a:srgbClr val="FFFFFF"/>
                </a:solidFill>
                <a:round/>
                <a:headEnd/>
                <a:tailEnd/>
              </a:ln>
              <a:gradFill rotWithShape="0">
                <a:gsLst>
                  <a:gs pos="0">
                    <a:srgbClr val="A603AB"/>
                  </a:gs>
                  <a:gs pos="6000">
                    <a:srgbClr val="E81766"/>
                  </a:gs>
                  <a:gs pos="13500">
                    <a:srgbClr val="EE3F17"/>
                  </a:gs>
                  <a:gs pos="24000">
                    <a:srgbClr val="FFFF00"/>
                  </a:gs>
                  <a:gs pos="32499">
                    <a:srgbClr val="1A8D48"/>
                  </a:gs>
                  <a:gs pos="39500">
                    <a:srgbClr val="0819FB"/>
                  </a:gs>
                  <a:gs pos="50000">
                    <a:srgbClr val="A603AB"/>
                  </a:gs>
                  <a:gs pos="60501">
                    <a:srgbClr val="0819FB"/>
                  </a:gs>
                  <a:gs pos="67501">
                    <a:srgbClr val="1A8D48"/>
                  </a:gs>
                  <a:gs pos="76000">
                    <a:srgbClr val="FFFF00"/>
                  </a:gs>
                  <a:gs pos="86500">
                    <a:srgbClr val="EE3F17"/>
                  </a:gs>
                  <a:gs pos="94000">
                    <a:srgbClr val="E81766"/>
                  </a:gs>
                  <a:gs pos="100000">
                    <a:srgbClr val="A603AB"/>
                  </a:gs>
                </a:gsLst>
                <a:lin ang="0" scaled="1"/>
              </a:gradFill>
              <a:effectLst>
                <a:outerShdw dist="35921" dir="2700000" sy="50000" kx="2115830" algn="bl" rotWithShape="0">
                  <a:srgbClr val="C0C0C0"/>
                </a:outerShdw>
              </a:effectLst>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898370"/>
                                        </p:tgtEl>
                                        <p:attrNameLst>
                                          <p:attrName>style.visibility</p:attrName>
                                        </p:attrNameLst>
                                      </p:cBhvr>
                                      <p:to>
                                        <p:strVal val="visible"/>
                                      </p:to>
                                    </p:set>
                                    <p:animEffect transition="in" filter="box(in)">
                                      <p:cBhvr>
                                        <p:cTn id="7" dur="1000"/>
                                        <p:tgtEl>
                                          <p:spTgt spid="389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8370" grpId="0" animBg="1"/>
    </p:bldLst>
  </p:timing>
</p:sld>
</file>

<file path=ppt/theme/theme1.xml><?xml version="1.0" encoding="utf-8"?>
<a:theme xmlns:a="http://schemas.openxmlformats.org/drawingml/2006/main" name="默认设计模板">
  <a:themeElements>
    <a:clrScheme name="">
      <a:dk1>
        <a:srgbClr val="000000"/>
      </a:dk1>
      <a:lt1>
        <a:srgbClr val="FFFFFF"/>
      </a:lt1>
      <a:dk2>
        <a:srgbClr val="004846"/>
      </a:dk2>
      <a:lt2>
        <a:srgbClr val="FFFF00"/>
      </a:lt2>
      <a:accent1>
        <a:srgbClr val="FF9900"/>
      </a:accent1>
      <a:accent2>
        <a:srgbClr val="00FFFF"/>
      </a:accent2>
      <a:accent3>
        <a:srgbClr val="AAB1B0"/>
      </a:accent3>
      <a:accent4>
        <a:srgbClr val="DADADA"/>
      </a:accent4>
      <a:accent5>
        <a:srgbClr val="FFCAAA"/>
      </a:accent5>
      <a:accent6>
        <a:srgbClr val="00E7E7"/>
      </a:accent6>
      <a:hlink>
        <a:srgbClr val="FF0000"/>
      </a:hlink>
      <a:folHlink>
        <a:srgbClr val="969696"/>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隶书"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隶书" pitchFamily="49" charset="-122"/>
          </a:defRPr>
        </a:defPPr>
      </a:lstStyle>
    </a:lnDef>
  </a:objectDefaults>
  <a:extraClrSchemeLst>
    <a:extraClrScheme>
      <a:clrScheme name="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10478</TotalTime>
  <Words>10603</Words>
  <Application>Microsoft Office PowerPoint</Application>
  <PresentationFormat>全屏显示(4:3)</PresentationFormat>
  <Paragraphs>881</Paragraphs>
  <Slides>103</Slides>
  <Notes>75</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103</vt:i4>
      </vt:variant>
    </vt:vector>
  </HeadingPairs>
  <TitlesOfParts>
    <vt:vector size="114" baseType="lpstr">
      <vt:lpstr>Times New Roman</vt:lpstr>
      <vt:lpstr>宋体</vt:lpstr>
      <vt:lpstr>隶书</vt:lpstr>
      <vt:lpstr>黑体</vt:lpstr>
      <vt:lpstr>Arial</vt:lpstr>
      <vt:lpstr>Tahoma</vt:lpstr>
      <vt:lpstr>幼圆</vt:lpstr>
      <vt:lpstr>Wingdings</vt:lpstr>
      <vt:lpstr>Calibri</vt:lpstr>
      <vt:lpstr>默认设计模板</vt:lpstr>
      <vt:lpstr>Microsoft Photo Editor 3.0 照片</vt:lpstr>
      <vt:lpstr>从院感质控的角度 谈对口腔质控的感染管理要求</vt:lpstr>
      <vt:lpstr>口腔科感染控制的重点</vt:lpstr>
      <vt:lpstr>PowerPoint 演示文稿</vt:lpstr>
      <vt:lpstr>卫生部 医疗机构口腔诊疗器械 消毒技术操作规范（2005年5月1日起施行）</vt:lpstr>
      <vt:lpstr>口腔诊疗器械</vt:lpstr>
      <vt:lpstr>PowerPoint 演示文稿</vt:lpstr>
      <vt:lpstr>灭菌合格吗？</vt:lpstr>
      <vt:lpstr>你用过消毒剂浸泡手术器械吗？</vt:lpstr>
      <vt:lpstr>常见争议与困惑</vt:lpstr>
      <vt:lpstr>上海国际医院感染控制论坛 SIFIC网友的观点</vt:lpstr>
      <vt:lpstr>SIFIC网友讨论</vt:lpstr>
      <vt:lpstr>PowerPoint 演示文稿</vt:lpstr>
      <vt:lpstr>PowerPoint 演示文稿</vt:lpstr>
      <vt:lpstr>肥皂含菌浓度：1×104-5个/g</vt:lpstr>
      <vt:lpstr>我国手卫生设施存在的问题</vt:lpstr>
      <vt:lpstr>酒精擦手的优点</vt:lpstr>
      <vt:lpstr>戴手套的作用</vt:lpstr>
      <vt:lpstr>PowerPoint 演示文稿</vt:lpstr>
      <vt:lpstr>PowerPoint 演示文稿</vt:lpstr>
      <vt:lpstr>常见争议与困惑</vt:lpstr>
      <vt:lpstr>SIFIC网友： 口腔门诊实行四手操作有必要吗？ </vt:lpstr>
      <vt:lpstr>PowerPoint 演示文稿</vt:lpstr>
      <vt:lpstr>PowerPoint 演示文稿</vt:lpstr>
      <vt:lpstr>PowerPoint 演示文稿</vt:lpstr>
      <vt:lpstr>什么是个人防护用品？ （personal protective equipment，PPE）</vt:lpstr>
      <vt:lpstr>PowerPoint 演示文稿</vt:lpstr>
      <vt:lpstr>PowerPoint 演示文稿</vt:lpstr>
      <vt:lpstr>PowerPoint 演示文稿</vt:lpstr>
      <vt:lpstr>PowerPoint 演示文稿</vt:lpstr>
      <vt:lpstr>常见争议与困惑</vt:lpstr>
      <vt:lpstr>空气传播：主要感染控制方法</vt:lpstr>
      <vt:lpstr>飞沫传播：主要感染控制方法</vt:lpstr>
      <vt:lpstr>PowerPoint 演示文稿</vt:lpstr>
      <vt:lpstr>外科围术期抗生素预防性应用</vt:lpstr>
      <vt:lpstr>常见手术预防用抗菌药物表 </vt:lpstr>
      <vt:lpstr>PowerPoint 演示文稿</vt:lpstr>
      <vt:lpstr>医疗废物分类</vt:lpstr>
      <vt:lpstr>医疗废物的基本原则</vt:lpstr>
      <vt:lpstr>黄色袋：感染性废物</vt:lpstr>
      <vt:lpstr>PowerPoint 演示文稿</vt:lpstr>
      <vt:lpstr>PowerPoint 演示文稿</vt:lpstr>
      <vt:lpstr>中外锐器盒的比较</vt:lpstr>
      <vt:lpstr>澳大利亚悉尼某医院</vt:lpstr>
      <vt:lpstr>PowerPoint 演示文稿</vt:lpstr>
      <vt:lpstr>常见争议与困惑</vt:lpstr>
      <vt:lpstr>锐器盒的要求：防渗、耐刺</vt:lpstr>
      <vt:lpstr>PowerPoint 演示文稿</vt:lpstr>
      <vt:lpstr>口腔科的感染控制环节？</vt:lpstr>
      <vt:lpstr>PowerPoint 演示文稿</vt:lpstr>
      <vt:lpstr>口腔科一定要用防回吸手机吗？ </vt:lpstr>
      <vt:lpstr>口腔科物品哪些需要灭菌？</vt:lpstr>
      <vt:lpstr>PowerPoint 演示文稿</vt:lpstr>
      <vt:lpstr>中国医务人员特别需要防范的…</vt:lpstr>
      <vt:lpstr>AIDS/HIV让美国感控改变很多</vt:lpstr>
      <vt:lpstr>预防血源性感染： 对病人，我们做了很多！</vt:lpstr>
      <vt:lpstr>预防血源性感染： 对医务人员，我们很落后！</vt:lpstr>
      <vt:lpstr>医疗锐器伤的危害</vt:lpstr>
      <vt:lpstr>发生在身边的案例</vt:lpstr>
      <vt:lpstr>标准预防原则</vt:lpstr>
      <vt:lpstr>医务人员的职业防护</vt:lpstr>
      <vt:lpstr>这些危险动作，您停止了吗？</vt:lpstr>
      <vt:lpstr>标准预防的三个基本概念</vt:lpstr>
      <vt:lpstr>暴露于血液和体液后的紧急处理措施 </vt:lpstr>
      <vt:lpstr>PowerPoint 演示文稿</vt:lpstr>
      <vt:lpstr>医院获得性水源性致病菌有哪些？</vt:lpstr>
      <vt:lpstr>水源性感染主要传播形式</vt:lpstr>
      <vt:lpstr>  看看自来水管内有什么？</vt:lpstr>
      <vt:lpstr>自来水龙头非结核分枝杆菌污染，有多少严重？都是非致病菌？</vt:lpstr>
      <vt:lpstr>中山医院水龙头军团菌采样 （部分病区污染严重，高达100000/L)</vt:lpstr>
      <vt:lpstr>SIFIC讨论： 口腔科用水需要常规检测吗？</vt:lpstr>
      <vt:lpstr>你监测过口腔科综合治疗椅水路污染情况吗？ </vt:lpstr>
      <vt:lpstr>目前国外主要采用四种方法来解决这一难题</vt:lpstr>
      <vt:lpstr>时刻牢记：“水”容易滋生各种细菌，共用液体是危险的！</vt:lpstr>
      <vt:lpstr>PowerPoint 演示文稿</vt:lpstr>
      <vt:lpstr>    环境微生物菌落总数卫生标准 </vt:lpstr>
      <vt:lpstr>空气微生物还要监测吗？</vt:lpstr>
      <vt:lpstr>PowerPoint 演示文稿</vt:lpstr>
      <vt:lpstr>口腔器械HbsAg污染率:37.5%</vt:lpstr>
      <vt:lpstr>常见争议与困惑</vt:lpstr>
      <vt:lpstr>PowerPoint 演示文稿</vt:lpstr>
      <vt:lpstr>口腔拍片过程中的感染控制措施 </vt:lpstr>
      <vt:lpstr>SIFIC讨论：口腔科种植牙手术和口腔科牙膜消毒问题 </vt:lpstr>
      <vt:lpstr>SIFIC网友讨论：印模如何消毒？ </vt:lpstr>
      <vt:lpstr>PowerPoint 演示文稿</vt:lpstr>
      <vt:lpstr>PowerPoint 演示文稿</vt:lpstr>
      <vt:lpstr>PowerPoint 演示文稿</vt:lpstr>
      <vt:lpstr>纽约一所医院的《感染控制手册》</vt:lpstr>
      <vt:lpstr>PowerPoint 演示文稿</vt:lpstr>
      <vt:lpstr>重要部位的医院感染预防和控制 </vt:lpstr>
      <vt:lpstr>医院感染的预防和控制的几种重要方法 </vt:lpstr>
      <vt:lpstr>PowerPoint 演示文稿</vt:lpstr>
      <vt:lpstr>上海市口腔临床质控中心督查表（1） 建立健全规章制度  </vt:lpstr>
      <vt:lpstr>上海市口腔临床质控中心督查表（2）  医务人员防护及手卫生</vt:lpstr>
      <vt:lpstr>上海市口腔临床质控中心督查表（3）  建立单独的消毒室</vt:lpstr>
      <vt:lpstr>上海市口腔临床质控中心督查表（4）  一人一用一消毒或灭菌；消毒器械的消毒灭菌程序；消毒前的清洗方法（1） </vt:lpstr>
      <vt:lpstr>上海市口腔临床质控中心督查表（4）  一人一用一消毒或灭菌；消毒器械的消毒灭菌程序；消毒前的清洗方法（2） </vt:lpstr>
      <vt:lpstr>上海市口腔临床质控中心督查表（5）  诊疗环境清洁消毒   </vt:lpstr>
      <vt:lpstr>上海市口腔临床质控中心督查表（6）  模型消毒   </vt:lpstr>
      <vt:lpstr>上海市口腔临床质控中心督查表（7）  消毒灭菌效果监测    </vt:lpstr>
      <vt:lpstr>上海市口腔临床质控中心督查表（8）  医疗器械物品管理   </vt:lpstr>
      <vt:lpstr>上海市口腔临床质控中心督查表（9）  废弃物的处理(医疗废物?)</vt:lpstr>
      <vt:lpstr>上海市口腔临床质控中心督查表（10）  拍摄X线检查</vt:lpstr>
      <vt:lpstr>PowerPoint 演示文稿</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从院感质控的角度 谈对口腔质控的管理要求</dc:title>
  <dc:creator>a</dc:creator>
  <cp:lastModifiedBy>zhou xiaoyan</cp:lastModifiedBy>
  <cp:revision>466</cp:revision>
  <cp:lastPrinted>2001-05-25T07:33:56Z</cp:lastPrinted>
  <dcterms:created xsi:type="dcterms:W3CDTF">1999-11-18T13:35:00Z</dcterms:created>
  <dcterms:modified xsi:type="dcterms:W3CDTF">2020-02-25T03:36:29Z</dcterms:modified>
</cp:coreProperties>
</file>