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  <p:sldMasterId id="2147483656" r:id="rId4"/>
    <p:sldMasterId id="2147483660" r:id="rId5"/>
    <p:sldMasterId id="2147483664" r:id="rId6"/>
    <p:sldMasterId id="2147483668" r:id="rId7"/>
    <p:sldMasterId id="2147483672" r:id="rId8"/>
    <p:sldMasterId id="2147483676" r:id="rId9"/>
    <p:sldMasterId id="2147483680" r:id="rId10"/>
  </p:sldMasterIdLst>
  <p:notesMasterIdLst>
    <p:notesMasterId r:id="rId12"/>
  </p:notesMasterIdLst>
  <p:sldIdLst>
    <p:sldId id="390" r:id="rId11"/>
    <p:sldId id="550" r:id="rId13"/>
    <p:sldId id="551" r:id="rId14"/>
    <p:sldId id="552" r:id="rId15"/>
    <p:sldId id="553" r:id="rId16"/>
    <p:sldId id="555" r:id="rId17"/>
    <p:sldId id="554" r:id="rId18"/>
    <p:sldId id="558" r:id="rId19"/>
    <p:sldId id="559" r:id="rId20"/>
    <p:sldId id="560" r:id="rId21"/>
    <p:sldId id="453" r:id="rId22"/>
  </p:sldIdLst>
  <p:sldSz cx="12190095" cy="685927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ncj" initials="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53"/>
    <a:srgbClr val="0070C0"/>
    <a:srgbClr val="FE0814"/>
    <a:srgbClr val="EC3C41"/>
    <a:srgbClr val="8E0000"/>
    <a:srgbClr val="5B2602"/>
    <a:srgbClr val="5E3900"/>
    <a:srgbClr val="E3AF2E"/>
    <a:srgbClr val="3B7E87"/>
    <a:srgbClr val="F58C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22" autoAdjust="0"/>
    <p:restoredTop sz="97926" autoAdjust="0"/>
  </p:normalViewPr>
  <p:slideViewPr>
    <p:cSldViewPr snapToGrid="0" showGuides="1">
      <p:cViewPr varScale="1">
        <p:scale>
          <a:sx n="87" d="100"/>
          <a:sy n="87" d="100"/>
        </p:scale>
        <p:origin x="-756" y="-78"/>
      </p:cViewPr>
      <p:guideLst>
        <p:guide orient="horz" pos="216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7" Type="http://schemas.openxmlformats.org/officeDocument/2006/relationships/tags" Target="tags/tag13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1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7600" indent="0">
              <a:buNone/>
              <a:defRPr sz="2700"/>
            </a:lvl7pPr>
            <a:lvl8pPr marL="4267200" indent="0">
              <a:buNone/>
              <a:defRPr sz="2700"/>
            </a:lvl8pPr>
            <a:lvl9pPr marL="4876800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5" Type="http://schemas.openxmlformats.org/officeDocument/2006/relationships/theme" Target="../theme/theme5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5" Type="http://schemas.openxmlformats.org/officeDocument/2006/relationships/theme" Target="../theme/theme6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5" Type="http://schemas.openxmlformats.org/officeDocument/2006/relationships/theme" Target="../theme/theme7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5" Type="http://schemas.openxmlformats.org/officeDocument/2006/relationships/theme" Target="../theme/theme8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4" Type="http://schemas.openxmlformats.org/officeDocument/2006/relationships/theme" Target="../theme/theme9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 ftr="0" dt="0"/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openxmlformats.org/officeDocument/2006/relationships/tags" Target="../tags/tag2.xml"/><Relationship Id="rId7" Type="http://schemas.microsoft.com/office/2007/relationships/hdphoto" Target="../media/image10.wdp"/><Relationship Id="rId6" Type="http://schemas.openxmlformats.org/officeDocument/2006/relationships/image" Target="../media/image9.png"/><Relationship Id="rId5" Type="http://schemas.openxmlformats.org/officeDocument/2006/relationships/tags" Target="../tags/tag1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32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2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microsoft.com/office/2007/relationships/hdphoto" Target="../media/image10.wdp"/><Relationship Id="rId7" Type="http://schemas.openxmlformats.org/officeDocument/2006/relationships/image" Target="../media/image9.png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32.xml"/><Relationship Id="rId5" Type="http://schemas.openxmlformats.org/officeDocument/2006/relationships/image" Target="../media/image11.jpe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3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32.xml"/><Relationship Id="rId7" Type="http://schemas.microsoft.com/office/2007/relationships/hdphoto" Target="../media/image10.wdp"/><Relationship Id="rId6" Type="http://schemas.openxmlformats.org/officeDocument/2006/relationships/image" Target="../media/image9.png"/><Relationship Id="rId5" Type="http://schemas.openxmlformats.org/officeDocument/2006/relationships/tags" Target="../tags/tag7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32.xml"/><Relationship Id="rId7" Type="http://schemas.microsoft.com/office/2007/relationships/hdphoto" Target="../media/image10.wdp"/><Relationship Id="rId6" Type="http://schemas.openxmlformats.org/officeDocument/2006/relationships/image" Target="../media/image9.png"/><Relationship Id="rId5" Type="http://schemas.openxmlformats.org/officeDocument/2006/relationships/tags" Target="../tags/tag8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32.xml"/><Relationship Id="rId7" Type="http://schemas.microsoft.com/office/2007/relationships/hdphoto" Target="../media/image10.wdp"/><Relationship Id="rId6" Type="http://schemas.openxmlformats.org/officeDocument/2006/relationships/image" Target="../media/image9.png"/><Relationship Id="rId5" Type="http://schemas.openxmlformats.org/officeDocument/2006/relationships/tags" Target="../tags/tag9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microsoft.com/office/2007/relationships/hdphoto" Target="../media/image10.wdp"/><Relationship Id="rId7" Type="http://schemas.openxmlformats.org/officeDocument/2006/relationships/image" Target="../media/image9.png"/><Relationship Id="rId6" Type="http://schemas.openxmlformats.org/officeDocument/2006/relationships/tags" Target="../tags/tag1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32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949" y="-990297"/>
            <a:ext cx="12200657" cy="2644600"/>
            <a:chOff x="0" y="-1837073"/>
            <a:chExt cx="12190413" cy="4820255"/>
          </a:xfrm>
          <a:solidFill>
            <a:schemeClr val="bg1"/>
          </a:solidFill>
        </p:grpSpPr>
        <p:grpSp>
          <p:nvGrpSpPr>
            <p:cNvPr id="18" name="组合 17"/>
            <p:cNvGrpSpPr/>
            <p:nvPr/>
          </p:nvGrpSpPr>
          <p:grpSpPr>
            <a:xfrm>
              <a:off x="228673" y="-1837073"/>
              <a:ext cx="11708780" cy="4820255"/>
              <a:chOff x="228673" y="-1837073"/>
              <a:chExt cx="11708780" cy="4820255"/>
            </a:xfrm>
            <a:grpFill/>
          </p:grpSpPr>
          <p:grpSp>
            <p:nvGrpSpPr>
              <p:cNvPr id="20" name="组合 19"/>
              <p:cNvGrpSpPr/>
              <p:nvPr/>
            </p:nvGrpSpPr>
            <p:grpSpPr>
              <a:xfrm>
                <a:off x="228673" y="-1837073"/>
                <a:ext cx="11708780" cy="4714947"/>
                <a:chOff x="228673" y="-1837073"/>
                <a:chExt cx="11708780" cy="4714947"/>
              </a:xfrm>
              <a:grpFill/>
            </p:grpSpPr>
            <p:grpSp>
              <p:nvGrpSpPr>
                <p:cNvPr id="31" name="组合 30"/>
                <p:cNvGrpSpPr/>
                <p:nvPr/>
              </p:nvGrpSpPr>
              <p:grpSpPr>
                <a:xfrm>
                  <a:off x="228673" y="1259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50" name="矩形: 圆角 49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矩形 50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矩形: 圆角 51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32" name="组合 31"/>
                <p:cNvGrpSpPr/>
                <p:nvPr/>
              </p:nvGrpSpPr>
              <p:grpSpPr>
                <a:xfrm flipH="1">
                  <a:off x="2268153" y="4046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47" name="矩形: 圆角 46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矩形 47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矩形: 圆角 48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3" name="矩形: 圆角 32"/>
                <p:cNvSpPr/>
                <p:nvPr/>
              </p:nvSpPr>
              <p:spPr>
                <a:xfrm flipH="1">
                  <a:off x="4302652" y="-245495"/>
                  <a:ext cx="566057" cy="2873828"/>
                </a:xfrm>
                <a:prstGeom prst="roundRect">
                  <a:avLst>
                    <a:gd name="adj" fmla="val 3551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4" name="组合 33"/>
                <p:cNvGrpSpPr/>
                <p:nvPr/>
              </p:nvGrpSpPr>
              <p:grpSpPr>
                <a:xfrm flipH="1">
                  <a:off x="5282830" y="-850333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44" name="矩形: 圆角 43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" name="矩形 44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" name="矩形: 圆角 45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35" name="组合 34"/>
                <p:cNvGrpSpPr/>
                <p:nvPr/>
              </p:nvGrpSpPr>
              <p:grpSpPr>
                <a:xfrm flipH="1">
                  <a:off x="7323503" y="-1407894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41" name="矩形: 圆角 40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" name="矩形 41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" name="矩形: 圆角 42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36" name="组合 35"/>
                <p:cNvGrpSpPr/>
                <p:nvPr/>
              </p:nvGrpSpPr>
              <p:grpSpPr>
                <a:xfrm flipH="1">
                  <a:off x="9347449" y="-914402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38" name="矩形: 圆角 37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" name="矩形 38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" name="矩形: 圆角 39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7" name="矩形: 圆角 36"/>
                <p:cNvSpPr/>
                <p:nvPr/>
              </p:nvSpPr>
              <p:spPr>
                <a:xfrm flipH="1">
                  <a:off x="11371396" y="-1837073"/>
                  <a:ext cx="566057" cy="2873828"/>
                </a:xfrm>
                <a:prstGeom prst="roundRect">
                  <a:avLst>
                    <a:gd name="adj" fmla="val 3551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矩形: 圆角 20"/>
              <p:cNvSpPr/>
              <p:nvPr/>
            </p:nvSpPr>
            <p:spPr>
              <a:xfrm flipH="1">
                <a:off x="2264636" y="2280973"/>
                <a:ext cx="566057" cy="702209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: 圆角 21"/>
              <p:cNvSpPr/>
              <p:nvPr/>
            </p:nvSpPr>
            <p:spPr>
              <a:xfrm flipH="1">
                <a:off x="7333626" y="859829"/>
                <a:ext cx="566057" cy="702209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 flipH="1">
                <a:off x="9357167" y="1363784"/>
                <a:ext cx="566057" cy="440952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: 圆角 26"/>
              <p:cNvSpPr/>
              <p:nvPr/>
            </p:nvSpPr>
            <p:spPr>
              <a:xfrm flipH="1">
                <a:off x="5299849" y="1465101"/>
                <a:ext cx="566057" cy="494325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: 圆角 29"/>
              <p:cNvSpPr/>
              <p:nvPr/>
            </p:nvSpPr>
            <p:spPr>
              <a:xfrm flipH="1">
                <a:off x="11350577" y="1105317"/>
                <a:ext cx="566057" cy="699420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0" y="-29028"/>
              <a:ext cx="12190413" cy="2957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B7E87"/>
                </a:solidFill>
              </a:endParaRPr>
            </a:p>
          </p:txBody>
        </p:sp>
      </p:grpSp>
      <p:pic>
        <p:nvPicPr>
          <p:cNvPr id="84" name="图片 8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79328">
            <a:off x="856038" y="1747396"/>
            <a:ext cx="627998" cy="1067597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80129">
            <a:off x="10810374" y="3757872"/>
            <a:ext cx="593716" cy="605358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911" y="1844700"/>
            <a:ext cx="583256" cy="1040630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3872">
            <a:off x="669719" y="3844168"/>
            <a:ext cx="599914" cy="6059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1578">
            <a:off x="1230838" y="3826602"/>
            <a:ext cx="9927048" cy="3520648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1511300" y="2041525"/>
            <a:ext cx="9024620" cy="1964055"/>
          </a:xfrm>
          <a:prstGeom prst="rect">
            <a:avLst/>
          </a:prstGeom>
          <a:solidFill>
            <a:schemeClr val="bg1">
              <a:alpha val="14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TextBox 7"/>
          <p:cNvSpPr txBox="1"/>
          <p:nvPr>
            <p:custDataLst>
              <p:tags r:id="rId9"/>
            </p:custDataLst>
          </p:nvPr>
        </p:nvSpPr>
        <p:spPr>
          <a:xfrm>
            <a:off x="1621790" y="2108835"/>
            <a:ext cx="8785860" cy="1898584"/>
          </a:xfrm>
          <a:prstGeom prst="rect">
            <a:avLst/>
          </a:prstGeom>
          <a:noFill/>
        </p:spPr>
        <p:txBody>
          <a:bodyPr wrap="square" lIns="51423" tIns="25711" rIns="51423" bIns="25711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indent="0" algn="ctr" fontAlgn="auto">
              <a:lnSpc>
                <a:spcPct val="125000"/>
              </a:lnSpc>
            </a:pPr>
            <a:r>
              <a:rPr lang="zh-CN" altLang="en-US" sz="4800" spc="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</a:t>
            </a:r>
            <a:r>
              <a:rPr lang="zh-CN" altLang="en-US" sz="4800" spc="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务一 </a:t>
            </a:r>
            <a:r>
              <a:rPr lang="zh-CN" altLang="en-US" sz="4800" spc="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为音乐活动</a:t>
            </a:r>
            <a:r>
              <a:rPr lang="zh-CN" altLang="en-US" sz="4800" spc="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做奏法</a:t>
            </a:r>
            <a:r>
              <a:rPr lang="zh-CN" altLang="en-US" sz="4800" spc="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上的准备</a:t>
            </a:r>
            <a:endParaRPr lang="zh-CN" altLang="en-US" sz="4800" spc="6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695" y="120015"/>
            <a:ext cx="348996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幼儿教育专业</a:t>
            </a:r>
            <a:endParaRPr lang="zh-CN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56090" y="120650"/>
            <a:ext cx="2572385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钢琴课</a:t>
            </a:r>
            <a:endParaRPr lang="zh-CN" altLang="en-US" sz="3600"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75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/>
      <p:bldP spid="4" grpId="0" bldLvl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1891665" y="2266950"/>
            <a:ext cx="8644255" cy="1494155"/>
          </a:xfrm>
          <a:prstGeom prst="rect">
            <a:avLst/>
          </a:prstGeom>
          <a:solidFill>
            <a:schemeClr val="bg1">
              <a:alpha val="14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292475" y="2599690"/>
            <a:ext cx="56692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练习连音的弹奏方法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-1949" y="-990297"/>
            <a:ext cx="12200657" cy="2644600"/>
            <a:chOff x="0" y="-1837073"/>
            <a:chExt cx="12190413" cy="4820255"/>
          </a:xfrm>
          <a:solidFill>
            <a:schemeClr val="bg1"/>
          </a:solidFill>
        </p:grpSpPr>
        <p:grpSp>
          <p:nvGrpSpPr>
            <p:cNvPr id="18" name="组合 17"/>
            <p:cNvGrpSpPr/>
            <p:nvPr/>
          </p:nvGrpSpPr>
          <p:grpSpPr>
            <a:xfrm>
              <a:off x="228673" y="-1837073"/>
              <a:ext cx="11708780" cy="4820255"/>
              <a:chOff x="228673" y="-1837073"/>
              <a:chExt cx="11708780" cy="4820255"/>
            </a:xfrm>
            <a:grpFill/>
          </p:grpSpPr>
          <p:grpSp>
            <p:nvGrpSpPr>
              <p:cNvPr id="20" name="组合 19"/>
              <p:cNvGrpSpPr/>
              <p:nvPr/>
            </p:nvGrpSpPr>
            <p:grpSpPr>
              <a:xfrm>
                <a:off x="228673" y="-1837073"/>
                <a:ext cx="11708780" cy="4714947"/>
                <a:chOff x="228673" y="-1837073"/>
                <a:chExt cx="11708780" cy="4714947"/>
              </a:xfrm>
              <a:grpFill/>
            </p:grpSpPr>
            <p:grpSp>
              <p:nvGrpSpPr>
                <p:cNvPr id="31" name="组合 30"/>
                <p:cNvGrpSpPr/>
                <p:nvPr/>
              </p:nvGrpSpPr>
              <p:grpSpPr>
                <a:xfrm>
                  <a:off x="228673" y="1259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50" name="矩形: 圆角 49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矩形 50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矩形: 圆角 51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32" name="组合 31"/>
                <p:cNvGrpSpPr/>
                <p:nvPr/>
              </p:nvGrpSpPr>
              <p:grpSpPr>
                <a:xfrm flipH="1">
                  <a:off x="2268153" y="4046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47" name="矩形: 圆角 46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矩形 47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矩形: 圆角 48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3" name="矩形: 圆角 32"/>
                <p:cNvSpPr/>
                <p:nvPr/>
              </p:nvSpPr>
              <p:spPr>
                <a:xfrm flipH="1">
                  <a:off x="4302652" y="-245495"/>
                  <a:ext cx="566057" cy="2873828"/>
                </a:xfrm>
                <a:prstGeom prst="roundRect">
                  <a:avLst>
                    <a:gd name="adj" fmla="val 3551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4" name="组合 33"/>
                <p:cNvGrpSpPr/>
                <p:nvPr/>
              </p:nvGrpSpPr>
              <p:grpSpPr>
                <a:xfrm flipH="1">
                  <a:off x="5282830" y="-850333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44" name="矩形: 圆角 43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" name="矩形 44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" name="矩形: 圆角 45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35" name="组合 34"/>
                <p:cNvGrpSpPr/>
                <p:nvPr/>
              </p:nvGrpSpPr>
              <p:grpSpPr>
                <a:xfrm flipH="1">
                  <a:off x="7323503" y="-1407894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41" name="矩形: 圆角 40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" name="矩形 41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" name="矩形: 圆角 42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36" name="组合 35"/>
                <p:cNvGrpSpPr/>
                <p:nvPr/>
              </p:nvGrpSpPr>
              <p:grpSpPr>
                <a:xfrm flipH="1">
                  <a:off x="9347449" y="-914402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38" name="矩形: 圆角 37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" name="矩形 38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" name="矩形: 圆角 39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7" name="矩形: 圆角 36"/>
                <p:cNvSpPr/>
                <p:nvPr/>
              </p:nvSpPr>
              <p:spPr>
                <a:xfrm flipH="1">
                  <a:off x="11371396" y="-1837073"/>
                  <a:ext cx="566057" cy="2873828"/>
                </a:xfrm>
                <a:prstGeom prst="roundRect">
                  <a:avLst>
                    <a:gd name="adj" fmla="val 3551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矩形: 圆角 20"/>
              <p:cNvSpPr/>
              <p:nvPr/>
            </p:nvSpPr>
            <p:spPr>
              <a:xfrm flipH="1">
                <a:off x="2264636" y="2280973"/>
                <a:ext cx="566057" cy="702209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: 圆角 21"/>
              <p:cNvSpPr/>
              <p:nvPr/>
            </p:nvSpPr>
            <p:spPr>
              <a:xfrm flipH="1">
                <a:off x="7333626" y="859829"/>
                <a:ext cx="566057" cy="702209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 flipH="1">
                <a:off x="9357167" y="1363784"/>
                <a:ext cx="566057" cy="440952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: 圆角 26"/>
              <p:cNvSpPr/>
              <p:nvPr/>
            </p:nvSpPr>
            <p:spPr>
              <a:xfrm flipH="1">
                <a:off x="5299849" y="1465101"/>
                <a:ext cx="566057" cy="494325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: 圆角 29"/>
              <p:cNvSpPr/>
              <p:nvPr/>
            </p:nvSpPr>
            <p:spPr>
              <a:xfrm flipH="1">
                <a:off x="11350577" y="1105317"/>
                <a:ext cx="566057" cy="699420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0" y="-29028"/>
              <a:ext cx="12190413" cy="2957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B7E87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-1949" y="5077361"/>
            <a:ext cx="12200657" cy="2925869"/>
            <a:chOff x="-2752" y="3933135"/>
            <a:chExt cx="12190413" cy="4820255"/>
          </a:xfrm>
          <a:solidFill>
            <a:schemeClr val="bg1"/>
          </a:solidFill>
        </p:grpSpPr>
        <p:grpSp>
          <p:nvGrpSpPr>
            <p:cNvPr id="54" name="组合 53"/>
            <p:cNvGrpSpPr/>
            <p:nvPr/>
          </p:nvGrpSpPr>
          <p:grpSpPr>
            <a:xfrm flipH="1" flipV="1">
              <a:off x="228673" y="3933135"/>
              <a:ext cx="11708780" cy="4820255"/>
              <a:chOff x="228673" y="-1837073"/>
              <a:chExt cx="11708780" cy="4820255"/>
            </a:xfrm>
            <a:grpFill/>
          </p:grpSpPr>
          <p:grpSp>
            <p:nvGrpSpPr>
              <p:cNvPr id="56" name="组合 55"/>
              <p:cNvGrpSpPr/>
              <p:nvPr/>
            </p:nvGrpSpPr>
            <p:grpSpPr>
              <a:xfrm>
                <a:off x="228673" y="-1837073"/>
                <a:ext cx="11708780" cy="4714947"/>
                <a:chOff x="228673" y="-1837073"/>
                <a:chExt cx="11708780" cy="4714947"/>
              </a:xfrm>
              <a:grpFill/>
            </p:grpSpPr>
            <p:grpSp>
              <p:nvGrpSpPr>
                <p:cNvPr id="62" name="组合 61"/>
                <p:cNvGrpSpPr/>
                <p:nvPr/>
              </p:nvGrpSpPr>
              <p:grpSpPr>
                <a:xfrm>
                  <a:off x="228673" y="1259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81" name="矩形: 圆角 80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2" name="矩形 81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3" name="矩形: 圆角 82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63" name="组合 62"/>
                <p:cNvGrpSpPr/>
                <p:nvPr/>
              </p:nvGrpSpPr>
              <p:grpSpPr>
                <a:xfrm flipH="1">
                  <a:off x="2268153" y="4046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78" name="矩形: 圆角 77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9" name="矩形 78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0" name="矩形: 圆角 79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64" name="矩形: 圆角 63"/>
                <p:cNvSpPr/>
                <p:nvPr/>
              </p:nvSpPr>
              <p:spPr>
                <a:xfrm flipH="1">
                  <a:off x="4302652" y="-245495"/>
                  <a:ext cx="566057" cy="2873828"/>
                </a:xfrm>
                <a:prstGeom prst="roundRect">
                  <a:avLst>
                    <a:gd name="adj" fmla="val 3551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65" name="组合 64"/>
                <p:cNvGrpSpPr/>
                <p:nvPr/>
              </p:nvGrpSpPr>
              <p:grpSpPr>
                <a:xfrm flipH="1">
                  <a:off x="5282830" y="-850333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75" name="矩形: 圆角 74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6" name="矩形 75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7" name="矩形: 圆角 76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66" name="组合 65"/>
                <p:cNvGrpSpPr/>
                <p:nvPr/>
              </p:nvGrpSpPr>
              <p:grpSpPr>
                <a:xfrm flipH="1">
                  <a:off x="7323503" y="-1407894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72" name="矩形: 圆角 71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3" name="矩形 72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4" name="矩形: 圆角 73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67" name="组合 66"/>
                <p:cNvGrpSpPr/>
                <p:nvPr/>
              </p:nvGrpSpPr>
              <p:grpSpPr>
                <a:xfrm flipH="1">
                  <a:off x="9347449" y="-914402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69" name="矩形: 圆角 68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0" name="矩形 69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1" name="矩形: 圆角 70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68" name="矩形: 圆角 67"/>
                <p:cNvSpPr/>
                <p:nvPr/>
              </p:nvSpPr>
              <p:spPr>
                <a:xfrm flipH="1">
                  <a:off x="11371396" y="-1837073"/>
                  <a:ext cx="566057" cy="2873828"/>
                </a:xfrm>
                <a:prstGeom prst="roundRect">
                  <a:avLst>
                    <a:gd name="adj" fmla="val 3551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7" name="矩形: 圆角 56"/>
              <p:cNvSpPr/>
              <p:nvPr/>
            </p:nvSpPr>
            <p:spPr>
              <a:xfrm flipH="1">
                <a:off x="2264636" y="2280973"/>
                <a:ext cx="566057" cy="702209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矩形: 圆角 57"/>
              <p:cNvSpPr/>
              <p:nvPr/>
            </p:nvSpPr>
            <p:spPr>
              <a:xfrm flipH="1">
                <a:off x="7333626" y="859829"/>
                <a:ext cx="566057" cy="702209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矩形: 圆角 58"/>
              <p:cNvSpPr/>
              <p:nvPr/>
            </p:nvSpPr>
            <p:spPr>
              <a:xfrm flipH="1">
                <a:off x="9357167" y="1363784"/>
                <a:ext cx="566057" cy="440952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矩形: 圆角 59"/>
              <p:cNvSpPr/>
              <p:nvPr/>
            </p:nvSpPr>
            <p:spPr>
              <a:xfrm flipH="1">
                <a:off x="5299849" y="1465101"/>
                <a:ext cx="566057" cy="494325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矩形: 圆角 60"/>
              <p:cNvSpPr/>
              <p:nvPr/>
            </p:nvSpPr>
            <p:spPr>
              <a:xfrm flipH="1">
                <a:off x="11350577" y="1105317"/>
                <a:ext cx="566057" cy="699420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5" name="矩形 54"/>
            <p:cNvSpPr/>
            <p:nvPr/>
          </p:nvSpPr>
          <p:spPr>
            <a:xfrm>
              <a:off x="-2752" y="6618060"/>
              <a:ext cx="12190413" cy="2957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pic>
        <p:nvPicPr>
          <p:cNvPr id="84" name="图片 8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79328">
            <a:off x="1227513" y="1827406"/>
            <a:ext cx="627998" cy="1067597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80129">
            <a:off x="10748779" y="4239202"/>
            <a:ext cx="593716" cy="605358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636" y="1654200"/>
            <a:ext cx="583256" cy="1040630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3872">
            <a:off x="1329484" y="4211198"/>
            <a:ext cx="599914" cy="605942"/>
          </a:xfrm>
          <a:prstGeom prst="rect">
            <a:avLst/>
          </a:prstGeom>
        </p:spPr>
      </p:pic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919480" y="1497965"/>
            <a:ext cx="9947275" cy="3569970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0" y="-141360"/>
            <a:ext cx="12221170" cy="1181989"/>
            <a:chOff x="0" y="-141360"/>
            <a:chExt cx="12221170" cy="1181989"/>
          </a:xfrm>
        </p:grpSpPr>
        <p:sp>
          <p:nvSpPr>
            <p:cNvPr id="3" name="矩形 2"/>
            <p:cNvSpPr/>
            <p:nvPr/>
          </p:nvSpPr>
          <p:spPr>
            <a:xfrm flipV="1">
              <a:off x="0" y="-1"/>
              <a:ext cx="12221170" cy="101144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79328">
              <a:off x="980770" y="-141360"/>
              <a:ext cx="627998" cy="106759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80129">
              <a:off x="11458947" y="285226"/>
              <a:ext cx="593716" cy="60535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936" y="-1"/>
              <a:ext cx="583256" cy="10406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3872">
              <a:off x="225581" y="245260"/>
              <a:ext cx="599914" cy="605942"/>
            </a:xfrm>
            <a:prstGeom prst="rect">
              <a:avLst/>
            </a:prstGeom>
          </p:spPr>
        </p:pic>
      </p:grpSp>
      <p:sp>
        <p:nvSpPr>
          <p:cNvPr id="14" name="9"/>
          <p:cNvSpPr txBox="1"/>
          <p:nvPr/>
        </p:nvSpPr>
        <p:spPr>
          <a:xfrm>
            <a:off x="4427066" y="290275"/>
            <a:ext cx="3337868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课前任务检查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75715" y="1915795"/>
            <a:ext cx="9235440" cy="2898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lang="en-US" sz="24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手指操《独立手指操1》</a:t>
            </a:r>
            <a:endParaRPr sz="28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第一段：1指独立抬指，后面4个手指同时抬指。</a:t>
            </a:r>
            <a:endParaRPr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第二段：1指~4指每个手指独立抬指。 </a:t>
            </a:r>
            <a:r>
              <a:rPr 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endParaRPr 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 flipV="1">
            <a:off x="0" y="6278880"/>
            <a:ext cx="12221210" cy="5905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1577">
            <a:off x="7472680" y="5288915"/>
            <a:ext cx="5126355" cy="181800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  <p:bldP spid="14" grpId="0"/>
      <p:bldP spid="23" grpId="0"/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040765"/>
            <a:ext cx="12190095" cy="581914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E3AF2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98170" y="1275715"/>
            <a:ext cx="11032490" cy="5207000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0" y="-141360"/>
            <a:ext cx="12221170" cy="1181989"/>
            <a:chOff x="0" y="-141360"/>
            <a:chExt cx="12221170" cy="1181989"/>
          </a:xfrm>
        </p:grpSpPr>
        <p:grpSp>
          <p:nvGrpSpPr>
            <p:cNvPr id="4" name="组合 3"/>
            <p:cNvGrpSpPr/>
            <p:nvPr/>
          </p:nvGrpSpPr>
          <p:grpSpPr>
            <a:xfrm>
              <a:off x="0" y="-1"/>
              <a:ext cx="12221170" cy="1011441"/>
              <a:chOff x="-318472" y="-37072"/>
              <a:chExt cx="12577743" cy="1011441"/>
            </a:xfrm>
          </p:grpSpPr>
          <p:sp>
            <p:nvSpPr>
              <p:cNvPr id="3" name="矩形 2"/>
              <p:cNvSpPr/>
              <p:nvPr/>
            </p:nvSpPr>
            <p:spPr>
              <a:xfrm flipV="1">
                <a:off x="-318472" y="-37072"/>
                <a:ext cx="12577743" cy="101144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9"/>
              <p:cNvSpPr txBox="1"/>
              <p:nvPr/>
            </p:nvSpPr>
            <p:spPr>
              <a:xfrm>
                <a:off x="1997628" y="253123"/>
                <a:ext cx="8742887" cy="55372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3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分组活动</a:t>
                </a:r>
                <a:endPara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79328">
              <a:off x="980770" y="-141360"/>
              <a:ext cx="627998" cy="106759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80129">
              <a:off x="11458947" y="285226"/>
              <a:ext cx="593716" cy="60535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936" y="-1"/>
              <a:ext cx="583256" cy="10406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3872">
              <a:off x="225581" y="245260"/>
              <a:ext cx="599914" cy="605942"/>
            </a:xfrm>
            <a:prstGeom prst="rect">
              <a:avLst/>
            </a:prstGeom>
          </p:spPr>
        </p:pic>
      </p:grpSp>
      <p:sp>
        <p:nvSpPr>
          <p:cNvPr id="100" name="文本框 99"/>
          <p:cNvSpPr txBox="1"/>
          <p:nvPr/>
        </p:nvSpPr>
        <p:spPr>
          <a:xfrm>
            <a:off x="1383665" y="1591945"/>
            <a:ext cx="7171055" cy="4373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根据二维码上的微课视频以及工作页中的弹奏提示，以小组合作的方式完成以下练习。</a:t>
            </a:r>
            <a:endParaRPr 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二音连奏练习</a:t>
            </a: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三音连奏练习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多音连奏练习（五指音阶连奏）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169557095417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0" y="1591945"/>
            <a:ext cx="2527300" cy="464121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0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0" y="1284605"/>
            <a:ext cx="12179300" cy="5244465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0" y="-141360"/>
            <a:ext cx="12221170" cy="1181989"/>
            <a:chOff x="0" y="-141360"/>
            <a:chExt cx="12221170" cy="1181989"/>
          </a:xfrm>
        </p:grpSpPr>
        <p:sp>
          <p:nvSpPr>
            <p:cNvPr id="3" name="矩形 2"/>
            <p:cNvSpPr/>
            <p:nvPr/>
          </p:nvSpPr>
          <p:spPr>
            <a:xfrm flipV="1">
              <a:off x="0" y="-1"/>
              <a:ext cx="12221170" cy="101144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79328">
              <a:off x="980770" y="-141360"/>
              <a:ext cx="627998" cy="106759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80129">
              <a:off x="11458947" y="285226"/>
              <a:ext cx="593716" cy="60535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936" y="-1"/>
              <a:ext cx="583256" cy="10406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3872">
              <a:off x="225581" y="245260"/>
              <a:ext cx="599914" cy="605942"/>
            </a:xfrm>
            <a:prstGeom prst="rect">
              <a:avLst/>
            </a:prstGeom>
          </p:spPr>
        </p:pic>
      </p:grpSp>
      <p:sp>
        <p:nvSpPr>
          <p:cNvPr id="14" name="9"/>
          <p:cNvSpPr txBox="1"/>
          <p:nvPr/>
        </p:nvSpPr>
        <p:spPr>
          <a:xfrm>
            <a:off x="4427066" y="290275"/>
            <a:ext cx="3337868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重难点解析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0870" y="1665605"/>
            <a:ext cx="10721340" cy="391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连音的弹奏步骤：</a:t>
            </a:r>
            <a:endParaRPr sz="28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（1）按照非连音奏法，将第一个音符弹下，手腕、手臂放松，手指站稳，保持一定的时值。</a:t>
            </a:r>
            <a:endParaRPr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（2）在下键手指站稳的基础上，开始弹奏下一个音符，弹奏下一个音符的时候，手指抬起并主动下键弹奏。</a:t>
            </a:r>
            <a:endParaRPr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（3）重复第二步直至弹完连线的最后一个音符后，手腕放松地将手指带离琴键。</a:t>
            </a:r>
            <a:endParaRPr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  <p:bldP spid="14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040765"/>
            <a:ext cx="12190095" cy="581914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E3AF2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98170" y="1275715"/>
            <a:ext cx="11032490" cy="5207000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0" y="-141360"/>
            <a:ext cx="12221170" cy="1181989"/>
            <a:chOff x="0" y="-141360"/>
            <a:chExt cx="12221170" cy="1181989"/>
          </a:xfrm>
        </p:grpSpPr>
        <p:grpSp>
          <p:nvGrpSpPr>
            <p:cNvPr id="4" name="组合 3"/>
            <p:cNvGrpSpPr/>
            <p:nvPr/>
          </p:nvGrpSpPr>
          <p:grpSpPr>
            <a:xfrm>
              <a:off x="0" y="-1"/>
              <a:ext cx="12221170" cy="1011441"/>
              <a:chOff x="-318472" y="-37072"/>
              <a:chExt cx="12577743" cy="1011441"/>
            </a:xfrm>
          </p:grpSpPr>
          <p:sp>
            <p:nvSpPr>
              <p:cNvPr id="3" name="矩形 2"/>
              <p:cNvSpPr/>
              <p:nvPr/>
            </p:nvSpPr>
            <p:spPr>
              <a:xfrm flipV="1">
                <a:off x="-318472" y="-37072"/>
                <a:ext cx="12577743" cy="101144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9"/>
              <p:cNvSpPr txBox="1"/>
              <p:nvPr/>
            </p:nvSpPr>
            <p:spPr>
              <a:xfrm>
                <a:off x="1860387" y="253123"/>
                <a:ext cx="8742887" cy="55372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3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成果展示</a:t>
                </a:r>
                <a:endPara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79328">
              <a:off x="980770" y="-141360"/>
              <a:ext cx="627998" cy="106759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80129">
              <a:off x="11458947" y="285226"/>
              <a:ext cx="593716" cy="60535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936" y="-1"/>
              <a:ext cx="583256" cy="10406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3872">
              <a:off x="225581" y="245260"/>
              <a:ext cx="599914" cy="605942"/>
            </a:xfrm>
            <a:prstGeom prst="rect">
              <a:avLst/>
            </a:prstGeom>
          </p:spPr>
        </p:pic>
      </p:grpSp>
      <p:sp>
        <p:nvSpPr>
          <p:cNvPr id="100" name="文本框 99"/>
          <p:cNvSpPr txBox="1"/>
          <p:nvPr/>
        </p:nvSpPr>
        <p:spPr>
          <a:xfrm>
            <a:off x="1285875" y="1787525"/>
            <a:ext cx="9539605" cy="4177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以小组为单位进行练习的效果展示。要求：</a:t>
            </a:r>
            <a:endParaRPr 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1.展示前请一位或几位同学大声报小组名和展示内容；</a:t>
            </a:r>
            <a:endParaRPr 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2.展示弹奏时应集体边唱谱边弹奏；</a:t>
            </a:r>
            <a:endParaRPr 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3.展示时仪态、表情应自然大方，体现幼儿教师应具备的职业素养。</a:t>
            </a:r>
            <a:endParaRPr 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0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141360"/>
            <a:ext cx="12221170" cy="1181989"/>
            <a:chOff x="0" y="-141360"/>
            <a:chExt cx="12221170" cy="1181989"/>
          </a:xfrm>
        </p:grpSpPr>
        <p:sp>
          <p:nvSpPr>
            <p:cNvPr id="3" name="矩形 2"/>
            <p:cNvSpPr/>
            <p:nvPr/>
          </p:nvSpPr>
          <p:spPr>
            <a:xfrm flipV="1">
              <a:off x="0" y="-1"/>
              <a:ext cx="12221170" cy="101144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79328">
              <a:off x="980770" y="-141360"/>
              <a:ext cx="627998" cy="106759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80129">
              <a:off x="11458947" y="285226"/>
              <a:ext cx="593716" cy="60535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936" y="-1"/>
              <a:ext cx="583256" cy="10406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3872">
              <a:off x="225581" y="245260"/>
              <a:ext cx="599914" cy="605942"/>
            </a:xfrm>
            <a:prstGeom prst="rect">
              <a:avLst/>
            </a:prstGeom>
          </p:spPr>
        </p:pic>
      </p:grpSp>
      <p:sp>
        <p:nvSpPr>
          <p:cNvPr id="14" name="9"/>
          <p:cNvSpPr txBox="1"/>
          <p:nvPr/>
        </p:nvSpPr>
        <p:spPr>
          <a:xfrm>
            <a:off x="4427066" y="290275"/>
            <a:ext cx="3337868" cy="6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分组活动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flipV="1">
            <a:off x="0" y="6278880"/>
            <a:ext cx="12221210" cy="5905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1577">
            <a:off x="5369540" y="4767716"/>
            <a:ext cx="6165637" cy="218657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919480" y="1799590"/>
            <a:ext cx="10759902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lang="zh-CN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活动内容：乐曲唱谱练习《内蒙民歌》、《打夯歌》、《杂技演员》</a:t>
            </a:r>
            <a:r>
              <a:rPr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sz="32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lang="zh-CN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活动要求：小组成员相互帮助，共同完成练习任务。</a:t>
            </a:r>
            <a:endParaRPr lang="zh-CN" sz="32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bldLvl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040765"/>
            <a:ext cx="12190095" cy="581914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E3AF2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98170" y="1275715"/>
            <a:ext cx="11032490" cy="5207000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0" y="-141360"/>
            <a:ext cx="12221170" cy="1181989"/>
            <a:chOff x="0" y="-141360"/>
            <a:chExt cx="12221170" cy="1181989"/>
          </a:xfrm>
        </p:grpSpPr>
        <p:grpSp>
          <p:nvGrpSpPr>
            <p:cNvPr id="4" name="组合 3"/>
            <p:cNvGrpSpPr/>
            <p:nvPr/>
          </p:nvGrpSpPr>
          <p:grpSpPr>
            <a:xfrm>
              <a:off x="0" y="-1"/>
              <a:ext cx="12221170" cy="1011441"/>
              <a:chOff x="-318472" y="-37072"/>
              <a:chExt cx="12577743" cy="1011441"/>
            </a:xfrm>
          </p:grpSpPr>
          <p:sp>
            <p:nvSpPr>
              <p:cNvPr id="3" name="矩形 2"/>
              <p:cNvSpPr/>
              <p:nvPr/>
            </p:nvSpPr>
            <p:spPr>
              <a:xfrm flipV="1">
                <a:off x="-318472" y="-37072"/>
                <a:ext cx="12577743" cy="101144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9"/>
              <p:cNvSpPr txBox="1"/>
              <p:nvPr/>
            </p:nvSpPr>
            <p:spPr>
              <a:xfrm>
                <a:off x="1614661" y="253123"/>
                <a:ext cx="8742887" cy="55372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3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成果展示及评价</a:t>
                </a:r>
                <a:endPara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79328">
              <a:off x="980770" y="-141360"/>
              <a:ext cx="627998" cy="106759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80129">
              <a:off x="11458947" y="285226"/>
              <a:ext cx="593716" cy="60535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936" y="-1"/>
              <a:ext cx="583256" cy="10406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3872">
              <a:off x="225581" y="245260"/>
              <a:ext cx="599914" cy="605942"/>
            </a:xfrm>
            <a:prstGeom prst="rect">
              <a:avLst/>
            </a:prstGeom>
          </p:spPr>
        </p:pic>
      </p:grpSp>
      <p:sp>
        <p:nvSpPr>
          <p:cNvPr id="100" name="文本框 99"/>
          <p:cNvSpPr txBox="1"/>
          <p:nvPr/>
        </p:nvSpPr>
        <p:spPr>
          <a:xfrm>
            <a:off x="1285875" y="1591945"/>
            <a:ext cx="9539605" cy="4373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以小组为单位进行练习的效果展示。要求：</a:t>
            </a:r>
            <a:endParaRPr 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1.展示前请一位或几位同学大声报小组名和展示内容；</a:t>
            </a:r>
            <a:endParaRPr 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2.展示唱谱时应打拍子；</a:t>
            </a:r>
            <a:endParaRPr 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3.展示时仪态、表情应自然大方，体现幼儿教师应具备的职业素养。</a:t>
            </a:r>
            <a:endParaRPr 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fontAlgn="auto">
              <a:lnSpc>
                <a:spcPct val="12500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请你为喜欢的小组投票。</a:t>
            </a:r>
            <a:endParaRPr 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0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141360"/>
            <a:ext cx="12221170" cy="1181989"/>
            <a:chOff x="0" y="-141360"/>
            <a:chExt cx="12221170" cy="1181989"/>
          </a:xfrm>
        </p:grpSpPr>
        <p:sp>
          <p:nvSpPr>
            <p:cNvPr id="3" name="矩形 2"/>
            <p:cNvSpPr/>
            <p:nvPr/>
          </p:nvSpPr>
          <p:spPr>
            <a:xfrm flipV="1">
              <a:off x="0" y="-1"/>
              <a:ext cx="12221170" cy="101144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79328">
              <a:off x="980770" y="-141360"/>
              <a:ext cx="627998" cy="106759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80129">
              <a:off x="11458947" y="285226"/>
              <a:ext cx="593716" cy="60535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936" y="-1"/>
              <a:ext cx="583256" cy="10406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3872">
              <a:off x="225581" y="245260"/>
              <a:ext cx="599914" cy="605942"/>
            </a:xfrm>
            <a:prstGeom prst="rect">
              <a:avLst/>
            </a:prstGeom>
          </p:spPr>
        </p:pic>
      </p:grpSp>
      <p:sp>
        <p:nvSpPr>
          <p:cNvPr id="14" name="9"/>
          <p:cNvSpPr txBox="1"/>
          <p:nvPr/>
        </p:nvSpPr>
        <p:spPr>
          <a:xfrm>
            <a:off x="4427066" y="290275"/>
            <a:ext cx="3337868" cy="6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</a:t>
            </a: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flipV="1">
            <a:off x="0" y="6278880"/>
            <a:ext cx="12221210" cy="5905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1577">
            <a:off x="6106961" y="4743773"/>
            <a:ext cx="6490334" cy="230172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063625" y="1799590"/>
            <a:ext cx="1006284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lang="en-US" altLang="zh-CN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回顾连音的弹奏方法。</a:t>
            </a:r>
            <a:endParaRPr sz="32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lang="en-US" altLang="zh-CN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2. 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课后应按照计划进行弹奏练习。</a:t>
            </a:r>
            <a:endParaRPr lang="zh-CN" altLang="en-US" sz="32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bldLvl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141360"/>
            <a:ext cx="12221170" cy="1181989"/>
            <a:chOff x="0" y="-141360"/>
            <a:chExt cx="12221170" cy="1181989"/>
          </a:xfrm>
        </p:grpSpPr>
        <p:sp>
          <p:nvSpPr>
            <p:cNvPr id="3" name="矩形 2"/>
            <p:cNvSpPr/>
            <p:nvPr/>
          </p:nvSpPr>
          <p:spPr>
            <a:xfrm flipV="1">
              <a:off x="0" y="-1"/>
              <a:ext cx="12221170" cy="101144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79328">
              <a:off x="980770" y="-141360"/>
              <a:ext cx="627998" cy="106759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80129">
              <a:off x="11458947" y="285226"/>
              <a:ext cx="593716" cy="60535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936" y="-1"/>
              <a:ext cx="583256" cy="10406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3872">
              <a:off x="225581" y="245260"/>
              <a:ext cx="599914" cy="605942"/>
            </a:xfrm>
            <a:prstGeom prst="rect">
              <a:avLst/>
            </a:prstGeom>
          </p:spPr>
        </p:pic>
      </p:grpSp>
      <p:sp>
        <p:nvSpPr>
          <p:cNvPr id="14" name="9"/>
          <p:cNvSpPr txBox="1"/>
          <p:nvPr/>
        </p:nvSpPr>
        <p:spPr>
          <a:xfrm>
            <a:off x="4427066" y="290275"/>
            <a:ext cx="3337868" cy="6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flipV="1">
            <a:off x="0" y="6278880"/>
            <a:ext cx="12221210" cy="5905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1577">
            <a:off x="6609715" y="5168900"/>
            <a:ext cx="5126355" cy="181800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063625" y="1383665"/>
            <a:ext cx="10062845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乐曲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《内蒙民歌》；</a:t>
            </a:r>
            <a:endParaRPr lang="zh-CN" altLang="en-US" sz="32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乐曲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《打夯歌》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endParaRPr lang="zh-CN" altLang="en-US" sz="32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en-US" altLang="zh-CN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乐曲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《杂技演员》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32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304800" fontAlgn="auto">
              <a:lnSpc>
                <a:spcPct val="125000"/>
              </a:lnSpc>
              <a:spcBef>
                <a:spcPts val="2400"/>
              </a:spcBef>
            </a:pPr>
            <a:r>
              <a:rPr lang="en-US" altLang="zh-CN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要求：双手背谱弹奏，练好后录制视频提交钉钉作业。</a:t>
            </a:r>
            <a:endParaRPr lang="zh-CN" altLang="en-US" sz="32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bldLvl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>
            <p:custDataLst>
              <p:tags r:id="rId1"/>
            </p:custDataLst>
          </p:nvPr>
        </p:nvSpPr>
        <p:spPr>
          <a:xfrm>
            <a:off x="1871172" y="2122689"/>
            <a:ext cx="8785860" cy="1100673"/>
          </a:xfrm>
          <a:prstGeom prst="rect">
            <a:avLst/>
          </a:prstGeom>
          <a:noFill/>
        </p:spPr>
        <p:txBody>
          <a:bodyPr wrap="square" lIns="51423" tIns="25711" rIns="51423" bIns="25711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indent="0" algn="ctr" fontAlgn="auto">
              <a:lnSpc>
                <a:spcPct val="125000"/>
              </a:lnSpc>
            </a:pPr>
            <a:r>
              <a:rPr lang="zh-CN" altLang="en-US" sz="6000" spc="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谢谢！我们下次再见！</a:t>
            </a:r>
            <a:endParaRPr lang="zh-CN" altLang="en-US" sz="6000" spc="6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11"/>
          <p:cNvGrpSpPr/>
          <p:nvPr/>
        </p:nvGrpSpPr>
        <p:grpSpPr>
          <a:xfrm>
            <a:off x="-1949" y="-990297"/>
            <a:ext cx="12200657" cy="2644600"/>
            <a:chOff x="0" y="-1837073"/>
            <a:chExt cx="12190413" cy="4820255"/>
          </a:xfrm>
          <a:solidFill>
            <a:schemeClr val="bg1"/>
          </a:solidFill>
        </p:grpSpPr>
        <p:grpSp>
          <p:nvGrpSpPr>
            <p:cNvPr id="6" name="组合 17"/>
            <p:cNvGrpSpPr/>
            <p:nvPr/>
          </p:nvGrpSpPr>
          <p:grpSpPr>
            <a:xfrm>
              <a:off x="228673" y="-1837073"/>
              <a:ext cx="11708780" cy="4820255"/>
              <a:chOff x="228673" y="-1837073"/>
              <a:chExt cx="11708780" cy="4820255"/>
            </a:xfrm>
            <a:grpFill/>
          </p:grpSpPr>
          <p:grpSp>
            <p:nvGrpSpPr>
              <p:cNvPr id="7" name="组合 19"/>
              <p:cNvGrpSpPr/>
              <p:nvPr/>
            </p:nvGrpSpPr>
            <p:grpSpPr>
              <a:xfrm>
                <a:off x="228673" y="-1837073"/>
                <a:ext cx="11708780" cy="4714947"/>
                <a:chOff x="228673" y="-1837073"/>
                <a:chExt cx="11708780" cy="4714947"/>
              </a:xfrm>
              <a:grpFill/>
            </p:grpSpPr>
            <p:grpSp>
              <p:nvGrpSpPr>
                <p:cNvPr id="8" name="组合 30"/>
                <p:cNvGrpSpPr/>
                <p:nvPr/>
              </p:nvGrpSpPr>
              <p:grpSpPr>
                <a:xfrm>
                  <a:off x="228673" y="1259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50" name="矩形: 圆角 49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矩形 50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矩形: 圆角 51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9" name="组合 31"/>
                <p:cNvGrpSpPr/>
                <p:nvPr/>
              </p:nvGrpSpPr>
              <p:grpSpPr>
                <a:xfrm flipH="1">
                  <a:off x="2268153" y="4046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47" name="矩形: 圆角 46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矩形 47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矩形: 圆角 48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3" name="矩形: 圆角 32"/>
                <p:cNvSpPr/>
                <p:nvPr/>
              </p:nvSpPr>
              <p:spPr>
                <a:xfrm flipH="1">
                  <a:off x="4302652" y="-245495"/>
                  <a:ext cx="566057" cy="2873828"/>
                </a:xfrm>
                <a:prstGeom prst="roundRect">
                  <a:avLst>
                    <a:gd name="adj" fmla="val 3551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2" name="组合 33"/>
                <p:cNvGrpSpPr/>
                <p:nvPr/>
              </p:nvGrpSpPr>
              <p:grpSpPr>
                <a:xfrm flipH="1">
                  <a:off x="5282830" y="-850333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44" name="矩形: 圆角 43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" name="矩形 44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" name="矩形: 圆角 45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3" name="组合 34"/>
                <p:cNvGrpSpPr/>
                <p:nvPr/>
              </p:nvGrpSpPr>
              <p:grpSpPr>
                <a:xfrm flipH="1">
                  <a:off x="7323503" y="-1407894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41" name="矩形: 圆角 40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" name="矩形 41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" name="矩形: 圆角 42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4" name="组合 35"/>
                <p:cNvGrpSpPr/>
                <p:nvPr/>
              </p:nvGrpSpPr>
              <p:grpSpPr>
                <a:xfrm flipH="1">
                  <a:off x="9347449" y="-914402"/>
                  <a:ext cx="1619250" cy="2873828"/>
                  <a:chOff x="2638498" y="2326005"/>
                  <a:chExt cx="1619250" cy="2873828"/>
                </a:xfrm>
                <a:grpFill/>
              </p:grpSpPr>
              <p:sp>
                <p:nvSpPr>
                  <p:cNvPr id="38" name="矩形: 圆角 37"/>
                  <p:cNvSpPr/>
                  <p:nvPr/>
                </p:nvSpPr>
                <p:spPr>
                  <a:xfrm>
                    <a:off x="2638498" y="2326005"/>
                    <a:ext cx="566057" cy="2873828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" name="矩形 38"/>
                  <p:cNvSpPr/>
                  <p:nvPr/>
                </p:nvSpPr>
                <p:spPr>
                  <a:xfrm>
                    <a:off x="2638498" y="2326005"/>
                    <a:ext cx="1619250" cy="120967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" name="矩形: 圆角 39"/>
                  <p:cNvSpPr/>
                  <p:nvPr/>
                </p:nvSpPr>
                <p:spPr>
                  <a:xfrm>
                    <a:off x="3691691" y="2374582"/>
                    <a:ext cx="566057" cy="2150745"/>
                  </a:xfrm>
                  <a:prstGeom prst="roundRect">
                    <a:avLst>
                      <a:gd name="adj" fmla="val 3551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7" name="矩形: 圆角 36"/>
                <p:cNvSpPr/>
                <p:nvPr/>
              </p:nvSpPr>
              <p:spPr>
                <a:xfrm flipH="1">
                  <a:off x="11371396" y="-1837073"/>
                  <a:ext cx="566057" cy="2873828"/>
                </a:xfrm>
                <a:prstGeom prst="roundRect">
                  <a:avLst>
                    <a:gd name="adj" fmla="val 3551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矩形: 圆角 20"/>
              <p:cNvSpPr/>
              <p:nvPr/>
            </p:nvSpPr>
            <p:spPr>
              <a:xfrm flipH="1">
                <a:off x="2264636" y="2280973"/>
                <a:ext cx="566057" cy="702209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: 圆角 21"/>
              <p:cNvSpPr/>
              <p:nvPr/>
            </p:nvSpPr>
            <p:spPr>
              <a:xfrm flipH="1">
                <a:off x="7333626" y="859829"/>
                <a:ext cx="566057" cy="702209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 flipH="1">
                <a:off x="9357167" y="1363784"/>
                <a:ext cx="566057" cy="440952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: 圆角 26"/>
              <p:cNvSpPr/>
              <p:nvPr/>
            </p:nvSpPr>
            <p:spPr>
              <a:xfrm flipH="1">
                <a:off x="5299849" y="1465101"/>
                <a:ext cx="566057" cy="494325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: 圆角 29"/>
              <p:cNvSpPr/>
              <p:nvPr/>
            </p:nvSpPr>
            <p:spPr>
              <a:xfrm flipH="1">
                <a:off x="11350577" y="1105317"/>
                <a:ext cx="566057" cy="699420"/>
              </a:xfrm>
              <a:prstGeom prst="roundRect">
                <a:avLst>
                  <a:gd name="adj" fmla="val 355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0" y="-29028"/>
              <a:ext cx="12190413" cy="2957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B7E87"/>
                </a:solidFill>
              </a:endParaRPr>
            </a:p>
          </p:txBody>
        </p:sp>
      </p:grpSp>
      <p:pic>
        <p:nvPicPr>
          <p:cNvPr id="84" name="图片 8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79328">
            <a:off x="856038" y="1747396"/>
            <a:ext cx="627998" cy="1067597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80129">
            <a:off x="10810374" y="3757872"/>
            <a:ext cx="593716" cy="605358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911" y="1844700"/>
            <a:ext cx="583256" cy="1040630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3872">
            <a:off x="669719" y="3844168"/>
            <a:ext cx="599914" cy="6059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1578">
            <a:off x="1230838" y="3826602"/>
            <a:ext cx="9927048" cy="3520648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9"/>
            </p:custDataLst>
          </p:nvPr>
        </p:nvSpPr>
        <p:spPr>
          <a:xfrm>
            <a:off x="1788388" y="1972251"/>
            <a:ext cx="8671793" cy="1546804"/>
          </a:xfrm>
          <a:prstGeom prst="rect">
            <a:avLst/>
          </a:prstGeom>
          <a:solidFill>
            <a:schemeClr val="bg1">
              <a:alpha val="14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26695" y="120015"/>
            <a:ext cx="348996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幼儿教育专业</a:t>
            </a:r>
            <a:endParaRPr lang="zh-CN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56090" y="120650"/>
            <a:ext cx="2572385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钢琴课</a:t>
            </a:r>
            <a:endParaRPr lang="zh-CN" altLang="en-US" sz="3600"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424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4" grpId="0" bldLvl="0" animBg="1"/>
      <p:bldP spid="10" grpId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5544.327559055118,&quot;width&quot;:15633.146456692913}"/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PLACING_PICTURE_USER_VIEWPORT" val="{&quot;height&quot;:5544.327559055118,&quot;width&quot;:15633.146456692913}"/>
  <p:tag name="KSO_WM_BEAUTIFY_FLAG" val=""/>
</p:tagLst>
</file>

<file path=ppt/tags/tag7.xml><?xml version="1.0" encoding="utf-8"?>
<p:tagLst xmlns:p="http://schemas.openxmlformats.org/presentationml/2006/main">
  <p:tag name="KSO_WM_UNIT_PLACING_PICTURE_USER_VIEWPORT" val="{&quot;height&quot;:5544.327559055118,&quot;width&quot;:15633.146456692913}"/>
  <p:tag name="KSO_WM_BEAUTIFY_FLAG" val=""/>
</p:tagLst>
</file>

<file path=ppt/tags/tag8.xml><?xml version="1.0" encoding="utf-8"?>
<p:tagLst xmlns:p="http://schemas.openxmlformats.org/presentationml/2006/main">
  <p:tag name="KSO_WM_UNIT_PLACING_PICTURE_USER_VIEWPORT" val="{&quot;height&quot;:5544.327559055118,&quot;width&quot;:15633.146456692913}"/>
  <p:tag name="KSO_WM_BEAUTIFY_FLAG" val=""/>
</p:tagLst>
</file>

<file path=ppt/tags/tag9.xml><?xml version="1.0" encoding="utf-8"?>
<p:tagLst xmlns:p="http://schemas.openxmlformats.org/presentationml/2006/main">
  <p:tag name="KSO_WM_UNIT_PLACING_PICTURE_USER_VIEWPORT" val="{&quot;height&quot;:5544.327559055118,&quot;width&quot;:15633.146456692913}"/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UNIT_PLACING_PICTURE_USER_VIEWPORT" val="{&quot;height&quot;:5544.327559055118,&quot;width&quot;:15633.146456692913}"/>
  <p:tag name="KSO_WM_BEAUTIFY_FLAG" val=""/>
</p:tagLst>
</file>

<file path=ppt/tags/tag12.xml><?xml version="1.0" encoding="utf-8"?>
<p:tagLst xmlns:p="http://schemas.openxmlformats.org/presentationml/2006/main">
  <p:tag name="KSO_WM_BEAUTIFY_FLAG" val=""/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13.xml><?xml version="1.0" encoding="utf-8"?>
<p:tagLst xmlns:p="http://schemas.openxmlformats.org/presentationml/2006/main">
  <p:tag name="ISPRING_ULTRA_SCORM_TRACKING_SLIDES" val="1"/>
  <p:tag name="GENSWF_OUTPUT_FILE_NAME" val="33"/>
  <p:tag name="KSO_WPP_MARK_KEY" val="7c6b274b-9d15-4f9b-92c6-f73909cdb6d7"/>
  <p:tag name="COMMONDATA" val="eyJoZGlkIjoiNTgzMjM3NWU1ZWVhNmE5OGQxYWU1Njg5MTI5MGJhYWQifQ==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711</Words>
  <Application>WPS 演示</Application>
  <PresentationFormat>自定义</PresentationFormat>
  <Paragraphs>66</Paragraphs>
  <Slides>11</Slides>
  <Notes>67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11</vt:i4>
      </vt:variant>
    </vt:vector>
  </HeadingPairs>
  <TitlesOfParts>
    <vt:vector size="36" baseType="lpstr">
      <vt:lpstr>Arial</vt:lpstr>
      <vt:lpstr>宋体</vt:lpstr>
      <vt:lpstr>Wingdings</vt:lpstr>
      <vt:lpstr>Calibri</vt:lpstr>
      <vt:lpstr>Impact</vt:lpstr>
      <vt:lpstr>Signika</vt:lpstr>
      <vt:lpstr>Aloisen GrooveU</vt:lpstr>
      <vt:lpstr>Open Sans Extrabold</vt:lpstr>
      <vt:lpstr>LiHei Pro</vt:lpstr>
      <vt:lpstr>迷你简汉真广标</vt:lpstr>
      <vt:lpstr>ITC Avant Garde Std Bk</vt:lpstr>
      <vt:lpstr>NumberOnly</vt:lpstr>
      <vt:lpstr>微软雅黑</vt:lpstr>
      <vt:lpstr>Arial Unicode MS</vt:lpstr>
      <vt:lpstr>等线</vt:lpstr>
      <vt:lpstr>Calibri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熊猫办公ppt</dc:title>
  <dc:creator/>
  <cp:lastModifiedBy>自然卷小夕</cp:lastModifiedBy>
  <cp:revision>50</cp:revision>
  <dcterms:created xsi:type="dcterms:W3CDTF">2015-12-01T09:06:00Z</dcterms:created>
  <dcterms:modified xsi:type="dcterms:W3CDTF">2023-09-27T10:10:45Z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A1614EA739CE403D8222CD3DA3104702_12</vt:lpwstr>
  </property>
  <property fmtid="{D5CDD505-2E9C-101B-9397-08002B2CF9AE}" pid="3" name="KSOProductBuildVer">
    <vt:lpwstr>2052-12.1.0.15374</vt:lpwstr>
  </property>
</Properties>
</file>