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sldIdLst>
    <p:sldId id="256" r:id="rId4"/>
    <p:sldId id="271" r:id="rId5"/>
    <p:sldId id="257" r:id="rId6"/>
    <p:sldId id="258" r:id="rId7"/>
    <p:sldId id="259" r:id="rId8"/>
    <p:sldId id="262" r:id="rId9"/>
    <p:sldId id="263" r:id="rId10"/>
    <p:sldId id="260" r:id="rId11"/>
    <p:sldId id="264" r:id="rId12"/>
    <p:sldId id="265" r:id="rId13"/>
    <p:sldId id="269" r:id="rId14"/>
    <p:sldId id="266" r:id="rId15"/>
    <p:sldId id="267" r:id="rId16"/>
    <p:sldId id="270" r:id="rId17"/>
    <p:sldId id="261" r:id="rId1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2" d="100"/>
          <a:sy n="72" d="100"/>
        </p:scale>
        <p:origin x="84" y="10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1" Type="http://schemas.openxmlformats.org/officeDocument/2006/relationships/tableStyles" Target="tableStyles.xml"/><Relationship Id="rId20" Type="http://schemas.openxmlformats.org/officeDocument/2006/relationships/viewProps" Target="viewProps.xml"/><Relationship Id="rId2" Type="http://schemas.openxmlformats.org/officeDocument/2006/relationships/theme" Target="theme/theme1.xml"/><Relationship Id="rId19" Type="http://schemas.openxmlformats.org/officeDocument/2006/relationships/presProps" Target="presProps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645DF-691C-4BCD-94D9-8BAE8817251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B3879-19B2-413F-B501-2F56AD86ACF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645DF-691C-4BCD-94D9-8BAE8817251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B3879-19B2-413F-B501-2F56AD86ACF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645DF-691C-4BCD-94D9-8BAE8817251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B3879-19B2-413F-B501-2F56AD86ACF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645DF-691C-4BCD-94D9-8BAE88172511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B3879-19B2-413F-B501-2F56AD86ACF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645DF-691C-4BCD-94D9-8BAE88172511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B3879-19B2-413F-B501-2F56AD86ACF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645DF-691C-4BCD-94D9-8BAE8817251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B3879-19B2-413F-B501-2F56AD86ACF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645DF-691C-4BCD-94D9-8BAE88172511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B3879-19B2-413F-B501-2F56AD86ACF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645DF-691C-4BCD-94D9-8BAE88172511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B3879-19B2-413F-B501-2F56AD86ACF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645DF-691C-4BCD-94D9-8BAE88172511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B3879-19B2-413F-B501-2F56AD86ACF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645DF-691C-4BCD-94D9-8BAE8817251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B3879-19B2-413F-B501-2F56AD86ACF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645DF-691C-4BCD-94D9-8BAE8817251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B3879-19B2-413F-B501-2F56AD86ACF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645DF-691C-4BCD-94D9-8BAE8817251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B3879-19B2-413F-B501-2F56AD86ACF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645DF-691C-4BCD-94D9-8BAE8817251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B3879-19B2-413F-B501-2F56AD86ACF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645DF-691C-4BCD-94D9-8BAE8817251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B3879-19B2-413F-B501-2F56AD86ACF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645DF-691C-4BCD-94D9-8BAE88172511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B3879-19B2-413F-B501-2F56AD86ACF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645DF-691C-4BCD-94D9-8BAE88172511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B3879-19B2-413F-B501-2F56AD86ACF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645DF-691C-4BCD-94D9-8BAE8817251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B3879-19B2-413F-B501-2F56AD86ACF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645DF-691C-4BCD-94D9-8BAE88172511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B3879-19B2-413F-B501-2F56AD86ACF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645DF-691C-4BCD-94D9-8BAE88172511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B3879-19B2-413F-B501-2F56AD86ACF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645DF-691C-4BCD-94D9-8BAE88172511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B3879-19B2-413F-B501-2F56AD86ACF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645DF-691C-4BCD-94D9-8BAE8817251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B3879-19B2-413F-B501-2F56AD86ACF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645DF-691C-4BCD-94D9-8BAE8817251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B3879-19B2-413F-B501-2F56AD86ACF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2" Type="http://schemas.openxmlformats.org/officeDocument/2006/relationships/theme" Target="../theme/theme2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A645DF-691C-4BCD-94D9-8BAE8817251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9B3879-19B2-413F-B501-2F56AD86ACF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A645DF-691C-4BCD-94D9-8BAE8817251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9B3879-19B2-413F-B501-2F56AD86ACF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1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4.png"/><Relationship Id="rId1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9.png"/><Relationship Id="rId1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10.png"/><Relationship Id="rId1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11.png"/><Relationship Id="rId1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80000">
              <a:schemeClr val="accent4">
                <a:lumMod val="22000"/>
                <a:lumOff val="78000"/>
              </a:schemeClr>
            </a:gs>
            <a:gs pos="59000">
              <a:schemeClr val="accent4">
                <a:lumMod val="0"/>
                <a:lumOff val="100000"/>
              </a:schemeClr>
            </a:gs>
            <a:gs pos="100000">
              <a:schemeClr val="accent4">
                <a:lumMod val="100000"/>
              </a:schemeClr>
            </a:gs>
          </a:gsLst>
          <a:path path="rect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234050" cy="17733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矩形: 圆角 4"/>
          <p:cNvSpPr/>
          <p:nvPr/>
        </p:nvSpPr>
        <p:spPr>
          <a:xfrm>
            <a:off x="2050473" y="2179782"/>
            <a:ext cx="7158182" cy="2530763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4800" b="1" dirty="0"/>
              <a:t>课题二 </a:t>
            </a:r>
            <a:endParaRPr lang="en-US" altLang="zh-CN" sz="4800" b="1" dirty="0"/>
          </a:p>
          <a:p>
            <a:pPr algn="ctr"/>
            <a:r>
              <a:rPr lang="zh-CN" altLang="en-US" sz="4800" b="1" dirty="0"/>
              <a:t>汽车维修接待</a:t>
            </a:r>
            <a:endParaRPr lang="zh-CN" altLang="en-US" sz="4800" b="1" dirty="0"/>
          </a:p>
        </p:txBody>
      </p:sp>
      <p:sp>
        <p:nvSpPr>
          <p:cNvPr id="6" name="弧形 5"/>
          <p:cNvSpPr/>
          <p:nvPr/>
        </p:nvSpPr>
        <p:spPr>
          <a:xfrm>
            <a:off x="6954983" y="1773380"/>
            <a:ext cx="2623127" cy="1670627"/>
          </a:xfrm>
          <a:prstGeom prst="arc">
            <a:avLst/>
          </a:prstGeom>
          <a:ln w="57150" cap="flat" cmpd="sng" algn="ctr">
            <a:solidFill>
              <a:schemeClr val="accent4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弧形 6"/>
          <p:cNvSpPr/>
          <p:nvPr/>
        </p:nvSpPr>
        <p:spPr>
          <a:xfrm rot="11080161">
            <a:off x="1547277" y="3427762"/>
            <a:ext cx="2623127" cy="1670627"/>
          </a:xfrm>
          <a:prstGeom prst="arc">
            <a:avLst/>
          </a:prstGeom>
          <a:ln w="57150" cap="flat" cmpd="sng" algn="ctr">
            <a:solidFill>
              <a:schemeClr val="accent4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2117025" y="5429934"/>
            <a:ext cx="7755524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zh-CN" altLang="en-US" sz="48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任务一 认识汽车维修接待</a:t>
            </a:r>
            <a:endParaRPr lang="zh-CN" altLang="en-US" sz="48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80000">
              <a:schemeClr val="accent4">
                <a:lumMod val="22000"/>
                <a:lumOff val="78000"/>
              </a:schemeClr>
            </a:gs>
            <a:gs pos="59000">
              <a:schemeClr val="accent4">
                <a:lumMod val="0"/>
                <a:lumOff val="100000"/>
              </a:schemeClr>
            </a:gs>
            <a:gs pos="100000">
              <a:schemeClr val="accent4">
                <a:lumMod val="100000"/>
              </a:schemeClr>
            </a:gs>
          </a:gsLst>
          <a:path path="rect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234050" cy="17733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矩形 1"/>
          <p:cNvSpPr/>
          <p:nvPr/>
        </p:nvSpPr>
        <p:spPr>
          <a:xfrm>
            <a:off x="490330" y="2126184"/>
            <a:ext cx="3544937" cy="304698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8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同学们请看一看，右图是一个什么店呢？</a:t>
            </a:r>
            <a:endParaRPr kumimoji="0" lang="zh-CN" altLang="en-US" sz="4800" b="1" i="0" u="none" strike="noStrike" kern="1200" cap="none" spc="0" normalizeH="0" baseline="0" noProof="0" dirty="0">
              <a:ln w="9525">
                <a:solidFill>
                  <a:prstClr val="white"/>
                </a:solidFill>
                <a:prstDash val="solid"/>
              </a:ln>
              <a:solidFill>
                <a:prstClr val="black"/>
              </a:solidFill>
              <a:effectLst>
                <a:outerShdw blurRad="12700" dist="38100" dir="2700000" algn="tl" rotWithShape="0">
                  <a:prstClr val="white">
                    <a:lumMod val="50000"/>
                  </a:prstClr>
                </a:outerShdw>
              </a:effectLst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31026" y="1166192"/>
            <a:ext cx="6662578" cy="4890052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80000">
              <a:schemeClr val="accent4">
                <a:lumMod val="22000"/>
                <a:lumOff val="78000"/>
              </a:schemeClr>
            </a:gs>
            <a:gs pos="59000">
              <a:schemeClr val="accent4">
                <a:lumMod val="0"/>
                <a:lumOff val="100000"/>
              </a:schemeClr>
            </a:gs>
            <a:gs pos="100000">
              <a:schemeClr val="accent4">
                <a:lumMod val="100000"/>
              </a:schemeClr>
            </a:gs>
          </a:gsLst>
          <a:path path="rect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234050" cy="17733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矩形 9"/>
          <p:cNvSpPr/>
          <p:nvPr/>
        </p:nvSpPr>
        <p:spPr>
          <a:xfrm>
            <a:off x="3339890" y="670038"/>
            <a:ext cx="7755524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zh-CN" altLang="en-US" sz="48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汽车维修接待的内容</a:t>
            </a:r>
            <a:endParaRPr lang="zh-CN" altLang="en-US" sz="48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8" name="矩形: 对角圆角 7"/>
          <p:cNvSpPr/>
          <p:nvPr/>
        </p:nvSpPr>
        <p:spPr>
          <a:xfrm>
            <a:off x="346680" y="2769465"/>
            <a:ext cx="2650435" cy="1630018"/>
          </a:xfrm>
          <a:prstGeom prst="round2Diag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4000" b="1" dirty="0"/>
              <a:t>(1)</a:t>
            </a:r>
            <a:r>
              <a:rPr lang="zh-CN" altLang="en-US" sz="4000" b="1" dirty="0"/>
              <a:t>预约环节</a:t>
            </a:r>
            <a:endParaRPr lang="zh-CN" altLang="en-US" sz="4000" b="1" dirty="0"/>
          </a:p>
          <a:p>
            <a:pPr algn="ctr"/>
            <a:endParaRPr lang="zh-CN" altLang="en-US" dirty="0"/>
          </a:p>
        </p:txBody>
      </p:sp>
      <p:sp>
        <p:nvSpPr>
          <p:cNvPr id="11" name="矩形: 对角圆角 10"/>
          <p:cNvSpPr/>
          <p:nvPr/>
        </p:nvSpPr>
        <p:spPr>
          <a:xfrm>
            <a:off x="4103048" y="2665794"/>
            <a:ext cx="2650435" cy="1630018"/>
          </a:xfrm>
          <a:prstGeom prst="round2Diag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4000" b="1" dirty="0"/>
              <a:t>(2)</a:t>
            </a:r>
            <a:r>
              <a:rPr lang="zh-CN" altLang="en-US" sz="4000" b="1" dirty="0"/>
              <a:t>接待环节</a:t>
            </a:r>
            <a:endParaRPr lang="zh-CN" altLang="en-US" sz="4000" b="1" dirty="0"/>
          </a:p>
          <a:p>
            <a:pPr algn="ctr"/>
            <a:endParaRPr lang="zh-CN" altLang="en-US" dirty="0"/>
          </a:p>
        </p:txBody>
      </p:sp>
      <p:sp>
        <p:nvSpPr>
          <p:cNvPr id="12" name="矩形: 对角圆角 11"/>
          <p:cNvSpPr/>
          <p:nvPr/>
        </p:nvSpPr>
        <p:spPr>
          <a:xfrm>
            <a:off x="1583615" y="4717035"/>
            <a:ext cx="2650435" cy="1630018"/>
          </a:xfrm>
          <a:prstGeom prst="round2Diag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4000" b="1" dirty="0"/>
              <a:t>(4)</a:t>
            </a:r>
            <a:r>
              <a:rPr lang="zh-CN" altLang="en-US" sz="4000" b="1" dirty="0"/>
              <a:t>达成协议</a:t>
            </a:r>
            <a:endParaRPr lang="zh-CN" altLang="en-US" sz="4000" b="1" dirty="0"/>
          </a:p>
          <a:p>
            <a:pPr algn="ctr"/>
            <a:endParaRPr lang="zh-CN" altLang="en-US" dirty="0"/>
          </a:p>
        </p:txBody>
      </p:sp>
      <p:sp>
        <p:nvSpPr>
          <p:cNvPr id="13" name="矩形: 对角圆角 12"/>
          <p:cNvSpPr/>
          <p:nvPr/>
        </p:nvSpPr>
        <p:spPr>
          <a:xfrm>
            <a:off x="5171692" y="4717035"/>
            <a:ext cx="2650435" cy="1630018"/>
          </a:xfrm>
          <a:prstGeom prst="round2Diag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4000" b="1" dirty="0"/>
              <a:t>(5)</a:t>
            </a:r>
            <a:r>
              <a:rPr lang="zh-CN" altLang="en-US" sz="4000" b="1" dirty="0"/>
              <a:t>交车环节</a:t>
            </a:r>
            <a:endParaRPr lang="zh-CN" altLang="en-US" sz="4000" b="1" dirty="0"/>
          </a:p>
          <a:p>
            <a:pPr algn="ctr"/>
            <a:endParaRPr lang="zh-CN" altLang="en-US" dirty="0"/>
          </a:p>
        </p:txBody>
      </p:sp>
      <p:sp>
        <p:nvSpPr>
          <p:cNvPr id="14" name="矩形: 对角圆角 13"/>
          <p:cNvSpPr/>
          <p:nvPr/>
        </p:nvSpPr>
        <p:spPr>
          <a:xfrm>
            <a:off x="9014823" y="4530315"/>
            <a:ext cx="2650435" cy="1630018"/>
          </a:xfrm>
          <a:prstGeom prst="round2Diag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4000" b="1" dirty="0"/>
              <a:t>(6)</a:t>
            </a:r>
            <a:r>
              <a:rPr lang="zh-CN" altLang="en-US" sz="4000" b="1" dirty="0"/>
              <a:t>维修后跟踪环节</a:t>
            </a:r>
            <a:endParaRPr lang="zh-CN" altLang="en-US" sz="4000" b="1" dirty="0"/>
          </a:p>
          <a:p>
            <a:pPr algn="ctr"/>
            <a:endParaRPr lang="zh-CN" altLang="en-US" dirty="0"/>
          </a:p>
        </p:txBody>
      </p:sp>
      <p:sp>
        <p:nvSpPr>
          <p:cNvPr id="15" name="矩形: 对角圆角 14"/>
          <p:cNvSpPr/>
          <p:nvPr/>
        </p:nvSpPr>
        <p:spPr>
          <a:xfrm>
            <a:off x="7787496" y="2613991"/>
            <a:ext cx="2650435" cy="1630018"/>
          </a:xfrm>
          <a:prstGeom prst="round2Diag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4000" b="1" dirty="0"/>
              <a:t>(3)</a:t>
            </a:r>
            <a:r>
              <a:rPr lang="zh-CN" altLang="en-US" sz="4000" b="1" dirty="0"/>
              <a:t>故障诊断</a:t>
            </a:r>
            <a:endParaRPr lang="zh-CN" altLang="en-US" sz="4000" b="1" dirty="0"/>
          </a:p>
          <a:p>
            <a:pPr algn="ctr"/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80000">
              <a:schemeClr val="accent4">
                <a:lumMod val="22000"/>
                <a:lumOff val="78000"/>
              </a:schemeClr>
            </a:gs>
            <a:gs pos="59000">
              <a:schemeClr val="accent4">
                <a:lumMod val="0"/>
                <a:lumOff val="100000"/>
              </a:schemeClr>
            </a:gs>
            <a:gs pos="100000">
              <a:schemeClr val="accent4">
                <a:lumMod val="100000"/>
              </a:schemeClr>
            </a:gs>
          </a:gsLst>
          <a:path path="rect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234050" cy="17733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矩形 9"/>
          <p:cNvSpPr/>
          <p:nvPr/>
        </p:nvSpPr>
        <p:spPr>
          <a:xfrm>
            <a:off x="1504121" y="1773380"/>
            <a:ext cx="9826488" cy="332295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5400" b="1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latin typeface="等线" panose="02010600030101010101" charset="-122"/>
                <a:ea typeface="等线" panose="02010600030101010101" charset="-122"/>
              </a:rPr>
              <a:t>如果你是一名汽车维修接待员，那么在维修接待的每一个环节中，你需要完成哪些工作内容？</a:t>
            </a:r>
            <a:endParaRPr lang="en-US" altLang="zh-CN" sz="5400" b="1" dirty="0">
              <a:ln w="9525">
                <a:solidFill>
                  <a:prstClr val="white"/>
                </a:solidFill>
                <a:prstDash val="solid"/>
              </a:ln>
              <a:solidFill>
                <a:prstClr val="black"/>
              </a:solidFill>
              <a:effectLst>
                <a:outerShdw blurRad="12700" dist="38100" dir="2700000" algn="tl" rotWithShape="0">
                  <a:prstClr val="white">
                    <a:lumMod val="50000"/>
                  </a:prstClr>
                </a:outerShdw>
              </a:effectLst>
              <a:latin typeface="等线" panose="02010600030101010101" charset="-122"/>
              <a:ea typeface="等线" panose="02010600030101010101" charset="-122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4800" b="1" i="0" u="none" strike="noStrike" kern="1200" cap="none" spc="0" normalizeH="0" baseline="0" noProof="0" dirty="0">
              <a:ln w="9525">
                <a:solidFill>
                  <a:prstClr val="white"/>
                </a:solidFill>
                <a:prstDash val="solid"/>
              </a:ln>
              <a:solidFill>
                <a:srgbClr val="FF0000"/>
              </a:solidFill>
              <a:effectLst>
                <a:outerShdw blurRad="12700" dist="38100" dir="2700000" algn="tl" rotWithShape="0">
                  <a:prstClr val="white">
                    <a:lumMod val="50000"/>
                  </a:prstClr>
                </a:outerShdw>
              </a:effectLst>
              <a:uLnTx/>
              <a:uFillTx/>
              <a:latin typeface="等线" panose="02010600030101010101" charset="-122"/>
              <a:ea typeface="等线" panose="02010600030101010101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80000">
              <a:schemeClr val="accent4">
                <a:lumMod val="22000"/>
                <a:lumOff val="78000"/>
              </a:schemeClr>
            </a:gs>
            <a:gs pos="59000">
              <a:schemeClr val="accent4">
                <a:lumMod val="0"/>
                <a:lumOff val="100000"/>
              </a:schemeClr>
            </a:gs>
            <a:gs pos="100000">
              <a:schemeClr val="accent4">
                <a:lumMod val="100000"/>
              </a:schemeClr>
            </a:gs>
          </a:gsLst>
          <a:path path="rect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234050" cy="17733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矩形: 对角圆角 2"/>
          <p:cNvSpPr/>
          <p:nvPr/>
        </p:nvSpPr>
        <p:spPr>
          <a:xfrm>
            <a:off x="4234050" y="71681"/>
            <a:ext cx="2650435" cy="1630018"/>
          </a:xfrm>
          <a:prstGeom prst="round2Diag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4000" b="1" dirty="0"/>
              <a:t>(1)</a:t>
            </a:r>
            <a:r>
              <a:rPr lang="zh-CN" altLang="en-US" sz="4000" b="1" dirty="0"/>
              <a:t>预约环节</a:t>
            </a:r>
            <a:endParaRPr lang="zh-CN" altLang="en-US" sz="4000" b="1" dirty="0"/>
          </a:p>
          <a:p>
            <a:pPr algn="ctr"/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3017" y="2583345"/>
            <a:ext cx="4286250" cy="285750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6096000" y="1879397"/>
            <a:ext cx="5261113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u"/>
            </a:pPr>
            <a:r>
              <a:rPr lang="zh-CN" altLang="en-US" sz="3200" dirty="0"/>
              <a:t>应掌握维修时间与工作状态</a:t>
            </a:r>
            <a:endParaRPr lang="en-US" altLang="zh-CN" sz="3200" dirty="0"/>
          </a:p>
          <a:p>
            <a:pPr marL="457200" indent="-457200">
              <a:buFont typeface="Wingdings" panose="05000000000000000000" pitchFamily="2" charset="2"/>
              <a:buChar char="u"/>
            </a:pPr>
            <a:r>
              <a:rPr lang="zh-CN" altLang="en-US" sz="3200" dirty="0"/>
              <a:t>应掌握配件库动态情况</a:t>
            </a:r>
            <a:endParaRPr lang="en-US" altLang="zh-CN" sz="3200" dirty="0"/>
          </a:p>
          <a:p>
            <a:pPr marL="457200" indent="-457200">
              <a:buFont typeface="Wingdings" panose="05000000000000000000" pitchFamily="2" charset="2"/>
              <a:buChar char="u"/>
            </a:pPr>
            <a:r>
              <a:rPr lang="zh-CN" altLang="en-US" sz="3200" dirty="0"/>
              <a:t>向顾客提出合理的约定时间，若客户对约定时间有异议，应根据客户要求另约时间</a:t>
            </a:r>
            <a:endParaRPr lang="en-US" altLang="zh-CN" sz="3200" dirty="0"/>
          </a:p>
          <a:p>
            <a:pPr marL="457200" indent="-457200">
              <a:buFont typeface="Wingdings" panose="05000000000000000000" pitchFamily="2" charset="2"/>
              <a:buChar char="u"/>
            </a:pPr>
            <a:r>
              <a:rPr lang="zh-CN" altLang="en-US" sz="3200" dirty="0"/>
              <a:t>应开展电话预约登记服务</a:t>
            </a:r>
            <a:endParaRPr lang="zh-CN" alt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80000">
              <a:schemeClr val="accent4">
                <a:lumMod val="22000"/>
                <a:lumOff val="78000"/>
              </a:schemeClr>
            </a:gs>
            <a:gs pos="59000">
              <a:schemeClr val="accent4">
                <a:lumMod val="0"/>
                <a:lumOff val="100000"/>
              </a:schemeClr>
            </a:gs>
            <a:gs pos="100000">
              <a:schemeClr val="accent4">
                <a:lumMod val="100000"/>
              </a:schemeClr>
            </a:gs>
          </a:gsLst>
          <a:path path="rect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234050" cy="17733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矩形: 对角圆角 1"/>
          <p:cNvSpPr/>
          <p:nvPr/>
        </p:nvSpPr>
        <p:spPr>
          <a:xfrm>
            <a:off x="4234050" y="143362"/>
            <a:ext cx="2650435" cy="1630018"/>
          </a:xfrm>
          <a:prstGeom prst="round2Diag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4000" b="1" dirty="0"/>
              <a:t>(2)</a:t>
            </a:r>
            <a:r>
              <a:rPr lang="zh-CN" altLang="en-US" sz="4000" b="1" dirty="0"/>
              <a:t>接待环节</a:t>
            </a:r>
            <a:endParaRPr lang="zh-CN" altLang="en-US" sz="4000" b="1" dirty="0"/>
          </a:p>
          <a:p>
            <a:pPr algn="ctr"/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539" y="2372138"/>
            <a:ext cx="4293705" cy="4028661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4512347" y="1773380"/>
            <a:ext cx="7871791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u"/>
            </a:pPr>
            <a:r>
              <a:rPr lang="zh-CN" altLang="en-US" sz="3200" dirty="0"/>
              <a:t>主动迎接客户，自我介绍，态度热情、友好</a:t>
            </a:r>
            <a:endParaRPr lang="en-US" altLang="zh-CN" sz="3200" dirty="0"/>
          </a:p>
          <a:p>
            <a:pPr marL="457200" indent="-457200">
              <a:buFont typeface="Wingdings" panose="05000000000000000000" pitchFamily="2" charset="2"/>
              <a:buChar char="u"/>
            </a:pPr>
            <a:r>
              <a:rPr lang="zh-CN" altLang="en-US" sz="3200" dirty="0"/>
              <a:t>真诚待客，不得以任何理由搪塞顾客</a:t>
            </a:r>
            <a:endParaRPr lang="en-US" altLang="zh-CN" sz="3200" dirty="0"/>
          </a:p>
          <a:p>
            <a:pPr marL="457200" indent="-457200">
              <a:buFont typeface="Wingdings" panose="05000000000000000000" pitchFamily="2" charset="2"/>
              <a:buChar char="u"/>
            </a:pPr>
            <a:r>
              <a:rPr lang="zh-CN" altLang="en-US" sz="3200" dirty="0">
                <a:solidFill>
                  <a:srgbClr val="FF0000"/>
                </a:solidFill>
              </a:rPr>
              <a:t>确认客户姓名、所修车种、车型、拜访目的。</a:t>
            </a:r>
            <a:endParaRPr lang="en-US" altLang="zh-CN" sz="3200" dirty="0">
              <a:solidFill>
                <a:srgbClr val="FF0000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u"/>
            </a:pPr>
            <a:r>
              <a:rPr lang="zh-CN" altLang="en-US" sz="3200" dirty="0">
                <a:solidFill>
                  <a:srgbClr val="FF0000"/>
                </a:solidFill>
              </a:rPr>
              <a:t>请客户阐述故障现象，确保完全理解客户意图</a:t>
            </a:r>
            <a:endParaRPr lang="en-US" altLang="zh-CN" sz="3200" dirty="0">
              <a:solidFill>
                <a:srgbClr val="FF0000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u"/>
            </a:pPr>
            <a:r>
              <a:rPr lang="zh-CN" altLang="en-US" sz="3200" dirty="0"/>
              <a:t>归纳要点、简短、明确地重复客户要求。</a:t>
            </a:r>
            <a:endParaRPr lang="en-US" altLang="zh-CN" sz="3200" dirty="0"/>
          </a:p>
          <a:p>
            <a:pPr marL="457200" indent="-457200">
              <a:buFont typeface="Wingdings" panose="05000000000000000000" pitchFamily="2" charset="2"/>
              <a:buChar char="u"/>
            </a:pPr>
            <a:r>
              <a:rPr lang="zh-CN" altLang="en-US" sz="3200" dirty="0"/>
              <a:t>对客户要求做出答复</a:t>
            </a:r>
            <a:endParaRPr lang="en-US" altLang="zh-CN" sz="3200" dirty="0"/>
          </a:p>
          <a:p>
            <a:pPr marL="457200" indent="-457200">
              <a:buFont typeface="Wingdings" panose="05000000000000000000" pitchFamily="2" charset="2"/>
              <a:buChar char="u"/>
            </a:pPr>
            <a:r>
              <a:rPr lang="zh-CN" altLang="en-US" sz="3200" dirty="0"/>
              <a:t>业务电话响三声保证通话</a:t>
            </a:r>
            <a:endParaRPr lang="zh-CN" alt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80000">
              <a:schemeClr val="accent4">
                <a:lumMod val="22000"/>
                <a:lumOff val="78000"/>
              </a:schemeClr>
            </a:gs>
            <a:gs pos="59000">
              <a:schemeClr val="accent4">
                <a:lumMod val="0"/>
                <a:lumOff val="100000"/>
              </a:schemeClr>
            </a:gs>
            <a:gs pos="100000">
              <a:schemeClr val="accent4">
                <a:lumMod val="100000"/>
              </a:schemeClr>
            </a:gs>
          </a:gsLst>
          <a:path path="rect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234050" cy="17733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矩形: 对角圆角 4"/>
          <p:cNvSpPr/>
          <p:nvPr/>
        </p:nvSpPr>
        <p:spPr>
          <a:xfrm>
            <a:off x="4567218" y="143362"/>
            <a:ext cx="2650435" cy="1630018"/>
          </a:xfrm>
          <a:prstGeom prst="round2Diag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4000" b="1" dirty="0"/>
              <a:t>(3)</a:t>
            </a:r>
            <a:r>
              <a:rPr lang="zh-CN" altLang="en-US" sz="4000" b="1" dirty="0"/>
              <a:t>故障诊断</a:t>
            </a:r>
            <a:endParaRPr lang="zh-CN" altLang="en-US" sz="4000" b="1" dirty="0"/>
          </a:p>
          <a:p>
            <a:pPr algn="ctr"/>
            <a:endParaRPr lang="zh-CN" altLang="en-US"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781" y="1988448"/>
            <a:ext cx="4878801" cy="2000456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5208104" y="1859579"/>
            <a:ext cx="6897737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u"/>
            </a:pPr>
            <a:r>
              <a:rPr lang="zh-CN" altLang="en-US" sz="3200" dirty="0"/>
              <a:t>接修前，服务顾问应与客户</a:t>
            </a:r>
            <a:r>
              <a:rPr lang="en-US" altLang="zh-CN" sz="3200" dirty="0"/>
              <a:t>-</a:t>
            </a:r>
            <a:r>
              <a:rPr lang="zh-CN" altLang="en-US" sz="3200" dirty="0"/>
              <a:t>起对车辆外观、 附件、车内物品进行检查，并将检查结果录在</a:t>
            </a:r>
            <a:r>
              <a:rPr lang="en-US" altLang="zh-CN" sz="3200" dirty="0"/>
              <a:t>《</a:t>
            </a:r>
            <a:r>
              <a:rPr lang="zh-CN" altLang="en-US" sz="3200" dirty="0"/>
              <a:t>进厂检验单</a:t>
            </a:r>
            <a:r>
              <a:rPr lang="en-US" altLang="zh-CN" sz="3200" dirty="0"/>
              <a:t>》</a:t>
            </a:r>
            <a:r>
              <a:rPr lang="zh-CN" altLang="en-US" sz="3200" dirty="0"/>
              <a:t>上，如果车内有贵重物品，应提醒客户带走或妥善保管</a:t>
            </a:r>
            <a:endParaRPr lang="en-US" altLang="zh-CN" sz="3200" dirty="0"/>
          </a:p>
          <a:p>
            <a:pPr marL="457200" indent="-457200">
              <a:buFont typeface="Wingdings" panose="05000000000000000000" pitchFamily="2" charset="2"/>
              <a:buChar char="u"/>
            </a:pPr>
            <a:r>
              <a:rPr lang="zh-CN" altLang="en-US" sz="3200" dirty="0"/>
              <a:t>修理前</a:t>
            </a:r>
            <a:r>
              <a:rPr lang="en-US" altLang="zh-CN" sz="3200" dirty="0"/>
              <a:t>,</a:t>
            </a:r>
            <a:r>
              <a:rPr lang="zh-CN" altLang="en-US" sz="3200" dirty="0"/>
              <a:t>服务顾问必须向客户正确地描述车辆的故障现象，不允许漏项</a:t>
            </a:r>
            <a:endParaRPr lang="en-US" altLang="zh-CN" sz="3200" dirty="0"/>
          </a:p>
          <a:p>
            <a:pPr marL="457200" indent="-457200">
              <a:buFont typeface="Wingdings" panose="05000000000000000000" pitchFamily="2" charset="2"/>
              <a:buChar char="u"/>
            </a:pPr>
            <a:r>
              <a:rPr lang="zh-CN" altLang="en-US" sz="3200" dirty="0"/>
              <a:t>修理过程中发现潜在故障，服务顾问应主动告知客户，按客户要求维修。</a:t>
            </a:r>
            <a:endParaRPr lang="zh-CN" altLang="en-US" sz="3200" dirty="0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782" y="4075103"/>
            <a:ext cx="4945062" cy="278289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80000">
              <a:schemeClr val="accent4">
                <a:lumMod val="22000"/>
                <a:lumOff val="78000"/>
              </a:schemeClr>
            </a:gs>
            <a:gs pos="59000">
              <a:schemeClr val="accent4">
                <a:lumMod val="0"/>
                <a:lumOff val="100000"/>
              </a:schemeClr>
            </a:gs>
            <a:gs pos="100000">
              <a:schemeClr val="accent4">
                <a:lumMod val="100000"/>
              </a:schemeClr>
            </a:gs>
          </a:gsLst>
          <a:path path="rect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234050" cy="17733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矩形: 对角圆角 1"/>
          <p:cNvSpPr/>
          <p:nvPr/>
        </p:nvSpPr>
        <p:spPr>
          <a:xfrm>
            <a:off x="4446085" y="71681"/>
            <a:ext cx="2650435" cy="1630018"/>
          </a:xfrm>
          <a:prstGeom prst="round2Diag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4000" b="1" dirty="0"/>
              <a:t>(4)</a:t>
            </a:r>
            <a:r>
              <a:rPr lang="zh-CN" altLang="en-US" sz="4000" b="1" dirty="0"/>
              <a:t>达成协议</a:t>
            </a:r>
            <a:endParaRPr lang="zh-CN" altLang="en-US" sz="4000" b="1" dirty="0"/>
          </a:p>
          <a:p>
            <a:pPr algn="ctr"/>
            <a:endParaRPr lang="zh-CN" altLang="en-US" dirty="0"/>
          </a:p>
        </p:txBody>
      </p:sp>
      <p:pic>
        <p:nvPicPr>
          <p:cNvPr id="1026" name="Picture 2" descr="从“心标杆”到“心豪华”，看奔驰如何蓄力未来？-新浪汽车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54" y="2266120"/>
            <a:ext cx="2914450" cy="4373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文本框 4"/>
          <p:cNvSpPr txBox="1"/>
          <p:nvPr/>
        </p:nvSpPr>
        <p:spPr>
          <a:xfrm>
            <a:off x="6559826" y="1348800"/>
            <a:ext cx="5685183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u"/>
            </a:pPr>
            <a:r>
              <a:rPr lang="zh-CN" altLang="en-US" sz="3200" dirty="0"/>
              <a:t>仔细记录客户姓名、地址、电话及客户车辆使用情况、维修历史，确保记录正确</a:t>
            </a:r>
            <a:r>
              <a:rPr lang="en-US" altLang="zh-CN" sz="3200" dirty="0"/>
              <a:t>;</a:t>
            </a:r>
            <a:endParaRPr lang="en-US" altLang="zh-CN" sz="3200" dirty="0"/>
          </a:p>
          <a:p>
            <a:pPr marL="457200" indent="-457200">
              <a:buFont typeface="Wingdings" panose="05000000000000000000" pitchFamily="2" charset="2"/>
              <a:buChar char="u"/>
            </a:pPr>
            <a:r>
              <a:rPr lang="zh-CN" altLang="en-US" sz="3200" dirty="0"/>
              <a:t>确定完工时间和旧料处理方法，并让客户知晓</a:t>
            </a:r>
            <a:r>
              <a:rPr lang="en-US" altLang="zh-CN" sz="3200" dirty="0"/>
              <a:t>;</a:t>
            </a:r>
            <a:endParaRPr lang="en-US" altLang="zh-CN" sz="3200" dirty="0"/>
          </a:p>
          <a:p>
            <a:pPr marL="457200" indent="-457200">
              <a:buFont typeface="Wingdings" panose="05000000000000000000" pitchFamily="2" charset="2"/>
              <a:buChar char="u"/>
            </a:pPr>
            <a:r>
              <a:rPr lang="zh-CN" altLang="en-US" sz="3200" dirty="0"/>
              <a:t>确定结算付款方式</a:t>
            </a:r>
            <a:r>
              <a:rPr lang="en-US" altLang="zh-CN" sz="3200" dirty="0"/>
              <a:t>;</a:t>
            </a:r>
            <a:endParaRPr lang="en-US" altLang="zh-CN" sz="3200" dirty="0"/>
          </a:p>
          <a:p>
            <a:pPr marL="457200" indent="-457200">
              <a:buFont typeface="Wingdings" panose="05000000000000000000" pitchFamily="2" charset="2"/>
              <a:buChar char="u"/>
            </a:pPr>
            <a:r>
              <a:rPr lang="zh-CN" altLang="en-US" sz="3200" dirty="0"/>
              <a:t>将客户的具体修理要求仔细地记录在</a:t>
            </a:r>
            <a:r>
              <a:rPr lang="en-US" altLang="zh-CN" sz="3200" dirty="0"/>
              <a:t>《</a:t>
            </a:r>
            <a:r>
              <a:rPr lang="zh-CN" altLang="en-US" sz="3200" dirty="0"/>
              <a:t>维修委托书</a:t>
            </a:r>
            <a:r>
              <a:rPr lang="en-US" altLang="zh-CN" sz="3200" dirty="0"/>
              <a:t>》</a:t>
            </a:r>
            <a:r>
              <a:rPr lang="zh-CN" altLang="en-US" sz="3200" dirty="0"/>
              <a:t>上，并让客户审阅，签字认可</a:t>
            </a:r>
            <a:r>
              <a:rPr lang="en-US" altLang="zh-CN" sz="3200" dirty="0"/>
              <a:t>;</a:t>
            </a:r>
            <a:endParaRPr lang="en-US" altLang="zh-CN" sz="3200" dirty="0"/>
          </a:p>
          <a:p>
            <a:pPr marL="457200" indent="-457200">
              <a:buFont typeface="Wingdings" panose="05000000000000000000" pitchFamily="2" charset="2"/>
              <a:buChar char="u"/>
            </a:pPr>
            <a:r>
              <a:rPr lang="zh-CN" altLang="en-US" sz="3200" dirty="0"/>
              <a:t>达成协议后，铺好垫套，送往维修车间。</a:t>
            </a:r>
            <a:endParaRPr lang="zh-CN" altLang="en-US" sz="3200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6904" y="2266120"/>
            <a:ext cx="3101009" cy="438170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80000">
              <a:schemeClr val="accent4">
                <a:lumMod val="22000"/>
                <a:lumOff val="78000"/>
              </a:schemeClr>
            </a:gs>
            <a:gs pos="59000">
              <a:schemeClr val="accent4">
                <a:lumMod val="0"/>
                <a:lumOff val="100000"/>
              </a:schemeClr>
            </a:gs>
            <a:gs pos="100000">
              <a:schemeClr val="accent4">
                <a:lumMod val="100000"/>
              </a:schemeClr>
            </a:gs>
          </a:gsLst>
          <a:path path="rect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234050" cy="17733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矩形: 对角圆角 1"/>
          <p:cNvSpPr/>
          <p:nvPr/>
        </p:nvSpPr>
        <p:spPr>
          <a:xfrm>
            <a:off x="4336805" y="71681"/>
            <a:ext cx="2650435" cy="1630018"/>
          </a:xfrm>
          <a:prstGeom prst="round2Diag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4000" b="1" dirty="0"/>
              <a:t>(5)</a:t>
            </a:r>
            <a:r>
              <a:rPr lang="zh-CN" altLang="en-US" sz="4000" b="1" dirty="0"/>
              <a:t>交车环节</a:t>
            </a:r>
            <a:endParaRPr lang="zh-CN" altLang="en-US" sz="4000" b="1" dirty="0"/>
          </a:p>
          <a:p>
            <a:pPr algn="ctr"/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386" y="2519438"/>
            <a:ext cx="4320449" cy="2171832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4666422" y="1926986"/>
            <a:ext cx="726219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u"/>
            </a:pPr>
            <a:r>
              <a:rPr lang="zh-CN" altLang="en-US" sz="3200" dirty="0"/>
              <a:t>交车之前应把车辆清洗干净</a:t>
            </a:r>
            <a:r>
              <a:rPr lang="en-US" altLang="zh-CN" sz="3200" dirty="0"/>
              <a:t>;</a:t>
            </a:r>
            <a:endParaRPr lang="en-US" altLang="zh-CN" sz="3200" dirty="0"/>
          </a:p>
          <a:p>
            <a:pPr marL="457200" indent="-457200">
              <a:buFont typeface="Wingdings" panose="05000000000000000000" pitchFamily="2" charset="2"/>
              <a:buChar char="u"/>
            </a:pPr>
            <a:endParaRPr lang="en-US" altLang="zh-CN" sz="3200" dirty="0"/>
          </a:p>
          <a:p>
            <a:pPr marL="457200" indent="-457200">
              <a:buFont typeface="Wingdings" panose="05000000000000000000" pitchFamily="2" charset="2"/>
              <a:buChar char="u"/>
            </a:pPr>
            <a:r>
              <a:rPr lang="zh-CN" altLang="en-US" sz="3200" dirty="0"/>
              <a:t>由原接车服务顾问交付车辆，不耽误客户取车时间</a:t>
            </a:r>
            <a:r>
              <a:rPr lang="en-US" altLang="zh-CN" sz="3200" dirty="0"/>
              <a:t>;</a:t>
            </a:r>
            <a:endParaRPr lang="en-US" altLang="zh-CN" sz="3200" dirty="0"/>
          </a:p>
          <a:p>
            <a:pPr marL="457200" indent="-457200">
              <a:buFont typeface="Wingdings" panose="05000000000000000000" pitchFamily="2" charset="2"/>
              <a:buChar char="u"/>
            </a:pPr>
            <a:endParaRPr lang="en-US" altLang="zh-CN" sz="3200" dirty="0"/>
          </a:p>
          <a:p>
            <a:pPr marL="457200" indent="-457200">
              <a:buFont typeface="Wingdings" panose="05000000000000000000" pitchFamily="2" charset="2"/>
              <a:buChar char="u"/>
            </a:pPr>
            <a:r>
              <a:rPr lang="zh-CN" altLang="en-US" sz="3200" dirty="0"/>
              <a:t>修理中换下的零件应让客户过目</a:t>
            </a:r>
            <a:r>
              <a:rPr lang="en-US" altLang="zh-CN" sz="3200" dirty="0"/>
              <a:t>;</a:t>
            </a:r>
            <a:endParaRPr lang="en-US" altLang="zh-CN" sz="3200" dirty="0"/>
          </a:p>
          <a:p>
            <a:pPr marL="457200" indent="-457200">
              <a:buFont typeface="Wingdings" panose="05000000000000000000" pitchFamily="2" charset="2"/>
              <a:buChar char="u"/>
            </a:pPr>
            <a:endParaRPr lang="en-US" altLang="zh-CN" sz="3200" dirty="0"/>
          </a:p>
          <a:p>
            <a:pPr marL="457200" indent="-457200">
              <a:buFont typeface="Wingdings" panose="05000000000000000000" pitchFamily="2" charset="2"/>
              <a:buChar char="u"/>
            </a:pPr>
            <a:r>
              <a:rPr lang="zh-CN" altLang="en-US" sz="3200" dirty="0"/>
              <a:t>应详细向客户解释发票所列项目，如实介绍修理过程，使客户放心。</a:t>
            </a:r>
            <a:endParaRPr lang="zh-CN" alt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80000">
              <a:schemeClr val="accent4">
                <a:lumMod val="22000"/>
                <a:lumOff val="78000"/>
              </a:schemeClr>
            </a:gs>
            <a:gs pos="59000">
              <a:schemeClr val="accent4">
                <a:lumMod val="0"/>
                <a:lumOff val="100000"/>
              </a:schemeClr>
            </a:gs>
            <a:gs pos="100000">
              <a:schemeClr val="accent4">
                <a:lumMod val="100000"/>
              </a:schemeClr>
            </a:gs>
          </a:gsLst>
          <a:path path="rect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234050" cy="17733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矩形: 对角圆角 1"/>
          <p:cNvSpPr/>
          <p:nvPr/>
        </p:nvSpPr>
        <p:spPr>
          <a:xfrm>
            <a:off x="4442823" y="143362"/>
            <a:ext cx="2650435" cy="1630018"/>
          </a:xfrm>
          <a:prstGeom prst="round2Diag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4000" b="1" dirty="0"/>
              <a:t>(6)</a:t>
            </a:r>
            <a:r>
              <a:rPr lang="zh-CN" altLang="en-US" sz="4000" b="1" dirty="0"/>
              <a:t>维修后跟踪环节</a:t>
            </a:r>
            <a:endParaRPr lang="zh-CN" altLang="en-US" sz="4000" b="1" dirty="0"/>
          </a:p>
          <a:p>
            <a:pPr algn="ctr"/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989" y="2009154"/>
            <a:ext cx="5116168" cy="456247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5686011" y="2425222"/>
            <a:ext cx="6096000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u"/>
            </a:pPr>
            <a:r>
              <a:rPr lang="zh-CN" altLang="en-US" sz="3200" dirty="0"/>
              <a:t>应及时建立客户档案</a:t>
            </a:r>
            <a:r>
              <a:rPr lang="en-US" altLang="zh-CN" sz="3200" dirty="0"/>
              <a:t>;</a:t>
            </a:r>
            <a:endParaRPr lang="en-US" altLang="zh-CN" sz="3200" dirty="0"/>
          </a:p>
          <a:p>
            <a:pPr marL="457200" indent="-457200">
              <a:buFont typeface="Wingdings" panose="05000000000000000000" pitchFamily="2" charset="2"/>
              <a:buChar char="u"/>
            </a:pPr>
            <a:r>
              <a:rPr lang="zh-CN" altLang="en-US" sz="3200" dirty="0"/>
              <a:t>掌握跟踪服务的进展情况，及时进行信息反馈</a:t>
            </a:r>
            <a:r>
              <a:rPr lang="en-US" altLang="zh-CN" sz="3200" dirty="0"/>
              <a:t>;</a:t>
            </a:r>
            <a:endParaRPr lang="en-US" altLang="zh-CN" sz="3200" dirty="0"/>
          </a:p>
          <a:p>
            <a:pPr marL="457200" indent="-457200">
              <a:buFont typeface="Wingdings" panose="05000000000000000000" pitchFamily="2" charset="2"/>
              <a:buChar char="u"/>
            </a:pPr>
            <a:r>
              <a:rPr lang="zh-CN" altLang="en-US" sz="3200" dirty="0"/>
              <a:t>有效地解决跟踪服务中出现的问题，如客户申诉超出服务顾问的权限应及时向上汇报，避免事态扩大</a:t>
            </a:r>
            <a:endParaRPr lang="zh-CN" alt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80000">
              <a:schemeClr val="accent4">
                <a:lumMod val="22000"/>
                <a:lumOff val="78000"/>
              </a:schemeClr>
            </a:gs>
            <a:gs pos="59000">
              <a:schemeClr val="accent4">
                <a:lumMod val="0"/>
                <a:lumOff val="100000"/>
              </a:schemeClr>
            </a:gs>
            <a:gs pos="100000">
              <a:schemeClr val="accent4">
                <a:lumMod val="100000"/>
              </a:schemeClr>
            </a:gs>
          </a:gsLst>
          <a:path path="rect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234050" cy="17733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矩形: 圆角 4"/>
          <p:cNvSpPr/>
          <p:nvPr/>
        </p:nvSpPr>
        <p:spPr>
          <a:xfrm>
            <a:off x="2050473" y="2179782"/>
            <a:ext cx="7158182" cy="2530763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4800" b="1" dirty="0"/>
              <a:t>小组展示</a:t>
            </a:r>
            <a:endParaRPr lang="en-US" altLang="zh-CN" sz="4800" b="1" dirty="0"/>
          </a:p>
        </p:txBody>
      </p:sp>
      <p:sp>
        <p:nvSpPr>
          <p:cNvPr id="6" name="弧形 5"/>
          <p:cNvSpPr/>
          <p:nvPr/>
        </p:nvSpPr>
        <p:spPr>
          <a:xfrm>
            <a:off x="6954983" y="1773380"/>
            <a:ext cx="2623127" cy="1670627"/>
          </a:xfrm>
          <a:prstGeom prst="arc">
            <a:avLst/>
          </a:prstGeom>
          <a:ln w="57150" cap="flat" cmpd="sng" algn="ctr">
            <a:solidFill>
              <a:schemeClr val="accent4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弧形 6"/>
          <p:cNvSpPr/>
          <p:nvPr/>
        </p:nvSpPr>
        <p:spPr>
          <a:xfrm rot="11080161">
            <a:off x="1547277" y="3427762"/>
            <a:ext cx="2623127" cy="1670627"/>
          </a:xfrm>
          <a:prstGeom prst="arc">
            <a:avLst/>
          </a:prstGeom>
          <a:ln w="57150" cap="flat" cmpd="sng" algn="ctr">
            <a:solidFill>
              <a:schemeClr val="accent4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80000">
              <a:schemeClr val="accent4">
                <a:lumMod val="22000"/>
                <a:lumOff val="78000"/>
              </a:schemeClr>
            </a:gs>
            <a:gs pos="59000">
              <a:schemeClr val="accent4">
                <a:lumMod val="0"/>
                <a:lumOff val="100000"/>
              </a:schemeClr>
            </a:gs>
            <a:gs pos="100000">
              <a:schemeClr val="accent4">
                <a:lumMod val="100000"/>
              </a:schemeClr>
            </a:gs>
          </a:gsLst>
          <a:path path="rect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234050" cy="17733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矩形 9"/>
          <p:cNvSpPr/>
          <p:nvPr/>
        </p:nvSpPr>
        <p:spPr>
          <a:xfrm>
            <a:off x="4366895" y="260985"/>
            <a:ext cx="7357745" cy="9220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5400" b="1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latin typeface="等线" panose="02010600030101010101" charset="-122"/>
                <a:ea typeface="等线" panose="02010600030101010101" charset="-122"/>
              </a:rPr>
              <a:t>汽车维修接待的重要性</a:t>
            </a:r>
            <a:endParaRPr kumimoji="0" lang="zh-CN" altLang="en-US" sz="5400" b="1" i="0" u="none" strike="noStrike" kern="1200" cap="none" spc="0" normalizeH="0" baseline="0" noProof="0" dirty="0">
              <a:ln w="9525">
                <a:solidFill>
                  <a:prstClr val="white"/>
                </a:solidFill>
                <a:prstDash val="solid"/>
              </a:ln>
              <a:solidFill>
                <a:prstClr val="black"/>
              </a:solidFill>
              <a:effectLst>
                <a:outerShdw blurRad="12700" dist="38100" dir="2700000" algn="tl" rotWithShape="0">
                  <a:prstClr val="white">
                    <a:lumMod val="50000"/>
                  </a:prstClr>
                </a:outerShdw>
              </a:effectLst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2476956" y="2307230"/>
            <a:ext cx="6867525" cy="3170099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400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en-US" altLang="zh-CN" sz="400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1.</a:t>
            </a:r>
            <a:r>
              <a:rPr lang="zh-CN" altLang="en-US" sz="400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有利于提高汽车品牌的核心市场竞争力</a:t>
            </a:r>
            <a:endParaRPr lang="zh-CN" altLang="en-US" sz="400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r>
              <a:rPr lang="en-US" altLang="zh-CN" sz="400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2.</a:t>
            </a:r>
            <a:r>
              <a:rPr lang="zh-CN" altLang="en-US" sz="400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有助于保障消费者的合法权益</a:t>
            </a:r>
            <a:endParaRPr lang="zh-CN" altLang="en-US" sz="400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r>
              <a:rPr lang="en-US" altLang="zh-CN" sz="400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3.</a:t>
            </a:r>
            <a:r>
              <a:rPr lang="zh-CN" altLang="en-US" sz="400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有助于获得更多的客户资源</a:t>
            </a:r>
            <a:endParaRPr lang="zh-CN" altLang="en-US" sz="400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ldLvl="0" animBg="1"/>
      <p:bldP spid="15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80000">
              <a:schemeClr val="accent4">
                <a:lumMod val="22000"/>
                <a:lumOff val="78000"/>
              </a:schemeClr>
            </a:gs>
            <a:gs pos="59000">
              <a:schemeClr val="accent4">
                <a:lumMod val="0"/>
                <a:lumOff val="100000"/>
              </a:schemeClr>
            </a:gs>
            <a:gs pos="100000">
              <a:schemeClr val="accent4">
                <a:lumMod val="100000"/>
              </a:schemeClr>
            </a:gs>
          </a:gsLst>
          <a:path path="rect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234050" cy="17733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矩形 9"/>
          <p:cNvSpPr/>
          <p:nvPr/>
        </p:nvSpPr>
        <p:spPr>
          <a:xfrm>
            <a:off x="4366895" y="260985"/>
            <a:ext cx="7357745" cy="9220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5400" b="1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latin typeface="等线" panose="02010600030101010101" charset="-122"/>
                <a:ea typeface="等线" panose="02010600030101010101" charset="-122"/>
              </a:rPr>
              <a:t>汽车维修接待的作用</a:t>
            </a:r>
            <a:endParaRPr kumimoji="0" lang="zh-CN" altLang="en-US" sz="5400" b="1" i="0" u="none" strike="noStrike" kern="1200" cap="none" spc="0" normalizeH="0" baseline="0" noProof="0" dirty="0">
              <a:ln w="9525">
                <a:solidFill>
                  <a:prstClr val="white"/>
                </a:solidFill>
                <a:prstDash val="solid"/>
              </a:ln>
              <a:solidFill>
                <a:prstClr val="black"/>
              </a:solidFill>
              <a:effectLst>
                <a:outerShdw blurRad="12700" dist="38100" dir="2700000" algn="tl" rotWithShape="0">
                  <a:prstClr val="white">
                    <a:lumMod val="50000"/>
                  </a:prstClr>
                </a:outerShdw>
              </a:effectLst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pic>
        <p:nvPicPr>
          <p:cNvPr id="2050" name="图片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279" y="1882708"/>
            <a:ext cx="6944139" cy="4714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" name="文本框 4"/>
          <p:cNvSpPr txBox="1"/>
          <p:nvPr/>
        </p:nvSpPr>
        <p:spPr>
          <a:xfrm>
            <a:off x="7315199" y="1923650"/>
            <a:ext cx="4704522" cy="46324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6700" algn="just">
              <a:lnSpc>
                <a:spcPts val="2700"/>
              </a:lnSpc>
            </a:pPr>
            <a:r>
              <a:rPr lang="en-US" altLang="zh-CN" sz="4400" kern="100" dirty="0"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1.</a:t>
            </a:r>
            <a:r>
              <a:rPr lang="zh-CN" altLang="zh-CN" sz="44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代表企业形象</a:t>
            </a:r>
            <a:endParaRPr lang="en-US" altLang="zh-CN" sz="3600" kern="100" dirty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marL="266700" algn="just">
              <a:lnSpc>
                <a:spcPts val="2700"/>
              </a:lnSpc>
            </a:pPr>
            <a:endParaRPr lang="zh-CN" altLang="zh-CN" sz="3600" kern="100" dirty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marL="266700" algn="just">
              <a:lnSpc>
                <a:spcPts val="2700"/>
              </a:lnSpc>
            </a:pPr>
            <a:r>
              <a:rPr lang="en-US" altLang="zh-CN" sz="4400" kern="100" dirty="0"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2.</a:t>
            </a:r>
            <a:r>
              <a:rPr lang="zh-CN" altLang="zh-CN" sz="44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影响企业利益</a:t>
            </a:r>
            <a:endParaRPr lang="zh-CN" altLang="zh-CN" sz="3600" kern="100" dirty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marL="266700" algn="just">
              <a:lnSpc>
                <a:spcPts val="2700"/>
              </a:lnSpc>
            </a:pPr>
            <a:endParaRPr lang="en-US" altLang="zh-CN" sz="4400" kern="100" dirty="0"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266700" algn="just">
              <a:lnSpc>
                <a:spcPts val="2700"/>
              </a:lnSpc>
            </a:pPr>
            <a:r>
              <a:rPr lang="en-US" altLang="zh-CN" sz="4400" kern="100" dirty="0"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3.</a:t>
            </a:r>
            <a:r>
              <a:rPr lang="zh-CN" altLang="zh-CN" sz="44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反映企业技术</a:t>
            </a:r>
            <a:endParaRPr lang="en-US" altLang="zh-CN" sz="4400" kern="100" dirty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marL="266700" algn="just">
              <a:lnSpc>
                <a:spcPts val="2700"/>
              </a:lnSpc>
            </a:pPr>
            <a:endParaRPr lang="en-US" altLang="zh-CN" sz="4400" kern="1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marL="266700" algn="just">
              <a:lnSpc>
                <a:spcPts val="2700"/>
              </a:lnSpc>
            </a:pPr>
            <a:r>
              <a:rPr lang="zh-CN" altLang="zh-CN" sz="44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管理整体素质</a:t>
            </a:r>
            <a:endParaRPr lang="zh-CN" altLang="zh-CN" sz="3600" kern="100" dirty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marL="266700" algn="just">
              <a:lnSpc>
                <a:spcPts val="2700"/>
              </a:lnSpc>
            </a:pPr>
            <a:endParaRPr lang="en-US" altLang="zh-CN" sz="4400" kern="100" dirty="0"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266700" algn="just">
              <a:lnSpc>
                <a:spcPts val="2700"/>
              </a:lnSpc>
            </a:pPr>
            <a:r>
              <a:rPr lang="en-US" altLang="zh-CN" sz="4400" kern="100" dirty="0"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4.</a:t>
            </a:r>
            <a:r>
              <a:rPr lang="zh-CN" altLang="zh-CN" sz="44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沟通维修企业</a:t>
            </a:r>
            <a:endParaRPr lang="en-US" altLang="zh-CN" sz="4400" kern="100" dirty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marL="266700" algn="just">
              <a:lnSpc>
                <a:spcPts val="2700"/>
              </a:lnSpc>
            </a:pPr>
            <a:endParaRPr lang="en-US" altLang="zh-CN" sz="4400" kern="1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marL="266700" algn="just">
              <a:lnSpc>
                <a:spcPts val="2700"/>
              </a:lnSpc>
            </a:pPr>
            <a:r>
              <a:rPr lang="zh-CN" altLang="zh-CN" sz="44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与车主之间的桥</a:t>
            </a:r>
            <a:endParaRPr lang="en-US" altLang="zh-CN" sz="4400" kern="100" dirty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marL="266700" algn="just">
              <a:lnSpc>
                <a:spcPts val="2700"/>
              </a:lnSpc>
            </a:pPr>
            <a:endParaRPr lang="en-US" altLang="zh-CN" sz="4400" kern="1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marL="266700" algn="just">
              <a:lnSpc>
                <a:spcPts val="2700"/>
              </a:lnSpc>
            </a:pPr>
            <a:r>
              <a:rPr lang="zh-CN" altLang="zh-CN" sz="44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梁</a:t>
            </a:r>
            <a:endParaRPr lang="zh-CN" altLang="zh-CN" sz="3600" kern="100" dirty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80000">
              <a:schemeClr val="accent4">
                <a:lumMod val="22000"/>
                <a:lumOff val="78000"/>
              </a:schemeClr>
            </a:gs>
            <a:gs pos="59000">
              <a:schemeClr val="accent4">
                <a:lumMod val="0"/>
                <a:lumOff val="100000"/>
              </a:schemeClr>
            </a:gs>
            <a:gs pos="100000">
              <a:schemeClr val="accent4">
                <a:lumMod val="100000"/>
              </a:schemeClr>
            </a:gs>
          </a:gsLst>
          <a:path path="rect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234050" cy="17733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矩形: 圆角 4"/>
          <p:cNvSpPr/>
          <p:nvPr/>
        </p:nvSpPr>
        <p:spPr>
          <a:xfrm>
            <a:off x="2050473" y="2179782"/>
            <a:ext cx="7158182" cy="2530763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sz="4800" b="1" dirty="0"/>
              <a:t>课后练习</a:t>
            </a:r>
            <a:endParaRPr lang="zh-CN" sz="48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6" name="弧形 5"/>
          <p:cNvSpPr/>
          <p:nvPr/>
        </p:nvSpPr>
        <p:spPr>
          <a:xfrm>
            <a:off x="6954983" y="1773380"/>
            <a:ext cx="2623127" cy="1670627"/>
          </a:xfrm>
          <a:prstGeom prst="arc">
            <a:avLst/>
          </a:prstGeom>
          <a:ln w="57150" cap="flat" cmpd="sng" algn="ctr">
            <a:solidFill>
              <a:schemeClr val="accent4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弧形 6"/>
          <p:cNvSpPr/>
          <p:nvPr/>
        </p:nvSpPr>
        <p:spPr>
          <a:xfrm rot="11080161">
            <a:off x="1547277" y="3427762"/>
            <a:ext cx="2623127" cy="1670627"/>
          </a:xfrm>
          <a:prstGeom prst="arc">
            <a:avLst/>
          </a:prstGeom>
          <a:ln w="57150" cap="flat" cmpd="sng" algn="ctr">
            <a:solidFill>
              <a:schemeClr val="accent4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896</Words>
  <Application>WPS 演示</Application>
  <PresentationFormat>宽屏</PresentationFormat>
  <Paragraphs>109</Paragraphs>
  <Slides>15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15</vt:i4>
      </vt:variant>
    </vt:vector>
  </HeadingPairs>
  <TitlesOfParts>
    <vt:vector size="26" baseType="lpstr">
      <vt:lpstr>Arial</vt:lpstr>
      <vt:lpstr>宋体</vt:lpstr>
      <vt:lpstr>Wingdings</vt:lpstr>
      <vt:lpstr>等线</vt:lpstr>
      <vt:lpstr>Times New Roman</vt:lpstr>
      <vt:lpstr>微软雅黑</vt:lpstr>
      <vt:lpstr>Arial Unicode MS</vt:lpstr>
      <vt:lpstr>Calibri</vt:lpstr>
      <vt:lpstr>等线 Light</vt:lpstr>
      <vt:lpstr>Office 主题​​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hxcjrhzx</cp:lastModifiedBy>
  <cp:revision>12</cp:revision>
  <dcterms:created xsi:type="dcterms:W3CDTF">2023-03-01T16:19:00Z</dcterms:created>
  <dcterms:modified xsi:type="dcterms:W3CDTF">2023-03-16T08:25:23Z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326C1B1BB5F7403DA6AC89DFCB8FA9F3</vt:lpwstr>
  </property>
  <property fmtid="{D5CDD505-2E9C-101B-9397-08002B2CF9AE}" pid="3" name="KSOProductBuildVer">
    <vt:lpwstr>2052-11.8.2.8959</vt:lpwstr>
  </property>
</Properties>
</file>