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71" r:id="rId4"/>
    <p:sldId id="257" r:id="rId5"/>
    <p:sldId id="277" r:id="rId6"/>
    <p:sldId id="284" r:id="rId7"/>
    <p:sldId id="278" r:id="rId8"/>
    <p:sldId id="285" r:id="rId9"/>
    <p:sldId id="286" r:id="rId10"/>
    <p:sldId id="26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0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645DF-691C-4BCD-94D9-8BAE88172511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B3879-19B2-413F-B501-2F56AD86AC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://www.qiche365.org.cn/index/vin/vin-place-6.jsp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://www.qiche365.org.cn/index/vin/vin-place-2.jsp" TargetMode="External"/><Relationship Id="rId12" Type="http://schemas.openxmlformats.org/officeDocument/2006/relationships/image" Target="../media/image10.jpeg"/><Relationship Id="rId2" Type="http://schemas.openxmlformats.org/officeDocument/2006/relationships/image" Target="../media/image1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hyperlink" Target="http://www.qiche365.org.cn/index/vin/vin-place-4.jsp" TargetMode="External"/><Relationship Id="rId5" Type="http://schemas.openxmlformats.org/officeDocument/2006/relationships/hyperlink" Target="http://www.qiche365.org.cn/index/vin/vin-place-1.jsp" TargetMode="External"/><Relationship Id="rId15" Type="http://schemas.openxmlformats.org/officeDocument/2006/relationships/hyperlink" Target="http://www.qiche365.org.cn/index/vin/vin-place-5.jsp" TargetMode="External"/><Relationship Id="rId10" Type="http://schemas.openxmlformats.org/officeDocument/2006/relationships/image" Target="../media/image9.jpeg"/><Relationship Id="rId4" Type="http://schemas.openxmlformats.org/officeDocument/2006/relationships/image" Target="../media/image6.jpeg"/><Relationship Id="rId9" Type="http://schemas.openxmlformats.org/officeDocument/2006/relationships/hyperlink" Target="http://www.qiche365.org.cn/index/vin/vin-place-3.jsp" TargetMode="External"/><Relationship Id="rId1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圆角 4"/>
          <p:cNvSpPr/>
          <p:nvPr/>
        </p:nvSpPr>
        <p:spPr>
          <a:xfrm>
            <a:off x="2050473" y="2179782"/>
            <a:ext cx="7158182" cy="25307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800" b="1" dirty="0"/>
              <a:t>课题四 </a:t>
            </a:r>
            <a:endParaRPr lang="en-US" altLang="zh-CN" sz="4800" b="1" dirty="0"/>
          </a:p>
          <a:p>
            <a:pPr algn="ctr"/>
            <a:r>
              <a:rPr lang="zh-CN" altLang="en-US" sz="4800" b="1" dirty="0"/>
              <a:t>汽车维修接待的业务知识</a:t>
            </a:r>
          </a:p>
        </p:txBody>
      </p:sp>
      <p:sp>
        <p:nvSpPr>
          <p:cNvPr id="6" name="弧形 5"/>
          <p:cNvSpPr/>
          <p:nvPr/>
        </p:nvSpPr>
        <p:spPr>
          <a:xfrm>
            <a:off x="6954983" y="1773380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1080161">
            <a:off x="1547277" y="3427762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049577" y="5116947"/>
            <a:ext cx="77555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任务 二 车辆识别和维修配件常识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6445714" y="1939378"/>
            <a:ext cx="5022573" cy="4154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1.</a:t>
            </a:r>
            <a:r>
              <a:rPr lang="zh-CN" altLang="en-US" sz="4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这个视频，说了一件什么事情？</a:t>
            </a:r>
            <a:endParaRPr lang="en-US" altLang="zh-CN" sz="4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2.</a:t>
            </a:r>
            <a:r>
              <a:rPr lang="zh-CN" altLang="en-US" sz="4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交通警察是如何分辨套牌车辆的？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4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pic>
        <p:nvPicPr>
          <p:cNvPr id="5" name="3F0B84299FC9152302A14A4D6458DE33">
            <a:hlinkClick r:id="" action="ppaction://media"/>
            <a:extLst>
              <a:ext uri="{FF2B5EF4-FFF2-40B4-BE49-F238E27FC236}">
                <a16:creationId xmlns:a16="http://schemas.microsoft.com/office/drawing/2014/main" id="{0DE1A298-A83F-7430-0CA1-EBAEAA3E70E6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252" y="2016944"/>
            <a:ext cx="6240999" cy="4077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8070">
                <p:cTn id="7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437745" y="1877439"/>
            <a:ext cx="5321029" cy="43385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　</a:t>
            </a:r>
            <a:r>
              <a:rPr lang="en-US" altLang="zh-CN" sz="2800" dirty="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VIN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是指</a:t>
            </a:r>
            <a:r>
              <a:rPr lang="en-US" altLang="zh-CN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vehicle identification number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，中文名叫车辆识别代码，它是一个由</a:t>
            </a:r>
            <a:r>
              <a:rPr lang="en-US" altLang="zh-CN" sz="2800" dirty="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17</a:t>
            </a:r>
            <a:r>
              <a:rPr lang="zh-CN" altLang="en-US" sz="2800" dirty="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位阿拉伯数字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、大写拉丁字母组成的编码。又称</a:t>
            </a:r>
            <a:r>
              <a:rPr lang="en-US" altLang="zh-CN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17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位识别代码。</a:t>
            </a:r>
          </a:p>
          <a:p>
            <a:pPr algn="ctr"/>
            <a:r>
              <a:rPr lang="en-US" altLang="zh-CN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VIN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码经过排列组合，可使车辆在</a:t>
            </a:r>
            <a:r>
              <a:rPr lang="en-US" altLang="zh-CN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30</a:t>
            </a:r>
            <a:r>
              <a:rPr lang="zh-CN" altLang="en-US" sz="2800" dirty="0">
                <a:solidFill>
                  <a:srgbClr val="7030A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年内不会发生重号现象，就像人们的身份证一样，所以又被称为“汽车身份证”</a:t>
            </a:r>
          </a:p>
        </p:txBody>
      </p:sp>
      <p:sp>
        <p:nvSpPr>
          <p:cNvPr id="9" name="矩形 8"/>
          <p:cNvSpPr/>
          <p:nvPr/>
        </p:nvSpPr>
        <p:spPr>
          <a:xfrm>
            <a:off x="4029769" y="226527"/>
            <a:ext cx="66710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一、车辆识别</a:t>
            </a:r>
            <a:endParaRPr lang="zh-CN" alt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文本框 9222">
            <a:extLst>
              <a:ext uri="{FF2B5EF4-FFF2-40B4-BE49-F238E27FC236}">
                <a16:creationId xmlns:a16="http://schemas.microsoft.com/office/drawing/2014/main" id="{19C252A2-85AD-B9EC-9D23-50EB0C823B19}"/>
              </a:ext>
            </a:extLst>
          </p:cNvPr>
          <p:cNvSpPr txBox="1"/>
          <p:nvPr/>
        </p:nvSpPr>
        <p:spPr>
          <a:xfrm>
            <a:off x="6433228" y="1773380"/>
            <a:ext cx="4458200" cy="418576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zh-CN" altLang="en-US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　　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在车辆识别代号中仅能采用下列阿拉伯数字和大写的罗马字母。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　　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1 2 3 4 5 6 7 8 9 0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　　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A B C D E F G H J K L M N P R S T U V W X Y Z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</a:rPr>
              <a:t>　　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（字母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I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、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O 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及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Q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不能使用）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4234050" y="52298"/>
            <a:ext cx="795795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任务：</a:t>
            </a:r>
            <a:r>
              <a:rPr lang="zh-CN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请同学们在大白纸上画出</a:t>
            </a:r>
            <a:r>
              <a:rPr lang="en-US" altLang="zh-CN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VIN</a:t>
            </a:r>
            <a:r>
              <a:rPr lang="zh-CN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码的格式，并且写出每个数字的含义</a:t>
            </a:r>
            <a:endParaRPr kumimoji="0" lang="zh-CN" altLang="en-US" sz="4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aphicFrame>
        <p:nvGraphicFramePr>
          <p:cNvPr id="8" name="表格 9">
            <a:extLst>
              <a:ext uri="{FF2B5EF4-FFF2-40B4-BE49-F238E27FC236}">
                <a16:creationId xmlns:a16="http://schemas.microsoft.com/office/drawing/2014/main" id="{96FDB796-4807-9F10-E29C-5E9BA1FD7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653342"/>
              </p:ext>
            </p:extLst>
          </p:nvPr>
        </p:nvGraphicFramePr>
        <p:xfrm>
          <a:off x="611936" y="3698339"/>
          <a:ext cx="10968128" cy="2772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5184">
                  <a:extLst>
                    <a:ext uri="{9D8B030D-6E8A-4147-A177-3AD203B41FA5}">
                      <a16:colId xmlns:a16="http://schemas.microsoft.com/office/drawing/2014/main" val="729166761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1502017414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857437256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2892994051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2920080704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3998292571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1453910519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3918907902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2874968326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2679206446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2117980951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3172088346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1996268333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33379504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4115075091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1018509760"/>
                    </a:ext>
                  </a:extLst>
                </a:gridCol>
                <a:gridCol w="645184">
                  <a:extLst>
                    <a:ext uri="{9D8B030D-6E8A-4147-A177-3AD203B41FA5}">
                      <a16:colId xmlns:a16="http://schemas.microsoft.com/office/drawing/2014/main" val="3390198550"/>
                    </a:ext>
                  </a:extLst>
                </a:gridCol>
              </a:tblGrid>
              <a:tr h="13862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2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3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4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5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6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7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8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9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10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11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12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13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14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15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16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17</a:t>
                      </a:r>
                      <a:endParaRPr lang="zh-CN" altLang="en-US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3140049"/>
                  </a:ext>
                </a:extLst>
              </a:tr>
              <a:tr h="1386282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世界制造厂识别代码（</a:t>
                      </a:r>
                      <a:r>
                        <a:rPr lang="en-US" altLang="zh-CN" sz="2800" dirty="0"/>
                        <a:t>WMI</a:t>
                      </a:r>
                      <a:r>
                        <a:rPr lang="zh-CN" altLang="en-US" sz="2800" dirty="0"/>
                        <a:t>）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车辆说明部分</a:t>
                      </a:r>
                      <a:r>
                        <a:rPr lang="en-US" altLang="zh-CN" sz="2800" dirty="0"/>
                        <a:t>(VDS)</a:t>
                      </a:r>
                      <a:endParaRPr lang="zh-CN" altLang="en-US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车辆指示部分</a:t>
                      </a:r>
                      <a:r>
                        <a:rPr lang="en-US" altLang="zh-CN" sz="2800" dirty="0"/>
                        <a:t>(VIS)</a:t>
                      </a:r>
                      <a:endParaRPr lang="zh-CN" altLang="en-US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407804"/>
                  </a:ext>
                </a:extLst>
              </a:tr>
            </a:tbl>
          </a:graphicData>
        </a:graphic>
      </p:graphicFrame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AFCC3C7A-213D-C254-1B1D-E9EC1E6D7F83}"/>
              </a:ext>
            </a:extLst>
          </p:cNvPr>
          <p:cNvCxnSpPr/>
          <p:nvPr/>
        </p:nvCxnSpPr>
        <p:spPr>
          <a:xfrm flipH="1" flipV="1">
            <a:off x="749030" y="3015574"/>
            <a:ext cx="214008" cy="68276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09F35174-103F-526A-5F93-646B33137782}"/>
              </a:ext>
            </a:extLst>
          </p:cNvPr>
          <p:cNvSpPr/>
          <p:nvPr/>
        </p:nvSpPr>
        <p:spPr>
          <a:xfrm rot="16200000">
            <a:off x="1638711" y="3057143"/>
            <a:ext cx="538678" cy="743714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354FDF73-6058-23AA-9133-EBEF4E7A7C9B}"/>
              </a:ext>
            </a:extLst>
          </p:cNvPr>
          <p:cNvCxnSpPr/>
          <p:nvPr/>
        </p:nvCxnSpPr>
        <p:spPr>
          <a:xfrm flipH="1" flipV="1">
            <a:off x="1728021" y="2746235"/>
            <a:ext cx="214008" cy="68276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105E29D9-12F9-2CE1-AAD0-D6189BF90161}"/>
              </a:ext>
            </a:extLst>
          </p:cNvPr>
          <p:cNvCxnSpPr>
            <a:cxnSpLocks/>
          </p:cNvCxnSpPr>
          <p:nvPr/>
        </p:nvCxnSpPr>
        <p:spPr>
          <a:xfrm flipH="1" flipV="1">
            <a:off x="2707012" y="2688098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622B266-3D58-E2C1-5B09-F09014CDBC25}"/>
              </a:ext>
            </a:extLst>
          </p:cNvPr>
          <p:cNvCxnSpPr>
            <a:cxnSpLocks/>
          </p:cNvCxnSpPr>
          <p:nvPr/>
        </p:nvCxnSpPr>
        <p:spPr>
          <a:xfrm flipH="1" flipV="1">
            <a:off x="3430229" y="2688098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C8A5C76-5176-16A7-25BD-853CCC9CE174}"/>
              </a:ext>
            </a:extLst>
          </p:cNvPr>
          <p:cNvCxnSpPr>
            <a:cxnSpLocks/>
          </p:cNvCxnSpPr>
          <p:nvPr/>
        </p:nvCxnSpPr>
        <p:spPr>
          <a:xfrm flipH="1" flipV="1">
            <a:off x="3990598" y="2688098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右大括号 17">
            <a:extLst>
              <a:ext uri="{FF2B5EF4-FFF2-40B4-BE49-F238E27FC236}">
                <a16:creationId xmlns:a16="http://schemas.microsoft.com/office/drawing/2014/main" id="{5F300295-642C-33CD-3C86-1B95D5C26EA6}"/>
              </a:ext>
            </a:extLst>
          </p:cNvPr>
          <p:cNvSpPr/>
          <p:nvPr/>
        </p:nvSpPr>
        <p:spPr>
          <a:xfrm rot="16200000">
            <a:off x="4863495" y="3090700"/>
            <a:ext cx="538678" cy="743714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D0F200F2-753F-02E9-C835-E29B8A3459AA}"/>
              </a:ext>
            </a:extLst>
          </p:cNvPr>
          <p:cNvCxnSpPr/>
          <p:nvPr/>
        </p:nvCxnSpPr>
        <p:spPr>
          <a:xfrm flipH="1" flipV="1">
            <a:off x="4930834" y="2599276"/>
            <a:ext cx="214008" cy="68276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5B667ED6-0BB5-DADA-B6BE-E64E17F16874}"/>
              </a:ext>
            </a:extLst>
          </p:cNvPr>
          <p:cNvCxnSpPr>
            <a:cxnSpLocks/>
          </p:cNvCxnSpPr>
          <p:nvPr/>
        </p:nvCxnSpPr>
        <p:spPr>
          <a:xfrm flipH="1" flipV="1">
            <a:off x="5887201" y="2688098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B881E3C-6106-CDE9-9928-C728E171068F}"/>
              </a:ext>
            </a:extLst>
          </p:cNvPr>
          <p:cNvCxnSpPr>
            <a:cxnSpLocks/>
          </p:cNvCxnSpPr>
          <p:nvPr/>
        </p:nvCxnSpPr>
        <p:spPr>
          <a:xfrm flipH="1" flipV="1">
            <a:off x="6568758" y="2702004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E2DBB86-6A99-CA43-3F76-B18110914E3B}"/>
              </a:ext>
            </a:extLst>
          </p:cNvPr>
          <p:cNvCxnSpPr>
            <a:cxnSpLocks/>
          </p:cNvCxnSpPr>
          <p:nvPr/>
        </p:nvCxnSpPr>
        <p:spPr>
          <a:xfrm flipH="1" flipV="1">
            <a:off x="7208577" y="2677240"/>
            <a:ext cx="201686" cy="10102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右大括号 22">
            <a:extLst>
              <a:ext uri="{FF2B5EF4-FFF2-40B4-BE49-F238E27FC236}">
                <a16:creationId xmlns:a16="http://schemas.microsoft.com/office/drawing/2014/main" id="{1C2F4FE8-799C-35D7-2CFA-472D53868BC2}"/>
              </a:ext>
            </a:extLst>
          </p:cNvPr>
          <p:cNvSpPr/>
          <p:nvPr/>
        </p:nvSpPr>
        <p:spPr>
          <a:xfrm rot="16200000">
            <a:off x="9399302" y="1775810"/>
            <a:ext cx="538678" cy="3217917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07133FC-D22B-877B-2806-1277B47140E1}"/>
              </a:ext>
            </a:extLst>
          </p:cNvPr>
          <p:cNvCxnSpPr/>
          <p:nvPr/>
        </p:nvCxnSpPr>
        <p:spPr>
          <a:xfrm flipH="1" flipV="1">
            <a:off x="9484988" y="2613861"/>
            <a:ext cx="214008" cy="68276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4DA6AB0E-37DF-220E-0334-6F8268993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773381"/>
            <a:ext cx="11692889" cy="476870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11569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4234050" y="593864"/>
            <a:ext cx="66710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请你说一说，</a:t>
            </a:r>
            <a:r>
              <a:rPr kumimoji="0" lang="en-US" altLang="zh-CN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VIN</a:t>
            </a:r>
            <a:r>
              <a:rPr kumimoji="0" lang="zh-CN" altLang="en-US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码可以应用在哪些地方？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0CF75B2-AB39-0B78-CC9F-C8A1EAA5EB04}"/>
              </a:ext>
            </a:extLst>
          </p:cNvPr>
          <p:cNvSpPr/>
          <p:nvPr/>
        </p:nvSpPr>
        <p:spPr>
          <a:xfrm>
            <a:off x="621792" y="2724912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车辆管理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4B6F2D2-9E3E-AD25-0E76-BB5F6B4547CA}"/>
              </a:ext>
            </a:extLst>
          </p:cNvPr>
          <p:cNvSpPr/>
          <p:nvPr/>
        </p:nvSpPr>
        <p:spPr>
          <a:xfrm>
            <a:off x="621792" y="4109260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车辆检测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FC339A7-4CB8-A069-5729-BF8C78AE64B9}"/>
              </a:ext>
            </a:extLst>
          </p:cNvPr>
          <p:cNvSpPr/>
          <p:nvPr/>
        </p:nvSpPr>
        <p:spPr>
          <a:xfrm>
            <a:off x="3639312" y="2724912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车辆防盗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EDA5B58-5F36-438C-79AB-85430D0FBA8E}"/>
              </a:ext>
            </a:extLst>
          </p:cNvPr>
          <p:cNvSpPr/>
          <p:nvPr/>
        </p:nvSpPr>
        <p:spPr>
          <a:xfrm>
            <a:off x="3639312" y="4109260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车辆维修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FEC08E-27F7-79AD-984F-FC3B55378712}"/>
              </a:ext>
            </a:extLst>
          </p:cNvPr>
          <p:cNvSpPr/>
          <p:nvPr/>
        </p:nvSpPr>
        <p:spPr>
          <a:xfrm>
            <a:off x="6656832" y="2703576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车辆召回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75967C2-8B63-770E-A158-BF16616BA86A}"/>
              </a:ext>
            </a:extLst>
          </p:cNvPr>
          <p:cNvSpPr/>
          <p:nvPr/>
        </p:nvSpPr>
        <p:spPr>
          <a:xfrm>
            <a:off x="6630794" y="4109260"/>
            <a:ext cx="2255520" cy="865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车辆保险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2E903A7-312F-9DD8-49AE-5E55A584D873}"/>
              </a:ext>
            </a:extLst>
          </p:cNvPr>
          <p:cNvSpPr/>
          <p:nvPr/>
        </p:nvSpPr>
        <p:spPr>
          <a:xfrm>
            <a:off x="9622276" y="3124200"/>
            <a:ext cx="225552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二手车交易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329356" cy="1394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3194947" y="205038"/>
            <a:ext cx="440290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汽车上，</a:t>
            </a:r>
            <a:r>
              <a:rPr kumimoji="0" lang="en-US" altLang="zh-CN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VIN</a:t>
            </a:r>
            <a:r>
              <a:rPr kumimoji="0" lang="zh-CN" altLang="en-US" sz="4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码常见的位置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0CF75B2-AB39-0B78-CC9F-C8A1EAA5EB04}"/>
              </a:ext>
            </a:extLst>
          </p:cNvPr>
          <p:cNvSpPr/>
          <p:nvPr/>
        </p:nvSpPr>
        <p:spPr>
          <a:xfrm>
            <a:off x="536917" y="2724912"/>
            <a:ext cx="4191637" cy="8656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3600" b="1" dirty="0">
                <a:solidFill>
                  <a:prstClr val="white"/>
                </a:solidFill>
              </a:rPr>
              <a:t>前挡风玻璃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4B6F2D2-9E3E-AD25-0E76-BB5F6B4547CA}"/>
              </a:ext>
            </a:extLst>
          </p:cNvPr>
          <p:cNvSpPr/>
          <p:nvPr/>
        </p:nvSpPr>
        <p:spPr>
          <a:xfrm>
            <a:off x="621792" y="4109260"/>
            <a:ext cx="4018788" cy="8656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3600" b="1" dirty="0">
                <a:solidFill>
                  <a:prstClr val="white"/>
                </a:solidFill>
              </a:rPr>
              <a:t>副驾铭牌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EDA5B58-5F36-438C-79AB-85430D0FBA8E}"/>
              </a:ext>
            </a:extLst>
          </p:cNvPr>
          <p:cNvSpPr/>
          <p:nvPr/>
        </p:nvSpPr>
        <p:spPr>
          <a:xfrm>
            <a:off x="621792" y="5355130"/>
            <a:ext cx="4018788" cy="8656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3600" b="1" dirty="0">
                <a:solidFill>
                  <a:prstClr val="white"/>
                </a:solidFill>
              </a:rPr>
              <a:t>副驾座椅底部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1647784313091">
            <a:hlinkClick r:id="" action="ppaction://media"/>
            <a:extLst>
              <a:ext uri="{FF2B5EF4-FFF2-40B4-BE49-F238E27FC236}">
                <a16:creationId xmlns:a16="http://schemas.microsoft.com/office/drawing/2014/main" id="{EC4BDF04-4145-CDDD-3990-6B0BE7F492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63446" y="124163"/>
            <a:ext cx="4602824" cy="63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3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9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29356" cy="1394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3853914" y="114951"/>
            <a:ext cx="689774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任务：请你在凯捷上找到</a:t>
            </a:r>
            <a:r>
              <a:rPr lang="en-US" altLang="zh-CN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VIN</a:t>
            </a:r>
            <a:r>
              <a:rPr lang="zh-CN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码，并拍照上传</a:t>
            </a:r>
            <a:endParaRPr kumimoji="0" lang="zh-CN" altLang="en-US" sz="4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3" name="组合 22">
            <a:extLst>
              <a:ext uri="{FF2B5EF4-FFF2-40B4-BE49-F238E27FC236}">
                <a16:creationId xmlns:a16="http://schemas.microsoft.com/office/drawing/2014/main" id="{EAFC071E-8803-54C9-C815-500A35469F88}"/>
              </a:ext>
            </a:extLst>
          </p:cNvPr>
          <p:cNvGrpSpPr/>
          <p:nvPr/>
        </p:nvGrpSpPr>
        <p:grpSpPr>
          <a:xfrm>
            <a:off x="597662" y="1684611"/>
            <a:ext cx="10745470" cy="4895342"/>
            <a:chOff x="1870" y="3049"/>
            <a:chExt cx="22293" cy="6840"/>
          </a:xfrm>
        </p:grpSpPr>
        <p:grpSp>
          <p:nvGrpSpPr>
            <p:cNvPr id="5" name="组合 20">
              <a:extLst>
                <a:ext uri="{FF2B5EF4-FFF2-40B4-BE49-F238E27FC236}">
                  <a16:creationId xmlns:a16="http://schemas.microsoft.com/office/drawing/2014/main" id="{DE298120-EF22-A1E4-0ADC-8788F0A941F6}"/>
                </a:ext>
              </a:extLst>
            </p:cNvPr>
            <p:cNvGrpSpPr/>
            <p:nvPr/>
          </p:nvGrpSpPr>
          <p:grpSpPr>
            <a:xfrm>
              <a:off x="1870" y="3051"/>
              <a:ext cx="5344" cy="3309"/>
              <a:chOff x="1870" y="3051"/>
              <a:chExt cx="5344" cy="3309"/>
            </a:xfrm>
          </p:grpSpPr>
          <p:sp>
            <p:nvSpPr>
              <p:cNvPr id="37" name="矩形 558083">
                <a:extLst>
                  <a:ext uri="{FF2B5EF4-FFF2-40B4-BE49-F238E27FC236}">
                    <a16:creationId xmlns:a16="http://schemas.microsoft.com/office/drawing/2014/main" id="{9365817C-CA2F-7268-9115-78BF0BBD1F68}"/>
                  </a:ext>
                </a:extLst>
              </p:cNvPr>
              <p:cNvSpPr/>
              <p:nvPr/>
            </p:nvSpPr>
            <p:spPr>
              <a:xfrm>
                <a:off x="1870" y="5898"/>
                <a:ext cx="5344" cy="462"/>
              </a:xfrm>
              <a:prstGeom prst="rect">
                <a:avLst/>
              </a:prstGeom>
              <a:solidFill>
                <a:srgbClr val="5B9BD5"/>
              </a:solidFill>
              <a:ln w="9525" cap="flat" cmpd="sng">
                <a:solidFill>
                  <a:sysClr val="windowText" lastClr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标致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307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右前悬挂上的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VIN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码</a:t>
                </a:r>
              </a:p>
            </p:txBody>
          </p:sp>
          <p:pic>
            <p:nvPicPr>
              <p:cNvPr id="38" name="图片 558084" descr="照片 001">
                <a:extLst>
                  <a:ext uri="{FF2B5EF4-FFF2-40B4-BE49-F238E27FC236}">
                    <a16:creationId xmlns:a16="http://schemas.microsoft.com/office/drawing/2014/main" id="{1C3D539D-EE3B-C69C-0767-9BE4DFFC8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0" y="3051"/>
                <a:ext cx="5344" cy="266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6" name="组合 19">
              <a:extLst>
                <a:ext uri="{FF2B5EF4-FFF2-40B4-BE49-F238E27FC236}">
                  <a16:creationId xmlns:a16="http://schemas.microsoft.com/office/drawing/2014/main" id="{7265669C-E3F9-EC3A-922B-F6EB1DFE3A93}"/>
                </a:ext>
              </a:extLst>
            </p:cNvPr>
            <p:cNvGrpSpPr/>
            <p:nvPr/>
          </p:nvGrpSpPr>
          <p:grpSpPr>
            <a:xfrm>
              <a:off x="7521" y="3051"/>
              <a:ext cx="5344" cy="3307"/>
              <a:chOff x="7527" y="3051"/>
              <a:chExt cx="5344" cy="3307"/>
            </a:xfrm>
          </p:grpSpPr>
          <p:sp>
            <p:nvSpPr>
              <p:cNvPr id="35" name="矩形 559107">
                <a:extLst>
                  <a:ext uri="{FF2B5EF4-FFF2-40B4-BE49-F238E27FC236}">
                    <a16:creationId xmlns:a16="http://schemas.microsoft.com/office/drawing/2014/main" id="{9340CBD4-18B3-9F08-BB82-EF62371372C1}"/>
                  </a:ext>
                </a:extLst>
              </p:cNvPr>
              <p:cNvSpPr/>
              <p:nvPr/>
            </p:nvSpPr>
            <p:spPr>
              <a:xfrm>
                <a:off x="7527" y="5898"/>
                <a:ext cx="5344" cy="461"/>
              </a:xfrm>
              <a:prstGeom prst="rect">
                <a:avLst/>
              </a:prstGeom>
              <a:solidFill>
                <a:srgbClr val="5B9BD5"/>
              </a:solidFill>
              <a:ln w="9525" cap="flat" cmpd="sng">
                <a:solidFill>
                  <a:sysClr val="windowText" lastClr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标致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307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右前横梁上的铭牌</a:t>
                </a:r>
              </a:p>
            </p:txBody>
          </p:sp>
          <p:pic>
            <p:nvPicPr>
              <p:cNvPr id="36" name="图片 559108" descr="照片 003">
                <a:extLst>
                  <a:ext uri="{FF2B5EF4-FFF2-40B4-BE49-F238E27FC236}">
                    <a16:creationId xmlns:a16="http://schemas.microsoft.com/office/drawing/2014/main" id="{C0AD78A8-4261-8942-A9B6-A15DDD7BCF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27" y="3051"/>
                <a:ext cx="5344" cy="266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7" name="组合 21">
              <a:extLst>
                <a:ext uri="{FF2B5EF4-FFF2-40B4-BE49-F238E27FC236}">
                  <a16:creationId xmlns:a16="http://schemas.microsoft.com/office/drawing/2014/main" id="{F5C66B15-DE05-FF3A-81BE-3D5F60A42116}"/>
                </a:ext>
              </a:extLst>
            </p:cNvPr>
            <p:cNvGrpSpPr/>
            <p:nvPr/>
          </p:nvGrpSpPr>
          <p:grpSpPr>
            <a:xfrm>
              <a:off x="13172" y="3052"/>
              <a:ext cx="5344" cy="3306"/>
              <a:chOff x="13183" y="3052"/>
              <a:chExt cx="5344" cy="3306"/>
            </a:xfrm>
          </p:grpSpPr>
          <p:grpSp>
            <p:nvGrpSpPr>
              <p:cNvPr id="31" name="组合 10">
                <a:extLst>
                  <a:ext uri="{FF2B5EF4-FFF2-40B4-BE49-F238E27FC236}">
                    <a16:creationId xmlns:a16="http://schemas.microsoft.com/office/drawing/2014/main" id="{A3BD0425-8D92-20FD-C811-009F2DC4CCB6}"/>
                  </a:ext>
                </a:extLst>
              </p:cNvPr>
              <p:cNvGrpSpPr/>
              <p:nvPr/>
            </p:nvGrpSpPr>
            <p:grpSpPr>
              <a:xfrm>
                <a:off x="13183" y="3052"/>
                <a:ext cx="5344" cy="3306"/>
                <a:chOff x="13183" y="3052"/>
                <a:chExt cx="5344" cy="3306"/>
              </a:xfrm>
            </p:grpSpPr>
            <p:pic>
              <p:nvPicPr>
                <p:cNvPr id="33" name="图片 560131" descr="vin-1-s">
                  <a:hlinkClick r:id="rId5"/>
                  <a:extLst>
                    <a:ext uri="{FF2B5EF4-FFF2-40B4-BE49-F238E27FC236}">
                      <a16:creationId xmlns:a16="http://schemas.microsoft.com/office/drawing/2014/main" id="{0893E82E-2F2B-EA88-8BD4-D212DCACAB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83" y="3052"/>
                  <a:ext cx="5343" cy="2673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34" name="矩形 559107">
                  <a:extLst>
                    <a:ext uri="{FF2B5EF4-FFF2-40B4-BE49-F238E27FC236}">
                      <a16:creationId xmlns:a16="http://schemas.microsoft.com/office/drawing/2014/main" id="{65097121-E4B9-3B61-B048-61D053138C64}"/>
                    </a:ext>
                  </a:extLst>
                </p:cNvPr>
                <p:cNvSpPr/>
                <p:nvPr/>
              </p:nvSpPr>
              <p:spPr>
                <a:xfrm>
                  <a:off x="13183" y="5898"/>
                  <a:ext cx="5344" cy="461"/>
                </a:xfrm>
                <a:prstGeom prst="rect">
                  <a:avLst/>
                </a:prstGeom>
                <a:solidFill>
                  <a:srgbClr val="5B9BD5"/>
                </a:solidFill>
                <a:ln w="9525" cap="flat" cmpd="sng">
                  <a:solidFill>
                    <a:sysClr val="windowText" lastClr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charset="-122"/>
                    </a:rPr>
                    <a:t>最常见通用位置－－仪表板左侧</a:t>
                  </a: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32" name="直接连接符 560132">
                <a:extLst>
                  <a:ext uri="{FF2B5EF4-FFF2-40B4-BE49-F238E27FC236}">
                    <a16:creationId xmlns:a16="http://schemas.microsoft.com/office/drawing/2014/main" id="{498C0F38-7A1F-3024-3488-1E4BC2550B0E}"/>
                  </a:ext>
                </a:extLst>
              </p:cNvPr>
              <p:cNvSpPr/>
              <p:nvPr/>
            </p:nvSpPr>
            <p:spPr>
              <a:xfrm flipV="1">
                <a:off x="15465" y="4577"/>
                <a:ext cx="329" cy="1358"/>
              </a:xfrm>
              <a:prstGeom prst="line">
                <a:avLst/>
              </a:prstGeom>
              <a:ln w="9525" cap="flat" cmpd="sng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grpSp>
          <p:nvGrpSpPr>
            <p:cNvPr id="11" name="组合 6">
              <a:extLst>
                <a:ext uri="{FF2B5EF4-FFF2-40B4-BE49-F238E27FC236}">
                  <a16:creationId xmlns:a16="http://schemas.microsoft.com/office/drawing/2014/main" id="{38B9087A-D645-F3AC-4FBF-40491B44F3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69" y="6578"/>
              <a:ext cx="5345" cy="2859"/>
              <a:chOff x="2550" y="3473"/>
              <a:chExt cx="9072" cy="4852"/>
            </a:xfrm>
          </p:grpSpPr>
          <p:pic>
            <p:nvPicPr>
              <p:cNvPr id="29" name="图片 561155" descr="vin-2-s">
                <a:hlinkClick r:id="rId7"/>
                <a:extLst>
                  <a:ext uri="{FF2B5EF4-FFF2-40B4-BE49-F238E27FC236}">
                    <a16:creationId xmlns:a16="http://schemas.microsoft.com/office/drawing/2014/main" id="{DFCDD312-9B33-DFBB-F4F5-712A3AE994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50" y="3473"/>
                <a:ext cx="9072" cy="453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30" name="直接连接符 561157">
                <a:extLst>
                  <a:ext uri="{FF2B5EF4-FFF2-40B4-BE49-F238E27FC236}">
                    <a16:creationId xmlns:a16="http://schemas.microsoft.com/office/drawing/2014/main" id="{68F1C43F-E558-269B-6BE7-16889ED3AE39}"/>
                  </a:ext>
                </a:extLst>
              </p:cNvPr>
              <p:cNvSpPr/>
              <p:nvPr/>
            </p:nvSpPr>
            <p:spPr>
              <a:xfrm flipV="1">
                <a:off x="6168" y="6307"/>
                <a:ext cx="805" cy="201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sp>
          <p:nvSpPr>
            <p:cNvPr id="13" name="矩形 559107">
              <a:extLst>
                <a:ext uri="{FF2B5EF4-FFF2-40B4-BE49-F238E27FC236}">
                  <a16:creationId xmlns:a16="http://schemas.microsoft.com/office/drawing/2014/main" id="{C82670FA-6AA8-B429-6C07-537AE7FEA9E8}"/>
                </a:ext>
              </a:extLst>
            </p:cNvPr>
            <p:cNvSpPr/>
            <p:nvPr/>
          </p:nvSpPr>
          <p:spPr>
            <a:xfrm>
              <a:off x="1870" y="9424"/>
              <a:ext cx="5344" cy="461"/>
            </a:xfrm>
            <a:prstGeom prst="rect">
              <a:avLst/>
            </a:prstGeom>
            <a:solidFill>
              <a:srgbClr val="5B9BD5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桑塔纳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2000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－－仪表板右侧</a:t>
              </a:r>
            </a:p>
          </p:txBody>
        </p:sp>
        <p:pic>
          <p:nvPicPr>
            <p:cNvPr id="14" name="图片 562179" descr="vin-3-s">
              <a:hlinkClick r:id="rId9"/>
              <a:extLst>
                <a:ext uri="{FF2B5EF4-FFF2-40B4-BE49-F238E27FC236}">
                  <a16:creationId xmlns:a16="http://schemas.microsoft.com/office/drawing/2014/main" id="{F679F4D8-75FA-3546-E658-472721D9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21" y="6578"/>
              <a:ext cx="5343" cy="267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矩形 562180">
              <a:extLst>
                <a:ext uri="{FF2B5EF4-FFF2-40B4-BE49-F238E27FC236}">
                  <a16:creationId xmlns:a16="http://schemas.microsoft.com/office/drawing/2014/main" id="{2B498DE4-4BB7-95FB-1444-7F931BB67919}"/>
                </a:ext>
              </a:extLst>
            </p:cNvPr>
            <p:cNvSpPr/>
            <p:nvPr/>
          </p:nvSpPr>
          <p:spPr>
            <a:xfrm>
              <a:off x="7521" y="9424"/>
              <a:ext cx="5344" cy="461"/>
            </a:xfrm>
            <a:prstGeom prst="rect">
              <a:avLst/>
            </a:prstGeom>
            <a:solidFill>
              <a:srgbClr val="5B9BD5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别克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GLX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悬持支架上的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VIN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码</a:t>
              </a:r>
            </a:p>
          </p:txBody>
        </p:sp>
        <p:sp>
          <p:nvSpPr>
            <p:cNvPr id="16" name="直接连接符 562181">
              <a:extLst>
                <a:ext uri="{FF2B5EF4-FFF2-40B4-BE49-F238E27FC236}">
                  <a16:creationId xmlns:a16="http://schemas.microsoft.com/office/drawing/2014/main" id="{25B2C219-548A-09D7-15ED-25B53C010699}"/>
                </a:ext>
              </a:extLst>
            </p:cNvPr>
            <p:cNvSpPr/>
            <p:nvPr/>
          </p:nvSpPr>
          <p:spPr>
            <a:xfrm flipV="1">
              <a:off x="9422" y="7581"/>
              <a:ext cx="546" cy="1736"/>
            </a:xfrm>
            <a:prstGeom prst="line">
              <a:avLst/>
            </a:prstGeom>
            <a:ln w="9525" cap="flat" cmpd="sng">
              <a:solidFill>
                <a:sysClr val="windowText" lastClr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pic>
          <p:nvPicPr>
            <p:cNvPr id="17" name="图片 563203" descr="vin-4-s">
              <a:hlinkClick r:id="rId11"/>
              <a:extLst>
                <a:ext uri="{FF2B5EF4-FFF2-40B4-BE49-F238E27FC236}">
                  <a16:creationId xmlns:a16="http://schemas.microsoft.com/office/drawing/2014/main" id="{C3D69EC5-4940-DE94-9E03-EA91930A9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171" y="6585"/>
              <a:ext cx="5345" cy="26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直接连接符 563205">
              <a:extLst>
                <a:ext uri="{FF2B5EF4-FFF2-40B4-BE49-F238E27FC236}">
                  <a16:creationId xmlns:a16="http://schemas.microsoft.com/office/drawing/2014/main" id="{CB03190F-8F67-D290-B3DD-DFE0E65E9777}"/>
                </a:ext>
              </a:extLst>
            </p:cNvPr>
            <p:cNvSpPr/>
            <p:nvPr/>
          </p:nvSpPr>
          <p:spPr>
            <a:xfrm flipH="1" flipV="1">
              <a:off x="15621" y="7847"/>
              <a:ext cx="468" cy="1589"/>
            </a:xfrm>
            <a:prstGeom prst="line">
              <a:avLst/>
            </a:prstGeom>
            <a:ln w="9525" cap="flat" cmpd="sng">
              <a:solidFill>
                <a:sysClr val="windowText" lastClr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9" name="矩形 562180">
              <a:extLst>
                <a:ext uri="{FF2B5EF4-FFF2-40B4-BE49-F238E27FC236}">
                  <a16:creationId xmlns:a16="http://schemas.microsoft.com/office/drawing/2014/main" id="{89BA4C52-AF57-9431-92FB-2947907FB2BA}"/>
                </a:ext>
              </a:extLst>
            </p:cNvPr>
            <p:cNvSpPr/>
            <p:nvPr/>
          </p:nvSpPr>
          <p:spPr>
            <a:xfrm>
              <a:off x="13172" y="9424"/>
              <a:ext cx="5344" cy="461"/>
            </a:xfrm>
            <a:prstGeom prst="rect">
              <a:avLst/>
            </a:prstGeom>
            <a:solidFill>
              <a:srgbClr val="5B9BD5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SAAB9000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行李舱中的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VIN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码</a:t>
              </a:r>
            </a:p>
          </p:txBody>
        </p:sp>
        <p:grpSp>
          <p:nvGrpSpPr>
            <p:cNvPr id="20" name="组合 16">
              <a:extLst>
                <a:ext uri="{FF2B5EF4-FFF2-40B4-BE49-F238E27FC236}">
                  <a16:creationId xmlns:a16="http://schemas.microsoft.com/office/drawing/2014/main" id="{E6069970-4041-38C7-D778-5392C8E2CBF1}"/>
                </a:ext>
              </a:extLst>
            </p:cNvPr>
            <p:cNvGrpSpPr/>
            <p:nvPr/>
          </p:nvGrpSpPr>
          <p:grpSpPr>
            <a:xfrm>
              <a:off x="18823" y="3049"/>
              <a:ext cx="5340" cy="3304"/>
              <a:chOff x="3669" y="3646"/>
              <a:chExt cx="5340" cy="3304"/>
            </a:xfrm>
          </p:grpSpPr>
          <p:grpSp>
            <p:nvGrpSpPr>
              <p:cNvPr id="25" name="组合 12">
                <a:extLst>
                  <a:ext uri="{FF2B5EF4-FFF2-40B4-BE49-F238E27FC236}">
                    <a16:creationId xmlns:a16="http://schemas.microsoft.com/office/drawing/2014/main" id="{EDB84E6F-C4A3-B96A-E34E-9F9B2C2C4AA0}"/>
                  </a:ext>
                </a:extLst>
              </p:cNvPr>
              <p:cNvGrpSpPr/>
              <p:nvPr/>
            </p:nvGrpSpPr>
            <p:grpSpPr>
              <a:xfrm>
                <a:off x="3669" y="3646"/>
                <a:ext cx="5340" cy="3305"/>
                <a:chOff x="3669" y="3646"/>
                <a:chExt cx="5340" cy="3305"/>
              </a:xfrm>
            </p:grpSpPr>
            <p:sp>
              <p:nvSpPr>
                <p:cNvPr id="27" name="矩形 559107">
                  <a:extLst>
                    <a:ext uri="{FF2B5EF4-FFF2-40B4-BE49-F238E27FC236}">
                      <a16:creationId xmlns:a16="http://schemas.microsoft.com/office/drawing/2014/main" id="{F3068959-9160-F246-7AA9-3E332793DB29}"/>
                    </a:ext>
                  </a:extLst>
                </p:cNvPr>
                <p:cNvSpPr/>
                <p:nvPr/>
              </p:nvSpPr>
              <p:spPr>
                <a:xfrm>
                  <a:off x="3669" y="6491"/>
                  <a:ext cx="5340" cy="461"/>
                </a:xfrm>
                <a:prstGeom prst="rect">
                  <a:avLst/>
                </a:prstGeom>
                <a:solidFill>
                  <a:srgbClr val="5B9BD5"/>
                </a:solidFill>
                <a:ln w="9525" cap="flat" cmpd="sng">
                  <a:solidFill>
                    <a:sysClr val="windowText" lastClr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sym typeface="微软雅黑" panose="020B0503020204020204" charset="-122"/>
                    </a:rPr>
                    <a:t>捷达</a:t>
                  </a:r>
                  <a:r>
                    <a:rPr kumimoji="0" lang="en-US" altLang="zh-CN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sym typeface="微软雅黑" panose="020B0503020204020204" charset="-122"/>
                    </a:rPr>
                    <a:t>GIX</a:t>
                  </a: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sym typeface="微软雅黑" panose="020B0503020204020204" charset="-122"/>
                    </a:rPr>
                    <a:t>内板上的铭牌</a:t>
                  </a:r>
                </a:p>
              </p:txBody>
            </p:sp>
            <p:pic>
              <p:nvPicPr>
                <p:cNvPr id="28" name="图片 564227" descr="vin-6-s">
                  <a:hlinkClick r:id="rId13"/>
                  <a:extLst>
                    <a:ext uri="{FF2B5EF4-FFF2-40B4-BE49-F238E27FC236}">
                      <a16:creationId xmlns:a16="http://schemas.microsoft.com/office/drawing/2014/main" id="{18D3AFBA-3892-97C6-90FC-8F1499EC0E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69" y="3646"/>
                  <a:ext cx="5340" cy="2670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  <p:sp>
            <p:nvSpPr>
              <p:cNvPr id="26" name="直接连接符 564229">
                <a:extLst>
                  <a:ext uri="{FF2B5EF4-FFF2-40B4-BE49-F238E27FC236}">
                    <a16:creationId xmlns:a16="http://schemas.microsoft.com/office/drawing/2014/main" id="{D5581F02-2EB4-90DD-6680-7FB979A6D8EA}"/>
                  </a:ext>
                </a:extLst>
              </p:cNvPr>
              <p:cNvSpPr/>
              <p:nvPr/>
            </p:nvSpPr>
            <p:spPr>
              <a:xfrm flipV="1">
                <a:off x="5793" y="4960"/>
                <a:ext cx="502" cy="1530"/>
              </a:xfrm>
              <a:prstGeom prst="line">
                <a:avLst/>
              </a:prstGeom>
              <a:ln w="9525" cap="flat" cmpd="sng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grpSp>
          <p:nvGrpSpPr>
            <p:cNvPr id="21" name="组合 14">
              <a:extLst>
                <a:ext uri="{FF2B5EF4-FFF2-40B4-BE49-F238E27FC236}">
                  <a16:creationId xmlns:a16="http://schemas.microsoft.com/office/drawing/2014/main" id="{3B6B1DFC-C4A6-9F17-28CB-3F4DB8303A94}"/>
                </a:ext>
              </a:extLst>
            </p:cNvPr>
            <p:cNvGrpSpPr/>
            <p:nvPr/>
          </p:nvGrpSpPr>
          <p:grpSpPr>
            <a:xfrm>
              <a:off x="18823" y="6585"/>
              <a:ext cx="5340" cy="3304"/>
              <a:chOff x="9504" y="3646"/>
              <a:chExt cx="5340" cy="3304"/>
            </a:xfrm>
          </p:grpSpPr>
          <p:pic>
            <p:nvPicPr>
              <p:cNvPr id="22" name="图片 565251" descr="vin-5-s">
                <a:hlinkClick r:id="rId15"/>
                <a:extLst>
                  <a:ext uri="{FF2B5EF4-FFF2-40B4-BE49-F238E27FC236}">
                    <a16:creationId xmlns:a16="http://schemas.microsoft.com/office/drawing/2014/main" id="{F31CF070-02F3-595F-AC69-91606E7C8F1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504" y="3646"/>
                <a:ext cx="5340" cy="267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3" name="矩形 559107">
                <a:extLst>
                  <a:ext uri="{FF2B5EF4-FFF2-40B4-BE49-F238E27FC236}">
                    <a16:creationId xmlns:a16="http://schemas.microsoft.com/office/drawing/2014/main" id="{576BC53F-F073-7239-F5D0-4F97DA1FA61C}"/>
                  </a:ext>
                </a:extLst>
              </p:cNvPr>
              <p:cNvSpPr/>
              <p:nvPr/>
            </p:nvSpPr>
            <p:spPr>
              <a:xfrm>
                <a:off x="9504" y="6490"/>
                <a:ext cx="5340" cy="461"/>
              </a:xfrm>
              <a:prstGeom prst="rect">
                <a:avLst/>
              </a:prstGeom>
              <a:solidFill>
                <a:srgbClr val="5B9BD5"/>
              </a:solidFill>
              <a:ln w="9525" cap="flat" cmpd="sng">
                <a:solidFill>
                  <a:sysClr val="windowText" lastClr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sym typeface="微软雅黑" panose="020B0503020204020204" charset="-122"/>
                  </a:rPr>
                  <a:t>别克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sym typeface="微软雅黑" panose="020B0503020204020204" charset="-122"/>
                  </a:rPr>
                  <a:t>GL8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sym typeface="微软雅黑" panose="020B0503020204020204" charset="-122"/>
                  </a:rPr>
                  <a:t>横梁上的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sym typeface="微软雅黑" panose="020B0503020204020204" charset="-122"/>
                  </a:rPr>
                  <a:t>VIN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sym typeface="微软雅黑" panose="020B0503020204020204" charset="-122"/>
                  </a:rPr>
                  <a:t>码</a:t>
                </a:r>
              </a:p>
            </p:txBody>
          </p:sp>
          <p:sp>
            <p:nvSpPr>
              <p:cNvPr id="24" name="直接连接符 565253">
                <a:extLst>
                  <a:ext uri="{FF2B5EF4-FFF2-40B4-BE49-F238E27FC236}">
                    <a16:creationId xmlns:a16="http://schemas.microsoft.com/office/drawing/2014/main" id="{07419146-74E5-2568-AC94-62AD4C66273E}"/>
                  </a:ext>
                </a:extLst>
              </p:cNvPr>
              <p:cNvSpPr/>
              <p:nvPr/>
            </p:nvSpPr>
            <p:spPr>
              <a:xfrm flipV="1">
                <a:off x="12120" y="4423"/>
                <a:ext cx="161" cy="2068"/>
              </a:xfrm>
              <a:prstGeom prst="line">
                <a:avLst/>
              </a:prstGeom>
              <a:ln w="9525" cap="flat" cmpd="sng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1011219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圆角 4"/>
          <p:cNvSpPr/>
          <p:nvPr/>
        </p:nvSpPr>
        <p:spPr>
          <a:xfrm>
            <a:off x="2050473" y="2179782"/>
            <a:ext cx="7158182" cy="25307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800" b="1" dirty="0"/>
              <a:t>小组展示</a:t>
            </a:r>
            <a:endParaRPr lang="en-US" altLang="zh-CN" sz="4800" b="1" dirty="0"/>
          </a:p>
        </p:txBody>
      </p:sp>
      <p:sp>
        <p:nvSpPr>
          <p:cNvPr id="6" name="弧形 5"/>
          <p:cNvSpPr/>
          <p:nvPr/>
        </p:nvSpPr>
        <p:spPr>
          <a:xfrm>
            <a:off x="6954983" y="1773380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1080161">
            <a:off x="1547277" y="3427762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351</Words>
  <Application>Microsoft Office PowerPoint</Application>
  <PresentationFormat>宽屏</PresentationFormat>
  <Paragraphs>55</Paragraphs>
  <Slides>9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方正粗黑宋简体</vt:lpstr>
      <vt:lpstr>微软雅黑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36</cp:revision>
  <dcterms:created xsi:type="dcterms:W3CDTF">2023-03-01T16:19:00Z</dcterms:created>
  <dcterms:modified xsi:type="dcterms:W3CDTF">2023-05-10T15:27:59Z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326C1B1BB5F7403DA6AC89DFCB8FA9F3</vt:lpwstr>
  </property>
  <property fmtid="{D5CDD505-2E9C-101B-9397-08002B2CF9AE}" pid="3" name="KSOProductBuildVer">
    <vt:lpwstr>2052-11.8.2.8959</vt:lpwstr>
  </property>
</Properties>
</file>