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357" r:id="rId5"/>
    <p:sldId id="259" r:id="rId6"/>
    <p:sldId id="410" r:id="rId7"/>
    <p:sldId id="411" r:id="rId8"/>
    <p:sldId id="412" r:id="rId9"/>
    <p:sldId id="413" r:id="rId10"/>
    <p:sldId id="414" r:id="rId11"/>
    <p:sldId id="385" r:id="rId12"/>
    <p:sldId id="415" r:id="rId13"/>
    <p:sldId id="416" r:id="rId14"/>
    <p:sldId id="417" r:id="rId15"/>
    <p:sldId id="386" r:id="rId16"/>
    <p:sldId id="418" r:id="rId17"/>
    <p:sldId id="419" r:id="rId18"/>
    <p:sldId id="420" r:id="rId19"/>
    <p:sldId id="421" r:id="rId20"/>
    <p:sldId id="422" r:id="rId21"/>
    <p:sldId id="423" r:id="rId22"/>
    <p:sldId id="424" r:id="rId23"/>
    <p:sldId id="425" r:id="rId24"/>
    <p:sldId id="426" r:id="rId25"/>
    <p:sldId id="427" r:id="rId26"/>
    <p:sldId id="428" r:id="rId27"/>
    <p:sldId id="371" r:id="rId28"/>
    <p:sldId id="408" r:id="rId29"/>
    <p:sldId id="372" r:id="rId30"/>
    <p:sldId id="373" r:id="rId31"/>
    <p:sldId id="429" r:id="rId32"/>
    <p:sldId id="430" r:id="rId33"/>
    <p:sldId id="374" r:id="rId34"/>
    <p:sldId id="431" r:id="rId35"/>
    <p:sldId id="381" r:id="rId36"/>
    <p:sldId id="409" r:id="rId37"/>
    <p:sldId id="395" r:id="rId38"/>
    <p:sldId id="396" r:id="rId39"/>
    <p:sldId id="398" r:id="rId40"/>
    <p:sldId id="397" r:id="rId41"/>
    <p:sldId id="356" r:id="rId42"/>
  </p:sldIdLst>
  <p:sldSz cx="1219835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33CCFF"/>
    <a:srgbClr val="5AD00A"/>
    <a:srgbClr val="66FFFF"/>
    <a:srgbClr val="9CEB37"/>
    <a:srgbClr val="563007"/>
    <a:srgbClr val="FF9300"/>
    <a:srgbClr val="88E70F"/>
    <a:srgbClr val="9BD106"/>
    <a:srgbClr val="80BC3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44" autoAdjust="0"/>
    <p:restoredTop sz="99484" autoAdjust="0"/>
  </p:normalViewPr>
  <p:slideViewPr>
    <p:cSldViewPr>
      <p:cViewPr>
        <p:scale>
          <a:sx n="70" d="100"/>
          <a:sy n="70" d="100"/>
        </p:scale>
        <p:origin x="374" y="14"/>
      </p:cViewPr>
      <p:guideLst>
        <p:guide orient="horz" pos="2160"/>
        <p:guide pos="38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399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5B424-1A95-410A-A4C3-1DBF08586CB4}" type="datetimeFigureOut">
              <a:rPr lang="zh-CN" altLang="en-US" smtClean="0"/>
              <a:pPr/>
              <a:t>2015-11-4</a:t>
            </a:fld>
            <a:endParaRPr lang="zh-CN" altLang="en-US"/>
          </a:p>
        </p:txBody>
      </p:sp>
      <p:sp>
        <p:nvSpPr>
          <p:cNvPr id="4" name="幻灯片图像占位符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9E8B4D-1524-4C10-A9F0-E81FE3E8BA0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59E8B4D-1524-4C10-A9F0-E81FE3E8BA07}"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p:spPr>
      </p:sp>
      <p:sp>
        <p:nvSpPr>
          <p:cNvPr id="409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latin typeface="Arial" pitchFamily="34" charset="0"/>
            </a:endParaRPr>
          </a:p>
        </p:txBody>
      </p:sp>
      <p:sp>
        <p:nvSpPr>
          <p:cNvPr id="4096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8757A1E-0AD9-4917-A402-06603A9EF84B}" type="slidenum">
              <a:rPr lang="zh-CN" altLang="en-US" sz="1200">
                <a:latin typeface="Calibri" pitchFamily="34" charset="0"/>
              </a:rPr>
              <a:pPr algn="r"/>
              <a:t>41</a:t>
            </a:fld>
            <a:endParaRPr lang="en-US" altLang="zh-CN"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7" name="矩形 6"/>
          <p:cNvSpPr/>
          <p:nvPr userDrawn="1"/>
        </p:nvSpPr>
        <p:spPr>
          <a:xfrm>
            <a:off x="0" y="0"/>
            <a:ext cx="12198350" cy="6858000"/>
          </a:xfrm>
          <a:prstGeom prst="rect">
            <a:avLst/>
          </a:prstGeom>
          <a:solidFill>
            <a:srgbClr val="F2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TextBox 15"/>
          <p:cNvSpPr txBox="1"/>
          <p:nvPr userDrawn="1"/>
        </p:nvSpPr>
        <p:spPr>
          <a:xfrm>
            <a:off x="338537" y="6330806"/>
            <a:ext cx="982961" cy="338554"/>
          </a:xfrm>
          <a:prstGeom prst="rect">
            <a:avLst/>
          </a:prstGeom>
          <a:noFill/>
        </p:spPr>
        <p:txBody>
          <a:bodyPr wrap="none" rtlCol="0">
            <a:spAutoFit/>
          </a:bodyPr>
          <a:lstStyle/>
          <a:p>
            <a:r>
              <a:rPr lang="en-US" altLang="zh-CN" sz="1600" dirty="0" smtClean="0">
                <a:solidFill>
                  <a:schemeClr val="bg1">
                    <a:lumMod val="50000"/>
                  </a:schemeClr>
                </a:solidFill>
              </a:rPr>
              <a:t>—  </a:t>
            </a:r>
            <a:fld id="{2EEF1883-7A0E-4F66-9932-E581691AD397}" type="slidenum">
              <a:rPr lang="zh-CN" altLang="en-US" sz="1600" smtClean="0">
                <a:solidFill>
                  <a:schemeClr val="bg1">
                    <a:lumMod val="50000"/>
                  </a:schemeClr>
                </a:solidFill>
              </a:rPr>
              <a:pPr/>
              <a:t>‹#›</a:t>
            </a:fld>
            <a:r>
              <a:rPr lang="zh-CN" altLang="en-US" sz="1600" dirty="0" smtClean="0">
                <a:solidFill>
                  <a:schemeClr val="bg1">
                    <a:lumMod val="50000"/>
                  </a:schemeClr>
                </a:solidFill>
              </a:rPr>
              <a:t> </a:t>
            </a:r>
            <a:r>
              <a:rPr lang="en-US" altLang="zh-CN" sz="1600" dirty="0" smtClean="0">
                <a:solidFill>
                  <a:schemeClr val="bg1">
                    <a:lumMod val="50000"/>
                  </a:schemeClr>
                </a:solidFill>
              </a:rPr>
              <a:t>—</a:t>
            </a:r>
            <a:r>
              <a:rPr lang="zh-CN" altLang="en-US" sz="1600" dirty="0" smtClean="0">
                <a:solidFill>
                  <a:schemeClr val="bg1">
                    <a:lumMod val="50000"/>
                  </a:schemeClr>
                </a:solidFill>
              </a:rPr>
              <a:t> </a:t>
            </a:r>
            <a:endParaRPr lang="zh-CN" altLang="en-US" sz="1600" b="0" dirty="0">
              <a:solidFill>
                <a:schemeClr val="bg1">
                  <a:lumMod val="50000"/>
                </a:schemeClr>
              </a:solidFill>
              <a:latin typeface="微软雅黑" pitchFamily="34" charset="-122"/>
              <a:ea typeface="微软雅黑" pitchFamily="34" charset="-122"/>
            </a:endParaRPr>
          </a:p>
        </p:txBody>
      </p:sp>
      <p:sp>
        <p:nvSpPr>
          <p:cNvPr id="10" name="矩形 9"/>
          <p:cNvSpPr/>
          <p:nvPr userDrawn="1"/>
        </p:nvSpPr>
        <p:spPr>
          <a:xfrm>
            <a:off x="9544248" y="-7200000"/>
            <a:ext cx="2654102" cy="7200000"/>
          </a:xfrm>
          <a:prstGeom prst="rect">
            <a:avLst/>
          </a:prstGeom>
          <a:solidFill>
            <a:srgbClr val="9CE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8691464" y="-7200000"/>
            <a:ext cx="864096" cy="7200000"/>
          </a:xfrm>
          <a:prstGeom prst="rect">
            <a:avLst/>
          </a:prstGeom>
          <a:solidFill>
            <a:srgbClr val="5AD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8051327" y="2603004"/>
            <a:ext cx="3960440" cy="3960440"/>
          </a:xfrm>
          <a:prstGeom prst="ellipse">
            <a:avLst/>
          </a:prstGeom>
          <a:solidFill>
            <a:schemeClr val="bg1">
              <a:lumMod val="75000"/>
            </a:schemeClr>
          </a:solidFill>
          <a:ln w="381000">
            <a:solidFill>
              <a:srgbClr val="5AD0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8221145" y="2755528"/>
            <a:ext cx="3599999" cy="360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椭圆 13"/>
          <p:cNvSpPr/>
          <p:nvPr userDrawn="1"/>
        </p:nvSpPr>
        <p:spPr>
          <a:xfrm>
            <a:off x="8214198" y="2765874"/>
            <a:ext cx="3573304" cy="35733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8148839" y="2700516"/>
            <a:ext cx="3728665" cy="3728665"/>
          </a:xfrm>
          <a:prstGeom prst="ellipse">
            <a:avLst/>
          </a:prstGeom>
          <a:solidFill>
            <a:srgbClr val="9CE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TextBox 1"/>
          <p:cNvSpPr txBox="1"/>
          <p:nvPr userDrawn="1"/>
        </p:nvSpPr>
        <p:spPr>
          <a:xfrm>
            <a:off x="8247780" y="3649212"/>
            <a:ext cx="3566358" cy="1831271"/>
          </a:xfrm>
          <a:prstGeom prst="rect">
            <a:avLst/>
          </a:prstGeom>
          <a:noFill/>
        </p:spPr>
        <p:txBody>
          <a:bodyPr wrap="square" rtlCol="0" anchor="ctr">
            <a:spAutoFit/>
          </a:bodyPr>
          <a:lstStyle/>
          <a:p>
            <a:pPr algn="ctr">
              <a:lnSpc>
                <a:spcPct val="150000"/>
              </a:lnSpc>
            </a:pPr>
            <a:r>
              <a:rPr lang="zh-CN" altLang="en-US" sz="5400" b="1" dirty="0">
                <a:solidFill>
                  <a:srgbClr val="F2F2E6"/>
                </a:solidFill>
                <a:latin typeface="微软雅黑" pitchFamily="34" charset="-122"/>
                <a:ea typeface="微软雅黑" pitchFamily="34" charset="-122"/>
              </a:rPr>
              <a:t>目录</a:t>
            </a:r>
            <a:r>
              <a:rPr lang="zh-CN" altLang="en-US" sz="5400" b="1" dirty="0" smtClean="0">
                <a:solidFill>
                  <a:srgbClr val="F2F2E6"/>
                </a:solidFill>
                <a:latin typeface="微软雅黑" pitchFamily="34" charset="-122"/>
                <a:ea typeface="微软雅黑" pitchFamily="34" charset="-122"/>
              </a:rPr>
              <a:t>页</a:t>
            </a:r>
            <a:endParaRPr lang="en-US" altLang="zh-CN" sz="5400" b="1" dirty="0" smtClean="0">
              <a:solidFill>
                <a:srgbClr val="F2F2E6"/>
              </a:solidFill>
              <a:latin typeface="微软雅黑" pitchFamily="34" charset="-122"/>
              <a:ea typeface="微软雅黑" pitchFamily="34" charset="-122"/>
            </a:endParaRPr>
          </a:p>
          <a:p>
            <a:pPr algn="ctr"/>
            <a:r>
              <a:rPr lang="en-US" altLang="zh-CN" sz="3200" dirty="0">
                <a:solidFill>
                  <a:srgbClr val="F2F2E6"/>
                </a:solidFill>
                <a:latin typeface="Agency FB" panose="020B0503020202020204" pitchFamily="34" charset="0"/>
                <a:ea typeface="Adobe 宋体 Std L" pitchFamily="18" charset="-122"/>
              </a:rPr>
              <a:t>Contents </a:t>
            </a:r>
            <a:r>
              <a:rPr lang="en-US" altLang="zh-CN" sz="3200" dirty="0" smtClean="0">
                <a:solidFill>
                  <a:srgbClr val="F2F2E6"/>
                </a:solidFill>
                <a:latin typeface="Agency FB" panose="020B0503020202020204" pitchFamily="34" charset="0"/>
                <a:ea typeface="Adobe 宋体 Std L" pitchFamily="18" charset="-122"/>
              </a:rPr>
              <a:t>Page</a:t>
            </a:r>
            <a:endParaRPr lang="zh-CN" altLang="en-US" sz="3200" dirty="0">
              <a:solidFill>
                <a:srgbClr val="F2F2E6"/>
              </a:solidFill>
              <a:latin typeface="Agency FB" panose="020B0503020202020204" pitchFamily="34" charset="0"/>
              <a:ea typeface="Adobe 宋体 Std L"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0" presetClass="path" presetSubtype="0" fill="hold" grpId="0" nodeType="withEffect">
                                  <p:stCondLst>
                                    <p:cond delay="0"/>
                                  </p:stCondLst>
                                  <p:childTnLst>
                                    <p:animMotion origin="layout" path="M 0 0 L 0.00017 0.91297 " pathEditMode="relative" ptsTypes="AA">
                                      <p:cBhvr>
                                        <p:cTn id="8" dur="500" fill="hold"/>
                                        <p:tgtEl>
                                          <p:spTgt spid="11"/>
                                        </p:tgtEl>
                                        <p:attrNameLst>
                                          <p:attrName>ppt_x</p:attrName>
                                          <p:attrName>ppt_y</p:attrName>
                                        </p:attrNameLst>
                                      </p:cBhvr>
                                    </p:animMotion>
                                  </p:childTnLst>
                                </p:cTn>
                              </p:par>
                              <p:par>
                                <p:cTn id="9" presetID="0" presetClass="path" presetSubtype="0" fill="hold" grpId="1" nodeType="withEffect">
                                  <p:stCondLst>
                                    <p:cond delay="500"/>
                                  </p:stCondLst>
                                  <p:childTnLst>
                                    <p:animMotion origin="layout" path="M 0.00017 0.91297 L 0.00034 1.00926 " pathEditMode="relative" rAng="0" ptsTypes="AA">
                                      <p:cBhvr>
                                        <p:cTn id="10" dur="1000" fill="hold"/>
                                        <p:tgtEl>
                                          <p:spTgt spid="11"/>
                                        </p:tgtEl>
                                        <p:attrNameLst>
                                          <p:attrName>ppt_x</p:attrName>
                                          <p:attrName>ppt_y</p:attrName>
                                        </p:attrNameLst>
                                      </p:cBhvr>
                                      <p:rCtr x="0" y="4815"/>
                                    </p:animMotion>
                                  </p:childTnLst>
                                </p:cTn>
                              </p:par>
                              <p:par>
                                <p:cTn id="11" presetID="0" presetClass="path" presetSubtype="0" fill="hold" grpId="0" nodeType="withEffect">
                                  <p:stCondLst>
                                    <p:cond delay="1000"/>
                                  </p:stCondLst>
                                  <p:childTnLst>
                                    <p:animMotion origin="layout" path="M 0 0 L 0.00017 0.91297 " pathEditMode="relative" ptsTypes="AA">
                                      <p:cBhvr>
                                        <p:cTn id="12" dur="500" fill="hold"/>
                                        <p:tgtEl>
                                          <p:spTgt spid="10"/>
                                        </p:tgtEl>
                                        <p:attrNameLst>
                                          <p:attrName>ppt_x</p:attrName>
                                          <p:attrName>ppt_y</p:attrName>
                                        </p:attrNameLst>
                                      </p:cBhvr>
                                    </p:animMotion>
                                  </p:childTnLst>
                                </p:cTn>
                              </p:par>
                              <p:par>
                                <p:cTn id="13" presetID="0" presetClass="path" presetSubtype="0" fill="hold" grpId="1" nodeType="withEffect">
                                  <p:stCondLst>
                                    <p:cond delay="1500"/>
                                  </p:stCondLst>
                                  <p:childTnLst>
                                    <p:animMotion origin="layout" path="M 0.00018 0.91297 L 0.00035 1.00926 " pathEditMode="relative" rAng="0" ptsTypes="AA">
                                      <p:cBhvr>
                                        <p:cTn id="14" dur="1000" fill="hold"/>
                                        <p:tgtEl>
                                          <p:spTgt spid="10"/>
                                        </p:tgtEl>
                                        <p:attrNameLst>
                                          <p:attrName>ppt_x</p:attrName>
                                          <p:attrName>ppt_y</p:attrName>
                                        </p:attrNameLst>
                                      </p:cBhvr>
                                      <p:rCtr x="0" y="4815"/>
                                    </p:animMotion>
                                  </p:childTnLst>
                                </p:cTn>
                              </p:par>
                            </p:childTnLst>
                          </p:cTn>
                        </p:par>
                        <p:par>
                          <p:cTn id="15" fill="hold">
                            <p:stCondLst>
                              <p:cond delay="2500"/>
                            </p:stCondLst>
                            <p:childTnLst>
                              <p:par>
                                <p:cTn id="16" presetID="6" presetClass="entr" presetSubtype="3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ircle(out)">
                                      <p:cBhvr>
                                        <p:cTn id="18" dur="1100"/>
                                        <p:tgtEl>
                                          <p:spTgt spid="14"/>
                                        </p:tgtEl>
                                      </p:cBhvr>
                                    </p:animEffect>
                                  </p:childTnLst>
                                </p:cTn>
                              </p:par>
                              <p:par>
                                <p:cTn id="19" presetID="6" presetClass="entr" presetSubtype="32"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Effect transition="in" filter="circle(out)">
                                      <p:cBhvr>
                                        <p:cTn id="21" dur="500"/>
                                        <p:tgtEl>
                                          <p:spTgt spid="12"/>
                                        </p:tgtEl>
                                      </p:cBhvr>
                                    </p:animEffect>
                                  </p:childTnLst>
                                </p:cTn>
                              </p:par>
                              <p:par>
                                <p:cTn id="22" presetID="1" presetClass="entr" presetSubtype="0" fill="hold" grpId="0" nodeType="withEffect">
                                  <p:stCondLst>
                                    <p:cond delay="600"/>
                                  </p:stCondLst>
                                  <p:childTnLst>
                                    <p:set>
                                      <p:cBhvr>
                                        <p:cTn id="23" dur="1" fill="hold">
                                          <p:stCondLst>
                                            <p:cond delay="0"/>
                                          </p:stCondLst>
                                        </p:cTn>
                                        <p:tgtEl>
                                          <p:spTgt spid="15"/>
                                        </p:tgtEl>
                                        <p:attrNameLst>
                                          <p:attrName>style.visibility</p:attrName>
                                        </p:attrNameLst>
                                      </p:cBhvr>
                                      <p:to>
                                        <p:strVal val="visible"/>
                                      </p:to>
                                    </p:set>
                                  </p:childTnLst>
                                </p:cTn>
                              </p:par>
                              <p:par>
                                <p:cTn id="24" presetID="0" presetClass="path" presetSubtype="0" accel="50000" decel="50000" fill="hold" grpId="0" nodeType="withEffect">
                                  <p:stCondLst>
                                    <p:cond delay="600"/>
                                  </p:stCondLst>
                                  <p:childTnLst>
                                    <p:animMotion origin="layout" path="M 0.18193 -0.00023 L 1.99375E-6 7.40741E-7 " pathEditMode="relative" rAng="0" ptsTypes="AA">
                                      <p:cBhvr>
                                        <p:cTn id="25" dur="1000" fill="hold"/>
                                        <p:tgtEl>
                                          <p:spTgt spid="16"/>
                                        </p:tgtEl>
                                        <p:attrNameLst>
                                          <p:attrName>ppt_x</p:attrName>
                                          <p:attrName>ppt_y</p:attrName>
                                        </p:attrNameLst>
                                      </p:cBhvr>
                                      <p:rCtr x="-9097" y="0"/>
                                    </p:animMotion>
                                  </p:childTnLst>
                                </p:cTn>
                              </p:par>
                              <p:par>
                                <p:cTn id="26" presetID="53" presetClass="entr" presetSubtype="16" fill="hold" grpId="1" nodeType="withEffect">
                                  <p:stCondLst>
                                    <p:cond delay="6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fltVal val="0"/>
                                          </p:val>
                                        </p:tav>
                                        <p:tav tm="100000">
                                          <p:val>
                                            <p:strVal val="#ppt_w"/>
                                          </p:val>
                                        </p:tav>
                                      </p:tavLst>
                                    </p:anim>
                                    <p:anim calcmode="lin" valueType="num">
                                      <p:cBhvr>
                                        <p:cTn id="29" dur="1000" fill="hold"/>
                                        <p:tgtEl>
                                          <p:spTgt spid="16"/>
                                        </p:tgtEl>
                                        <p:attrNameLst>
                                          <p:attrName>ppt_h</p:attrName>
                                        </p:attrNameLst>
                                      </p:cBhvr>
                                      <p:tavLst>
                                        <p:tav tm="0">
                                          <p:val>
                                            <p:fltVal val="0"/>
                                          </p:val>
                                        </p:tav>
                                        <p:tav tm="100000">
                                          <p:val>
                                            <p:strVal val="#ppt_h"/>
                                          </p:val>
                                        </p:tav>
                                      </p:tavLst>
                                    </p:anim>
                                    <p:animEffect transition="in" filter="fade">
                                      <p:cBhvr>
                                        <p:cTn id="30" dur="1000"/>
                                        <p:tgtEl>
                                          <p:spTgt spid="16"/>
                                        </p:tgtEl>
                                      </p:cBhvr>
                                    </p:animEffect>
                                  </p:childTnLst>
                                </p:cTn>
                              </p:par>
                              <p:par>
                                <p:cTn id="31" presetID="1" presetClass="entr" presetSubtype="0" fill="hold" grpId="0" nodeType="withEffect">
                                  <p:stCondLst>
                                    <p:cond delay="350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3" grpId="0" animBg="1"/>
      <p:bldP spid="14" grpId="0" animBg="1"/>
      <p:bldP spid="15" grpId="0" animBg="1"/>
      <p:bldP spid="16" grpId="0"/>
      <p:bldP spid="16" grpId="1"/>
      <p:bldP spid="16" grpId="2"/>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7" name="矩形 6"/>
          <p:cNvSpPr/>
          <p:nvPr userDrawn="1"/>
        </p:nvSpPr>
        <p:spPr>
          <a:xfrm>
            <a:off x="0" y="0"/>
            <a:ext cx="12198350" cy="6858000"/>
          </a:xfrm>
          <a:prstGeom prst="rect">
            <a:avLst/>
          </a:prstGeom>
          <a:solidFill>
            <a:srgbClr val="F9F7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userDrawn="1"/>
        </p:nvSpPr>
        <p:spPr>
          <a:xfrm>
            <a:off x="0" y="0"/>
            <a:ext cx="12198350" cy="6858000"/>
          </a:xfrm>
          <a:prstGeom prst="rect">
            <a:avLst/>
          </a:prstGeom>
          <a:solidFill>
            <a:srgbClr val="F2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userDrawn="1"/>
        </p:nvSpPr>
        <p:spPr>
          <a:xfrm>
            <a:off x="9544248" y="0"/>
            <a:ext cx="2654102" cy="6858000"/>
          </a:xfrm>
          <a:prstGeom prst="rect">
            <a:avLst/>
          </a:prstGeom>
          <a:solidFill>
            <a:srgbClr val="9CE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8691464" y="0"/>
            <a:ext cx="864096" cy="6858000"/>
          </a:xfrm>
          <a:prstGeom prst="rect">
            <a:avLst/>
          </a:prstGeom>
          <a:solidFill>
            <a:srgbClr val="5AD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5"/>
          <p:cNvSpPr txBox="1"/>
          <p:nvPr userDrawn="1"/>
        </p:nvSpPr>
        <p:spPr>
          <a:xfrm>
            <a:off x="338537" y="6330806"/>
            <a:ext cx="982961" cy="338554"/>
          </a:xfrm>
          <a:prstGeom prst="rect">
            <a:avLst/>
          </a:prstGeom>
          <a:noFill/>
        </p:spPr>
        <p:txBody>
          <a:bodyPr wrap="none" rtlCol="0">
            <a:spAutoFit/>
          </a:bodyPr>
          <a:lstStyle/>
          <a:p>
            <a:r>
              <a:rPr lang="en-US" altLang="zh-CN" sz="1600" dirty="0" smtClean="0">
                <a:solidFill>
                  <a:schemeClr val="bg1">
                    <a:lumMod val="50000"/>
                  </a:schemeClr>
                </a:solidFill>
              </a:rPr>
              <a:t>—  </a:t>
            </a:r>
            <a:fld id="{2EEF1883-7A0E-4F66-9932-E581691AD397}" type="slidenum">
              <a:rPr lang="zh-CN" altLang="en-US" sz="1600" smtClean="0">
                <a:solidFill>
                  <a:schemeClr val="bg1">
                    <a:lumMod val="50000"/>
                  </a:schemeClr>
                </a:solidFill>
              </a:rPr>
              <a:pPr/>
              <a:t>‹#›</a:t>
            </a:fld>
            <a:r>
              <a:rPr lang="zh-CN" altLang="en-US" sz="1600" dirty="0" smtClean="0">
                <a:solidFill>
                  <a:schemeClr val="bg1">
                    <a:lumMod val="50000"/>
                  </a:schemeClr>
                </a:solidFill>
              </a:rPr>
              <a:t> </a:t>
            </a:r>
            <a:r>
              <a:rPr lang="en-US" altLang="zh-CN" sz="1600" dirty="0" smtClean="0">
                <a:solidFill>
                  <a:schemeClr val="bg1">
                    <a:lumMod val="50000"/>
                  </a:schemeClr>
                </a:solidFill>
              </a:rPr>
              <a:t>—</a:t>
            </a:r>
            <a:r>
              <a:rPr lang="zh-CN" altLang="en-US" sz="1600" dirty="0" smtClean="0">
                <a:solidFill>
                  <a:schemeClr val="bg1">
                    <a:lumMod val="50000"/>
                  </a:schemeClr>
                </a:solidFill>
              </a:rPr>
              <a:t> </a:t>
            </a:r>
            <a:endParaRPr lang="zh-CN" altLang="en-US" sz="1600" b="0" dirty="0">
              <a:solidFill>
                <a:schemeClr val="bg1">
                  <a:lumMod val="50000"/>
                </a:schemeClr>
              </a:solidFill>
              <a:latin typeface="微软雅黑" pitchFamily="34" charset="-122"/>
              <a:ea typeface="微软雅黑" pitchFamily="34" charset="-122"/>
            </a:endParaRPr>
          </a:p>
        </p:txBody>
      </p:sp>
      <p:sp>
        <p:nvSpPr>
          <p:cNvPr id="16" name="椭圆 15"/>
          <p:cNvSpPr/>
          <p:nvPr userDrawn="1"/>
        </p:nvSpPr>
        <p:spPr>
          <a:xfrm>
            <a:off x="8051327" y="2603004"/>
            <a:ext cx="3960440" cy="3960440"/>
          </a:xfrm>
          <a:prstGeom prst="ellipse">
            <a:avLst/>
          </a:prstGeom>
          <a:solidFill>
            <a:schemeClr val="bg1">
              <a:lumMod val="75000"/>
            </a:schemeClr>
          </a:solidFill>
          <a:ln w="381000">
            <a:solidFill>
              <a:srgbClr val="5AD0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8148839" y="2700516"/>
            <a:ext cx="3728665" cy="3728665"/>
          </a:xfrm>
          <a:prstGeom prst="ellipse">
            <a:avLst/>
          </a:prstGeom>
          <a:solidFill>
            <a:srgbClr val="9CE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TextBox 1"/>
          <p:cNvSpPr txBox="1"/>
          <p:nvPr userDrawn="1"/>
        </p:nvSpPr>
        <p:spPr>
          <a:xfrm>
            <a:off x="8247780" y="3649212"/>
            <a:ext cx="3566358" cy="1831271"/>
          </a:xfrm>
          <a:prstGeom prst="rect">
            <a:avLst/>
          </a:prstGeom>
          <a:noFill/>
        </p:spPr>
        <p:txBody>
          <a:bodyPr wrap="square" rtlCol="0" anchor="ctr">
            <a:spAutoFit/>
          </a:bodyPr>
          <a:lstStyle/>
          <a:p>
            <a:pPr algn="ctr">
              <a:lnSpc>
                <a:spcPct val="150000"/>
              </a:lnSpc>
            </a:pPr>
            <a:r>
              <a:rPr lang="zh-CN" altLang="en-US" sz="5400" b="1" dirty="0" smtClean="0">
                <a:solidFill>
                  <a:srgbClr val="F2F2E6"/>
                </a:solidFill>
                <a:latin typeface="微软雅黑" pitchFamily="34" charset="-122"/>
                <a:ea typeface="微软雅黑" pitchFamily="34" charset="-122"/>
              </a:rPr>
              <a:t>过渡页</a:t>
            </a:r>
            <a:endParaRPr lang="en-US" altLang="zh-CN" sz="5400" b="1" dirty="0" smtClean="0">
              <a:solidFill>
                <a:srgbClr val="F2F2E6"/>
              </a:solidFill>
              <a:latin typeface="微软雅黑" pitchFamily="34" charset="-122"/>
              <a:ea typeface="微软雅黑" pitchFamily="34" charset="-122"/>
            </a:endParaRPr>
          </a:p>
          <a:p>
            <a:pPr algn="ctr"/>
            <a:r>
              <a:rPr lang="en-US" altLang="zh-CN" sz="3200" dirty="0" smtClean="0">
                <a:solidFill>
                  <a:srgbClr val="F2F2E6"/>
                </a:solidFill>
                <a:latin typeface="Agency FB" panose="020B0503020202020204" pitchFamily="34" charset="0"/>
                <a:ea typeface="Adobe 宋体 Std L" pitchFamily="18" charset="-122"/>
              </a:rPr>
              <a:t>Transition Page</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第一章">
    <p:spTree>
      <p:nvGrpSpPr>
        <p:cNvPr id="1" name=""/>
        <p:cNvGrpSpPr/>
        <p:nvPr/>
      </p:nvGrpSpPr>
      <p:grpSpPr>
        <a:xfrm>
          <a:off x="0" y="0"/>
          <a:ext cx="0" cy="0"/>
          <a:chOff x="0" y="0"/>
          <a:chExt cx="0" cy="0"/>
        </a:xfrm>
      </p:grpSpPr>
      <p:sp>
        <p:nvSpPr>
          <p:cNvPr id="2" name="TextBox 8"/>
          <p:cNvSpPr txBox="1"/>
          <p:nvPr userDrawn="1"/>
        </p:nvSpPr>
        <p:spPr>
          <a:xfrm>
            <a:off x="625274" y="6197242"/>
            <a:ext cx="5113862" cy="400110"/>
          </a:xfrm>
          <a:prstGeom prst="rect">
            <a:avLst/>
          </a:prstGeom>
          <a:noFill/>
        </p:spPr>
        <p:txBody>
          <a:bodyPr wrap="square" rtlCol="0" anchor="ctr">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第四章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kern="1200" dirty="0" smtClean="0">
                <a:solidFill>
                  <a:schemeClr val="bg1"/>
                </a:solidFill>
                <a:latin typeface="微软雅黑" panose="020B0503020204020204" pitchFamily="34" charset="-122"/>
                <a:ea typeface="微软雅黑" panose="020B0503020204020204" pitchFamily="34" charset="-122"/>
                <a:cs typeface="+mn-cs"/>
              </a:rPr>
              <a:t>电子支付与网上银行</a:t>
            </a:r>
            <a:endParaRPr lang="zh-CN" altLang="en-US" sz="2000" kern="1200" dirty="0">
              <a:solidFill>
                <a:schemeClr val="bg1"/>
              </a:solidFill>
              <a:latin typeface="微软雅黑" panose="020B0503020204020204" pitchFamily="34" charset="-122"/>
              <a:ea typeface="微软雅黑" panose="020B0503020204020204" pitchFamily="34" charset="-122"/>
              <a:cs typeface="+mn-cs"/>
            </a:endParaRPr>
          </a:p>
        </p:txBody>
      </p:sp>
      <p:sp>
        <p:nvSpPr>
          <p:cNvPr id="5" name="文本框 23"/>
          <p:cNvSpPr txBox="1"/>
          <p:nvPr userDrawn="1"/>
        </p:nvSpPr>
        <p:spPr>
          <a:xfrm>
            <a:off x="759306" y="214290"/>
            <a:ext cx="4196861" cy="732508"/>
          </a:xfrm>
          <a:prstGeom prst="rect">
            <a:avLst/>
          </a:prstGeom>
          <a:noFill/>
        </p:spPr>
        <p:txBody>
          <a:bodyPr wrap="square" rtlCol="0">
            <a:spAutoFit/>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altLang="zh-CN" sz="3200" dirty="0" smtClean="0">
                <a:solidFill>
                  <a:srgbClr val="5F5E5C"/>
                </a:solidFill>
                <a:latin typeface="方正粗倩简体" pitchFamily="65" charset="-122"/>
                <a:ea typeface="方正粗倩简体" pitchFamily="65" charset="-122"/>
              </a:rPr>
              <a:t>4.1 </a:t>
            </a:r>
            <a:r>
              <a:rPr lang="zh-CN" altLang="en-US" sz="3200" kern="1200" dirty="0" smtClean="0">
                <a:solidFill>
                  <a:srgbClr val="5F5E5C"/>
                </a:solidFill>
                <a:latin typeface="方正粗倩简体" pitchFamily="65" charset="-122"/>
                <a:ea typeface="方正粗倩简体" pitchFamily="65" charset="-122"/>
                <a:cs typeface="+mn-cs"/>
              </a:rPr>
              <a:t>电子支付业务</a:t>
            </a:r>
            <a:endParaRPr lang="zh-CN" altLang="en-US" sz="3200" kern="1200" dirty="0">
              <a:solidFill>
                <a:srgbClr val="5F5E5C"/>
              </a:solidFill>
              <a:latin typeface="方正粗倩简体" pitchFamily="65" charset="-122"/>
              <a:ea typeface="方正粗倩简体" pitchFamily="65" charset="-122"/>
              <a:cs typeface="+mn-cs"/>
            </a:endParaRPr>
          </a:p>
        </p:txBody>
      </p:sp>
      <p:sp>
        <p:nvSpPr>
          <p:cNvPr id="6" name="矩形 5"/>
          <p:cNvSpPr/>
          <p:nvPr userDrawn="1"/>
        </p:nvSpPr>
        <p:spPr>
          <a:xfrm>
            <a:off x="625274" y="368704"/>
            <a:ext cx="108000" cy="396000"/>
          </a:xfrm>
          <a:prstGeom prst="rect">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第一章">
    <p:spTree>
      <p:nvGrpSpPr>
        <p:cNvPr id="1" name=""/>
        <p:cNvGrpSpPr/>
        <p:nvPr/>
      </p:nvGrpSpPr>
      <p:grpSpPr>
        <a:xfrm>
          <a:off x="0" y="0"/>
          <a:ext cx="0" cy="0"/>
          <a:chOff x="0" y="0"/>
          <a:chExt cx="0" cy="0"/>
        </a:xfrm>
      </p:grpSpPr>
      <p:sp>
        <p:nvSpPr>
          <p:cNvPr id="2" name="TextBox 8"/>
          <p:cNvSpPr txBox="1"/>
          <p:nvPr userDrawn="1"/>
        </p:nvSpPr>
        <p:spPr>
          <a:xfrm>
            <a:off x="625274" y="6197242"/>
            <a:ext cx="5113862" cy="400110"/>
          </a:xfrm>
          <a:prstGeom prst="rect">
            <a:avLst/>
          </a:prstGeom>
          <a:noFill/>
        </p:spPr>
        <p:txBody>
          <a:bodyPr wrap="square" rtlCol="0" anchor="ctr">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第四章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kern="1200" dirty="0" smtClean="0">
                <a:solidFill>
                  <a:schemeClr val="bg1"/>
                </a:solidFill>
                <a:latin typeface="微软雅黑" panose="020B0503020204020204" pitchFamily="34" charset="-122"/>
                <a:ea typeface="微软雅黑" panose="020B0503020204020204" pitchFamily="34" charset="-122"/>
                <a:cs typeface="+mn-cs"/>
              </a:rPr>
              <a:t>电子支付与网上银行</a:t>
            </a:r>
            <a:endParaRPr lang="zh-CN" altLang="en-US" sz="2000" kern="1200" dirty="0">
              <a:solidFill>
                <a:schemeClr val="bg1"/>
              </a:solidFill>
              <a:latin typeface="微软雅黑" panose="020B0503020204020204" pitchFamily="34" charset="-122"/>
              <a:ea typeface="微软雅黑" panose="020B0503020204020204" pitchFamily="34" charset="-122"/>
              <a:cs typeface="+mn-cs"/>
            </a:endParaRPr>
          </a:p>
        </p:txBody>
      </p:sp>
      <p:sp>
        <p:nvSpPr>
          <p:cNvPr id="5" name="文本框 23"/>
          <p:cNvSpPr txBox="1"/>
          <p:nvPr userDrawn="1"/>
        </p:nvSpPr>
        <p:spPr>
          <a:xfrm>
            <a:off x="759306" y="214290"/>
            <a:ext cx="4339737" cy="671979"/>
          </a:xfrm>
          <a:prstGeom prst="rect">
            <a:avLst/>
          </a:prstGeom>
          <a:noFill/>
        </p:spPr>
        <p:txBody>
          <a:bodyPr wrap="square" rtlCol="0">
            <a:spAutoFit/>
          </a:bodyPr>
          <a:lstStyle/>
          <a:p>
            <a:pPr>
              <a:lnSpc>
                <a:spcPct val="130000"/>
              </a:lnSpc>
            </a:pPr>
            <a:r>
              <a:rPr lang="en-US" altLang="zh-CN" sz="3200" dirty="0" smtClean="0">
                <a:solidFill>
                  <a:srgbClr val="5F5E5C"/>
                </a:solidFill>
                <a:latin typeface="方正粗倩简体" pitchFamily="65" charset="-122"/>
                <a:ea typeface="方正粗倩简体" pitchFamily="65" charset="-122"/>
              </a:rPr>
              <a:t>4.2  </a:t>
            </a:r>
            <a:r>
              <a:rPr lang="zh-CN" altLang="en-US" sz="3200" kern="1200" dirty="0" smtClean="0">
                <a:solidFill>
                  <a:srgbClr val="5F5E5C"/>
                </a:solidFill>
                <a:latin typeface="方正粗倩简体" pitchFamily="65" charset="-122"/>
                <a:ea typeface="方正粗倩简体" pitchFamily="65" charset="-122"/>
                <a:cs typeface="+mn-cs"/>
              </a:rPr>
              <a:t>网上银行业务</a:t>
            </a:r>
            <a:endParaRPr lang="zh-CN" altLang="en-US" sz="3200" kern="1200" dirty="0">
              <a:solidFill>
                <a:srgbClr val="5F5E5C"/>
              </a:solidFill>
              <a:latin typeface="方正粗倩简体" pitchFamily="65" charset="-122"/>
              <a:ea typeface="方正粗倩简体" pitchFamily="65" charset="-122"/>
              <a:cs typeface="+mn-cs"/>
            </a:endParaRPr>
          </a:p>
        </p:txBody>
      </p:sp>
      <p:sp>
        <p:nvSpPr>
          <p:cNvPr id="6" name="矩形 5"/>
          <p:cNvSpPr/>
          <p:nvPr userDrawn="1"/>
        </p:nvSpPr>
        <p:spPr>
          <a:xfrm>
            <a:off x="625274" y="368704"/>
            <a:ext cx="108000" cy="396000"/>
          </a:xfrm>
          <a:prstGeom prst="rect">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第一章">
    <p:spTree>
      <p:nvGrpSpPr>
        <p:cNvPr id="1" name=""/>
        <p:cNvGrpSpPr/>
        <p:nvPr/>
      </p:nvGrpSpPr>
      <p:grpSpPr>
        <a:xfrm>
          <a:off x="0" y="0"/>
          <a:ext cx="0" cy="0"/>
          <a:chOff x="0" y="0"/>
          <a:chExt cx="0" cy="0"/>
        </a:xfrm>
      </p:grpSpPr>
      <p:sp>
        <p:nvSpPr>
          <p:cNvPr id="2" name="TextBox 8"/>
          <p:cNvSpPr txBox="1"/>
          <p:nvPr userDrawn="1"/>
        </p:nvSpPr>
        <p:spPr>
          <a:xfrm>
            <a:off x="625274" y="6197242"/>
            <a:ext cx="5113862" cy="400110"/>
          </a:xfrm>
          <a:prstGeom prst="rect">
            <a:avLst/>
          </a:prstGeom>
          <a:noFill/>
        </p:spPr>
        <p:txBody>
          <a:bodyPr wrap="square" rtlCol="0" anchor="ctr">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第四章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kern="1200" dirty="0" smtClean="0">
                <a:solidFill>
                  <a:schemeClr val="bg1"/>
                </a:solidFill>
                <a:latin typeface="微软雅黑" panose="020B0503020204020204" pitchFamily="34" charset="-122"/>
                <a:ea typeface="微软雅黑" panose="020B0503020204020204" pitchFamily="34" charset="-122"/>
                <a:cs typeface="+mn-cs"/>
              </a:rPr>
              <a:t>电子支付与网上银行</a:t>
            </a:r>
            <a:endParaRPr lang="zh-CN" altLang="en-US" sz="2000" kern="1200" dirty="0">
              <a:solidFill>
                <a:schemeClr val="bg1"/>
              </a:solidFill>
              <a:latin typeface="微软雅黑" panose="020B0503020204020204" pitchFamily="34" charset="-122"/>
              <a:ea typeface="微软雅黑" panose="020B0503020204020204" pitchFamily="34" charset="-122"/>
              <a:cs typeface="+mn-cs"/>
            </a:endParaRPr>
          </a:p>
        </p:txBody>
      </p:sp>
      <p:sp>
        <p:nvSpPr>
          <p:cNvPr id="5" name="文本框 23"/>
          <p:cNvSpPr txBox="1"/>
          <p:nvPr userDrawn="1"/>
        </p:nvSpPr>
        <p:spPr>
          <a:xfrm>
            <a:off x="759306" y="214290"/>
            <a:ext cx="4982679" cy="732508"/>
          </a:xfrm>
          <a:prstGeom prst="rect">
            <a:avLst/>
          </a:prstGeom>
          <a:noFill/>
        </p:spPr>
        <p:txBody>
          <a:bodyPr wrap="square" rtlCol="0">
            <a:spAutoFit/>
          </a:bodyPr>
          <a:lstStyle/>
          <a:p>
            <a:pPr>
              <a:lnSpc>
                <a:spcPct val="130000"/>
              </a:lnSpc>
            </a:pPr>
            <a:r>
              <a:rPr lang="en-US" altLang="zh-CN" sz="3200" dirty="0" smtClean="0">
                <a:solidFill>
                  <a:srgbClr val="5F5E5C"/>
                </a:solidFill>
                <a:latin typeface="方正粗倩简体" pitchFamily="65" charset="-122"/>
                <a:ea typeface="方正粗倩简体" pitchFamily="65" charset="-122"/>
              </a:rPr>
              <a:t>4.3  </a:t>
            </a:r>
            <a:r>
              <a:rPr lang="zh-CN" altLang="en-US" sz="3200" kern="1200" dirty="0" smtClean="0">
                <a:solidFill>
                  <a:srgbClr val="5F5E5C"/>
                </a:solidFill>
                <a:latin typeface="方正粗倩简体" pitchFamily="65" charset="-122"/>
                <a:ea typeface="方正粗倩简体" pitchFamily="65" charset="-122"/>
                <a:cs typeface="+mn-cs"/>
              </a:rPr>
              <a:t>电子支付存在的问题</a:t>
            </a:r>
            <a:endParaRPr lang="zh-CN" altLang="en-US" sz="3200" kern="1200" dirty="0">
              <a:solidFill>
                <a:srgbClr val="5F5E5C"/>
              </a:solidFill>
              <a:latin typeface="方正粗倩简体" pitchFamily="65" charset="-122"/>
              <a:ea typeface="方正粗倩简体" pitchFamily="65" charset="-122"/>
              <a:cs typeface="+mn-cs"/>
            </a:endParaRPr>
          </a:p>
        </p:txBody>
      </p:sp>
      <p:sp>
        <p:nvSpPr>
          <p:cNvPr id="6" name="矩形 5"/>
          <p:cNvSpPr/>
          <p:nvPr userDrawn="1"/>
        </p:nvSpPr>
        <p:spPr>
          <a:xfrm>
            <a:off x="625274" y="368704"/>
            <a:ext cx="108000" cy="396000"/>
          </a:xfrm>
          <a:prstGeom prst="rect">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E6"/>
        </a:solidFill>
        <a:effectLst/>
      </p:bgPr>
    </p:bg>
    <p:spTree>
      <p:nvGrpSpPr>
        <p:cNvPr id="1" name=""/>
        <p:cNvGrpSpPr/>
        <p:nvPr/>
      </p:nvGrpSpPr>
      <p:grpSpPr>
        <a:xfrm>
          <a:off x="0" y="0"/>
          <a:ext cx="0" cy="0"/>
          <a:chOff x="0" y="0"/>
          <a:chExt cx="0" cy="0"/>
        </a:xfrm>
      </p:grpSpPr>
      <p:sp>
        <p:nvSpPr>
          <p:cNvPr id="24" name="矩形 23"/>
          <p:cNvSpPr/>
          <p:nvPr userDrawn="1"/>
        </p:nvSpPr>
        <p:spPr>
          <a:xfrm>
            <a:off x="0" y="6093296"/>
            <a:ext cx="12198350" cy="584704"/>
          </a:xfrm>
          <a:prstGeom prst="rect">
            <a:avLst/>
          </a:prstGeom>
          <a:solidFill>
            <a:srgbClr val="393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27 Imagen"/>
          <p:cNvPicPr>
            <a:picLocks noChangeAspect="1"/>
          </p:cNvPicPr>
          <p:nvPr userDrawn="1"/>
        </p:nvPicPr>
        <p:blipFill>
          <a:blip r:embed="rId9">
            <a:extLst>
              <a:ext uri="{28A0092B-C50C-407E-A947-70E740481C1C}">
                <a14:useLocalDpi xmlns:a14="http://schemas.microsoft.com/office/drawing/2010/main" xmlns=""/>
              </a:ext>
            </a:extLst>
          </a:blip>
          <a:srcRect/>
          <a:stretch>
            <a:fillRect/>
          </a:stretch>
        </p:blipFill>
        <p:spPr bwMode="auto">
          <a:xfrm>
            <a:off x="10419657" y="6255545"/>
            <a:ext cx="363537" cy="30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Imagen 5" descr="C:\Users\Design\Documents\Edu\Product Launch\shadown.png"/>
          <p:cNvPicPr>
            <a:picLocks noChangeAspect="1" noChangeArrowheads="1"/>
          </p:cNvPicPr>
          <p:nvPr userDrawn="1"/>
        </p:nvPicPr>
        <p:blipFill>
          <a:blip r:embed="rId10">
            <a:extLst>
              <a:ext uri="{28A0092B-C50C-407E-A947-70E740481C1C}">
                <a14:useLocalDpi xmlns:a14="http://schemas.microsoft.com/office/drawing/2010/main" xmlns=""/>
              </a:ext>
            </a:extLst>
          </a:blip>
          <a:srcRect/>
          <a:stretch>
            <a:fillRect/>
          </a:stretch>
        </p:blipFill>
        <p:spPr bwMode="auto">
          <a:xfrm>
            <a:off x="9555561" y="6047582"/>
            <a:ext cx="761999" cy="71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Imagen 5" descr="C:\Users\Design\Documents\Edu\Product Launch\shadown.png"/>
          <p:cNvPicPr>
            <a:picLocks noChangeAspect="1" noChangeArrowheads="1"/>
          </p:cNvPicPr>
          <p:nvPr userDrawn="1"/>
        </p:nvPicPr>
        <p:blipFill>
          <a:blip r:embed="rId11">
            <a:extLst>
              <a:ext uri="{28A0092B-C50C-407E-A947-70E740481C1C}">
                <a14:useLocalDpi xmlns:a14="http://schemas.microsoft.com/office/drawing/2010/main" xmlns=""/>
              </a:ext>
            </a:extLst>
          </a:blip>
          <a:srcRect/>
          <a:stretch>
            <a:fillRect/>
          </a:stretch>
        </p:blipFill>
        <p:spPr bwMode="auto">
          <a:xfrm>
            <a:off x="11434764" y="6046793"/>
            <a:ext cx="763588"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TextBox 15"/>
          <p:cNvSpPr txBox="1"/>
          <p:nvPr userDrawn="1"/>
        </p:nvSpPr>
        <p:spPr>
          <a:xfrm>
            <a:off x="10328915" y="6216302"/>
            <a:ext cx="541387" cy="338554"/>
          </a:xfrm>
          <a:prstGeom prst="rect">
            <a:avLst/>
          </a:prstGeom>
          <a:noFill/>
        </p:spPr>
        <p:txBody>
          <a:bodyPr wrap="square" rtlCol="0">
            <a:spAutoFit/>
          </a:bodyPr>
          <a:lstStyle/>
          <a:p>
            <a:pPr algn="ctr"/>
            <a:fld id="{2EEF1883-7A0E-4F66-9932-E581691AD397}" type="slidenum">
              <a:rPr lang="zh-CN" altLang="en-US" sz="1200" b="1" smtClean="0">
                <a:solidFill>
                  <a:srgbClr val="5AD00A"/>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矩形 22"/>
          <p:cNvSpPr/>
          <p:nvPr userDrawn="1"/>
        </p:nvSpPr>
        <p:spPr>
          <a:xfrm>
            <a:off x="0" y="6678000"/>
            <a:ext cx="12195175" cy="180000"/>
          </a:xfrm>
          <a:prstGeom prst="rect">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nvGrpSpPr>
        <p:grpSpPr>
          <a:xfrm>
            <a:off x="10131622" y="6299151"/>
            <a:ext cx="216000" cy="216000"/>
            <a:chOff x="11226607" y="6533712"/>
            <a:chExt cx="216000" cy="216000"/>
          </a:xfrm>
        </p:grpSpPr>
        <p:sp>
          <p:nvSpPr>
            <p:cNvPr id="16" name="椭圆 15"/>
            <p:cNvSpPr/>
            <p:nvPr userDrawn="1"/>
          </p:nvSpPr>
          <p:spPr>
            <a:xfrm>
              <a:off x="11226607" y="6533712"/>
              <a:ext cx="216000" cy="216000"/>
            </a:xfrm>
            <a:prstGeom prst="ellipse">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燕尾形 16">
              <a:hlinkClick r:id="" action="ppaction://hlinkshowjump?jump=previousslide"/>
            </p:cNvPr>
            <p:cNvSpPr/>
            <p:nvPr userDrawn="1"/>
          </p:nvSpPr>
          <p:spPr>
            <a:xfrm flipH="1">
              <a:off x="11291407" y="6587712"/>
              <a:ext cx="86400" cy="108000"/>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userDrawn="1"/>
        </p:nvGrpSpPr>
        <p:grpSpPr>
          <a:xfrm>
            <a:off x="11409576" y="6299151"/>
            <a:ext cx="216000" cy="216000"/>
            <a:chOff x="11142748" y="6381312"/>
            <a:chExt cx="216000" cy="216000"/>
          </a:xfrm>
        </p:grpSpPr>
        <p:sp>
          <p:nvSpPr>
            <p:cNvPr id="3" name="椭圆 2"/>
            <p:cNvSpPr/>
            <p:nvPr userDrawn="1"/>
          </p:nvSpPr>
          <p:spPr>
            <a:xfrm>
              <a:off x="11142748" y="6381312"/>
              <a:ext cx="216000" cy="216000"/>
            </a:xfrm>
            <a:prstGeom prst="ellipse">
              <a:avLst/>
            </a:prstGeom>
            <a:solidFill>
              <a:srgbClr val="88E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燕尾形 3">
              <a:hlinkClick r:id="" action="ppaction://hlinkshowjump?jump=nextslide"/>
            </p:cNvPr>
            <p:cNvSpPr/>
            <p:nvPr userDrawn="1"/>
          </p:nvSpPr>
          <p:spPr>
            <a:xfrm>
              <a:off x="11207548" y="6435312"/>
              <a:ext cx="86400" cy="108000"/>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27" name="28 Imagen"/>
          <p:cNvPicPr>
            <a:picLocks noChangeAspect="1"/>
          </p:cNvPicPr>
          <p:nvPr userDrawn="1"/>
        </p:nvPicPr>
        <p:blipFill>
          <a:blip r:embed="rId9">
            <a:extLst>
              <a:ext uri="{28A0092B-C50C-407E-A947-70E740481C1C}">
                <a14:useLocalDpi xmlns:a14="http://schemas.microsoft.com/office/drawing/2010/main" xmlns=""/>
              </a:ext>
            </a:extLst>
          </a:blip>
          <a:srcRect/>
          <a:stretch>
            <a:fillRect/>
          </a:stretch>
        </p:blipFill>
        <p:spPr bwMode="auto">
          <a:xfrm>
            <a:off x="11006462" y="6255545"/>
            <a:ext cx="363537" cy="30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36 CuadroTexto"/>
          <p:cNvSpPr txBox="1"/>
          <p:nvPr userDrawn="1"/>
        </p:nvSpPr>
        <p:spPr>
          <a:xfrm>
            <a:off x="10719692" y="6268249"/>
            <a:ext cx="314510" cy="276999"/>
          </a:xfrm>
          <a:prstGeom prst="rect">
            <a:avLst/>
          </a:prstGeom>
          <a:noFill/>
        </p:spPr>
        <p:txBody>
          <a:bodyPr wrap="none">
            <a:spAutoFit/>
          </a:bodyPr>
          <a:lstStyle/>
          <a:p>
            <a:pPr fontAlgn="auto">
              <a:spcBef>
                <a:spcPts val="0"/>
              </a:spcBef>
              <a:spcAft>
                <a:spcPts val="0"/>
              </a:spcAft>
              <a:defRPr/>
            </a:pPr>
            <a:r>
              <a:rPr lang="es-HN" sz="1200" b="1" i="1" dirty="0">
                <a:solidFill>
                  <a:schemeClr val="bg1">
                    <a:lumMod val="65000"/>
                  </a:schemeClr>
                </a:solidFill>
                <a:latin typeface="+mn-lt"/>
              </a:rPr>
              <a:t>of</a:t>
            </a:r>
            <a:endParaRPr lang="es-ES" sz="1200" b="1" i="1" dirty="0">
              <a:solidFill>
                <a:schemeClr val="bg1">
                  <a:lumMod val="65000"/>
                </a:schemeClr>
              </a:solidFill>
              <a:latin typeface="+mn-lt"/>
            </a:endParaRPr>
          </a:p>
        </p:txBody>
      </p:sp>
      <p:sp>
        <p:nvSpPr>
          <p:cNvPr id="30" name="38 CuadroTexto"/>
          <p:cNvSpPr txBox="1"/>
          <p:nvPr userDrawn="1"/>
        </p:nvSpPr>
        <p:spPr>
          <a:xfrm>
            <a:off x="11010938" y="6268249"/>
            <a:ext cx="354584" cy="276999"/>
          </a:xfrm>
          <a:prstGeom prst="rect">
            <a:avLst/>
          </a:prstGeom>
          <a:noFill/>
        </p:spPr>
        <p:txBody>
          <a:bodyPr wrap="none">
            <a:spAutoFit/>
          </a:bodyPr>
          <a:lstStyle/>
          <a:p>
            <a:pPr algn="ctr" fontAlgn="auto">
              <a:spcBef>
                <a:spcPts val="0"/>
              </a:spcBef>
              <a:spcAft>
                <a:spcPts val="0"/>
              </a:spcAft>
              <a:defRPr/>
            </a:pPr>
            <a:r>
              <a:rPr lang="es-HN" sz="12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41</a:t>
            </a:r>
            <a:endParaRPr lang="es-ES" sz="12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 id="2147483659" r:id="rId7"/>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0" y="5712138"/>
            <a:ext cx="12196800" cy="1145862"/>
          </a:xfrm>
          <a:prstGeom prst="rect">
            <a:avLst/>
          </a:prstGeom>
          <a:solidFill>
            <a:srgbClr val="5FA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54" name="组合 53"/>
          <p:cNvGrpSpPr/>
          <p:nvPr/>
        </p:nvGrpSpPr>
        <p:grpSpPr>
          <a:xfrm>
            <a:off x="2997120" y="5105125"/>
            <a:ext cx="344005" cy="660568"/>
            <a:chOff x="2775136" y="4044063"/>
            <a:chExt cx="324000" cy="580504"/>
          </a:xfrm>
        </p:grpSpPr>
        <p:sp>
          <p:nvSpPr>
            <p:cNvPr id="57" name="矩形 38"/>
            <p:cNvSpPr/>
            <p:nvPr/>
          </p:nvSpPr>
          <p:spPr>
            <a:xfrm>
              <a:off x="2877294" y="4291177"/>
              <a:ext cx="104809" cy="333390"/>
            </a:xfrm>
            <a:custGeom>
              <a:avLst/>
              <a:gdLst>
                <a:gd name="connsiteX0" fmla="*/ 0 w 55232"/>
                <a:gd name="connsiteY0" fmla="*/ 0 h 327881"/>
                <a:gd name="connsiteX1" fmla="*/ 55232 w 55232"/>
                <a:gd name="connsiteY1" fmla="*/ 0 h 327881"/>
                <a:gd name="connsiteX2" fmla="*/ 55232 w 55232"/>
                <a:gd name="connsiteY2" fmla="*/ 327881 h 327881"/>
                <a:gd name="connsiteX3" fmla="*/ 0 w 55232"/>
                <a:gd name="connsiteY3" fmla="*/ 327881 h 327881"/>
                <a:gd name="connsiteX4" fmla="*/ 0 w 55232"/>
                <a:gd name="connsiteY4" fmla="*/ 0 h 327881"/>
                <a:gd name="connsiteX0" fmla="*/ 30297 w 85529"/>
                <a:gd name="connsiteY0" fmla="*/ 0 h 330635"/>
                <a:gd name="connsiteX1" fmla="*/ 85529 w 85529"/>
                <a:gd name="connsiteY1" fmla="*/ 0 h 330635"/>
                <a:gd name="connsiteX2" fmla="*/ 85529 w 85529"/>
                <a:gd name="connsiteY2" fmla="*/ 327881 h 330635"/>
                <a:gd name="connsiteX3" fmla="*/ 0 w 85529"/>
                <a:gd name="connsiteY3" fmla="*/ 330635 h 330635"/>
                <a:gd name="connsiteX4" fmla="*/ 30297 w 85529"/>
                <a:gd name="connsiteY4" fmla="*/ 0 h 330635"/>
                <a:gd name="connsiteX0" fmla="*/ 30297 w 104809"/>
                <a:gd name="connsiteY0" fmla="*/ 0 h 333390"/>
                <a:gd name="connsiteX1" fmla="*/ 85529 w 104809"/>
                <a:gd name="connsiteY1" fmla="*/ 0 h 333390"/>
                <a:gd name="connsiteX2" fmla="*/ 104809 w 104809"/>
                <a:gd name="connsiteY2" fmla="*/ 333390 h 333390"/>
                <a:gd name="connsiteX3" fmla="*/ 0 w 104809"/>
                <a:gd name="connsiteY3" fmla="*/ 330635 h 333390"/>
                <a:gd name="connsiteX4" fmla="*/ 30297 w 104809"/>
                <a:gd name="connsiteY4" fmla="*/ 0 h 333390"/>
                <a:gd name="connsiteX0" fmla="*/ 30297 w 104809"/>
                <a:gd name="connsiteY0" fmla="*/ 0 h 333390"/>
                <a:gd name="connsiteX1" fmla="*/ 85529 w 104809"/>
                <a:gd name="connsiteY1" fmla="*/ 0 h 333390"/>
                <a:gd name="connsiteX2" fmla="*/ 104809 w 104809"/>
                <a:gd name="connsiteY2" fmla="*/ 333390 h 333390"/>
                <a:gd name="connsiteX3" fmla="*/ 0 w 104809"/>
                <a:gd name="connsiteY3" fmla="*/ 330635 h 333390"/>
                <a:gd name="connsiteX4" fmla="*/ 30297 w 104809"/>
                <a:gd name="connsiteY4" fmla="*/ 0 h 333390"/>
                <a:gd name="connsiteX0" fmla="*/ 30297 w 104809"/>
                <a:gd name="connsiteY0" fmla="*/ 0 h 333390"/>
                <a:gd name="connsiteX1" fmla="*/ 85529 w 104809"/>
                <a:gd name="connsiteY1" fmla="*/ 0 h 333390"/>
                <a:gd name="connsiteX2" fmla="*/ 104809 w 104809"/>
                <a:gd name="connsiteY2" fmla="*/ 333390 h 333390"/>
                <a:gd name="connsiteX3" fmla="*/ 0 w 104809"/>
                <a:gd name="connsiteY3" fmla="*/ 330635 h 333390"/>
                <a:gd name="connsiteX4" fmla="*/ 30297 w 104809"/>
                <a:gd name="connsiteY4" fmla="*/ 0 h 333390"/>
                <a:gd name="connsiteX0" fmla="*/ 30297 w 104809"/>
                <a:gd name="connsiteY0" fmla="*/ 0 h 333390"/>
                <a:gd name="connsiteX1" fmla="*/ 85529 w 104809"/>
                <a:gd name="connsiteY1" fmla="*/ 0 h 333390"/>
                <a:gd name="connsiteX2" fmla="*/ 104809 w 104809"/>
                <a:gd name="connsiteY2" fmla="*/ 333390 h 333390"/>
                <a:gd name="connsiteX3" fmla="*/ 0 w 104809"/>
                <a:gd name="connsiteY3" fmla="*/ 330635 h 333390"/>
                <a:gd name="connsiteX4" fmla="*/ 30297 w 104809"/>
                <a:gd name="connsiteY4" fmla="*/ 0 h 333390"/>
                <a:gd name="connsiteX0" fmla="*/ 30297 w 104809"/>
                <a:gd name="connsiteY0" fmla="*/ 0 h 333390"/>
                <a:gd name="connsiteX1" fmla="*/ 85529 w 104809"/>
                <a:gd name="connsiteY1" fmla="*/ 0 h 333390"/>
                <a:gd name="connsiteX2" fmla="*/ 104809 w 104809"/>
                <a:gd name="connsiteY2" fmla="*/ 333390 h 333390"/>
                <a:gd name="connsiteX3" fmla="*/ 0 w 104809"/>
                <a:gd name="connsiteY3" fmla="*/ 330635 h 333390"/>
                <a:gd name="connsiteX4" fmla="*/ 30297 w 104809"/>
                <a:gd name="connsiteY4" fmla="*/ 0 h 333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09" h="333390">
                  <a:moveTo>
                    <a:pt x="30297" y="0"/>
                  </a:moveTo>
                  <a:lnTo>
                    <a:pt x="85529" y="0"/>
                  </a:lnTo>
                  <a:cubicBezTo>
                    <a:pt x="75431" y="119393"/>
                    <a:pt x="65331" y="260819"/>
                    <a:pt x="104809" y="333390"/>
                  </a:cubicBezTo>
                  <a:lnTo>
                    <a:pt x="0" y="330635"/>
                  </a:lnTo>
                  <a:cubicBezTo>
                    <a:pt x="62429" y="250719"/>
                    <a:pt x="47740" y="110212"/>
                    <a:pt x="30297" y="0"/>
                  </a:cubicBezTo>
                  <a:close/>
                </a:path>
              </a:pathLst>
            </a:custGeom>
            <a:solidFill>
              <a:srgbClr val="496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8" name="椭圆 57"/>
            <p:cNvSpPr>
              <a:spLocks noChangeAspect="1"/>
            </p:cNvSpPr>
            <p:nvPr/>
          </p:nvSpPr>
          <p:spPr>
            <a:xfrm>
              <a:off x="2775136" y="4044063"/>
              <a:ext cx="324000" cy="324000"/>
            </a:xfrm>
            <a:prstGeom prst="ellipse">
              <a:avLst/>
            </a:prstGeom>
            <a:solidFill>
              <a:srgbClr val="496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1" name="组合 60"/>
          <p:cNvGrpSpPr/>
          <p:nvPr/>
        </p:nvGrpSpPr>
        <p:grpSpPr>
          <a:xfrm>
            <a:off x="4674140" y="3323733"/>
            <a:ext cx="6271157" cy="2905561"/>
            <a:chOff x="4051709" y="2187361"/>
            <a:chExt cx="7353488" cy="3420066"/>
          </a:xfrm>
        </p:grpSpPr>
        <p:sp>
          <p:nvSpPr>
            <p:cNvPr id="64" name="任意多边形 63"/>
            <p:cNvSpPr/>
            <p:nvPr/>
          </p:nvSpPr>
          <p:spPr>
            <a:xfrm>
              <a:off x="6263415" y="4992206"/>
              <a:ext cx="5141782" cy="604911"/>
            </a:xfrm>
            <a:custGeom>
              <a:avLst/>
              <a:gdLst>
                <a:gd name="connsiteX0" fmla="*/ 0 w 3896750"/>
                <a:gd name="connsiteY0" fmla="*/ 604911 h 604911"/>
                <a:gd name="connsiteX1" fmla="*/ 759655 w 3896750"/>
                <a:gd name="connsiteY1" fmla="*/ 0 h 604911"/>
                <a:gd name="connsiteX2" fmla="*/ 3896750 w 3896750"/>
                <a:gd name="connsiteY2" fmla="*/ 84406 h 604911"/>
                <a:gd name="connsiteX3" fmla="*/ 2349304 w 3896750"/>
                <a:gd name="connsiteY3" fmla="*/ 267286 h 604911"/>
                <a:gd name="connsiteX4" fmla="*/ 3221501 w 3896750"/>
                <a:gd name="connsiteY4" fmla="*/ 295421 h 604911"/>
                <a:gd name="connsiteX5" fmla="*/ 0 w 3896750"/>
                <a:gd name="connsiteY5" fmla="*/ 604911 h 604911"/>
                <a:gd name="connsiteX0" fmla="*/ 0 w 3896750"/>
                <a:gd name="connsiteY0" fmla="*/ 604911 h 604911"/>
                <a:gd name="connsiteX1" fmla="*/ 759655 w 3896750"/>
                <a:gd name="connsiteY1" fmla="*/ 0 h 604911"/>
                <a:gd name="connsiteX2" fmla="*/ 3896750 w 3896750"/>
                <a:gd name="connsiteY2" fmla="*/ 84406 h 604911"/>
                <a:gd name="connsiteX3" fmla="*/ 2277385 w 3896750"/>
                <a:gd name="connsiteY3" fmla="*/ 236463 h 604911"/>
                <a:gd name="connsiteX4" fmla="*/ 3221501 w 3896750"/>
                <a:gd name="connsiteY4" fmla="*/ 295421 h 604911"/>
                <a:gd name="connsiteX5" fmla="*/ 0 w 3896750"/>
                <a:gd name="connsiteY5" fmla="*/ 604911 h 604911"/>
                <a:gd name="connsiteX0" fmla="*/ 0 w 4256345"/>
                <a:gd name="connsiteY0" fmla="*/ 604911 h 604911"/>
                <a:gd name="connsiteX1" fmla="*/ 759655 w 4256345"/>
                <a:gd name="connsiteY1" fmla="*/ 0 h 604911"/>
                <a:gd name="connsiteX2" fmla="*/ 4256345 w 4256345"/>
                <a:gd name="connsiteY2" fmla="*/ 94681 h 604911"/>
                <a:gd name="connsiteX3" fmla="*/ 2277385 w 4256345"/>
                <a:gd name="connsiteY3" fmla="*/ 236463 h 604911"/>
                <a:gd name="connsiteX4" fmla="*/ 3221501 w 4256345"/>
                <a:gd name="connsiteY4" fmla="*/ 295421 h 604911"/>
                <a:gd name="connsiteX5" fmla="*/ 0 w 4256345"/>
                <a:gd name="connsiteY5" fmla="*/ 604911 h 604911"/>
                <a:gd name="connsiteX0" fmla="*/ 0 w 5141783"/>
                <a:gd name="connsiteY0" fmla="*/ 604911 h 604911"/>
                <a:gd name="connsiteX1" fmla="*/ 759655 w 5141783"/>
                <a:gd name="connsiteY1" fmla="*/ 0 h 604911"/>
                <a:gd name="connsiteX2" fmla="*/ 5141783 w 5141783"/>
                <a:gd name="connsiteY2" fmla="*/ 94682 h 604911"/>
                <a:gd name="connsiteX3" fmla="*/ 2277385 w 5141783"/>
                <a:gd name="connsiteY3" fmla="*/ 236463 h 604911"/>
                <a:gd name="connsiteX4" fmla="*/ 3221501 w 5141783"/>
                <a:gd name="connsiteY4" fmla="*/ 295421 h 604911"/>
                <a:gd name="connsiteX5" fmla="*/ 0 w 5141783"/>
                <a:gd name="connsiteY5" fmla="*/ 604911 h 60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1783" h="604911">
                  <a:moveTo>
                    <a:pt x="0" y="604911"/>
                  </a:moveTo>
                  <a:lnTo>
                    <a:pt x="759655" y="0"/>
                  </a:lnTo>
                  <a:lnTo>
                    <a:pt x="5141783" y="94682"/>
                  </a:lnTo>
                  <a:lnTo>
                    <a:pt x="2277385" y="236463"/>
                  </a:lnTo>
                  <a:lnTo>
                    <a:pt x="3221501" y="295421"/>
                  </a:lnTo>
                  <a:lnTo>
                    <a:pt x="0" y="604911"/>
                  </a:lnTo>
                  <a:close/>
                </a:path>
              </a:pathLst>
            </a:custGeom>
            <a:solidFill>
              <a:srgbClr val="4071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67" name="组合 16"/>
            <p:cNvGrpSpPr/>
            <p:nvPr/>
          </p:nvGrpSpPr>
          <p:grpSpPr>
            <a:xfrm>
              <a:off x="4051709" y="2187361"/>
              <a:ext cx="4008894" cy="3420066"/>
              <a:chOff x="4051709" y="2187361"/>
              <a:chExt cx="4008894" cy="3420066"/>
            </a:xfrm>
          </p:grpSpPr>
          <p:grpSp>
            <p:nvGrpSpPr>
              <p:cNvPr id="69" name="组合 17"/>
              <p:cNvGrpSpPr/>
              <p:nvPr/>
            </p:nvGrpSpPr>
            <p:grpSpPr>
              <a:xfrm>
                <a:off x="6569545" y="3029881"/>
                <a:ext cx="1491058" cy="2012379"/>
                <a:chOff x="7950046" y="2993120"/>
                <a:chExt cx="1491058" cy="2012379"/>
              </a:xfrm>
            </p:grpSpPr>
            <p:sp>
              <p:nvSpPr>
                <p:cNvPr id="80" name="等腰三角形 11"/>
                <p:cNvSpPr/>
                <p:nvPr/>
              </p:nvSpPr>
              <p:spPr>
                <a:xfrm>
                  <a:off x="7950046" y="2993120"/>
                  <a:ext cx="1491058" cy="1972168"/>
                </a:xfrm>
                <a:custGeom>
                  <a:avLst/>
                  <a:gdLst>
                    <a:gd name="connsiteX0" fmla="*/ 0 w 1540934"/>
                    <a:gd name="connsiteY0" fmla="*/ 2753565 h 2753565"/>
                    <a:gd name="connsiteX1" fmla="*/ 770467 w 1540934"/>
                    <a:gd name="connsiteY1" fmla="*/ 0 h 2753565"/>
                    <a:gd name="connsiteX2" fmla="*/ 1540934 w 1540934"/>
                    <a:gd name="connsiteY2" fmla="*/ 2753565 h 2753565"/>
                    <a:gd name="connsiteX3" fmla="*/ 0 w 1540934"/>
                    <a:gd name="connsiteY3" fmla="*/ 2753565 h 2753565"/>
                    <a:gd name="connsiteX0" fmla="*/ 0 w 1579727"/>
                    <a:gd name="connsiteY0" fmla="*/ 2753565 h 2808983"/>
                    <a:gd name="connsiteX1" fmla="*/ 770467 w 1579727"/>
                    <a:gd name="connsiteY1" fmla="*/ 0 h 2808983"/>
                    <a:gd name="connsiteX2" fmla="*/ 1579727 w 1579727"/>
                    <a:gd name="connsiteY2" fmla="*/ 2808983 h 2808983"/>
                    <a:gd name="connsiteX3" fmla="*/ 0 w 1579727"/>
                    <a:gd name="connsiteY3" fmla="*/ 2753565 h 2808983"/>
                    <a:gd name="connsiteX0" fmla="*/ 0 w 1579727"/>
                    <a:gd name="connsiteY0" fmla="*/ 1933375 h 1988793"/>
                    <a:gd name="connsiteX1" fmla="*/ 781551 w 1579727"/>
                    <a:gd name="connsiteY1" fmla="*/ 0 h 1988793"/>
                    <a:gd name="connsiteX2" fmla="*/ 1579727 w 1579727"/>
                    <a:gd name="connsiteY2" fmla="*/ 1988793 h 1988793"/>
                    <a:gd name="connsiteX3" fmla="*/ 0 w 1579727"/>
                    <a:gd name="connsiteY3" fmla="*/ 1933375 h 1988793"/>
                    <a:gd name="connsiteX0" fmla="*/ 0 w 1579727"/>
                    <a:gd name="connsiteY0" fmla="*/ 1916750 h 1972168"/>
                    <a:gd name="connsiteX1" fmla="*/ 870220 w 1579727"/>
                    <a:gd name="connsiteY1" fmla="*/ 0 h 1972168"/>
                    <a:gd name="connsiteX2" fmla="*/ 1579727 w 1579727"/>
                    <a:gd name="connsiteY2" fmla="*/ 1972168 h 1972168"/>
                    <a:gd name="connsiteX3" fmla="*/ 0 w 1579727"/>
                    <a:gd name="connsiteY3" fmla="*/ 1916750 h 1972168"/>
                    <a:gd name="connsiteX0" fmla="*/ 0 w 936876"/>
                    <a:gd name="connsiteY0" fmla="*/ 1789289 h 1972168"/>
                    <a:gd name="connsiteX1" fmla="*/ 227369 w 936876"/>
                    <a:gd name="connsiteY1" fmla="*/ 0 h 1972168"/>
                    <a:gd name="connsiteX2" fmla="*/ 936876 w 936876"/>
                    <a:gd name="connsiteY2" fmla="*/ 1972168 h 1972168"/>
                    <a:gd name="connsiteX3" fmla="*/ 0 w 936876"/>
                    <a:gd name="connsiteY3" fmla="*/ 1789289 h 1972168"/>
                    <a:gd name="connsiteX0" fmla="*/ 0 w 1457807"/>
                    <a:gd name="connsiteY0" fmla="*/ 1900126 h 1972168"/>
                    <a:gd name="connsiteX1" fmla="*/ 748300 w 1457807"/>
                    <a:gd name="connsiteY1" fmla="*/ 0 h 1972168"/>
                    <a:gd name="connsiteX2" fmla="*/ 1457807 w 1457807"/>
                    <a:gd name="connsiteY2" fmla="*/ 1972168 h 1972168"/>
                    <a:gd name="connsiteX3" fmla="*/ 0 w 1457807"/>
                    <a:gd name="connsiteY3" fmla="*/ 1900126 h 1972168"/>
                    <a:gd name="connsiteX0" fmla="*/ 0 w 1491058"/>
                    <a:gd name="connsiteY0" fmla="*/ 1938919 h 1972168"/>
                    <a:gd name="connsiteX1" fmla="*/ 781551 w 1491058"/>
                    <a:gd name="connsiteY1" fmla="*/ 0 h 1972168"/>
                    <a:gd name="connsiteX2" fmla="*/ 1491058 w 1491058"/>
                    <a:gd name="connsiteY2" fmla="*/ 1972168 h 1972168"/>
                    <a:gd name="connsiteX3" fmla="*/ 0 w 1491058"/>
                    <a:gd name="connsiteY3" fmla="*/ 1938919 h 1972168"/>
                  </a:gdLst>
                  <a:ahLst/>
                  <a:cxnLst>
                    <a:cxn ang="0">
                      <a:pos x="connsiteX0" y="connsiteY0"/>
                    </a:cxn>
                    <a:cxn ang="0">
                      <a:pos x="connsiteX1" y="connsiteY1"/>
                    </a:cxn>
                    <a:cxn ang="0">
                      <a:pos x="connsiteX2" y="connsiteY2"/>
                    </a:cxn>
                    <a:cxn ang="0">
                      <a:pos x="connsiteX3" y="connsiteY3"/>
                    </a:cxn>
                  </a:cxnLst>
                  <a:rect l="l" t="t" r="r" b="b"/>
                  <a:pathLst>
                    <a:path w="1491058" h="1972168">
                      <a:moveTo>
                        <a:pt x="0" y="1938919"/>
                      </a:moveTo>
                      <a:lnTo>
                        <a:pt x="781551" y="0"/>
                      </a:lnTo>
                      <a:lnTo>
                        <a:pt x="1491058" y="1972168"/>
                      </a:lnTo>
                      <a:lnTo>
                        <a:pt x="0" y="1938919"/>
                      </a:lnTo>
                      <a:close/>
                    </a:path>
                  </a:pathLst>
                </a:custGeom>
                <a:solidFill>
                  <a:srgbClr val="979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1" name="任意多边形 80"/>
                <p:cNvSpPr/>
                <p:nvPr/>
              </p:nvSpPr>
              <p:spPr>
                <a:xfrm>
                  <a:off x="7955897" y="3448248"/>
                  <a:ext cx="1485207" cy="1557251"/>
                </a:xfrm>
                <a:custGeom>
                  <a:avLst/>
                  <a:gdLst>
                    <a:gd name="connsiteX0" fmla="*/ 1307869 w 1307869"/>
                    <a:gd name="connsiteY0" fmla="*/ 1557251 h 1557251"/>
                    <a:gd name="connsiteX1" fmla="*/ 781396 w 1307869"/>
                    <a:gd name="connsiteY1" fmla="*/ 0 h 1557251"/>
                    <a:gd name="connsiteX2" fmla="*/ 764771 w 1307869"/>
                    <a:gd name="connsiteY2" fmla="*/ 55418 h 1557251"/>
                    <a:gd name="connsiteX3" fmla="*/ 703811 w 1307869"/>
                    <a:gd name="connsiteY3" fmla="*/ 0 h 1557251"/>
                    <a:gd name="connsiteX4" fmla="*/ 687185 w 1307869"/>
                    <a:gd name="connsiteY4" fmla="*/ 249382 h 1557251"/>
                    <a:gd name="connsiteX5" fmla="*/ 576349 w 1307869"/>
                    <a:gd name="connsiteY5" fmla="*/ 5542 h 1557251"/>
                    <a:gd name="connsiteX6" fmla="*/ 515389 w 1307869"/>
                    <a:gd name="connsiteY6" fmla="*/ 127462 h 1557251"/>
                    <a:gd name="connsiteX7" fmla="*/ 443345 w 1307869"/>
                    <a:gd name="connsiteY7" fmla="*/ 27709 h 1557251"/>
                    <a:gd name="connsiteX8" fmla="*/ 0 w 1307869"/>
                    <a:gd name="connsiteY8" fmla="*/ 1485207 h 1557251"/>
                    <a:gd name="connsiteX9" fmla="*/ 1307869 w 1307869"/>
                    <a:gd name="connsiteY9" fmla="*/ 1557251 h 1557251"/>
                    <a:gd name="connsiteX0" fmla="*/ 1485207 w 1485207"/>
                    <a:gd name="connsiteY0" fmla="*/ 1557251 h 1557251"/>
                    <a:gd name="connsiteX1" fmla="*/ 958734 w 1485207"/>
                    <a:gd name="connsiteY1" fmla="*/ 0 h 1557251"/>
                    <a:gd name="connsiteX2" fmla="*/ 942109 w 1485207"/>
                    <a:gd name="connsiteY2" fmla="*/ 55418 h 1557251"/>
                    <a:gd name="connsiteX3" fmla="*/ 881149 w 1485207"/>
                    <a:gd name="connsiteY3" fmla="*/ 0 h 1557251"/>
                    <a:gd name="connsiteX4" fmla="*/ 864523 w 1485207"/>
                    <a:gd name="connsiteY4" fmla="*/ 249382 h 1557251"/>
                    <a:gd name="connsiteX5" fmla="*/ 753687 w 1485207"/>
                    <a:gd name="connsiteY5" fmla="*/ 5542 h 1557251"/>
                    <a:gd name="connsiteX6" fmla="*/ 692727 w 1485207"/>
                    <a:gd name="connsiteY6" fmla="*/ 127462 h 1557251"/>
                    <a:gd name="connsiteX7" fmla="*/ 620683 w 1485207"/>
                    <a:gd name="connsiteY7" fmla="*/ 27709 h 1557251"/>
                    <a:gd name="connsiteX8" fmla="*/ 0 w 1485207"/>
                    <a:gd name="connsiteY8" fmla="*/ 1485207 h 1557251"/>
                    <a:gd name="connsiteX9" fmla="*/ 1485207 w 1485207"/>
                    <a:gd name="connsiteY9" fmla="*/ 1557251 h 1557251"/>
                    <a:gd name="connsiteX0" fmla="*/ 1485207 w 1485207"/>
                    <a:gd name="connsiteY0" fmla="*/ 1557251 h 1557251"/>
                    <a:gd name="connsiteX1" fmla="*/ 958734 w 1485207"/>
                    <a:gd name="connsiteY1" fmla="*/ 0 h 1557251"/>
                    <a:gd name="connsiteX2" fmla="*/ 942109 w 1485207"/>
                    <a:gd name="connsiteY2" fmla="*/ 55418 h 1557251"/>
                    <a:gd name="connsiteX3" fmla="*/ 881149 w 1485207"/>
                    <a:gd name="connsiteY3" fmla="*/ 0 h 1557251"/>
                    <a:gd name="connsiteX4" fmla="*/ 864523 w 1485207"/>
                    <a:gd name="connsiteY4" fmla="*/ 249382 h 1557251"/>
                    <a:gd name="connsiteX5" fmla="*/ 753687 w 1485207"/>
                    <a:gd name="connsiteY5" fmla="*/ 5542 h 1557251"/>
                    <a:gd name="connsiteX6" fmla="*/ 692727 w 1485207"/>
                    <a:gd name="connsiteY6" fmla="*/ 127462 h 1557251"/>
                    <a:gd name="connsiteX7" fmla="*/ 576349 w 1485207"/>
                    <a:gd name="connsiteY7" fmla="*/ 5542 h 1557251"/>
                    <a:gd name="connsiteX8" fmla="*/ 0 w 1485207"/>
                    <a:gd name="connsiteY8" fmla="*/ 1485207 h 1557251"/>
                    <a:gd name="connsiteX9" fmla="*/ 1485207 w 1485207"/>
                    <a:gd name="connsiteY9" fmla="*/ 1557251 h 155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5207" h="1557251">
                      <a:moveTo>
                        <a:pt x="1485207" y="1557251"/>
                      </a:moveTo>
                      <a:lnTo>
                        <a:pt x="958734" y="0"/>
                      </a:lnTo>
                      <a:lnTo>
                        <a:pt x="942109" y="55418"/>
                      </a:lnTo>
                      <a:lnTo>
                        <a:pt x="881149" y="0"/>
                      </a:lnTo>
                      <a:lnTo>
                        <a:pt x="864523" y="249382"/>
                      </a:lnTo>
                      <a:lnTo>
                        <a:pt x="753687" y="5542"/>
                      </a:lnTo>
                      <a:lnTo>
                        <a:pt x="692727" y="127462"/>
                      </a:lnTo>
                      <a:lnTo>
                        <a:pt x="576349" y="5542"/>
                      </a:lnTo>
                      <a:lnTo>
                        <a:pt x="0" y="1485207"/>
                      </a:lnTo>
                      <a:lnTo>
                        <a:pt x="1485207" y="1557251"/>
                      </a:lnTo>
                      <a:close/>
                    </a:path>
                  </a:pathLst>
                </a:custGeom>
                <a:solidFill>
                  <a:srgbClr val="F6E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71" name="等腰三角形 8"/>
              <p:cNvSpPr/>
              <p:nvPr/>
            </p:nvSpPr>
            <p:spPr>
              <a:xfrm>
                <a:off x="4091254" y="2727744"/>
                <a:ext cx="1732191" cy="2763079"/>
              </a:xfrm>
              <a:custGeom>
                <a:avLst/>
                <a:gdLst>
                  <a:gd name="connsiteX0" fmla="*/ 0 w 1821644"/>
                  <a:gd name="connsiteY0" fmla="*/ 1570382 h 1570382"/>
                  <a:gd name="connsiteX1" fmla="*/ 910822 w 1821644"/>
                  <a:gd name="connsiteY1" fmla="*/ 0 h 1570382"/>
                  <a:gd name="connsiteX2" fmla="*/ 1821644 w 1821644"/>
                  <a:gd name="connsiteY2" fmla="*/ 1570382 h 1570382"/>
                  <a:gd name="connsiteX3" fmla="*/ 0 w 1821644"/>
                  <a:gd name="connsiteY3" fmla="*/ 1570382 h 1570382"/>
                  <a:gd name="connsiteX0" fmla="*/ 0 w 1742131"/>
                  <a:gd name="connsiteY0" fmla="*/ 2305878 h 2305878"/>
                  <a:gd name="connsiteX1" fmla="*/ 831309 w 1742131"/>
                  <a:gd name="connsiteY1" fmla="*/ 0 h 2305878"/>
                  <a:gd name="connsiteX2" fmla="*/ 1742131 w 1742131"/>
                  <a:gd name="connsiteY2" fmla="*/ 1570382 h 2305878"/>
                  <a:gd name="connsiteX3" fmla="*/ 0 w 1742131"/>
                  <a:gd name="connsiteY3" fmla="*/ 2305878 h 2305878"/>
                  <a:gd name="connsiteX0" fmla="*/ 0 w 831309"/>
                  <a:gd name="connsiteY0" fmla="*/ 2305878 h 2415208"/>
                  <a:gd name="connsiteX1" fmla="*/ 831309 w 831309"/>
                  <a:gd name="connsiteY1" fmla="*/ 0 h 2415208"/>
                  <a:gd name="connsiteX2" fmla="*/ 787974 w 831309"/>
                  <a:gd name="connsiteY2" fmla="*/ 2415208 h 2415208"/>
                  <a:gd name="connsiteX3" fmla="*/ 0 w 831309"/>
                  <a:gd name="connsiteY3" fmla="*/ 2305878 h 2415208"/>
                  <a:gd name="connsiteX0" fmla="*/ 0 w 1732191"/>
                  <a:gd name="connsiteY0" fmla="*/ 2305878 h 2743200"/>
                  <a:gd name="connsiteX1" fmla="*/ 831309 w 1732191"/>
                  <a:gd name="connsiteY1" fmla="*/ 0 h 2743200"/>
                  <a:gd name="connsiteX2" fmla="*/ 1732191 w 1732191"/>
                  <a:gd name="connsiteY2" fmla="*/ 2743200 h 2743200"/>
                  <a:gd name="connsiteX3" fmla="*/ 0 w 1732191"/>
                  <a:gd name="connsiteY3" fmla="*/ 2305878 h 2743200"/>
                  <a:gd name="connsiteX0" fmla="*/ 0 w 1752069"/>
                  <a:gd name="connsiteY0" fmla="*/ 2305878 h 2743200"/>
                  <a:gd name="connsiteX1" fmla="*/ 851187 w 1752069"/>
                  <a:gd name="connsiteY1" fmla="*/ 0 h 2743200"/>
                  <a:gd name="connsiteX2" fmla="*/ 1752069 w 1752069"/>
                  <a:gd name="connsiteY2" fmla="*/ 2743200 h 2743200"/>
                  <a:gd name="connsiteX3" fmla="*/ 0 w 1752069"/>
                  <a:gd name="connsiteY3" fmla="*/ 2305878 h 2743200"/>
                  <a:gd name="connsiteX0" fmla="*/ 0 w 1732191"/>
                  <a:gd name="connsiteY0" fmla="*/ 2305878 h 2763079"/>
                  <a:gd name="connsiteX1" fmla="*/ 851187 w 1732191"/>
                  <a:gd name="connsiteY1" fmla="*/ 0 h 2763079"/>
                  <a:gd name="connsiteX2" fmla="*/ 1732191 w 1732191"/>
                  <a:gd name="connsiteY2" fmla="*/ 2763079 h 2763079"/>
                  <a:gd name="connsiteX3" fmla="*/ 0 w 1732191"/>
                  <a:gd name="connsiteY3" fmla="*/ 2305878 h 2763079"/>
                </a:gdLst>
                <a:ahLst/>
                <a:cxnLst>
                  <a:cxn ang="0">
                    <a:pos x="connsiteX0" y="connsiteY0"/>
                  </a:cxn>
                  <a:cxn ang="0">
                    <a:pos x="connsiteX1" y="connsiteY1"/>
                  </a:cxn>
                  <a:cxn ang="0">
                    <a:pos x="connsiteX2" y="connsiteY2"/>
                  </a:cxn>
                  <a:cxn ang="0">
                    <a:pos x="connsiteX3" y="connsiteY3"/>
                  </a:cxn>
                </a:cxnLst>
                <a:rect l="l" t="t" r="r" b="b"/>
                <a:pathLst>
                  <a:path w="1732191" h="2763079">
                    <a:moveTo>
                      <a:pt x="0" y="2305878"/>
                    </a:moveTo>
                    <a:lnTo>
                      <a:pt x="851187" y="0"/>
                    </a:lnTo>
                    <a:lnTo>
                      <a:pt x="1732191" y="2763079"/>
                    </a:lnTo>
                    <a:lnTo>
                      <a:pt x="0" y="2305878"/>
                    </a:lnTo>
                    <a:close/>
                  </a:path>
                </a:pathLst>
              </a:cu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3" name="任意多边形 72"/>
              <p:cNvSpPr/>
              <p:nvPr/>
            </p:nvSpPr>
            <p:spPr>
              <a:xfrm>
                <a:off x="4051709" y="3331366"/>
                <a:ext cx="1913207" cy="2219790"/>
              </a:xfrm>
              <a:custGeom>
                <a:avLst/>
                <a:gdLst>
                  <a:gd name="connsiteX0" fmla="*/ 0 w 1818860"/>
                  <a:gd name="connsiteY0" fmla="*/ 1739348 h 2276061"/>
                  <a:gd name="connsiteX1" fmla="*/ 626165 w 1818860"/>
                  <a:gd name="connsiteY1" fmla="*/ 29817 h 2276061"/>
                  <a:gd name="connsiteX2" fmla="*/ 735495 w 1818860"/>
                  <a:gd name="connsiteY2" fmla="*/ 129208 h 2276061"/>
                  <a:gd name="connsiteX3" fmla="*/ 795130 w 1818860"/>
                  <a:gd name="connsiteY3" fmla="*/ 0 h 2276061"/>
                  <a:gd name="connsiteX4" fmla="*/ 924339 w 1818860"/>
                  <a:gd name="connsiteY4" fmla="*/ 318052 h 2276061"/>
                  <a:gd name="connsiteX5" fmla="*/ 944217 w 1818860"/>
                  <a:gd name="connsiteY5" fmla="*/ 0 h 2276061"/>
                  <a:gd name="connsiteX6" fmla="*/ 1033669 w 1818860"/>
                  <a:gd name="connsiteY6" fmla="*/ 59634 h 2276061"/>
                  <a:gd name="connsiteX7" fmla="*/ 1123121 w 1818860"/>
                  <a:gd name="connsiteY7" fmla="*/ 318052 h 2276061"/>
                  <a:gd name="connsiteX8" fmla="*/ 1212573 w 1818860"/>
                  <a:gd name="connsiteY8" fmla="*/ 29817 h 2276061"/>
                  <a:gd name="connsiteX9" fmla="*/ 1818860 w 1818860"/>
                  <a:gd name="connsiteY9" fmla="*/ 2276061 h 2276061"/>
                  <a:gd name="connsiteX10" fmla="*/ 0 w 1818860"/>
                  <a:gd name="connsiteY10" fmla="*/ 1739348 h 2276061"/>
                  <a:gd name="connsiteX0" fmla="*/ 0 w 1828800"/>
                  <a:gd name="connsiteY0" fmla="*/ 1719470 h 2276061"/>
                  <a:gd name="connsiteX1" fmla="*/ 636105 w 1828800"/>
                  <a:gd name="connsiteY1" fmla="*/ 29817 h 2276061"/>
                  <a:gd name="connsiteX2" fmla="*/ 745435 w 1828800"/>
                  <a:gd name="connsiteY2" fmla="*/ 129208 h 2276061"/>
                  <a:gd name="connsiteX3" fmla="*/ 805070 w 1828800"/>
                  <a:gd name="connsiteY3" fmla="*/ 0 h 2276061"/>
                  <a:gd name="connsiteX4" fmla="*/ 934279 w 1828800"/>
                  <a:gd name="connsiteY4" fmla="*/ 318052 h 2276061"/>
                  <a:gd name="connsiteX5" fmla="*/ 954157 w 1828800"/>
                  <a:gd name="connsiteY5" fmla="*/ 0 h 2276061"/>
                  <a:gd name="connsiteX6" fmla="*/ 1043609 w 1828800"/>
                  <a:gd name="connsiteY6" fmla="*/ 59634 h 2276061"/>
                  <a:gd name="connsiteX7" fmla="*/ 1133061 w 1828800"/>
                  <a:gd name="connsiteY7" fmla="*/ 318052 h 2276061"/>
                  <a:gd name="connsiteX8" fmla="*/ 1222513 w 1828800"/>
                  <a:gd name="connsiteY8" fmla="*/ 29817 h 2276061"/>
                  <a:gd name="connsiteX9" fmla="*/ 1828800 w 1828800"/>
                  <a:gd name="connsiteY9" fmla="*/ 2276061 h 2276061"/>
                  <a:gd name="connsiteX10" fmla="*/ 0 w 1828800"/>
                  <a:gd name="connsiteY10" fmla="*/ 1719470 h 2276061"/>
                  <a:gd name="connsiteX0" fmla="*/ 0 w 1913207"/>
                  <a:gd name="connsiteY0" fmla="*/ 1719470 h 2219790"/>
                  <a:gd name="connsiteX1" fmla="*/ 636105 w 1913207"/>
                  <a:gd name="connsiteY1" fmla="*/ 29817 h 2219790"/>
                  <a:gd name="connsiteX2" fmla="*/ 745435 w 1913207"/>
                  <a:gd name="connsiteY2" fmla="*/ 129208 h 2219790"/>
                  <a:gd name="connsiteX3" fmla="*/ 805070 w 1913207"/>
                  <a:gd name="connsiteY3" fmla="*/ 0 h 2219790"/>
                  <a:gd name="connsiteX4" fmla="*/ 934279 w 1913207"/>
                  <a:gd name="connsiteY4" fmla="*/ 318052 h 2219790"/>
                  <a:gd name="connsiteX5" fmla="*/ 954157 w 1913207"/>
                  <a:gd name="connsiteY5" fmla="*/ 0 h 2219790"/>
                  <a:gd name="connsiteX6" fmla="*/ 1043609 w 1913207"/>
                  <a:gd name="connsiteY6" fmla="*/ 59634 h 2219790"/>
                  <a:gd name="connsiteX7" fmla="*/ 1133061 w 1913207"/>
                  <a:gd name="connsiteY7" fmla="*/ 318052 h 2219790"/>
                  <a:gd name="connsiteX8" fmla="*/ 1222513 w 1913207"/>
                  <a:gd name="connsiteY8" fmla="*/ 29817 h 2219790"/>
                  <a:gd name="connsiteX9" fmla="*/ 1913207 w 1913207"/>
                  <a:gd name="connsiteY9" fmla="*/ 2219790 h 2219790"/>
                  <a:gd name="connsiteX10" fmla="*/ 0 w 1913207"/>
                  <a:gd name="connsiteY10" fmla="*/ 1719470 h 221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3207" h="2219790">
                    <a:moveTo>
                      <a:pt x="0" y="1719470"/>
                    </a:moveTo>
                    <a:lnTo>
                      <a:pt x="636105" y="29817"/>
                    </a:lnTo>
                    <a:lnTo>
                      <a:pt x="745435" y="129208"/>
                    </a:lnTo>
                    <a:lnTo>
                      <a:pt x="805070" y="0"/>
                    </a:lnTo>
                    <a:lnTo>
                      <a:pt x="934279" y="318052"/>
                    </a:lnTo>
                    <a:lnTo>
                      <a:pt x="954157" y="0"/>
                    </a:lnTo>
                    <a:lnTo>
                      <a:pt x="1043609" y="59634"/>
                    </a:lnTo>
                    <a:lnTo>
                      <a:pt x="1133061" y="318052"/>
                    </a:lnTo>
                    <a:lnTo>
                      <a:pt x="1222513" y="29817"/>
                    </a:lnTo>
                    <a:lnTo>
                      <a:pt x="1913207" y="2219790"/>
                    </a:lnTo>
                    <a:lnTo>
                      <a:pt x="0" y="1719470"/>
                    </a:lnTo>
                    <a:close/>
                  </a:path>
                </a:pathLst>
              </a:custGeom>
              <a:solidFill>
                <a:srgbClr val="BFC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75" name="组合 20"/>
              <p:cNvGrpSpPr/>
              <p:nvPr/>
            </p:nvGrpSpPr>
            <p:grpSpPr>
              <a:xfrm>
                <a:off x="4870962" y="2187361"/>
                <a:ext cx="2564296" cy="3420066"/>
                <a:chOff x="7868112" y="1624983"/>
                <a:chExt cx="2564296" cy="3420066"/>
              </a:xfrm>
            </p:grpSpPr>
            <p:sp>
              <p:nvSpPr>
                <p:cNvPr id="76" name="等腰三角形 75"/>
                <p:cNvSpPr/>
                <p:nvPr/>
              </p:nvSpPr>
              <p:spPr>
                <a:xfrm>
                  <a:off x="8228378" y="1624983"/>
                  <a:ext cx="1982912" cy="2804845"/>
                </a:xfrm>
                <a:prstGeom prst="triangle">
                  <a:avLst/>
                </a:prstGeom>
                <a:gradFill flip="none" rotWithShape="1">
                  <a:gsLst>
                    <a:gs pos="50000">
                      <a:srgbClr val="FFFEFD"/>
                    </a:gs>
                    <a:gs pos="50000">
                      <a:srgbClr val="94947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8" name="任意多边形 77"/>
                <p:cNvSpPr/>
                <p:nvPr/>
              </p:nvSpPr>
              <p:spPr>
                <a:xfrm>
                  <a:off x="7868112" y="2381362"/>
                  <a:ext cx="2564296" cy="2663687"/>
                </a:xfrm>
                <a:custGeom>
                  <a:avLst/>
                  <a:gdLst>
                    <a:gd name="connsiteX0" fmla="*/ 0 w 2554357"/>
                    <a:gd name="connsiteY0" fmla="*/ 2266122 h 2663687"/>
                    <a:gd name="connsiteX1" fmla="*/ 556591 w 2554357"/>
                    <a:gd name="connsiteY1" fmla="*/ 735496 h 2663687"/>
                    <a:gd name="connsiteX2" fmla="*/ 765313 w 2554357"/>
                    <a:gd name="connsiteY2" fmla="*/ 864705 h 2663687"/>
                    <a:gd name="connsiteX3" fmla="*/ 1063487 w 2554357"/>
                    <a:gd name="connsiteY3" fmla="*/ 9939 h 2663687"/>
                    <a:gd name="connsiteX4" fmla="*/ 1192696 w 2554357"/>
                    <a:gd name="connsiteY4" fmla="*/ 208722 h 2663687"/>
                    <a:gd name="connsiteX5" fmla="*/ 1282148 w 2554357"/>
                    <a:gd name="connsiteY5" fmla="*/ 99392 h 2663687"/>
                    <a:gd name="connsiteX6" fmla="*/ 1451113 w 2554357"/>
                    <a:gd name="connsiteY6" fmla="*/ 347870 h 2663687"/>
                    <a:gd name="connsiteX7" fmla="*/ 1441174 w 2554357"/>
                    <a:gd name="connsiteY7" fmla="*/ 0 h 2663687"/>
                    <a:gd name="connsiteX8" fmla="*/ 1580322 w 2554357"/>
                    <a:gd name="connsiteY8" fmla="*/ 49696 h 2663687"/>
                    <a:gd name="connsiteX9" fmla="*/ 1729409 w 2554357"/>
                    <a:gd name="connsiteY9" fmla="*/ 377687 h 2663687"/>
                    <a:gd name="connsiteX10" fmla="*/ 1848678 w 2554357"/>
                    <a:gd name="connsiteY10" fmla="*/ 49696 h 2663687"/>
                    <a:gd name="connsiteX11" fmla="*/ 2554357 w 2554357"/>
                    <a:gd name="connsiteY11" fmla="*/ 2256183 h 2663687"/>
                    <a:gd name="connsiteX12" fmla="*/ 1321904 w 2554357"/>
                    <a:gd name="connsiteY12" fmla="*/ 2663687 h 2663687"/>
                    <a:gd name="connsiteX13" fmla="*/ 0 w 2554357"/>
                    <a:gd name="connsiteY13" fmla="*/ 2266122 h 2663687"/>
                    <a:gd name="connsiteX0" fmla="*/ 0 w 2574235"/>
                    <a:gd name="connsiteY0" fmla="*/ 2266122 h 2663687"/>
                    <a:gd name="connsiteX1" fmla="*/ 556591 w 2574235"/>
                    <a:gd name="connsiteY1" fmla="*/ 735496 h 2663687"/>
                    <a:gd name="connsiteX2" fmla="*/ 765313 w 2574235"/>
                    <a:gd name="connsiteY2" fmla="*/ 864705 h 2663687"/>
                    <a:gd name="connsiteX3" fmla="*/ 1063487 w 2574235"/>
                    <a:gd name="connsiteY3" fmla="*/ 9939 h 2663687"/>
                    <a:gd name="connsiteX4" fmla="*/ 1192696 w 2574235"/>
                    <a:gd name="connsiteY4" fmla="*/ 208722 h 2663687"/>
                    <a:gd name="connsiteX5" fmla="*/ 1282148 w 2574235"/>
                    <a:gd name="connsiteY5" fmla="*/ 99392 h 2663687"/>
                    <a:gd name="connsiteX6" fmla="*/ 1451113 w 2574235"/>
                    <a:gd name="connsiteY6" fmla="*/ 347870 h 2663687"/>
                    <a:gd name="connsiteX7" fmla="*/ 1441174 w 2574235"/>
                    <a:gd name="connsiteY7" fmla="*/ 0 h 2663687"/>
                    <a:gd name="connsiteX8" fmla="*/ 1580322 w 2574235"/>
                    <a:gd name="connsiteY8" fmla="*/ 49696 h 2663687"/>
                    <a:gd name="connsiteX9" fmla="*/ 1729409 w 2574235"/>
                    <a:gd name="connsiteY9" fmla="*/ 377687 h 2663687"/>
                    <a:gd name="connsiteX10" fmla="*/ 1848678 w 2574235"/>
                    <a:gd name="connsiteY10" fmla="*/ 49696 h 2663687"/>
                    <a:gd name="connsiteX11" fmla="*/ 2574235 w 2574235"/>
                    <a:gd name="connsiteY11" fmla="*/ 2315818 h 2663687"/>
                    <a:gd name="connsiteX12" fmla="*/ 1321904 w 2574235"/>
                    <a:gd name="connsiteY12" fmla="*/ 2663687 h 2663687"/>
                    <a:gd name="connsiteX13" fmla="*/ 0 w 2574235"/>
                    <a:gd name="connsiteY13" fmla="*/ 2266122 h 2663687"/>
                    <a:gd name="connsiteX0" fmla="*/ 0 w 2564296"/>
                    <a:gd name="connsiteY0" fmla="*/ 2315818 h 2663687"/>
                    <a:gd name="connsiteX1" fmla="*/ 546652 w 2564296"/>
                    <a:gd name="connsiteY1" fmla="*/ 735496 h 2663687"/>
                    <a:gd name="connsiteX2" fmla="*/ 755374 w 2564296"/>
                    <a:gd name="connsiteY2" fmla="*/ 864705 h 2663687"/>
                    <a:gd name="connsiteX3" fmla="*/ 1053548 w 2564296"/>
                    <a:gd name="connsiteY3" fmla="*/ 9939 h 2663687"/>
                    <a:gd name="connsiteX4" fmla="*/ 1182757 w 2564296"/>
                    <a:gd name="connsiteY4" fmla="*/ 208722 h 2663687"/>
                    <a:gd name="connsiteX5" fmla="*/ 1272209 w 2564296"/>
                    <a:gd name="connsiteY5" fmla="*/ 99392 h 2663687"/>
                    <a:gd name="connsiteX6" fmla="*/ 1441174 w 2564296"/>
                    <a:gd name="connsiteY6" fmla="*/ 347870 h 2663687"/>
                    <a:gd name="connsiteX7" fmla="*/ 1431235 w 2564296"/>
                    <a:gd name="connsiteY7" fmla="*/ 0 h 2663687"/>
                    <a:gd name="connsiteX8" fmla="*/ 1570383 w 2564296"/>
                    <a:gd name="connsiteY8" fmla="*/ 49696 h 2663687"/>
                    <a:gd name="connsiteX9" fmla="*/ 1719470 w 2564296"/>
                    <a:gd name="connsiteY9" fmla="*/ 377687 h 2663687"/>
                    <a:gd name="connsiteX10" fmla="*/ 1838739 w 2564296"/>
                    <a:gd name="connsiteY10" fmla="*/ 49696 h 2663687"/>
                    <a:gd name="connsiteX11" fmla="*/ 2564296 w 2564296"/>
                    <a:gd name="connsiteY11" fmla="*/ 2315818 h 2663687"/>
                    <a:gd name="connsiteX12" fmla="*/ 1311965 w 2564296"/>
                    <a:gd name="connsiteY12" fmla="*/ 2663687 h 2663687"/>
                    <a:gd name="connsiteX13" fmla="*/ 0 w 2564296"/>
                    <a:gd name="connsiteY13" fmla="*/ 2315818 h 266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296" h="2663687">
                      <a:moveTo>
                        <a:pt x="0" y="2315818"/>
                      </a:moveTo>
                      <a:lnTo>
                        <a:pt x="546652" y="735496"/>
                      </a:lnTo>
                      <a:lnTo>
                        <a:pt x="755374" y="864705"/>
                      </a:lnTo>
                      <a:lnTo>
                        <a:pt x="1053548" y="9939"/>
                      </a:lnTo>
                      <a:lnTo>
                        <a:pt x="1182757" y="208722"/>
                      </a:lnTo>
                      <a:lnTo>
                        <a:pt x="1272209" y="99392"/>
                      </a:lnTo>
                      <a:lnTo>
                        <a:pt x="1441174" y="347870"/>
                      </a:lnTo>
                      <a:lnTo>
                        <a:pt x="1431235" y="0"/>
                      </a:lnTo>
                      <a:lnTo>
                        <a:pt x="1570383" y="49696"/>
                      </a:lnTo>
                      <a:lnTo>
                        <a:pt x="1719470" y="377687"/>
                      </a:lnTo>
                      <a:lnTo>
                        <a:pt x="1838739" y="49696"/>
                      </a:lnTo>
                      <a:lnTo>
                        <a:pt x="2564296" y="2315818"/>
                      </a:lnTo>
                      <a:lnTo>
                        <a:pt x="1311965" y="2663687"/>
                      </a:lnTo>
                      <a:lnTo>
                        <a:pt x="0" y="2315818"/>
                      </a:lnTo>
                      <a:close/>
                    </a:path>
                  </a:pathLst>
                </a:custGeom>
                <a:gradFill>
                  <a:gsLst>
                    <a:gs pos="53000">
                      <a:srgbClr val="BFC192"/>
                    </a:gs>
                    <a:gs pos="52000">
                      <a:srgbClr val="F7F3C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grpSp>
        <p:nvGrpSpPr>
          <p:cNvPr id="83" name="组合 82"/>
          <p:cNvGrpSpPr/>
          <p:nvPr/>
        </p:nvGrpSpPr>
        <p:grpSpPr>
          <a:xfrm>
            <a:off x="10374951" y="5069160"/>
            <a:ext cx="1464360" cy="1009170"/>
            <a:chOff x="11130717" y="359501"/>
            <a:chExt cx="1742738" cy="1330965"/>
          </a:xfrm>
        </p:grpSpPr>
        <p:sp>
          <p:nvSpPr>
            <p:cNvPr id="85" name="任意多边形 84"/>
            <p:cNvSpPr/>
            <p:nvPr/>
          </p:nvSpPr>
          <p:spPr>
            <a:xfrm>
              <a:off x="11693716" y="1460505"/>
              <a:ext cx="1179739" cy="229961"/>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 name="connsiteX0" fmla="*/ 0 w 1179739"/>
                <a:gd name="connsiteY0" fmla="*/ 229961 h 229961"/>
                <a:gd name="connsiteX1" fmla="*/ 1179739 w 1179739"/>
                <a:gd name="connsiteY1" fmla="*/ 85725 h 229961"/>
                <a:gd name="connsiteX2" fmla="*/ 227239 w 1179739"/>
                <a:gd name="connsiteY2" fmla="*/ 0 h 229961"/>
                <a:gd name="connsiteX3" fmla="*/ 0 w 1179739"/>
                <a:gd name="connsiteY3" fmla="*/ 229961 h 229961"/>
              </a:gdLst>
              <a:ahLst/>
              <a:cxnLst>
                <a:cxn ang="0">
                  <a:pos x="connsiteX0" y="connsiteY0"/>
                </a:cxn>
                <a:cxn ang="0">
                  <a:pos x="connsiteX1" y="connsiteY1"/>
                </a:cxn>
                <a:cxn ang="0">
                  <a:pos x="connsiteX2" y="connsiteY2"/>
                </a:cxn>
                <a:cxn ang="0">
                  <a:pos x="connsiteX3" y="connsiteY3"/>
                </a:cxn>
              </a:cxnLst>
              <a:rect l="l" t="t" r="r" b="b"/>
              <a:pathLst>
                <a:path w="1179739" h="229961">
                  <a:moveTo>
                    <a:pt x="0" y="229961"/>
                  </a:moveTo>
                  <a:lnTo>
                    <a:pt x="1179739" y="85725"/>
                  </a:lnTo>
                  <a:lnTo>
                    <a:pt x="227239" y="0"/>
                  </a:lnTo>
                  <a:lnTo>
                    <a:pt x="0" y="229961"/>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87" name="组合 27"/>
            <p:cNvGrpSpPr/>
            <p:nvPr/>
          </p:nvGrpSpPr>
          <p:grpSpPr>
            <a:xfrm>
              <a:off x="11130714" y="359501"/>
              <a:ext cx="1042232" cy="1319007"/>
              <a:chOff x="3827262" y="641731"/>
              <a:chExt cx="1199305" cy="1366462"/>
            </a:xfrm>
          </p:grpSpPr>
          <p:sp>
            <p:nvSpPr>
              <p:cNvPr id="89" name="任意多边形 88"/>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1" name="任意多边形 90"/>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85C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92" name="组合 91"/>
          <p:cNvGrpSpPr/>
          <p:nvPr/>
        </p:nvGrpSpPr>
        <p:grpSpPr>
          <a:xfrm>
            <a:off x="1304677" y="5024888"/>
            <a:ext cx="2393687" cy="1189668"/>
            <a:chOff x="2534039" y="184531"/>
            <a:chExt cx="2254483" cy="1493977"/>
          </a:xfrm>
        </p:grpSpPr>
        <p:sp>
          <p:nvSpPr>
            <p:cNvPr id="94" name="任意多边形 93"/>
            <p:cNvSpPr/>
            <p:nvPr/>
          </p:nvSpPr>
          <p:spPr>
            <a:xfrm>
              <a:off x="3674097" y="1470133"/>
              <a:ext cx="1114425" cy="180975"/>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1114425" h="180975">
                  <a:moveTo>
                    <a:pt x="0" y="180975"/>
                  </a:moveTo>
                  <a:lnTo>
                    <a:pt x="1114425" y="85725"/>
                  </a:lnTo>
                  <a:lnTo>
                    <a:pt x="161925" y="0"/>
                  </a:lnTo>
                  <a:lnTo>
                    <a:pt x="0" y="180975"/>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6" name="任意多边形 95"/>
            <p:cNvSpPr/>
            <p:nvPr/>
          </p:nvSpPr>
          <p:spPr>
            <a:xfrm>
              <a:off x="3131871" y="1305226"/>
              <a:ext cx="1333740" cy="180975"/>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1114425" h="180975">
                  <a:moveTo>
                    <a:pt x="0" y="180975"/>
                  </a:moveTo>
                  <a:lnTo>
                    <a:pt x="1114425" y="85725"/>
                  </a:lnTo>
                  <a:lnTo>
                    <a:pt x="161925" y="0"/>
                  </a:lnTo>
                  <a:lnTo>
                    <a:pt x="0" y="180975"/>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98" name="组合 33"/>
            <p:cNvGrpSpPr/>
            <p:nvPr/>
          </p:nvGrpSpPr>
          <p:grpSpPr>
            <a:xfrm>
              <a:off x="2534039" y="184531"/>
              <a:ext cx="1557215" cy="1493977"/>
              <a:chOff x="2534039" y="184531"/>
              <a:chExt cx="1557215" cy="1493977"/>
            </a:xfrm>
          </p:grpSpPr>
          <p:grpSp>
            <p:nvGrpSpPr>
              <p:cNvPr id="100" name="组合 34"/>
              <p:cNvGrpSpPr/>
              <p:nvPr/>
            </p:nvGrpSpPr>
            <p:grpSpPr>
              <a:xfrm>
                <a:off x="2534039" y="184531"/>
                <a:ext cx="1199305" cy="1366462"/>
                <a:chOff x="3827262" y="641731"/>
                <a:chExt cx="1199305" cy="1366462"/>
              </a:xfrm>
            </p:grpSpPr>
            <p:sp>
              <p:nvSpPr>
                <p:cNvPr id="107" name="任意多边形 106"/>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8" name="任意多边形 107"/>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4E8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02" name="组合 35"/>
              <p:cNvGrpSpPr/>
              <p:nvPr/>
            </p:nvGrpSpPr>
            <p:grpSpPr>
              <a:xfrm>
                <a:off x="3259802" y="731172"/>
                <a:ext cx="831452" cy="947336"/>
                <a:chOff x="3827262" y="641731"/>
                <a:chExt cx="1199305" cy="1366462"/>
              </a:xfrm>
            </p:grpSpPr>
            <p:sp>
              <p:nvSpPr>
                <p:cNvPr id="104" name="任意多边形 103"/>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6" name="任意多边形 105"/>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27020 w 524970"/>
                    <a:gd name="connsiteY20" fmla="*/ 1181528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24970"/>
                    <a:gd name="connsiteY0" fmla="*/ 0 h 1366462"/>
                    <a:gd name="connsiteX1" fmla="*/ 124278 w 524970"/>
                    <a:gd name="connsiteY1" fmla="*/ 123290 h 1366462"/>
                    <a:gd name="connsiteX2" fmla="*/ 42085 w 524970"/>
                    <a:gd name="connsiteY2" fmla="*/ 123290 h 1366462"/>
                    <a:gd name="connsiteX3" fmla="*/ 155101 w 524970"/>
                    <a:gd name="connsiteY3" fmla="*/ 256854 h 1366462"/>
                    <a:gd name="connsiteX4" fmla="*/ 62633 w 524970"/>
                    <a:gd name="connsiteY4" fmla="*/ 256854 h 1366462"/>
                    <a:gd name="connsiteX5" fmla="*/ 185923 w 524970"/>
                    <a:gd name="connsiteY5" fmla="*/ 369870 h 1366462"/>
                    <a:gd name="connsiteX6" fmla="*/ 103730 w 524970"/>
                    <a:gd name="connsiteY6" fmla="*/ 380144 h 1366462"/>
                    <a:gd name="connsiteX7" fmla="*/ 257842 w 524970"/>
                    <a:gd name="connsiteY7" fmla="*/ 523982 h 1366462"/>
                    <a:gd name="connsiteX8" fmla="*/ 103730 w 524970"/>
                    <a:gd name="connsiteY8" fmla="*/ 503434 h 1366462"/>
                    <a:gd name="connsiteX9" fmla="*/ 309213 w 524970"/>
                    <a:gd name="connsiteY9" fmla="*/ 647272 h 1366462"/>
                    <a:gd name="connsiteX10" fmla="*/ 165375 w 524970"/>
                    <a:gd name="connsiteY10" fmla="*/ 647272 h 1366462"/>
                    <a:gd name="connsiteX11" fmla="*/ 350310 w 524970"/>
                    <a:gd name="connsiteY11" fmla="*/ 770562 h 1366462"/>
                    <a:gd name="connsiteX12" fmla="*/ 216746 w 524970"/>
                    <a:gd name="connsiteY12" fmla="*/ 760288 h 1366462"/>
                    <a:gd name="connsiteX13" fmla="*/ 381132 w 524970"/>
                    <a:gd name="connsiteY13" fmla="*/ 904126 h 1366462"/>
                    <a:gd name="connsiteX14" fmla="*/ 227020 w 524970"/>
                    <a:gd name="connsiteY14" fmla="*/ 852755 h 1366462"/>
                    <a:gd name="connsiteX15" fmla="*/ 473600 w 524970"/>
                    <a:gd name="connsiteY15" fmla="*/ 1027416 h 1366462"/>
                    <a:gd name="connsiteX16" fmla="*/ 268116 w 524970"/>
                    <a:gd name="connsiteY16" fmla="*/ 976045 h 1366462"/>
                    <a:gd name="connsiteX17" fmla="*/ 514696 w 524970"/>
                    <a:gd name="connsiteY17" fmla="*/ 1119883 h 1366462"/>
                    <a:gd name="connsiteX18" fmla="*/ 309213 w 524970"/>
                    <a:gd name="connsiteY18" fmla="*/ 1099335 h 1366462"/>
                    <a:gd name="connsiteX19" fmla="*/ 504422 w 524970"/>
                    <a:gd name="connsiteY19" fmla="*/ 1212350 h 1366462"/>
                    <a:gd name="connsiteX20" fmla="*/ 270736 w 524970"/>
                    <a:gd name="connsiteY20" fmla="*/ 1185171 h 1366462"/>
                    <a:gd name="connsiteX21" fmla="*/ 524970 w 524970"/>
                    <a:gd name="connsiteY21" fmla="*/ 1263721 h 1366462"/>
                    <a:gd name="connsiteX22" fmla="*/ 988 w 524970"/>
                    <a:gd name="connsiteY22" fmla="*/ 1366462 h 1366462"/>
                    <a:gd name="connsiteX23" fmla="*/ 988 w 524970"/>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68116 w 535899"/>
                    <a:gd name="connsiteY16" fmla="*/ 976045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65375 w 535899"/>
                    <a:gd name="connsiteY10" fmla="*/ 647272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03730 w 535899"/>
                    <a:gd name="connsiteY8" fmla="*/ 503434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70736 w 535899"/>
                    <a:gd name="connsiteY20" fmla="*/ 1185171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35899"/>
                    <a:gd name="connsiteY0" fmla="*/ 0 h 1366462"/>
                    <a:gd name="connsiteX1" fmla="*/ 124278 w 535899"/>
                    <a:gd name="connsiteY1" fmla="*/ 123290 h 1366462"/>
                    <a:gd name="connsiteX2" fmla="*/ 42085 w 535899"/>
                    <a:gd name="connsiteY2" fmla="*/ 123290 h 1366462"/>
                    <a:gd name="connsiteX3" fmla="*/ 155101 w 535899"/>
                    <a:gd name="connsiteY3" fmla="*/ 256854 h 1366462"/>
                    <a:gd name="connsiteX4" fmla="*/ 62633 w 535899"/>
                    <a:gd name="connsiteY4" fmla="*/ 256854 h 1366462"/>
                    <a:gd name="connsiteX5" fmla="*/ 185923 w 535899"/>
                    <a:gd name="connsiteY5" fmla="*/ 369870 h 1366462"/>
                    <a:gd name="connsiteX6" fmla="*/ 103730 w 535899"/>
                    <a:gd name="connsiteY6" fmla="*/ 380144 h 1366462"/>
                    <a:gd name="connsiteX7" fmla="*/ 257842 w 535899"/>
                    <a:gd name="connsiteY7" fmla="*/ 523982 h 1366462"/>
                    <a:gd name="connsiteX8" fmla="*/ 129231 w 535899"/>
                    <a:gd name="connsiteY8" fmla="*/ 518007 h 1366462"/>
                    <a:gd name="connsiteX9" fmla="*/ 309213 w 535899"/>
                    <a:gd name="connsiteY9" fmla="*/ 647272 h 1366462"/>
                    <a:gd name="connsiteX10" fmla="*/ 179947 w 535899"/>
                    <a:gd name="connsiteY10" fmla="*/ 654558 h 1366462"/>
                    <a:gd name="connsiteX11" fmla="*/ 350310 w 535899"/>
                    <a:gd name="connsiteY11" fmla="*/ 770562 h 1366462"/>
                    <a:gd name="connsiteX12" fmla="*/ 216746 w 535899"/>
                    <a:gd name="connsiteY12" fmla="*/ 760288 h 1366462"/>
                    <a:gd name="connsiteX13" fmla="*/ 381132 w 535899"/>
                    <a:gd name="connsiteY13" fmla="*/ 904126 h 1366462"/>
                    <a:gd name="connsiteX14" fmla="*/ 227020 w 535899"/>
                    <a:gd name="connsiteY14" fmla="*/ 852755 h 1366462"/>
                    <a:gd name="connsiteX15" fmla="*/ 473600 w 535899"/>
                    <a:gd name="connsiteY15" fmla="*/ 1027416 h 1366462"/>
                    <a:gd name="connsiteX16" fmla="*/ 282688 w 535899"/>
                    <a:gd name="connsiteY16" fmla="*/ 979688 h 1366462"/>
                    <a:gd name="connsiteX17" fmla="*/ 514696 w 535899"/>
                    <a:gd name="connsiteY17" fmla="*/ 1119883 h 1366462"/>
                    <a:gd name="connsiteX18" fmla="*/ 309213 w 535899"/>
                    <a:gd name="connsiteY18" fmla="*/ 1099335 h 1366462"/>
                    <a:gd name="connsiteX19" fmla="*/ 504422 w 535899"/>
                    <a:gd name="connsiteY19" fmla="*/ 1212350 h 1366462"/>
                    <a:gd name="connsiteX20" fmla="*/ 256164 w 535899"/>
                    <a:gd name="connsiteY20" fmla="*/ 1217958 h 1366462"/>
                    <a:gd name="connsiteX21" fmla="*/ 535899 w 535899"/>
                    <a:gd name="connsiteY21" fmla="*/ 1278293 h 1366462"/>
                    <a:gd name="connsiteX22" fmla="*/ 988 w 535899"/>
                    <a:gd name="connsiteY22" fmla="*/ 1366462 h 1366462"/>
                    <a:gd name="connsiteX23" fmla="*/ 988 w 535899"/>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504422 w 528613"/>
                    <a:gd name="connsiteY19" fmla="*/ 1212350 h 1366462"/>
                    <a:gd name="connsiteX20" fmla="*/ 256164 w 528613"/>
                    <a:gd name="connsiteY20" fmla="*/ 1217958 h 1366462"/>
                    <a:gd name="connsiteX21" fmla="*/ 528613 w 528613"/>
                    <a:gd name="connsiteY21" fmla="*/ 1238219 h 1366462"/>
                    <a:gd name="connsiteX22" fmla="*/ 988 w 528613"/>
                    <a:gd name="connsiteY22" fmla="*/ 1366462 h 1366462"/>
                    <a:gd name="connsiteX23" fmla="*/ 988 w 528613"/>
                    <a:gd name="connsiteY23"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309213 w 528613"/>
                    <a:gd name="connsiteY18" fmla="*/ 1099335 h 1366462"/>
                    <a:gd name="connsiteX19" fmla="*/ 256164 w 528613"/>
                    <a:gd name="connsiteY19" fmla="*/ 1217958 h 1366462"/>
                    <a:gd name="connsiteX20" fmla="*/ 528613 w 528613"/>
                    <a:gd name="connsiteY20" fmla="*/ 1238219 h 1366462"/>
                    <a:gd name="connsiteX21" fmla="*/ 988 w 528613"/>
                    <a:gd name="connsiteY21" fmla="*/ 1366462 h 1366462"/>
                    <a:gd name="connsiteX22" fmla="*/ 988 w 528613"/>
                    <a:gd name="connsiteY22"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6164 w 528613"/>
                    <a:gd name="connsiteY18" fmla="*/ 1217958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59807 w 528613"/>
                    <a:gd name="connsiteY18" fmla="*/ 1130525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82688 w 528613"/>
                    <a:gd name="connsiteY16" fmla="*/ 97968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64473 w 528613"/>
                    <a:gd name="connsiteY16" fmla="*/ 976045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514696 w 528613"/>
                    <a:gd name="connsiteY17" fmla="*/ 1119883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28613"/>
                    <a:gd name="connsiteY0" fmla="*/ 0 h 1366462"/>
                    <a:gd name="connsiteX1" fmla="*/ 124278 w 528613"/>
                    <a:gd name="connsiteY1" fmla="*/ 123290 h 1366462"/>
                    <a:gd name="connsiteX2" fmla="*/ 42085 w 528613"/>
                    <a:gd name="connsiteY2" fmla="*/ 123290 h 1366462"/>
                    <a:gd name="connsiteX3" fmla="*/ 155101 w 528613"/>
                    <a:gd name="connsiteY3" fmla="*/ 256854 h 1366462"/>
                    <a:gd name="connsiteX4" fmla="*/ 62633 w 528613"/>
                    <a:gd name="connsiteY4" fmla="*/ 256854 h 1366462"/>
                    <a:gd name="connsiteX5" fmla="*/ 185923 w 528613"/>
                    <a:gd name="connsiteY5" fmla="*/ 369870 h 1366462"/>
                    <a:gd name="connsiteX6" fmla="*/ 103730 w 528613"/>
                    <a:gd name="connsiteY6" fmla="*/ 380144 h 1366462"/>
                    <a:gd name="connsiteX7" fmla="*/ 257842 w 528613"/>
                    <a:gd name="connsiteY7" fmla="*/ 523982 h 1366462"/>
                    <a:gd name="connsiteX8" fmla="*/ 129231 w 528613"/>
                    <a:gd name="connsiteY8" fmla="*/ 518007 h 1366462"/>
                    <a:gd name="connsiteX9" fmla="*/ 309213 w 528613"/>
                    <a:gd name="connsiteY9" fmla="*/ 647272 h 1366462"/>
                    <a:gd name="connsiteX10" fmla="*/ 179947 w 528613"/>
                    <a:gd name="connsiteY10" fmla="*/ 654558 h 1366462"/>
                    <a:gd name="connsiteX11" fmla="*/ 350310 w 528613"/>
                    <a:gd name="connsiteY11" fmla="*/ 770562 h 1366462"/>
                    <a:gd name="connsiteX12" fmla="*/ 216746 w 528613"/>
                    <a:gd name="connsiteY12" fmla="*/ 760288 h 1366462"/>
                    <a:gd name="connsiteX13" fmla="*/ 381132 w 528613"/>
                    <a:gd name="connsiteY13" fmla="*/ 904126 h 1366462"/>
                    <a:gd name="connsiteX14" fmla="*/ 227020 w 528613"/>
                    <a:gd name="connsiteY14" fmla="*/ 852755 h 1366462"/>
                    <a:gd name="connsiteX15" fmla="*/ 473600 w 528613"/>
                    <a:gd name="connsiteY15" fmla="*/ 1027416 h 1366462"/>
                    <a:gd name="connsiteX16" fmla="*/ 249901 w 528613"/>
                    <a:gd name="connsiteY16" fmla="*/ 990618 h 1366462"/>
                    <a:gd name="connsiteX17" fmla="*/ 489195 w 528613"/>
                    <a:gd name="connsiteY17" fmla="*/ 1127170 h 1366462"/>
                    <a:gd name="connsiteX18" fmla="*/ 285308 w 528613"/>
                    <a:gd name="connsiteY18" fmla="*/ 1141454 h 1366462"/>
                    <a:gd name="connsiteX19" fmla="*/ 528613 w 528613"/>
                    <a:gd name="connsiteY19" fmla="*/ 1238219 h 1366462"/>
                    <a:gd name="connsiteX20" fmla="*/ 988 w 528613"/>
                    <a:gd name="connsiteY20" fmla="*/ 1366462 h 1366462"/>
                    <a:gd name="connsiteX21" fmla="*/ 988 w 528613"/>
                    <a:gd name="connsiteY21" fmla="*/ 0 h 1366462"/>
                    <a:gd name="connsiteX0" fmla="*/ 988 w 579616"/>
                    <a:gd name="connsiteY0" fmla="*/ 0 h 1366462"/>
                    <a:gd name="connsiteX1" fmla="*/ 124278 w 579616"/>
                    <a:gd name="connsiteY1" fmla="*/ 123290 h 1366462"/>
                    <a:gd name="connsiteX2" fmla="*/ 42085 w 579616"/>
                    <a:gd name="connsiteY2" fmla="*/ 123290 h 1366462"/>
                    <a:gd name="connsiteX3" fmla="*/ 155101 w 579616"/>
                    <a:gd name="connsiteY3" fmla="*/ 256854 h 1366462"/>
                    <a:gd name="connsiteX4" fmla="*/ 62633 w 579616"/>
                    <a:gd name="connsiteY4" fmla="*/ 256854 h 1366462"/>
                    <a:gd name="connsiteX5" fmla="*/ 185923 w 579616"/>
                    <a:gd name="connsiteY5" fmla="*/ 369870 h 1366462"/>
                    <a:gd name="connsiteX6" fmla="*/ 103730 w 579616"/>
                    <a:gd name="connsiteY6" fmla="*/ 380144 h 1366462"/>
                    <a:gd name="connsiteX7" fmla="*/ 257842 w 579616"/>
                    <a:gd name="connsiteY7" fmla="*/ 523982 h 1366462"/>
                    <a:gd name="connsiteX8" fmla="*/ 129231 w 579616"/>
                    <a:gd name="connsiteY8" fmla="*/ 518007 h 1366462"/>
                    <a:gd name="connsiteX9" fmla="*/ 309213 w 579616"/>
                    <a:gd name="connsiteY9" fmla="*/ 647272 h 1366462"/>
                    <a:gd name="connsiteX10" fmla="*/ 179947 w 579616"/>
                    <a:gd name="connsiteY10" fmla="*/ 654558 h 1366462"/>
                    <a:gd name="connsiteX11" fmla="*/ 350310 w 579616"/>
                    <a:gd name="connsiteY11" fmla="*/ 770562 h 1366462"/>
                    <a:gd name="connsiteX12" fmla="*/ 216746 w 579616"/>
                    <a:gd name="connsiteY12" fmla="*/ 760288 h 1366462"/>
                    <a:gd name="connsiteX13" fmla="*/ 381132 w 579616"/>
                    <a:gd name="connsiteY13" fmla="*/ 904126 h 1366462"/>
                    <a:gd name="connsiteX14" fmla="*/ 227020 w 579616"/>
                    <a:gd name="connsiteY14" fmla="*/ 852755 h 1366462"/>
                    <a:gd name="connsiteX15" fmla="*/ 473600 w 579616"/>
                    <a:gd name="connsiteY15" fmla="*/ 1027416 h 1366462"/>
                    <a:gd name="connsiteX16" fmla="*/ 249901 w 579616"/>
                    <a:gd name="connsiteY16" fmla="*/ 990618 h 1366462"/>
                    <a:gd name="connsiteX17" fmla="*/ 489195 w 579616"/>
                    <a:gd name="connsiteY17" fmla="*/ 1127170 h 1366462"/>
                    <a:gd name="connsiteX18" fmla="*/ 285308 w 579616"/>
                    <a:gd name="connsiteY18" fmla="*/ 1141454 h 1366462"/>
                    <a:gd name="connsiteX19" fmla="*/ 579616 w 579616"/>
                    <a:gd name="connsiteY19" fmla="*/ 1241862 h 1366462"/>
                    <a:gd name="connsiteX20" fmla="*/ 988 w 579616"/>
                    <a:gd name="connsiteY20" fmla="*/ 1366462 h 1366462"/>
                    <a:gd name="connsiteX21" fmla="*/ 988 w 579616"/>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73600 w 601474"/>
                    <a:gd name="connsiteY15" fmla="*/ 1027416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81132 w 601474"/>
                    <a:gd name="connsiteY13" fmla="*/ 904126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7020 w 601474"/>
                    <a:gd name="connsiteY14" fmla="*/ 852755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50310 w 601474"/>
                    <a:gd name="connsiteY11" fmla="*/ 770562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309213 w 601474"/>
                    <a:gd name="connsiteY9" fmla="*/ 647272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29231 w 601474"/>
                    <a:gd name="connsiteY8" fmla="*/ 518007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5631 w 601474"/>
                    <a:gd name="connsiteY13" fmla="*/ 885911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27170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39381 w 601474"/>
                    <a:gd name="connsiteY11" fmla="*/ 763276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 name="connsiteX0" fmla="*/ 988 w 601474"/>
                    <a:gd name="connsiteY0" fmla="*/ 0 h 1366462"/>
                    <a:gd name="connsiteX1" fmla="*/ 124278 w 601474"/>
                    <a:gd name="connsiteY1" fmla="*/ 123290 h 1366462"/>
                    <a:gd name="connsiteX2" fmla="*/ 42085 w 601474"/>
                    <a:gd name="connsiteY2" fmla="*/ 123290 h 1366462"/>
                    <a:gd name="connsiteX3" fmla="*/ 155101 w 601474"/>
                    <a:gd name="connsiteY3" fmla="*/ 256854 h 1366462"/>
                    <a:gd name="connsiteX4" fmla="*/ 62633 w 601474"/>
                    <a:gd name="connsiteY4" fmla="*/ 256854 h 1366462"/>
                    <a:gd name="connsiteX5" fmla="*/ 185923 w 601474"/>
                    <a:gd name="connsiteY5" fmla="*/ 369870 h 1366462"/>
                    <a:gd name="connsiteX6" fmla="*/ 103730 w 601474"/>
                    <a:gd name="connsiteY6" fmla="*/ 380144 h 1366462"/>
                    <a:gd name="connsiteX7" fmla="*/ 257842 w 601474"/>
                    <a:gd name="connsiteY7" fmla="*/ 523982 h 1366462"/>
                    <a:gd name="connsiteX8" fmla="*/ 140160 w 601474"/>
                    <a:gd name="connsiteY8" fmla="*/ 521650 h 1366462"/>
                    <a:gd name="connsiteX9" fmla="*/ 298284 w 601474"/>
                    <a:gd name="connsiteY9" fmla="*/ 639986 h 1366462"/>
                    <a:gd name="connsiteX10" fmla="*/ 179947 w 601474"/>
                    <a:gd name="connsiteY10" fmla="*/ 654558 h 1366462"/>
                    <a:gd name="connsiteX11" fmla="*/ 317523 w 601474"/>
                    <a:gd name="connsiteY11" fmla="*/ 755990 h 1366462"/>
                    <a:gd name="connsiteX12" fmla="*/ 216746 w 601474"/>
                    <a:gd name="connsiteY12" fmla="*/ 760288 h 1366462"/>
                    <a:gd name="connsiteX13" fmla="*/ 359274 w 601474"/>
                    <a:gd name="connsiteY13" fmla="*/ 871338 h 1366462"/>
                    <a:gd name="connsiteX14" fmla="*/ 223377 w 601474"/>
                    <a:gd name="connsiteY14" fmla="*/ 867328 h 1366462"/>
                    <a:gd name="connsiteX15" fmla="*/ 433526 w 601474"/>
                    <a:gd name="connsiteY15" fmla="*/ 1012844 h 1366462"/>
                    <a:gd name="connsiteX16" fmla="*/ 249901 w 601474"/>
                    <a:gd name="connsiteY16" fmla="*/ 990618 h 1366462"/>
                    <a:gd name="connsiteX17" fmla="*/ 489195 w 601474"/>
                    <a:gd name="connsiteY17" fmla="*/ 1141742 h 1366462"/>
                    <a:gd name="connsiteX18" fmla="*/ 285308 w 601474"/>
                    <a:gd name="connsiteY18" fmla="*/ 1141454 h 1366462"/>
                    <a:gd name="connsiteX19" fmla="*/ 601474 w 601474"/>
                    <a:gd name="connsiteY19" fmla="*/ 1256435 h 1366462"/>
                    <a:gd name="connsiteX20" fmla="*/ 988 w 601474"/>
                    <a:gd name="connsiteY20" fmla="*/ 1366462 h 1366462"/>
                    <a:gd name="connsiteX21" fmla="*/ 988 w 601474"/>
                    <a:gd name="connsiteY21" fmla="*/ 0 h 136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85C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grpSp>
        <p:nvGrpSpPr>
          <p:cNvPr id="109" name="组合 108"/>
          <p:cNvGrpSpPr/>
          <p:nvPr/>
        </p:nvGrpSpPr>
        <p:grpSpPr>
          <a:xfrm>
            <a:off x="3637605" y="4838700"/>
            <a:ext cx="497539" cy="970119"/>
            <a:chOff x="3378374" y="3795030"/>
            <a:chExt cx="468604" cy="883697"/>
          </a:xfrm>
          <a:solidFill>
            <a:srgbClr val="9CEB37"/>
          </a:solidFill>
        </p:grpSpPr>
        <p:sp>
          <p:nvSpPr>
            <p:cNvPr id="110" name="矩形 39"/>
            <p:cNvSpPr/>
            <p:nvPr/>
          </p:nvSpPr>
          <p:spPr>
            <a:xfrm>
              <a:off x="3526468" y="4211199"/>
              <a:ext cx="184403" cy="467528"/>
            </a:xfrm>
            <a:custGeom>
              <a:avLst/>
              <a:gdLst>
                <a:gd name="connsiteX0" fmla="*/ 0 w 90760"/>
                <a:gd name="connsiteY0" fmla="*/ 0 h 411293"/>
                <a:gd name="connsiteX1" fmla="*/ 90760 w 90760"/>
                <a:gd name="connsiteY1" fmla="*/ 0 h 411293"/>
                <a:gd name="connsiteX2" fmla="*/ 90760 w 90760"/>
                <a:gd name="connsiteY2" fmla="*/ 411293 h 411293"/>
                <a:gd name="connsiteX3" fmla="*/ 0 w 90760"/>
                <a:gd name="connsiteY3" fmla="*/ 411293 h 411293"/>
                <a:gd name="connsiteX4" fmla="*/ 0 w 90760"/>
                <a:gd name="connsiteY4" fmla="*/ 0 h 411293"/>
                <a:gd name="connsiteX0" fmla="*/ 46821 w 137581"/>
                <a:gd name="connsiteY0" fmla="*/ 0 h 416802"/>
                <a:gd name="connsiteX1" fmla="*/ 137581 w 137581"/>
                <a:gd name="connsiteY1" fmla="*/ 0 h 416802"/>
                <a:gd name="connsiteX2" fmla="*/ 137581 w 137581"/>
                <a:gd name="connsiteY2" fmla="*/ 411293 h 416802"/>
                <a:gd name="connsiteX3" fmla="*/ 0 w 137581"/>
                <a:gd name="connsiteY3" fmla="*/ 416802 h 416802"/>
                <a:gd name="connsiteX4" fmla="*/ 46821 w 137581"/>
                <a:gd name="connsiteY4" fmla="*/ 0 h 416802"/>
                <a:gd name="connsiteX0" fmla="*/ 46821 w 137581"/>
                <a:gd name="connsiteY0" fmla="*/ 0 h 416802"/>
                <a:gd name="connsiteX1" fmla="*/ 137581 w 137581"/>
                <a:gd name="connsiteY1" fmla="*/ 0 h 416802"/>
                <a:gd name="connsiteX2" fmla="*/ 137581 w 137581"/>
                <a:gd name="connsiteY2" fmla="*/ 411293 h 416802"/>
                <a:gd name="connsiteX3" fmla="*/ 0 w 137581"/>
                <a:gd name="connsiteY3" fmla="*/ 416802 h 416802"/>
                <a:gd name="connsiteX4" fmla="*/ 46821 w 137581"/>
                <a:gd name="connsiteY4" fmla="*/ 0 h 416802"/>
                <a:gd name="connsiteX0" fmla="*/ 46821 w 184403"/>
                <a:gd name="connsiteY0" fmla="*/ 0 h 416802"/>
                <a:gd name="connsiteX1" fmla="*/ 137581 w 184403"/>
                <a:gd name="connsiteY1" fmla="*/ 0 h 416802"/>
                <a:gd name="connsiteX2" fmla="*/ 184403 w 184403"/>
                <a:gd name="connsiteY2" fmla="*/ 411293 h 416802"/>
                <a:gd name="connsiteX3" fmla="*/ 0 w 184403"/>
                <a:gd name="connsiteY3" fmla="*/ 416802 h 416802"/>
                <a:gd name="connsiteX4" fmla="*/ 46821 w 184403"/>
                <a:gd name="connsiteY4" fmla="*/ 0 h 416802"/>
                <a:gd name="connsiteX0" fmla="*/ 46821 w 184403"/>
                <a:gd name="connsiteY0" fmla="*/ 0 h 416802"/>
                <a:gd name="connsiteX1" fmla="*/ 137581 w 184403"/>
                <a:gd name="connsiteY1" fmla="*/ 0 h 416802"/>
                <a:gd name="connsiteX2" fmla="*/ 184403 w 184403"/>
                <a:gd name="connsiteY2" fmla="*/ 411293 h 416802"/>
                <a:gd name="connsiteX3" fmla="*/ 0 w 184403"/>
                <a:gd name="connsiteY3" fmla="*/ 416802 h 416802"/>
                <a:gd name="connsiteX4" fmla="*/ 46821 w 184403"/>
                <a:gd name="connsiteY4" fmla="*/ 0 h 416802"/>
                <a:gd name="connsiteX0" fmla="*/ 57838 w 184403"/>
                <a:gd name="connsiteY0" fmla="*/ 0 h 422311"/>
                <a:gd name="connsiteX1" fmla="*/ 137581 w 184403"/>
                <a:gd name="connsiteY1" fmla="*/ 5509 h 422311"/>
                <a:gd name="connsiteX2" fmla="*/ 184403 w 184403"/>
                <a:gd name="connsiteY2" fmla="*/ 416802 h 422311"/>
                <a:gd name="connsiteX3" fmla="*/ 0 w 184403"/>
                <a:gd name="connsiteY3" fmla="*/ 422311 h 422311"/>
                <a:gd name="connsiteX4" fmla="*/ 57838 w 184403"/>
                <a:gd name="connsiteY4" fmla="*/ 0 h 422311"/>
                <a:gd name="connsiteX0" fmla="*/ 57838 w 184403"/>
                <a:gd name="connsiteY0" fmla="*/ 0 h 422311"/>
                <a:gd name="connsiteX1" fmla="*/ 137581 w 184403"/>
                <a:gd name="connsiteY1" fmla="*/ 5509 h 422311"/>
                <a:gd name="connsiteX2" fmla="*/ 184403 w 184403"/>
                <a:gd name="connsiteY2" fmla="*/ 416802 h 422311"/>
                <a:gd name="connsiteX3" fmla="*/ 0 w 184403"/>
                <a:gd name="connsiteY3" fmla="*/ 422311 h 422311"/>
                <a:gd name="connsiteX4" fmla="*/ 57838 w 184403"/>
                <a:gd name="connsiteY4" fmla="*/ 0 h 422311"/>
                <a:gd name="connsiteX0" fmla="*/ 57838 w 184403"/>
                <a:gd name="connsiteY0" fmla="*/ 0 h 422311"/>
                <a:gd name="connsiteX1" fmla="*/ 129318 w 184403"/>
                <a:gd name="connsiteY1" fmla="*/ 5509 h 422311"/>
                <a:gd name="connsiteX2" fmla="*/ 184403 w 184403"/>
                <a:gd name="connsiteY2" fmla="*/ 416802 h 422311"/>
                <a:gd name="connsiteX3" fmla="*/ 0 w 184403"/>
                <a:gd name="connsiteY3" fmla="*/ 422311 h 422311"/>
                <a:gd name="connsiteX4" fmla="*/ 57838 w 184403"/>
                <a:gd name="connsiteY4" fmla="*/ 0 h 422311"/>
                <a:gd name="connsiteX0" fmla="*/ 57838 w 184403"/>
                <a:gd name="connsiteY0" fmla="*/ 0 h 422311"/>
                <a:gd name="connsiteX1" fmla="*/ 129318 w 184403"/>
                <a:gd name="connsiteY1" fmla="*/ 5509 h 422311"/>
                <a:gd name="connsiteX2" fmla="*/ 184403 w 184403"/>
                <a:gd name="connsiteY2" fmla="*/ 416802 h 422311"/>
                <a:gd name="connsiteX3" fmla="*/ 0 w 184403"/>
                <a:gd name="connsiteY3" fmla="*/ 422311 h 422311"/>
                <a:gd name="connsiteX4" fmla="*/ 57838 w 184403"/>
                <a:gd name="connsiteY4" fmla="*/ 0 h 422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403" h="422311">
                  <a:moveTo>
                    <a:pt x="57838" y="0"/>
                  </a:moveTo>
                  <a:lnTo>
                    <a:pt x="129318" y="5509"/>
                  </a:lnTo>
                  <a:cubicBezTo>
                    <a:pt x="120137" y="153624"/>
                    <a:pt x="102695" y="326525"/>
                    <a:pt x="184403" y="416802"/>
                  </a:cubicBezTo>
                  <a:lnTo>
                    <a:pt x="0" y="422311"/>
                  </a:lnTo>
                  <a:cubicBezTo>
                    <a:pt x="106496" y="294394"/>
                    <a:pt x="69774" y="144442"/>
                    <a:pt x="578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1" name="椭圆 110"/>
            <p:cNvSpPr/>
            <p:nvPr/>
          </p:nvSpPr>
          <p:spPr>
            <a:xfrm>
              <a:off x="3378374" y="3795030"/>
              <a:ext cx="468604" cy="4686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12" name="椭圆 111"/>
          <p:cNvSpPr>
            <a:spLocks noChangeAspect="1"/>
          </p:cNvSpPr>
          <p:nvPr/>
        </p:nvSpPr>
        <p:spPr>
          <a:xfrm>
            <a:off x="9428054" y="5282946"/>
            <a:ext cx="344005" cy="321616"/>
          </a:xfrm>
          <a:prstGeom prst="ellipse">
            <a:avLst/>
          </a:prstGeom>
          <a:solidFill>
            <a:srgbClr val="629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3" name="KSO_CT1"/>
          <p:cNvSpPr txBox="1">
            <a:spLocks/>
          </p:cNvSpPr>
          <p:nvPr/>
        </p:nvSpPr>
        <p:spPr>
          <a:xfrm>
            <a:off x="1557393" y="1357298"/>
            <a:ext cx="9451404" cy="1212557"/>
          </a:xfrm>
          <a:prstGeom prst="rect">
            <a:avLst/>
          </a:prstGeom>
        </p:spPr>
        <p:txBody>
          <a:bodyPr vert="horz" anchor="b">
            <a:noAutofit/>
          </a:bodyPr>
          <a:lstStyle>
            <a:lvl1pPr algn="ctr">
              <a:lnSpc>
                <a:spcPct val="100000"/>
              </a:lnSpc>
              <a:defRPr sz="3600" b="1" kern="1000" baseline="0">
                <a:solidFill>
                  <a:schemeClr val="accent1"/>
                </a:solidFill>
                <a:effectLst/>
                <a:latin typeface="+mj-ea"/>
                <a:ea typeface="+mj-ea"/>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6600" b="1" i="0" u="none" strike="noStrike" kern="1000" cap="none" spc="0" normalizeH="0" baseline="0" noProof="0" dirty="0" smtClean="0">
                <a:ln>
                  <a:noFill/>
                </a:ln>
                <a:solidFill>
                  <a:srgbClr val="563007"/>
                </a:solidFill>
                <a:effectLst/>
                <a:uLnTx/>
                <a:uFillTx/>
                <a:latin typeface="汉仪综艺体简" pitchFamily="49" charset="-122"/>
                <a:ea typeface="汉仪综艺体简" pitchFamily="49" charset="-122"/>
                <a:cs typeface="+mj-cs"/>
              </a:rPr>
              <a:t>电子商务基础</a:t>
            </a:r>
            <a:endParaRPr kumimoji="0" lang="zh-CN" altLang="en-US" sz="6600" b="1" i="0" u="none" strike="noStrike" kern="1000" cap="none" spc="0" normalizeH="0" baseline="0" noProof="0" dirty="0">
              <a:ln>
                <a:noFill/>
              </a:ln>
              <a:solidFill>
                <a:srgbClr val="563007"/>
              </a:solidFill>
              <a:effectLst/>
              <a:uLnTx/>
              <a:uFillTx/>
              <a:latin typeface="汉仪综艺体简" pitchFamily="49" charset="-122"/>
              <a:ea typeface="汉仪综艺体简" pitchFamily="49" charset="-122"/>
              <a:cs typeface="+mj-cs"/>
            </a:endParaRPr>
          </a:p>
        </p:txBody>
      </p:sp>
      <p:sp>
        <p:nvSpPr>
          <p:cNvPr id="114" name="矩形 113"/>
          <p:cNvSpPr/>
          <p:nvPr/>
        </p:nvSpPr>
        <p:spPr>
          <a:xfrm>
            <a:off x="4925713" y="0"/>
            <a:ext cx="2627699" cy="215899"/>
          </a:xfrm>
          <a:prstGeom prst="rect">
            <a:avLst/>
          </a:prstGeom>
          <a:solidFill>
            <a:srgbClr val="5FA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xmlns="" val="427937924"/>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027077" y="2601337"/>
            <a:ext cx="4500594"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4. 1     </a:t>
            </a:r>
            <a:r>
              <a:rPr lang="zh-CN" altLang="en-US" sz="2400" dirty="0" smtClean="0">
                <a:solidFill>
                  <a:srgbClr val="7F7F7F"/>
                </a:solidFill>
                <a:latin typeface="微软雅黑" pitchFamily="34" charset="-122"/>
                <a:ea typeface="微软雅黑" pitchFamily="34" charset="-122"/>
              </a:rPr>
              <a:t>电子支付业务</a:t>
            </a:r>
            <a:endParaRPr lang="zh-CN" altLang="en-US" sz="2400" dirty="0">
              <a:solidFill>
                <a:srgbClr val="7F7F7F"/>
              </a:solidFill>
              <a:latin typeface="微软雅黑" pitchFamily="34" charset="-122"/>
              <a:ea typeface="微软雅黑" pitchFamily="34" charset="-122"/>
            </a:endParaRPr>
          </a:p>
        </p:txBody>
      </p:sp>
      <p:sp>
        <p:nvSpPr>
          <p:cNvPr id="4" name="TextBox 10"/>
          <p:cNvSpPr txBox="1"/>
          <p:nvPr/>
        </p:nvSpPr>
        <p:spPr>
          <a:xfrm>
            <a:off x="1027077" y="334542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4. 2</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网上银行业务</a:t>
            </a:r>
          </a:p>
        </p:txBody>
      </p:sp>
      <p:sp>
        <p:nvSpPr>
          <p:cNvPr id="7" name="剪去对角的矩形 6"/>
          <p:cNvSpPr/>
          <p:nvPr/>
        </p:nvSpPr>
        <p:spPr>
          <a:xfrm>
            <a:off x="812763" y="785794"/>
            <a:ext cx="7429552" cy="1000132"/>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zh-CN" altLang="en-US" sz="4400" dirty="0" smtClean="0">
                <a:latin typeface="方正铁筋隶书简体" pitchFamily="65" charset="-122"/>
                <a:ea typeface="方正铁筋隶书简体" pitchFamily="65" charset="-122"/>
              </a:rPr>
              <a:t>第四章  </a:t>
            </a:r>
            <a:r>
              <a:rPr lang="zh-CN" altLang="en-US" sz="4400" dirty="0" smtClean="0">
                <a:latin typeface="方正铁筋隶书简体" pitchFamily="65" charset="-122"/>
                <a:ea typeface="方正铁筋隶书简体" pitchFamily="65" charset="-122"/>
              </a:rPr>
              <a:t>电子</a:t>
            </a:r>
            <a:r>
              <a:rPr lang="zh-CN" altLang="en-US" sz="4400" dirty="0" smtClean="0">
                <a:latin typeface="方正铁筋隶书简体" pitchFamily="65" charset="-122"/>
                <a:ea typeface="方正铁筋隶书简体" pitchFamily="65" charset="-122"/>
              </a:rPr>
              <a:t>支付与网上银行</a:t>
            </a:r>
            <a:endParaRPr lang="zh-CN" altLang="en-US" sz="4400" dirty="0">
              <a:latin typeface="方正铁筋隶书简体" pitchFamily="65" charset="-122"/>
              <a:ea typeface="方正铁筋隶书简体" pitchFamily="65" charset="-122"/>
            </a:endParaRPr>
          </a:p>
        </p:txBody>
      </p:sp>
      <p:sp>
        <p:nvSpPr>
          <p:cNvPr id="5" name="TextBox 10"/>
          <p:cNvSpPr txBox="1"/>
          <p:nvPr/>
        </p:nvSpPr>
        <p:spPr>
          <a:xfrm>
            <a:off x="1027077" y="414338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4. 3</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电子支付存在的问题</a:t>
            </a:r>
          </a:p>
        </p:txBody>
      </p:sp>
    </p:spTree>
    <p:extLst>
      <p:ext uri="{BB962C8B-B14F-4D97-AF65-F5344CB8AC3E}">
        <p14:creationId xmlns:p14="http://schemas.microsoft.com/office/powerpoint/2010/main" xmlns="" val="14369021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8" fill="hold" grpId="0" nodeType="withEffect">
                                  <p:stCondLst>
                                    <p:cond delay="2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12" presetClass="entr" presetSubtype="8" fill="hold" grpId="0" nodeType="withEffect">
                                  <p:stCondLst>
                                    <p:cond delay="2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对角圆角矩形 36"/>
          <p:cNvSpPr/>
          <p:nvPr/>
        </p:nvSpPr>
        <p:spPr>
          <a:xfrm>
            <a:off x="741325" y="2428868"/>
            <a:ext cx="4500594" cy="648072"/>
          </a:xfrm>
          <a:prstGeom prst="round2DiagRect">
            <a:avLst>
              <a:gd name="adj1" fmla="val 20943"/>
              <a:gd name="adj2" fmla="val 0"/>
            </a:avLst>
          </a:prstGeom>
          <a:solidFill>
            <a:srgbClr val="5AD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1027077" y="2601337"/>
            <a:ext cx="4500594" cy="369332"/>
          </a:xfrm>
          <a:prstGeom prst="rect">
            <a:avLst/>
          </a:prstGeom>
          <a:noFill/>
        </p:spPr>
        <p:txBody>
          <a:bodyPr vert="horz" wrap="square" lIns="0" tIns="0" rIns="0" bIns="0" rtlCol="0" anchor="ctr">
            <a:spAutoFit/>
          </a:bodyPr>
          <a:lstStyle/>
          <a:p>
            <a:r>
              <a:rPr lang="en-US" altLang="zh-CN" sz="2400" dirty="0" smtClean="0">
                <a:solidFill>
                  <a:schemeClr val="bg1"/>
                </a:solidFill>
                <a:latin typeface="Impact" pitchFamily="34" charset="0"/>
                <a:ea typeface="微软雅黑" pitchFamily="34" charset="-122"/>
              </a:rPr>
              <a:t>4. 1     </a:t>
            </a:r>
            <a:r>
              <a:rPr lang="zh-CN" altLang="en-US" sz="2400" dirty="0" smtClean="0">
                <a:solidFill>
                  <a:schemeClr val="bg1"/>
                </a:solidFill>
                <a:latin typeface="微软雅黑" pitchFamily="34" charset="-122"/>
                <a:ea typeface="微软雅黑" pitchFamily="34" charset="-122"/>
              </a:rPr>
              <a:t>电子支付业务</a:t>
            </a:r>
            <a:endParaRPr lang="zh-CN" altLang="en-US" sz="2400" dirty="0">
              <a:solidFill>
                <a:schemeClr val="bg1"/>
              </a:solidFill>
              <a:latin typeface="微软雅黑" pitchFamily="34" charset="-122"/>
              <a:ea typeface="微软雅黑" pitchFamily="34" charset="-122"/>
            </a:endParaRPr>
          </a:p>
        </p:txBody>
      </p:sp>
      <p:sp>
        <p:nvSpPr>
          <p:cNvPr id="11" name="TextBox 10"/>
          <p:cNvSpPr txBox="1"/>
          <p:nvPr/>
        </p:nvSpPr>
        <p:spPr>
          <a:xfrm>
            <a:off x="1027077" y="334542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4. 2</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网上银行业务</a:t>
            </a:r>
          </a:p>
        </p:txBody>
      </p:sp>
      <p:sp>
        <p:nvSpPr>
          <p:cNvPr id="12" name="TextBox 10"/>
          <p:cNvSpPr txBox="1"/>
          <p:nvPr/>
        </p:nvSpPr>
        <p:spPr>
          <a:xfrm>
            <a:off x="1027077" y="414338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4. 3</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电子支付存在的问题</a:t>
            </a:r>
          </a:p>
        </p:txBody>
      </p:sp>
    </p:spTree>
    <p:extLst>
      <p:ext uri="{BB962C8B-B14F-4D97-AF65-F5344CB8AC3E}">
        <p14:creationId xmlns:p14="http://schemas.microsoft.com/office/powerpoint/2010/main" xmlns="" val="31035630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5"/>
          <p:cNvSpPr txBox="1">
            <a:spLocks noChangeArrowheads="1"/>
          </p:cNvSpPr>
          <p:nvPr/>
        </p:nvSpPr>
        <p:spPr bwMode="auto">
          <a:xfrm>
            <a:off x="2867073" y="2143116"/>
            <a:ext cx="4660862" cy="817245"/>
          </a:xfrm>
          <a:prstGeom prst="round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p>
            <a:pPr indent="457200" defTabSz="1221181" fontAlgn="auto">
              <a:lnSpc>
                <a:spcPct val="150000"/>
              </a:lnSpc>
              <a:spcBef>
                <a:spcPts val="0"/>
              </a:spcBef>
              <a:spcAft>
                <a:spcPts val="0"/>
              </a:spcAft>
              <a:defRPr/>
            </a:pPr>
            <a:r>
              <a:rPr lang="zh-CN" altLang="en-US" sz="2800" b="1" dirty="0" smtClean="0">
                <a:solidFill>
                  <a:schemeClr val="bg1"/>
                </a:solidFill>
                <a:latin typeface="微软雅黑" pitchFamily="34" charset="-122"/>
                <a:ea typeface="微软雅黑" pitchFamily="34" charset="-122"/>
              </a:rPr>
              <a:t>支付宝的“前世今生”</a:t>
            </a:r>
            <a:endParaRPr lang="zh-CN" altLang="en-US" sz="2800" b="1" dirty="0">
              <a:solidFill>
                <a:schemeClr val="bg1"/>
              </a:solidFill>
              <a:latin typeface="微软雅黑" pitchFamily="34" charset="-122"/>
              <a:ea typeface="微软雅黑" pitchFamily="34" charset="-122"/>
            </a:endParaRPr>
          </a:p>
        </p:txBody>
      </p:sp>
      <p:sp>
        <p:nvSpPr>
          <p:cNvPr id="46" name="矩形 17"/>
          <p:cNvSpPr>
            <a:spLocks noChangeArrowheads="1"/>
          </p:cNvSpPr>
          <p:nvPr/>
        </p:nvSpPr>
        <p:spPr bwMode="auto">
          <a:xfrm rot="20868212">
            <a:off x="877028" y="1596997"/>
            <a:ext cx="1354102" cy="1358931"/>
          </a:xfrm>
          <a:prstGeom prst="rect">
            <a:avLst/>
          </a:prstGeom>
          <a:solidFill>
            <a:srgbClr val="7030A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导读</a:t>
            </a:r>
            <a:endParaRPr lang="zh-CN" altLang="en-US" sz="3200" b="1" dirty="0">
              <a:solidFill>
                <a:srgbClr val="FFFFFF"/>
              </a:solidFill>
              <a:latin typeface="微软雅黑" pitchFamily="34" charset="-122"/>
              <a:ea typeface="微软雅黑" pitchFamily="34" charset="-122"/>
            </a:endParaRPr>
          </a:p>
        </p:txBody>
      </p:sp>
      <p:sp>
        <p:nvSpPr>
          <p:cNvPr id="48" name="矩形 17"/>
          <p:cNvSpPr>
            <a:spLocks noChangeArrowheads="1"/>
          </p:cNvSpPr>
          <p:nvPr/>
        </p:nvSpPr>
        <p:spPr bwMode="auto">
          <a:xfrm rot="20818597">
            <a:off x="877027" y="3525824"/>
            <a:ext cx="1354102" cy="1358931"/>
          </a:xfrm>
          <a:prstGeom prst="rect">
            <a:avLst/>
          </a:prstGeom>
          <a:solidFill>
            <a:schemeClr val="accent5">
              <a:lumMod val="60000"/>
              <a:lumOff val="40000"/>
            </a:schemeClr>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解析</a:t>
            </a:r>
            <a:endParaRPr lang="zh-CN" altLang="en-US" sz="3200" b="1" dirty="0">
              <a:solidFill>
                <a:srgbClr val="FFFFFF"/>
              </a:solidFill>
              <a:latin typeface="微软雅黑" pitchFamily="34" charset="-122"/>
              <a:ea typeface="微软雅黑" pitchFamily="34" charset="-122"/>
            </a:endParaRPr>
          </a:p>
        </p:txBody>
      </p:sp>
      <p:sp>
        <p:nvSpPr>
          <p:cNvPr id="8" name="TextBox 5"/>
          <p:cNvSpPr txBox="1">
            <a:spLocks noChangeArrowheads="1"/>
          </p:cNvSpPr>
          <p:nvPr/>
        </p:nvSpPr>
        <p:spPr bwMode="auto">
          <a:xfrm>
            <a:off x="2867074" y="4040515"/>
            <a:ext cx="8232761" cy="1576176"/>
          </a:xfrm>
          <a:prstGeom prst="roundRect">
            <a:avLst/>
          </a:prstGeom>
          <a:ln w="38100">
            <a:solidFill>
              <a:schemeClr val="accent6">
                <a:lumMod val="60000"/>
                <a:lumOff val="40000"/>
              </a:schemeClr>
            </a:solidFill>
            <a:prstDash val="dashDot"/>
            <a:headEnd/>
            <a:tailEnd/>
          </a:ln>
        </p:spPr>
        <p:style>
          <a:lnRef idx="2">
            <a:schemeClr val="accent5"/>
          </a:lnRef>
          <a:fillRef idx="1">
            <a:schemeClr val="lt1"/>
          </a:fillRef>
          <a:effectRef idx="0">
            <a:schemeClr val="accent5"/>
          </a:effectRef>
          <a:fontRef idx="minor">
            <a:schemeClr val="dk1"/>
          </a:fontRef>
        </p:style>
        <p:txBody>
          <a:bodyPr wrap="square">
            <a:spAutoFit/>
          </a:bodyPr>
          <a:lstStyle/>
          <a:p>
            <a:pPr indent="457200" defTabSz="1221181" fontAlgn="auto">
              <a:lnSpc>
                <a:spcPct val="150000"/>
              </a:lnSpc>
              <a:spcBef>
                <a:spcPts val="0"/>
              </a:spcBef>
              <a:spcAft>
                <a:spcPts val="0"/>
              </a:spcAft>
              <a:defRPr/>
            </a:pPr>
            <a:r>
              <a:rPr lang="zh-CN" altLang="en-US" sz="2000" dirty="0" smtClean="0"/>
              <a:t>电子支付从技术上和交易过程上连接着客户、收款方、银行以及电子支付服务商等众多电子商务主体。因此采取恰当的电子支付方式，是保证整个电子商务系统有效运转的关键。</a:t>
            </a:r>
            <a:endParaRPr lang="zh-CN" altLang="en-US" sz="2000" dirty="0"/>
          </a:p>
        </p:txBody>
      </p:sp>
      <p:pic>
        <p:nvPicPr>
          <p:cNvPr id="1027" name="Picture 3" descr="C:\Documents and Settings\Administrator\桌面\男性小人 (5)副本.png"/>
          <p:cNvPicPr>
            <a:picLocks noChangeAspect="1" noChangeArrowheads="1"/>
          </p:cNvPicPr>
          <p:nvPr/>
        </p:nvPicPr>
        <p:blipFill>
          <a:blip r:embed="rId2"/>
          <a:srcRect/>
          <a:stretch>
            <a:fillRect/>
          </a:stretch>
        </p:blipFill>
        <p:spPr bwMode="auto">
          <a:xfrm>
            <a:off x="9385323" y="428604"/>
            <a:ext cx="1857388" cy="3395537"/>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169953" y="2643182"/>
            <a:ext cx="10144196" cy="3214710"/>
          </a:xfrm>
          <a:prstGeom prst="roundRect">
            <a:avLst/>
          </a:prstGeom>
          <a:solidFill>
            <a:schemeClr val="bg1"/>
          </a:solidFill>
          <a:ln w="57150">
            <a:solidFill>
              <a:schemeClr val="tx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17"/>
          <p:cNvSpPr>
            <a:spLocks noChangeArrowheads="1"/>
          </p:cNvSpPr>
          <p:nvPr/>
        </p:nvSpPr>
        <p:spPr bwMode="auto">
          <a:xfrm rot="20868212">
            <a:off x="941029" y="1056371"/>
            <a:ext cx="1354102" cy="1358931"/>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相关知识</a:t>
            </a:r>
            <a:endParaRPr lang="zh-CN" altLang="en-US" sz="3200" b="1" dirty="0">
              <a:solidFill>
                <a:srgbClr val="FFFFFF"/>
              </a:solidFill>
              <a:latin typeface="微软雅黑" pitchFamily="34" charset="-122"/>
              <a:ea typeface="微软雅黑" pitchFamily="34" charset="-122"/>
            </a:endParaRPr>
          </a:p>
        </p:txBody>
      </p:sp>
      <p:sp>
        <p:nvSpPr>
          <p:cNvPr id="50" name="矩形 49"/>
          <p:cNvSpPr/>
          <p:nvPr/>
        </p:nvSpPr>
        <p:spPr>
          <a:xfrm>
            <a:off x="2598713"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4.1.1  </a:t>
            </a:r>
            <a:r>
              <a:rPr lang="zh-CN" altLang="en-US" sz="2800" b="1" dirty="0" smtClean="0">
                <a:solidFill>
                  <a:srgbClr val="7030A0"/>
                </a:solidFill>
                <a:latin typeface="Arial" pitchFamily="34" charset="0"/>
                <a:ea typeface="宋体" pitchFamily="2" charset="-122"/>
              </a:rPr>
              <a:t>传统支付方式</a:t>
            </a:r>
          </a:p>
        </p:txBody>
      </p:sp>
      <p:sp>
        <p:nvSpPr>
          <p:cNvPr id="6" name="矩形 5"/>
          <p:cNvSpPr/>
          <p:nvPr/>
        </p:nvSpPr>
        <p:spPr>
          <a:xfrm>
            <a:off x="3078867" y="1785926"/>
            <a:ext cx="2520242"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．现金支付方式</a:t>
            </a:r>
          </a:p>
        </p:txBody>
      </p:sp>
      <p:sp>
        <p:nvSpPr>
          <p:cNvPr id="5" name="矩形 4"/>
          <p:cNvSpPr/>
          <p:nvPr/>
        </p:nvSpPr>
        <p:spPr>
          <a:xfrm>
            <a:off x="1384267" y="2781256"/>
            <a:ext cx="9715568" cy="2862322"/>
          </a:xfrm>
          <a:prstGeom prst="rect">
            <a:avLst/>
          </a:prstGeom>
        </p:spPr>
        <p:txBody>
          <a:bodyPr wrap="square">
            <a:spAutoFit/>
          </a:bodyPr>
          <a:lstStyle/>
          <a:p>
            <a:pPr indent="457200">
              <a:lnSpc>
                <a:spcPct val="150000"/>
              </a:lnSpc>
            </a:pPr>
            <a:r>
              <a:rPr lang="zh-CN" altLang="en-US" sz="2000" dirty="0" smtClean="0"/>
              <a:t>现金由国家组织或政府授权的银行发行，有纸币和硬币两种形式，发挥着货币的职能。</a:t>
            </a:r>
          </a:p>
          <a:p>
            <a:pPr indent="457200">
              <a:lnSpc>
                <a:spcPct val="150000"/>
              </a:lnSpc>
            </a:pPr>
            <a:r>
              <a:rPr lang="zh-CN" altLang="en-US" sz="2000" dirty="0" smtClean="0"/>
              <a:t>在使用现金进行交易的过程中，买卖双方处于同一位置。在整个交易的过程中卖方与买方是匿名进行的。</a:t>
            </a:r>
          </a:p>
          <a:p>
            <a:pPr indent="457200">
              <a:lnSpc>
                <a:spcPct val="150000"/>
              </a:lnSpc>
            </a:pPr>
            <a:r>
              <a:rPr lang="zh-CN" altLang="en-US" sz="2000" dirty="0" smtClean="0"/>
              <a:t>现金支付和清算具有使用方便和灵活的特点，但现金支付方式受到时间和空间的限制，并且当涉及大宗买卖时，大量的资金对于买卖双方都是极不方便的。</a:t>
            </a:r>
            <a:endParaRPr lang="zh-CN" altLang="en-US" sz="20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3429000"/>
            <a:ext cx="12198350" cy="500066"/>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2357430"/>
            <a:ext cx="12198350" cy="1071570"/>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3929066"/>
            <a:ext cx="12198350" cy="214314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12829"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4.1.1  </a:t>
            </a:r>
            <a:r>
              <a:rPr lang="zh-CN" altLang="en-US" sz="2800" b="1" dirty="0" smtClean="0">
                <a:solidFill>
                  <a:srgbClr val="7030A0"/>
                </a:solidFill>
                <a:latin typeface="Arial" pitchFamily="34" charset="0"/>
                <a:ea typeface="宋体" pitchFamily="2" charset="-122"/>
              </a:rPr>
              <a:t>传统支付方式</a:t>
            </a:r>
          </a:p>
        </p:txBody>
      </p:sp>
      <p:sp>
        <p:nvSpPr>
          <p:cNvPr id="6" name="矩形 5"/>
          <p:cNvSpPr/>
          <p:nvPr/>
        </p:nvSpPr>
        <p:spPr>
          <a:xfrm>
            <a:off x="1792983" y="1785926"/>
            <a:ext cx="2520242"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．票据支付方式</a:t>
            </a:r>
          </a:p>
        </p:txBody>
      </p:sp>
      <p:sp>
        <p:nvSpPr>
          <p:cNvPr id="7" name="矩形 6"/>
          <p:cNvSpPr/>
          <p:nvPr/>
        </p:nvSpPr>
        <p:spPr>
          <a:xfrm>
            <a:off x="1455705" y="2285992"/>
            <a:ext cx="9072626" cy="1100942"/>
          </a:xfrm>
          <a:prstGeom prst="rect">
            <a:avLst/>
          </a:prstGeom>
        </p:spPr>
        <p:txBody>
          <a:bodyPr wrap="square">
            <a:spAutoFit/>
          </a:bodyPr>
          <a:lstStyle/>
          <a:p>
            <a:pPr indent="457200">
              <a:lnSpc>
                <a:spcPct val="125000"/>
              </a:lnSpc>
            </a:pPr>
            <a:r>
              <a:rPr lang="zh-CN" altLang="en-US" dirty="0" smtClean="0"/>
              <a:t>票据即出票人依据</a:t>
            </a:r>
            <a:r>
              <a:rPr lang="en-US" altLang="zh-CN" dirty="0" smtClean="0"/>
              <a:t>《</a:t>
            </a:r>
            <a:r>
              <a:rPr lang="zh-CN" altLang="en-US" dirty="0" smtClean="0"/>
              <a:t>票据法</a:t>
            </a:r>
            <a:r>
              <a:rPr lang="en-US" altLang="zh-CN" dirty="0" smtClean="0"/>
              <a:t>》</a:t>
            </a:r>
            <a:r>
              <a:rPr lang="zh-CN" altLang="en-US" dirty="0" smtClean="0"/>
              <a:t>发行的，无条件支付一定金额或委托他人及专门机构无条件支付一定金额给受款人或持票人的一种文书凭证</a:t>
            </a:r>
            <a:r>
              <a:rPr lang="zh-CN" altLang="en-US" dirty="0" smtClean="0"/>
              <a:t>。</a:t>
            </a:r>
            <a:endParaRPr lang="en-US" altLang="zh-CN" dirty="0" smtClean="0"/>
          </a:p>
          <a:p>
            <a:pPr indent="457200">
              <a:lnSpc>
                <a:spcPct val="125000"/>
              </a:lnSpc>
            </a:pPr>
            <a:r>
              <a:rPr lang="zh-CN" altLang="en-US" dirty="0" smtClean="0"/>
              <a:t>无论是使用汇票、支票还是本票，都需要有出票人的签名方能生效。</a:t>
            </a:r>
            <a:endParaRPr lang="zh-CN" altLang="en-US" dirty="0" smtClean="0"/>
          </a:p>
        </p:txBody>
      </p:sp>
      <p:sp>
        <p:nvSpPr>
          <p:cNvPr id="9" name="矩形 8"/>
          <p:cNvSpPr/>
          <p:nvPr/>
        </p:nvSpPr>
        <p:spPr>
          <a:xfrm>
            <a:off x="1955771" y="3500438"/>
            <a:ext cx="6099175" cy="2554545"/>
          </a:xfrm>
          <a:prstGeom prst="rect">
            <a:avLst/>
          </a:prstGeom>
        </p:spPr>
        <p:txBody>
          <a:bodyPr>
            <a:spAutoFit/>
          </a:bodyPr>
          <a:lstStyle/>
          <a:p>
            <a:pPr>
              <a:lnSpc>
                <a:spcPct val="125000"/>
              </a:lnSpc>
            </a:pPr>
            <a:r>
              <a:rPr lang="zh-CN" altLang="en-US" sz="2000" dirty="0" smtClean="0">
                <a:solidFill>
                  <a:schemeClr val="bg1"/>
                </a:solidFill>
              </a:rPr>
              <a:t>票据支付方式的特点</a:t>
            </a:r>
          </a:p>
          <a:p>
            <a:pPr>
              <a:lnSpc>
                <a:spcPct val="125000"/>
              </a:lnSpc>
            </a:pPr>
            <a:r>
              <a:rPr lang="zh-CN" altLang="en-US" dirty="0" smtClean="0">
                <a:solidFill>
                  <a:srgbClr val="002060"/>
                </a:solidFill>
              </a:rPr>
              <a:t>让交易在异时、异地进行成为可能</a:t>
            </a:r>
          </a:p>
          <a:p>
            <a:pPr>
              <a:lnSpc>
                <a:spcPct val="125000"/>
              </a:lnSpc>
            </a:pPr>
            <a:r>
              <a:rPr lang="zh-CN" altLang="en-US" dirty="0" smtClean="0">
                <a:solidFill>
                  <a:srgbClr val="002060"/>
                </a:solidFill>
              </a:rPr>
              <a:t>使得大宗交易成为可能</a:t>
            </a:r>
          </a:p>
          <a:p>
            <a:pPr>
              <a:lnSpc>
                <a:spcPct val="125000"/>
              </a:lnSpc>
            </a:pPr>
            <a:r>
              <a:rPr lang="zh-CN" altLang="en-US" dirty="0" smtClean="0">
                <a:solidFill>
                  <a:srgbClr val="002060"/>
                </a:solidFill>
              </a:rPr>
              <a:t>避免清点现金时可能产生的错误</a:t>
            </a:r>
          </a:p>
          <a:p>
            <a:pPr>
              <a:lnSpc>
                <a:spcPct val="125000"/>
              </a:lnSpc>
            </a:pPr>
            <a:r>
              <a:rPr lang="zh-CN" altLang="en-US" dirty="0" smtClean="0">
                <a:solidFill>
                  <a:srgbClr val="002060"/>
                </a:solidFill>
              </a:rPr>
              <a:t>不再匿名</a:t>
            </a:r>
          </a:p>
          <a:p>
            <a:pPr>
              <a:lnSpc>
                <a:spcPct val="125000"/>
              </a:lnSpc>
            </a:pPr>
            <a:r>
              <a:rPr lang="zh-CN" altLang="en-US" dirty="0" smtClean="0">
                <a:solidFill>
                  <a:srgbClr val="002060"/>
                </a:solidFill>
              </a:rPr>
              <a:t>业务费用比较高</a:t>
            </a:r>
          </a:p>
          <a:p>
            <a:pPr>
              <a:lnSpc>
                <a:spcPct val="125000"/>
              </a:lnSpc>
            </a:pPr>
            <a:r>
              <a:rPr lang="zh-CN" altLang="en-US" dirty="0" smtClean="0">
                <a:solidFill>
                  <a:srgbClr val="002060"/>
                </a:solidFill>
              </a:rPr>
              <a:t>票据的真伪、遗失等都会给票据使用带来一些问题。</a:t>
            </a:r>
            <a:endParaRPr lang="zh-CN" altLang="en-US" dirty="0">
              <a:solidFill>
                <a:srgbClr val="002060"/>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12829"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4.1.1  </a:t>
            </a:r>
            <a:r>
              <a:rPr lang="zh-CN" altLang="en-US" sz="2800" b="1" dirty="0" smtClean="0">
                <a:solidFill>
                  <a:srgbClr val="7030A0"/>
                </a:solidFill>
                <a:latin typeface="Arial" pitchFamily="34" charset="0"/>
                <a:ea typeface="宋体" pitchFamily="2" charset="-122"/>
              </a:rPr>
              <a:t>传统支付方式</a:t>
            </a:r>
          </a:p>
        </p:txBody>
      </p:sp>
      <p:sp>
        <p:nvSpPr>
          <p:cNvPr id="6" name="矩形 5"/>
          <p:cNvSpPr/>
          <p:nvPr/>
        </p:nvSpPr>
        <p:spPr>
          <a:xfrm>
            <a:off x="1792983"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．信用卡支付方式</a:t>
            </a:r>
          </a:p>
        </p:txBody>
      </p:sp>
      <p:sp>
        <p:nvSpPr>
          <p:cNvPr id="9" name="矩形 8"/>
          <p:cNvSpPr/>
          <p:nvPr/>
        </p:nvSpPr>
        <p:spPr>
          <a:xfrm>
            <a:off x="1027077" y="2357430"/>
            <a:ext cx="10144196" cy="1015663"/>
          </a:xfrm>
          <a:prstGeom prst="rect">
            <a:avLst/>
          </a:prstGeom>
          <a:solidFill>
            <a:schemeClr val="accent3">
              <a:lumMod val="40000"/>
              <a:lumOff val="60000"/>
            </a:schemeClr>
          </a:solidFill>
        </p:spPr>
        <p:txBody>
          <a:bodyPr wrap="square">
            <a:spAutoFit/>
          </a:bodyPr>
          <a:lstStyle/>
          <a:p>
            <a:pPr indent="457200">
              <a:lnSpc>
                <a:spcPct val="150000"/>
              </a:lnSpc>
            </a:pPr>
            <a:r>
              <a:rPr lang="zh-CN" altLang="en-US" sz="2000" dirty="0" smtClean="0"/>
              <a:t>信用卡也称贷记卡，是银行向金融上可以信赖的客户提供无抵押的短期周转信贷的一种手段。</a:t>
            </a:r>
            <a:endParaRPr lang="zh-CN" altLang="en-US" sz="2000" dirty="0"/>
          </a:p>
        </p:txBody>
      </p:sp>
      <p:sp>
        <p:nvSpPr>
          <p:cNvPr id="10" name="矩形 9"/>
          <p:cNvSpPr/>
          <p:nvPr/>
        </p:nvSpPr>
        <p:spPr>
          <a:xfrm>
            <a:off x="6242051" y="3071810"/>
            <a:ext cx="3786214" cy="2954655"/>
          </a:xfrm>
          <a:prstGeom prst="rect">
            <a:avLst/>
          </a:prstGeom>
          <a:solidFill>
            <a:schemeClr val="bg1"/>
          </a:solidFill>
          <a:ln w="57150">
            <a:solidFill>
              <a:srgbClr val="5AD00A"/>
            </a:solidFill>
            <a:prstDash val="dash"/>
          </a:ln>
        </p:spPr>
        <p:txBody>
          <a:bodyPr wrap="square">
            <a:spAutoFit/>
          </a:bodyPr>
          <a:lstStyle/>
          <a:p>
            <a:pPr algn="ctr">
              <a:lnSpc>
                <a:spcPct val="150000"/>
              </a:lnSpc>
            </a:pPr>
            <a:r>
              <a:rPr lang="zh-CN" altLang="en-US" sz="2400" dirty="0" smtClean="0">
                <a:solidFill>
                  <a:srgbClr val="FF0000"/>
                </a:solidFill>
              </a:rPr>
              <a:t>信用卡的特点</a:t>
            </a:r>
          </a:p>
          <a:p>
            <a:pPr indent="457200">
              <a:lnSpc>
                <a:spcPct val="150000"/>
              </a:lnSpc>
            </a:pPr>
            <a:r>
              <a:rPr lang="zh-CN" altLang="en-US" sz="2000" dirty="0" smtClean="0"/>
              <a:t>多功能</a:t>
            </a:r>
          </a:p>
          <a:p>
            <a:pPr indent="457200">
              <a:lnSpc>
                <a:spcPct val="150000"/>
              </a:lnSpc>
            </a:pPr>
            <a:r>
              <a:rPr lang="zh-CN" altLang="en-US" sz="2000" dirty="0" smtClean="0"/>
              <a:t>高效便捷</a:t>
            </a:r>
          </a:p>
          <a:p>
            <a:pPr indent="457200">
              <a:lnSpc>
                <a:spcPct val="150000"/>
              </a:lnSpc>
            </a:pPr>
            <a:r>
              <a:rPr lang="zh-CN" altLang="en-US" sz="2000" dirty="0" smtClean="0"/>
              <a:t>减少现金流通</a:t>
            </a:r>
          </a:p>
          <a:p>
            <a:pPr indent="457200">
              <a:lnSpc>
                <a:spcPct val="150000"/>
              </a:lnSpc>
            </a:pPr>
            <a:r>
              <a:rPr lang="zh-CN" altLang="en-US" sz="2000" dirty="0" smtClean="0"/>
              <a:t>方便且有安全保障</a:t>
            </a:r>
          </a:p>
          <a:p>
            <a:pPr indent="457200">
              <a:lnSpc>
                <a:spcPct val="150000"/>
              </a:lnSpc>
            </a:pPr>
            <a:r>
              <a:rPr lang="zh-CN" altLang="en-US" sz="2000" dirty="0" smtClean="0"/>
              <a:t>交易费用较高</a:t>
            </a:r>
            <a:endParaRPr lang="zh-CN" altLang="en-US" sz="2000" dirty="0"/>
          </a:p>
        </p:txBody>
      </p:sp>
      <p:pic>
        <p:nvPicPr>
          <p:cNvPr id="1026" name="Picture 2" descr="C:\Documents and Settings\Administrator\桌面\黑西装小人 (17).png"/>
          <p:cNvPicPr>
            <a:picLocks noChangeAspect="1" noChangeArrowheads="1"/>
          </p:cNvPicPr>
          <p:nvPr/>
        </p:nvPicPr>
        <p:blipFill>
          <a:blip r:embed="rId2" cstate="print"/>
          <a:srcRect/>
          <a:stretch>
            <a:fillRect/>
          </a:stretch>
        </p:blipFill>
        <p:spPr bwMode="auto">
          <a:xfrm>
            <a:off x="1436900" y="3388092"/>
            <a:ext cx="1689083" cy="2702240"/>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12829"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4.1.2  </a:t>
            </a:r>
            <a:r>
              <a:rPr lang="zh-CN" altLang="en-US" sz="2800" b="1" dirty="0" smtClean="0">
                <a:solidFill>
                  <a:srgbClr val="7030A0"/>
                </a:solidFill>
                <a:latin typeface="Arial" pitchFamily="34" charset="0"/>
                <a:ea typeface="宋体" pitchFamily="2" charset="-122"/>
              </a:rPr>
              <a:t>传统结算方式</a:t>
            </a:r>
          </a:p>
        </p:txBody>
      </p:sp>
      <p:sp>
        <p:nvSpPr>
          <p:cNvPr id="6" name="矩形 5"/>
          <p:cNvSpPr/>
          <p:nvPr/>
        </p:nvSpPr>
        <p:spPr>
          <a:xfrm>
            <a:off x="1792983" y="1785926"/>
            <a:ext cx="1904689" cy="461665"/>
          </a:xfrm>
          <a:prstGeom prst="rect">
            <a:avLst/>
          </a:prstGeom>
        </p:spPr>
        <p:txBody>
          <a:bodyPr wrap="none">
            <a:spAutoFit/>
          </a:bodyPr>
          <a:lstStyle/>
          <a:p>
            <a:pPr defTabSz="1220788" fontAlgn="base">
              <a:spcBef>
                <a:spcPct val="0"/>
              </a:spcBef>
              <a:spcAft>
                <a:spcPct val="0"/>
              </a:spcAft>
            </a:pPr>
            <a:r>
              <a:rPr lang="en-US" altLang="zh-CN"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．托收承付</a:t>
            </a:r>
          </a:p>
        </p:txBody>
      </p:sp>
      <p:pic>
        <p:nvPicPr>
          <p:cNvPr id="1026" name="Picture 2"/>
          <p:cNvPicPr>
            <a:picLocks noChangeAspect="1" noChangeArrowheads="1"/>
          </p:cNvPicPr>
          <p:nvPr/>
        </p:nvPicPr>
        <p:blipFill>
          <a:blip r:embed="rId2"/>
          <a:srcRect/>
          <a:stretch>
            <a:fillRect/>
          </a:stretch>
        </p:blipFill>
        <p:spPr bwMode="auto">
          <a:xfrm>
            <a:off x="4713321" y="1785926"/>
            <a:ext cx="6172200" cy="3687763"/>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6856461" y="5572140"/>
            <a:ext cx="1800493" cy="369332"/>
          </a:xfrm>
          <a:prstGeom prst="rect">
            <a:avLst/>
          </a:prstGeom>
        </p:spPr>
        <p:txBody>
          <a:bodyPr wrap="none">
            <a:spAutoFit/>
          </a:bodyPr>
          <a:lstStyle/>
          <a:p>
            <a:r>
              <a:rPr lang="zh-CN" altLang="en-US" dirty="0" smtClean="0">
                <a:solidFill>
                  <a:srgbClr val="FF0000"/>
                </a:solidFill>
              </a:rPr>
              <a:t>托收承付程序图</a:t>
            </a:r>
            <a:endParaRPr lang="zh-CN" altLang="en-US" dirty="0">
              <a:solidFill>
                <a:srgbClr val="FF0000"/>
              </a:solidFill>
            </a:endParaRPr>
          </a:p>
        </p:txBody>
      </p:sp>
      <p:pic>
        <p:nvPicPr>
          <p:cNvPr id="2050" name="Picture 2" descr="C:\Documents and Settings\Administrator\桌面\灯泡小人 (5).png"/>
          <p:cNvPicPr>
            <a:picLocks noChangeAspect="1" noChangeArrowheads="1"/>
          </p:cNvPicPr>
          <p:nvPr/>
        </p:nvPicPr>
        <p:blipFill>
          <a:blip r:embed="rId3" cstate="print"/>
          <a:srcRect/>
          <a:stretch>
            <a:fillRect/>
          </a:stretch>
        </p:blipFill>
        <p:spPr bwMode="auto">
          <a:xfrm>
            <a:off x="955639" y="2357430"/>
            <a:ext cx="2689476" cy="3751259"/>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598713" y="2571744"/>
            <a:ext cx="7929618" cy="3000396"/>
          </a:xfrm>
          <a:prstGeom prst="roundRect">
            <a:avLst/>
          </a:prstGeom>
          <a:solidFill>
            <a:schemeClr val="bg1"/>
          </a:solidFill>
          <a:ln w="57150">
            <a:solidFill>
              <a:srgbClr val="33CCF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12829"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4.1.2  </a:t>
            </a:r>
            <a:r>
              <a:rPr lang="zh-CN" altLang="en-US" sz="2800" b="1" dirty="0" smtClean="0">
                <a:solidFill>
                  <a:srgbClr val="7030A0"/>
                </a:solidFill>
                <a:latin typeface="Arial" pitchFamily="34" charset="0"/>
                <a:ea typeface="宋体" pitchFamily="2" charset="-122"/>
              </a:rPr>
              <a:t>传统结算方式</a:t>
            </a:r>
          </a:p>
        </p:txBody>
      </p:sp>
      <p:sp>
        <p:nvSpPr>
          <p:cNvPr id="6" name="矩形 5"/>
          <p:cNvSpPr/>
          <p:nvPr/>
        </p:nvSpPr>
        <p:spPr>
          <a:xfrm>
            <a:off x="1792983" y="1785926"/>
            <a:ext cx="1904689"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．委托收款</a:t>
            </a:r>
          </a:p>
        </p:txBody>
      </p:sp>
      <p:sp>
        <p:nvSpPr>
          <p:cNvPr id="8" name="矩形 7"/>
          <p:cNvSpPr/>
          <p:nvPr/>
        </p:nvSpPr>
        <p:spPr>
          <a:xfrm>
            <a:off x="3173623" y="2857496"/>
            <a:ext cx="6978677" cy="2308324"/>
          </a:xfrm>
          <a:prstGeom prst="rect">
            <a:avLst/>
          </a:prstGeom>
        </p:spPr>
        <p:txBody>
          <a:bodyPr wrap="square">
            <a:spAutoFit/>
          </a:bodyPr>
          <a:lstStyle/>
          <a:p>
            <a:pPr indent="457200">
              <a:lnSpc>
                <a:spcPct val="150000"/>
              </a:lnSpc>
            </a:pPr>
            <a:r>
              <a:rPr lang="zh-CN" altLang="en-US" sz="2400" dirty="0" smtClean="0"/>
              <a:t>委托收款是收款人委托银行向付款人收取款项的结算方式。</a:t>
            </a:r>
            <a:endParaRPr lang="en-US" altLang="zh-CN" sz="2400" dirty="0" smtClean="0"/>
          </a:p>
          <a:p>
            <a:pPr indent="457200">
              <a:lnSpc>
                <a:spcPct val="150000"/>
              </a:lnSpc>
            </a:pPr>
            <a:r>
              <a:rPr lang="zh-CN" altLang="en-US" sz="2400" dirty="0" smtClean="0"/>
              <a:t>委托收款在同城、异地均可以使用。办理委托收款的程序是：签发委托收款凭证、委托、付款。</a:t>
            </a:r>
            <a:endParaRPr lang="zh-CN" altLang="en-US" sz="24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0" y="2571744"/>
            <a:ext cx="12198350" cy="3000396"/>
          </a:xfrm>
          <a:prstGeom prst="roundRect">
            <a:avLst>
              <a:gd name="adj" fmla="val 0"/>
            </a:avLst>
          </a:prstGeom>
          <a:solidFill>
            <a:srgbClr val="7030A0"/>
          </a:solidFill>
          <a:ln w="5715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12829"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4.1.2  </a:t>
            </a:r>
            <a:r>
              <a:rPr lang="zh-CN" altLang="en-US" sz="2800" b="1" dirty="0" smtClean="0">
                <a:solidFill>
                  <a:srgbClr val="7030A0"/>
                </a:solidFill>
                <a:latin typeface="Arial" pitchFamily="34" charset="0"/>
                <a:ea typeface="宋体" pitchFamily="2" charset="-122"/>
              </a:rPr>
              <a:t>传统结算方式</a:t>
            </a:r>
          </a:p>
        </p:txBody>
      </p:sp>
      <p:sp>
        <p:nvSpPr>
          <p:cNvPr id="6" name="矩形 5"/>
          <p:cNvSpPr/>
          <p:nvPr/>
        </p:nvSpPr>
        <p:spPr>
          <a:xfrm>
            <a:off x="1792983" y="1785926"/>
            <a:ext cx="1289135"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．汇兑</a:t>
            </a:r>
          </a:p>
        </p:txBody>
      </p:sp>
      <p:sp>
        <p:nvSpPr>
          <p:cNvPr id="5" name="矩形 4"/>
          <p:cNvSpPr/>
          <p:nvPr/>
        </p:nvSpPr>
        <p:spPr>
          <a:xfrm>
            <a:off x="955639" y="2786058"/>
            <a:ext cx="9858444" cy="2308324"/>
          </a:xfrm>
          <a:prstGeom prst="rect">
            <a:avLst/>
          </a:prstGeom>
        </p:spPr>
        <p:txBody>
          <a:bodyPr wrap="square">
            <a:spAutoFit/>
          </a:bodyPr>
          <a:lstStyle/>
          <a:p>
            <a:pPr indent="457200">
              <a:lnSpc>
                <a:spcPct val="150000"/>
              </a:lnSpc>
            </a:pPr>
            <a:r>
              <a:rPr lang="zh-CN" altLang="en-US" sz="2400" dirty="0" smtClean="0">
                <a:solidFill>
                  <a:schemeClr val="bg1"/>
                </a:solidFill>
              </a:rPr>
              <a:t>汇兑是汇款人委托银行将其款项支付给收款人的结算方式。汇兑分为信汇和电汇两种</a:t>
            </a:r>
            <a:r>
              <a:rPr lang="zh-CN" altLang="en-US" sz="2400" dirty="0" smtClean="0">
                <a:solidFill>
                  <a:schemeClr val="bg1"/>
                </a:solidFill>
              </a:rPr>
              <a:t>。</a:t>
            </a:r>
            <a:endParaRPr lang="en-US" altLang="zh-CN" sz="2400" dirty="0" smtClean="0">
              <a:solidFill>
                <a:schemeClr val="bg1"/>
              </a:solidFill>
            </a:endParaRPr>
          </a:p>
          <a:p>
            <a:pPr indent="457200">
              <a:lnSpc>
                <a:spcPct val="150000"/>
              </a:lnSpc>
            </a:pPr>
            <a:endParaRPr lang="en-US" altLang="zh-CN" sz="2400" dirty="0" smtClean="0">
              <a:solidFill>
                <a:schemeClr val="bg1"/>
              </a:solidFill>
            </a:endParaRPr>
          </a:p>
          <a:p>
            <a:pPr indent="457200">
              <a:lnSpc>
                <a:spcPct val="150000"/>
              </a:lnSpc>
            </a:pPr>
            <a:r>
              <a:rPr lang="zh-CN" altLang="en-US" sz="2400" dirty="0" smtClean="0">
                <a:solidFill>
                  <a:schemeClr val="bg1"/>
                </a:solidFill>
              </a:rPr>
              <a:t>办理汇兑的程序</a:t>
            </a:r>
            <a:r>
              <a:rPr lang="zh-CN" altLang="en-US" sz="2400" dirty="0" smtClean="0">
                <a:solidFill>
                  <a:schemeClr val="bg1"/>
                </a:solidFill>
              </a:rPr>
              <a:t>是：</a:t>
            </a:r>
            <a:endParaRPr lang="zh-CN" altLang="en-US" sz="2400" dirty="0" smtClean="0">
              <a:solidFill>
                <a:schemeClr val="bg1"/>
              </a:solidFill>
            </a:endParaRPr>
          </a:p>
        </p:txBody>
      </p:sp>
      <p:sp>
        <p:nvSpPr>
          <p:cNvPr id="12" name="五边形 11"/>
          <p:cNvSpPr/>
          <p:nvPr/>
        </p:nvSpPr>
        <p:spPr>
          <a:xfrm>
            <a:off x="4313225" y="4429132"/>
            <a:ext cx="2428892" cy="714380"/>
          </a:xfrm>
          <a:prstGeom prst="homePlate">
            <a:avLst/>
          </a:prstGeom>
          <a:solidFill>
            <a:schemeClr val="bg1"/>
          </a:solid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五边形 12"/>
          <p:cNvSpPr/>
          <p:nvPr/>
        </p:nvSpPr>
        <p:spPr>
          <a:xfrm>
            <a:off x="6956431" y="4429132"/>
            <a:ext cx="1785950" cy="714380"/>
          </a:xfrm>
          <a:prstGeom prst="homePlate">
            <a:avLst/>
          </a:prstGeom>
          <a:solidFill>
            <a:schemeClr val="bg1"/>
          </a:solid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3"/>
          <p:cNvSpPr/>
          <p:nvPr/>
        </p:nvSpPr>
        <p:spPr>
          <a:xfrm>
            <a:off x="9028133" y="4429132"/>
            <a:ext cx="1857388" cy="714380"/>
          </a:xfrm>
          <a:prstGeom prst="homePlate">
            <a:avLst/>
          </a:prstGeom>
          <a:solidFill>
            <a:schemeClr val="bg1"/>
          </a:solid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84663" y="4549857"/>
            <a:ext cx="2031325" cy="461665"/>
          </a:xfrm>
          <a:prstGeom prst="rect">
            <a:avLst/>
          </a:prstGeom>
        </p:spPr>
        <p:txBody>
          <a:bodyPr wrap="none">
            <a:spAutoFit/>
          </a:bodyPr>
          <a:lstStyle/>
          <a:p>
            <a:r>
              <a:rPr lang="zh-CN" altLang="en-US" sz="2400" dirty="0" smtClean="0"/>
              <a:t>签发汇兑</a:t>
            </a:r>
            <a:r>
              <a:rPr lang="zh-CN" altLang="en-US" sz="2400" dirty="0" smtClean="0"/>
              <a:t>凭证</a:t>
            </a:r>
            <a:endParaRPr lang="zh-CN" altLang="en-US" sz="2400" dirty="0"/>
          </a:p>
        </p:txBody>
      </p:sp>
      <p:sp>
        <p:nvSpPr>
          <p:cNvPr id="16" name="矩形 15"/>
          <p:cNvSpPr/>
          <p:nvPr/>
        </p:nvSpPr>
        <p:spPr>
          <a:xfrm>
            <a:off x="7040803" y="4578130"/>
            <a:ext cx="1415772" cy="461665"/>
          </a:xfrm>
          <a:prstGeom prst="rect">
            <a:avLst/>
          </a:prstGeom>
        </p:spPr>
        <p:txBody>
          <a:bodyPr wrap="none">
            <a:spAutoFit/>
          </a:bodyPr>
          <a:lstStyle/>
          <a:p>
            <a:r>
              <a:rPr lang="zh-CN" altLang="en-US" sz="2400" dirty="0" smtClean="0"/>
              <a:t>银行</a:t>
            </a:r>
            <a:r>
              <a:rPr lang="zh-CN" altLang="en-US" sz="2400" dirty="0" smtClean="0"/>
              <a:t>受理</a:t>
            </a:r>
            <a:endParaRPr lang="zh-CN" altLang="en-US" sz="2400" dirty="0"/>
          </a:p>
        </p:txBody>
      </p:sp>
      <p:sp>
        <p:nvSpPr>
          <p:cNvPr id="17" name="矩形 16"/>
          <p:cNvSpPr/>
          <p:nvPr/>
        </p:nvSpPr>
        <p:spPr>
          <a:xfrm>
            <a:off x="9155359" y="4572008"/>
            <a:ext cx="1415772" cy="461665"/>
          </a:xfrm>
          <a:prstGeom prst="rect">
            <a:avLst/>
          </a:prstGeom>
        </p:spPr>
        <p:txBody>
          <a:bodyPr wrap="none">
            <a:spAutoFit/>
          </a:bodyPr>
          <a:lstStyle/>
          <a:p>
            <a:r>
              <a:rPr lang="zh-CN" altLang="en-US" sz="2400" dirty="0" smtClean="0"/>
              <a:t>汇</a:t>
            </a:r>
            <a:r>
              <a:rPr lang="zh-CN" altLang="en-US" sz="2400" dirty="0" smtClean="0"/>
              <a:t>入</a:t>
            </a:r>
            <a:r>
              <a:rPr lang="zh-CN" altLang="en-US" sz="2400" dirty="0" smtClean="0"/>
              <a:t>处理</a:t>
            </a:r>
            <a:endParaRPr lang="zh-CN" altLang="en-US" sz="24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312961" y="3214686"/>
            <a:ext cx="8358246" cy="2000264"/>
          </a:xfrm>
          <a:prstGeom prst="roundRect">
            <a:avLst/>
          </a:prstGeom>
          <a:solidFill>
            <a:schemeClr val="bg1"/>
          </a:solidFill>
          <a:ln w="57150">
            <a:solidFill>
              <a:schemeClr val="bg2">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4.1.3  </a:t>
            </a:r>
            <a:r>
              <a:rPr lang="zh-CN" altLang="en-US" sz="2800" b="1" dirty="0" smtClean="0">
                <a:solidFill>
                  <a:srgbClr val="7030A0"/>
                </a:solidFill>
                <a:latin typeface="Arial" pitchFamily="34" charset="0"/>
                <a:ea typeface="宋体" pitchFamily="2" charset="-122"/>
              </a:rPr>
              <a:t>电子结算方式</a:t>
            </a:r>
          </a:p>
        </p:txBody>
      </p:sp>
      <p:sp>
        <p:nvSpPr>
          <p:cNvPr id="5" name="矩形 4"/>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．电子结算与电子货币</a:t>
            </a:r>
          </a:p>
        </p:txBody>
      </p:sp>
      <p:sp>
        <p:nvSpPr>
          <p:cNvPr id="6" name="矩形 5"/>
          <p:cNvSpPr/>
          <p:nvPr/>
        </p:nvSpPr>
        <p:spPr>
          <a:xfrm>
            <a:off x="2527275" y="3286124"/>
            <a:ext cx="7858179" cy="1754326"/>
          </a:xfrm>
          <a:prstGeom prst="rect">
            <a:avLst/>
          </a:prstGeom>
        </p:spPr>
        <p:txBody>
          <a:bodyPr wrap="square">
            <a:spAutoFit/>
          </a:bodyPr>
          <a:lstStyle/>
          <a:p>
            <a:pPr indent="457200">
              <a:lnSpc>
                <a:spcPct val="150000"/>
              </a:lnSpc>
            </a:pPr>
            <a:r>
              <a:rPr lang="zh-CN" altLang="en-US" sz="2400" dirty="0" smtClean="0"/>
              <a:t>电子结算就是买主和卖主之间在线资金交换。包括信用卡结算、电子现金结算、电子支票结算、电子钱包结算、借记卡结算、电子代币结算等</a:t>
            </a:r>
            <a:r>
              <a:rPr lang="zh-CN" altLang="en-US" sz="2400" dirty="0" smtClean="0"/>
              <a:t>方式</a:t>
            </a:r>
            <a:r>
              <a:rPr lang="zh-CN" altLang="en-US" sz="2400" dirty="0" smtClean="0"/>
              <a:t>。</a:t>
            </a:r>
            <a:endParaRPr lang="zh-CN" altLang="en-US" sz="2400" dirty="0"/>
          </a:p>
        </p:txBody>
      </p:sp>
      <p:sp>
        <p:nvSpPr>
          <p:cNvPr id="7" name="矩形 5"/>
          <p:cNvSpPr>
            <a:spLocks noChangeArrowheads="1"/>
          </p:cNvSpPr>
          <p:nvPr/>
        </p:nvSpPr>
        <p:spPr bwMode="auto">
          <a:xfrm>
            <a:off x="2170085" y="2490788"/>
            <a:ext cx="1863011" cy="400110"/>
          </a:xfrm>
          <a:prstGeom prst="rect">
            <a:avLst/>
          </a:prstGeom>
          <a:noFill/>
          <a:ln w="9525">
            <a:noFill/>
            <a:miter lim="800000"/>
            <a:headEnd/>
            <a:tailEnd/>
          </a:ln>
        </p:spPr>
        <p:txBody>
          <a:bodyPr wrap="none">
            <a:spAutoFit/>
          </a:bodyPr>
          <a:lstStyle/>
          <a:p>
            <a:r>
              <a:rPr lang="zh-CN" altLang="en-US" sz="2000" b="1" dirty="0">
                <a:solidFill>
                  <a:srgbClr val="0070C0"/>
                </a:solidFill>
              </a:rPr>
              <a:t>（</a:t>
            </a:r>
            <a:r>
              <a:rPr lang="en-US" altLang="zh-CN" sz="2000" b="1" dirty="0">
                <a:solidFill>
                  <a:srgbClr val="0070C0"/>
                </a:solidFill>
              </a:rPr>
              <a:t>1</a:t>
            </a:r>
            <a:r>
              <a:rPr lang="zh-CN" altLang="en-US" sz="2000" b="1" dirty="0" smtClean="0">
                <a:solidFill>
                  <a:srgbClr val="0070C0"/>
                </a:solidFill>
              </a:rPr>
              <a:t>）电子结算</a:t>
            </a:r>
            <a:endParaRPr lang="zh-CN" altLang="en-US" sz="2000" b="1" dirty="0">
              <a:solidFill>
                <a:srgbClr val="0070C0"/>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2170085" y="3214686"/>
            <a:ext cx="8358246" cy="2000264"/>
          </a:xfrm>
          <a:prstGeom prst="roundRect">
            <a:avLst/>
          </a:prstGeom>
          <a:solidFill>
            <a:schemeClr val="accent3">
              <a:lumMod val="60000"/>
              <a:lumOff val="40000"/>
            </a:schemeClr>
          </a:solidFill>
          <a:ln w="57150">
            <a:solidFill>
              <a:schemeClr val="bg2">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4.1.3  </a:t>
            </a:r>
            <a:r>
              <a:rPr lang="zh-CN" altLang="en-US" sz="2800" b="1" dirty="0" smtClean="0">
                <a:solidFill>
                  <a:srgbClr val="7030A0"/>
                </a:solidFill>
                <a:latin typeface="Arial" pitchFamily="34" charset="0"/>
                <a:ea typeface="宋体" pitchFamily="2" charset="-122"/>
              </a:rPr>
              <a:t>电子结算方式</a:t>
            </a:r>
          </a:p>
        </p:txBody>
      </p:sp>
      <p:sp>
        <p:nvSpPr>
          <p:cNvPr id="5" name="矩形 4"/>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．电子结算与电子货币</a:t>
            </a:r>
          </a:p>
        </p:txBody>
      </p:sp>
      <p:sp>
        <p:nvSpPr>
          <p:cNvPr id="7" name="矩形 5"/>
          <p:cNvSpPr>
            <a:spLocks noChangeArrowheads="1"/>
          </p:cNvSpPr>
          <p:nvPr/>
        </p:nvSpPr>
        <p:spPr bwMode="auto">
          <a:xfrm>
            <a:off x="2170085" y="2490788"/>
            <a:ext cx="1863011" cy="400110"/>
          </a:xfrm>
          <a:prstGeom prst="rect">
            <a:avLst/>
          </a:prstGeom>
          <a:noFill/>
          <a:ln w="9525">
            <a:noFill/>
            <a:miter lim="800000"/>
            <a:headEnd/>
            <a:tailEnd/>
          </a:ln>
        </p:spPr>
        <p:txBody>
          <a:bodyPr wrap="none">
            <a:spAutoFit/>
          </a:bodyPr>
          <a:lstStyle/>
          <a:p>
            <a:r>
              <a:rPr lang="zh-CN" altLang="en-US" sz="2000" b="1" dirty="0" smtClean="0">
                <a:solidFill>
                  <a:srgbClr val="0070C0"/>
                </a:solidFill>
              </a:rPr>
              <a:t>（</a:t>
            </a:r>
            <a:r>
              <a:rPr lang="en-US" altLang="en-US" sz="2000" b="1" dirty="0" smtClean="0">
                <a:solidFill>
                  <a:srgbClr val="0070C0"/>
                </a:solidFill>
              </a:rPr>
              <a:t>2</a:t>
            </a:r>
            <a:r>
              <a:rPr lang="zh-CN" altLang="en-US" sz="2000" b="1" dirty="0" smtClean="0">
                <a:solidFill>
                  <a:srgbClr val="0070C0"/>
                </a:solidFill>
              </a:rPr>
              <a:t>）电子货币</a:t>
            </a:r>
          </a:p>
        </p:txBody>
      </p:sp>
      <p:sp>
        <p:nvSpPr>
          <p:cNvPr id="8" name="矩形 7"/>
          <p:cNvSpPr/>
          <p:nvPr/>
        </p:nvSpPr>
        <p:spPr>
          <a:xfrm>
            <a:off x="2527275" y="3286124"/>
            <a:ext cx="7715304" cy="1754326"/>
          </a:xfrm>
          <a:prstGeom prst="rect">
            <a:avLst/>
          </a:prstGeom>
        </p:spPr>
        <p:txBody>
          <a:bodyPr wrap="square">
            <a:spAutoFit/>
          </a:bodyPr>
          <a:lstStyle/>
          <a:p>
            <a:pPr indent="457200">
              <a:lnSpc>
                <a:spcPct val="150000"/>
              </a:lnSpc>
            </a:pPr>
            <a:r>
              <a:rPr lang="zh-CN" altLang="en-US" sz="2400" dirty="0" smtClean="0"/>
              <a:t>电子货币是指用一定金额的现金或存款从发行者处兑换并获得代表相同金额的数据，通过使用某些电子化方法将该数据直接转移给支付对象，从而能够清偿债务。</a:t>
            </a:r>
            <a:endParaRPr lang="zh-CN" altLang="en-US" sz="24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对角圆角矩形 6"/>
          <p:cNvSpPr/>
          <p:nvPr/>
        </p:nvSpPr>
        <p:spPr>
          <a:xfrm>
            <a:off x="7313621" y="2714620"/>
            <a:ext cx="4143404" cy="2214578"/>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4.1.3  </a:t>
            </a:r>
            <a:r>
              <a:rPr lang="zh-CN" altLang="en-US" sz="2800" b="1" dirty="0" smtClean="0">
                <a:solidFill>
                  <a:srgbClr val="7030A0"/>
                </a:solidFill>
                <a:latin typeface="Arial" pitchFamily="34" charset="0"/>
                <a:ea typeface="宋体" pitchFamily="2" charset="-122"/>
              </a:rPr>
              <a:t>电子结算方式</a:t>
            </a:r>
          </a:p>
        </p:txBody>
      </p:sp>
      <p:sp>
        <p:nvSpPr>
          <p:cNvPr id="5" name="矩形 4"/>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．电子货币发行和流通</a:t>
            </a:r>
          </a:p>
        </p:txBody>
      </p:sp>
      <p:sp>
        <p:nvSpPr>
          <p:cNvPr id="6" name="矩形 5"/>
          <p:cNvSpPr/>
          <p:nvPr/>
        </p:nvSpPr>
        <p:spPr>
          <a:xfrm>
            <a:off x="7527935" y="2928934"/>
            <a:ext cx="3786214" cy="1706878"/>
          </a:xfrm>
          <a:prstGeom prst="rect">
            <a:avLst/>
          </a:prstGeom>
        </p:spPr>
        <p:txBody>
          <a:bodyPr wrap="square">
            <a:spAutoFit/>
          </a:bodyPr>
          <a:lstStyle/>
          <a:p>
            <a:pPr>
              <a:lnSpc>
                <a:spcPct val="150000"/>
              </a:lnSpc>
            </a:pPr>
            <a:r>
              <a:rPr lang="zh-CN" altLang="en-US" dirty="0" smtClean="0"/>
              <a:t>电子货币的发行和流通可分为发行、流通、回收三个阶段。步骤①、②为发行阶段；步骤③为流通阶段；步骤④、⑤为回收阶段。</a:t>
            </a:r>
            <a:endParaRPr lang="zh-CN" altLang="en-US" dirty="0"/>
          </a:p>
        </p:txBody>
      </p:sp>
      <p:pic>
        <p:nvPicPr>
          <p:cNvPr id="1026" name="Picture 2"/>
          <p:cNvPicPr>
            <a:picLocks noChangeAspect="1" noChangeArrowheads="1"/>
          </p:cNvPicPr>
          <p:nvPr/>
        </p:nvPicPr>
        <p:blipFill>
          <a:blip r:embed="rId2"/>
          <a:srcRect/>
          <a:stretch>
            <a:fillRect/>
          </a:stretch>
        </p:blipFill>
        <p:spPr bwMode="auto">
          <a:xfrm>
            <a:off x="955639" y="2357430"/>
            <a:ext cx="5700713" cy="3338513"/>
          </a:xfrm>
          <a:prstGeom prst="rect">
            <a:avLst/>
          </a:prstGeom>
          <a:ln>
            <a:noFill/>
          </a:ln>
          <a:effectLst>
            <a:outerShdw blurRad="292100" dist="139700" dir="2700000" algn="tl" rotWithShape="0">
              <a:srgbClr val="333333">
                <a:alpha val="65000"/>
              </a:srgbClr>
            </a:outerShdw>
          </a:effectLst>
        </p:spPr>
      </p:pic>
      <p:sp>
        <p:nvSpPr>
          <p:cNvPr id="9" name="矩形 8"/>
          <p:cNvSpPr/>
          <p:nvPr/>
        </p:nvSpPr>
        <p:spPr>
          <a:xfrm>
            <a:off x="2241523" y="5715016"/>
            <a:ext cx="2954655" cy="369332"/>
          </a:xfrm>
          <a:prstGeom prst="rect">
            <a:avLst/>
          </a:prstGeom>
        </p:spPr>
        <p:txBody>
          <a:bodyPr wrap="none">
            <a:spAutoFit/>
          </a:bodyPr>
          <a:lstStyle/>
          <a:p>
            <a:r>
              <a:rPr lang="zh-CN" altLang="en-US" dirty="0" smtClean="0">
                <a:solidFill>
                  <a:srgbClr val="FF0000"/>
                </a:solidFill>
              </a:rPr>
              <a:t>电子货币的基本流通形态图</a:t>
            </a:r>
            <a:endParaRPr lang="zh-CN" altLang="en-US" dirty="0">
              <a:solidFill>
                <a:srgbClr val="FF0000"/>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786058"/>
            <a:ext cx="12198350" cy="25717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741589" y="2786058"/>
            <a:ext cx="7572428" cy="25717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4.1.3  </a:t>
            </a:r>
            <a:r>
              <a:rPr lang="zh-CN" altLang="en-US" sz="2800" b="1" dirty="0" smtClean="0">
                <a:solidFill>
                  <a:srgbClr val="7030A0"/>
                </a:solidFill>
                <a:latin typeface="Arial" pitchFamily="34" charset="0"/>
                <a:ea typeface="宋体" pitchFamily="2" charset="-122"/>
              </a:rPr>
              <a:t>电子结算方式</a:t>
            </a:r>
          </a:p>
        </p:txBody>
      </p:sp>
      <p:sp>
        <p:nvSpPr>
          <p:cNvPr id="5" name="矩形 4"/>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．电子结算工具的特点</a:t>
            </a:r>
          </a:p>
        </p:txBody>
      </p:sp>
      <p:sp>
        <p:nvSpPr>
          <p:cNvPr id="7" name="矩形 6"/>
          <p:cNvSpPr/>
          <p:nvPr/>
        </p:nvSpPr>
        <p:spPr>
          <a:xfrm>
            <a:off x="3357586" y="2898410"/>
            <a:ext cx="6099175" cy="2308324"/>
          </a:xfrm>
          <a:prstGeom prst="rect">
            <a:avLst/>
          </a:prstGeom>
        </p:spPr>
        <p:txBody>
          <a:bodyPr>
            <a:spAutoFit/>
          </a:bodyPr>
          <a:lstStyle/>
          <a:p>
            <a:pPr>
              <a:lnSpc>
                <a:spcPct val="150000"/>
              </a:lnSpc>
            </a:pPr>
            <a:r>
              <a:rPr lang="zh-CN" altLang="en-US" sz="2400" dirty="0" smtClean="0">
                <a:solidFill>
                  <a:schemeClr val="bg1"/>
                </a:solidFill>
              </a:rPr>
              <a:t>（</a:t>
            </a:r>
            <a:r>
              <a:rPr lang="en-US" sz="2400" dirty="0" smtClean="0">
                <a:solidFill>
                  <a:schemeClr val="bg1"/>
                </a:solidFill>
              </a:rPr>
              <a:t>1</a:t>
            </a:r>
            <a:r>
              <a:rPr lang="zh-CN" altLang="en-US" sz="2400" dirty="0" smtClean="0">
                <a:solidFill>
                  <a:schemeClr val="bg1"/>
                </a:solidFill>
              </a:rPr>
              <a:t>）电子结算工具可以进行实时结算</a:t>
            </a:r>
          </a:p>
          <a:p>
            <a:pPr>
              <a:lnSpc>
                <a:spcPct val="150000"/>
              </a:lnSpc>
            </a:pPr>
            <a:r>
              <a:rPr lang="zh-CN" altLang="en-US" sz="2400" dirty="0" smtClean="0">
                <a:solidFill>
                  <a:schemeClr val="bg1"/>
                </a:solidFill>
              </a:rPr>
              <a:t>（</a:t>
            </a:r>
            <a:r>
              <a:rPr lang="en-US" sz="2400" dirty="0" smtClean="0">
                <a:solidFill>
                  <a:schemeClr val="bg1"/>
                </a:solidFill>
              </a:rPr>
              <a:t>2</a:t>
            </a:r>
            <a:r>
              <a:rPr lang="zh-CN" altLang="en-US" sz="2400" dirty="0" smtClean="0">
                <a:solidFill>
                  <a:schemeClr val="bg1"/>
                </a:solidFill>
              </a:rPr>
              <a:t>）电子结算工具使用方便</a:t>
            </a:r>
          </a:p>
          <a:p>
            <a:pPr>
              <a:lnSpc>
                <a:spcPct val="150000"/>
              </a:lnSpc>
            </a:pPr>
            <a:r>
              <a:rPr lang="zh-CN" altLang="en-US" sz="2400" dirty="0" smtClean="0">
                <a:solidFill>
                  <a:schemeClr val="bg1"/>
                </a:solidFill>
              </a:rPr>
              <a:t>（</a:t>
            </a:r>
            <a:r>
              <a:rPr lang="en-US" sz="2400" dirty="0" smtClean="0">
                <a:solidFill>
                  <a:schemeClr val="bg1"/>
                </a:solidFill>
              </a:rPr>
              <a:t>3</a:t>
            </a:r>
            <a:r>
              <a:rPr lang="zh-CN" altLang="en-US" sz="2400" dirty="0" smtClean="0">
                <a:solidFill>
                  <a:schemeClr val="bg1"/>
                </a:solidFill>
              </a:rPr>
              <a:t>）电子结算方式使用范围广</a:t>
            </a:r>
          </a:p>
          <a:p>
            <a:pPr>
              <a:lnSpc>
                <a:spcPct val="150000"/>
              </a:lnSpc>
            </a:pPr>
            <a:r>
              <a:rPr lang="zh-CN" altLang="en-US" sz="2400" dirty="0" smtClean="0">
                <a:solidFill>
                  <a:schemeClr val="bg1"/>
                </a:solidFill>
              </a:rPr>
              <a:t>（</a:t>
            </a:r>
            <a:r>
              <a:rPr lang="en-US" sz="2400" dirty="0" smtClean="0">
                <a:solidFill>
                  <a:schemeClr val="bg1"/>
                </a:solidFill>
              </a:rPr>
              <a:t>4</a:t>
            </a:r>
            <a:r>
              <a:rPr lang="zh-CN" altLang="en-US" sz="2400" dirty="0" smtClean="0">
                <a:solidFill>
                  <a:schemeClr val="bg1"/>
                </a:solidFill>
              </a:rPr>
              <a:t>）电子结算工具可以进行小额度结算</a:t>
            </a:r>
            <a:endParaRPr lang="zh-CN" altLang="en-US" sz="2400" dirty="0">
              <a:solidFill>
                <a:schemeClr val="bg1"/>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170085" y="3214686"/>
            <a:ext cx="8358246" cy="2000264"/>
          </a:xfrm>
          <a:prstGeom prst="roundRect">
            <a:avLst/>
          </a:prstGeom>
          <a:solidFill>
            <a:schemeClr val="accent1">
              <a:lumMod val="60000"/>
              <a:lumOff val="40000"/>
            </a:schemeClr>
          </a:solidFill>
          <a:ln w="57150">
            <a:solidFill>
              <a:schemeClr val="tx2">
                <a:lumMod val="60000"/>
                <a:lumOff val="4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4.1.4  </a:t>
            </a:r>
            <a:r>
              <a:rPr lang="zh-CN" altLang="en-US" sz="2800" b="1" dirty="0" smtClean="0">
                <a:solidFill>
                  <a:srgbClr val="7030A0"/>
                </a:solidFill>
                <a:latin typeface="Arial" pitchFamily="34" charset="0"/>
                <a:ea typeface="宋体" pitchFamily="2" charset="-122"/>
              </a:rPr>
              <a:t>电子现金支付</a:t>
            </a:r>
          </a:p>
        </p:txBody>
      </p:sp>
      <p:sp>
        <p:nvSpPr>
          <p:cNvPr id="6" name="矩形 5"/>
          <p:cNvSpPr/>
          <p:nvPr/>
        </p:nvSpPr>
        <p:spPr>
          <a:xfrm>
            <a:off x="1792983"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．电子现金的概念</a:t>
            </a:r>
          </a:p>
        </p:txBody>
      </p:sp>
      <p:sp>
        <p:nvSpPr>
          <p:cNvPr id="7" name="矩形 6"/>
          <p:cNvSpPr/>
          <p:nvPr/>
        </p:nvSpPr>
        <p:spPr>
          <a:xfrm>
            <a:off x="2813027" y="3317748"/>
            <a:ext cx="6907239" cy="1754326"/>
          </a:xfrm>
          <a:prstGeom prst="rect">
            <a:avLst/>
          </a:prstGeom>
        </p:spPr>
        <p:txBody>
          <a:bodyPr wrap="square">
            <a:spAutoFit/>
          </a:bodyPr>
          <a:lstStyle/>
          <a:p>
            <a:pPr indent="457200">
              <a:lnSpc>
                <a:spcPct val="150000"/>
              </a:lnSpc>
            </a:pPr>
            <a:r>
              <a:rPr lang="zh-CN" altLang="en-US" sz="2400" dirty="0" smtClean="0">
                <a:solidFill>
                  <a:schemeClr val="bg1"/>
                </a:solidFill>
              </a:rPr>
              <a:t>电子现金又称数字现金，广义的电子现金是一种用电子形式模拟现金的技术。狭义的电子现金通常是指一种以数字（电子）形式储存并流通的货币。</a:t>
            </a:r>
            <a:endParaRPr lang="zh-CN" altLang="en-US" sz="2400" dirty="0">
              <a:solidFill>
                <a:schemeClr val="bg1"/>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4.1.4  </a:t>
            </a:r>
            <a:r>
              <a:rPr lang="zh-CN" altLang="en-US" sz="2800" b="1" dirty="0" smtClean="0">
                <a:solidFill>
                  <a:srgbClr val="7030A0"/>
                </a:solidFill>
                <a:latin typeface="Arial" pitchFamily="34" charset="0"/>
                <a:ea typeface="宋体" pitchFamily="2" charset="-122"/>
              </a:rPr>
              <a:t>电子现金支付</a:t>
            </a:r>
          </a:p>
        </p:txBody>
      </p:sp>
      <p:sp>
        <p:nvSpPr>
          <p:cNvPr id="6" name="矩形 5"/>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．电子现金的运行机制</a:t>
            </a:r>
          </a:p>
        </p:txBody>
      </p:sp>
      <p:pic>
        <p:nvPicPr>
          <p:cNvPr id="2050" name="Picture 2"/>
          <p:cNvPicPr>
            <a:picLocks noChangeAspect="1" noChangeArrowheads="1"/>
          </p:cNvPicPr>
          <p:nvPr/>
        </p:nvPicPr>
        <p:blipFill>
          <a:blip r:embed="rId2"/>
          <a:srcRect/>
          <a:stretch>
            <a:fillRect/>
          </a:stretch>
        </p:blipFill>
        <p:spPr bwMode="auto">
          <a:xfrm>
            <a:off x="5241919" y="1142984"/>
            <a:ext cx="6705600" cy="4062413"/>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7527935" y="5488560"/>
            <a:ext cx="2262158" cy="369332"/>
          </a:xfrm>
          <a:prstGeom prst="rect">
            <a:avLst/>
          </a:prstGeom>
        </p:spPr>
        <p:txBody>
          <a:bodyPr wrap="none">
            <a:spAutoFit/>
          </a:bodyPr>
          <a:lstStyle/>
          <a:p>
            <a:r>
              <a:rPr lang="zh-CN" altLang="en-US" dirty="0" smtClean="0">
                <a:solidFill>
                  <a:srgbClr val="FF0000"/>
                </a:solidFill>
              </a:rPr>
              <a:t>电子现金运行机制图</a:t>
            </a:r>
            <a:endParaRPr lang="zh-CN" altLang="en-US" dirty="0">
              <a:solidFill>
                <a:srgbClr val="FF0000"/>
              </a:solidFill>
            </a:endParaRPr>
          </a:p>
        </p:txBody>
      </p:sp>
      <p:pic>
        <p:nvPicPr>
          <p:cNvPr id="3074" name="Picture 2" descr="C:\Documents and Settings\Administrator\桌面\胖身子小人-蓝 (7).png"/>
          <p:cNvPicPr>
            <a:picLocks noChangeAspect="1" noChangeArrowheads="1"/>
          </p:cNvPicPr>
          <p:nvPr/>
        </p:nvPicPr>
        <p:blipFill>
          <a:blip r:embed="rId3" cstate="print"/>
          <a:srcRect/>
          <a:stretch>
            <a:fillRect/>
          </a:stretch>
        </p:blipFill>
        <p:spPr bwMode="auto">
          <a:xfrm>
            <a:off x="1027077" y="2428868"/>
            <a:ext cx="2557752" cy="3660782"/>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062583" y="2857496"/>
            <a:ext cx="1357322"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8" name="圆角矩形 7"/>
          <p:cNvSpPr/>
          <p:nvPr/>
        </p:nvSpPr>
        <p:spPr>
          <a:xfrm>
            <a:off x="3884597" y="4890418"/>
            <a:ext cx="1549864"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9" name="圆角矩形 8"/>
          <p:cNvSpPr/>
          <p:nvPr/>
        </p:nvSpPr>
        <p:spPr>
          <a:xfrm>
            <a:off x="6560461" y="2835724"/>
            <a:ext cx="1643074"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cxnSp>
        <p:nvCxnSpPr>
          <p:cNvPr id="10" name="直接连接符 9"/>
          <p:cNvCxnSpPr/>
          <p:nvPr/>
        </p:nvCxnSpPr>
        <p:spPr>
          <a:xfrm>
            <a:off x="0" y="4238625"/>
            <a:ext cx="12241213" cy="0"/>
          </a:xfrm>
          <a:prstGeom prst="line">
            <a:avLst/>
          </a:prstGeom>
          <a:ln w="57150">
            <a:solidFill>
              <a:srgbClr val="BCA772"/>
            </a:solidFill>
          </a:ln>
        </p:spPr>
        <p:style>
          <a:lnRef idx="1">
            <a:schemeClr val="accent1"/>
          </a:lnRef>
          <a:fillRef idx="0">
            <a:schemeClr val="accent1"/>
          </a:fillRef>
          <a:effectRef idx="0">
            <a:schemeClr val="accent1"/>
          </a:effectRef>
          <a:fontRef idx="minor">
            <a:schemeClr val="tx1"/>
          </a:fontRef>
        </p:style>
      </p:cxnSp>
      <p:grpSp>
        <p:nvGrpSpPr>
          <p:cNvPr id="11" name="组合 67"/>
          <p:cNvGrpSpPr>
            <a:grpSpLocks/>
          </p:cNvGrpSpPr>
          <p:nvPr/>
        </p:nvGrpSpPr>
        <p:grpSpPr bwMode="auto">
          <a:xfrm>
            <a:off x="2598713" y="4098017"/>
            <a:ext cx="284163" cy="282575"/>
            <a:chOff x="3827463" y="3324836"/>
            <a:chExt cx="281354" cy="281354"/>
          </a:xfrm>
        </p:grpSpPr>
        <p:sp>
          <p:nvSpPr>
            <p:cNvPr id="12" name="椭圆 11"/>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3" name="椭圆 12"/>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grpSp>
        <p:nvGrpSpPr>
          <p:cNvPr id="14" name="组合 67"/>
          <p:cNvGrpSpPr>
            <a:grpSpLocks/>
          </p:cNvGrpSpPr>
          <p:nvPr/>
        </p:nvGrpSpPr>
        <p:grpSpPr bwMode="auto">
          <a:xfrm>
            <a:off x="4504409" y="4098017"/>
            <a:ext cx="284163" cy="282575"/>
            <a:chOff x="3827463" y="3324836"/>
            <a:chExt cx="281354" cy="281354"/>
          </a:xfrm>
        </p:grpSpPr>
        <p:sp>
          <p:nvSpPr>
            <p:cNvPr id="15" name="椭圆 14"/>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6" name="椭圆 15"/>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grpSp>
        <p:nvGrpSpPr>
          <p:cNvPr id="17" name="组合 67"/>
          <p:cNvGrpSpPr>
            <a:grpSpLocks/>
          </p:cNvGrpSpPr>
          <p:nvPr/>
        </p:nvGrpSpPr>
        <p:grpSpPr bwMode="auto">
          <a:xfrm>
            <a:off x="7242183" y="4098017"/>
            <a:ext cx="284163" cy="282575"/>
            <a:chOff x="3827463" y="3324836"/>
            <a:chExt cx="281354" cy="281354"/>
          </a:xfrm>
        </p:grpSpPr>
        <p:sp>
          <p:nvSpPr>
            <p:cNvPr id="18" name="椭圆 17"/>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9" name="椭圆 18"/>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cxnSp>
        <p:nvCxnSpPr>
          <p:cNvPr id="20" name="直接连接符 19"/>
          <p:cNvCxnSpPr/>
          <p:nvPr/>
        </p:nvCxnSpPr>
        <p:spPr>
          <a:xfrm rot="5400000">
            <a:off x="7158840" y="3861137"/>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a:off x="4421066" y="4649229"/>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a:off x="2515370" y="3869533"/>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4.1.4  </a:t>
            </a:r>
            <a:r>
              <a:rPr lang="zh-CN" altLang="en-US" sz="2800" b="1" dirty="0" smtClean="0">
                <a:solidFill>
                  <a:srgbClr val="7030A0"/>
                </a:solidFill>
                <a:latin typeface="Arial" pitchFamily="34" charset="0"/>
                <a:ea typeface="宋体" pitchFamily="2" charset="-122"/>
              </a:rPr>
              <a:t>电子现金支付</a:t>
            </a:r>
          </a:p>
        </p:txBody>
      </p:sp>
      <p:sp>
        <p:nvSpPr>
          <p:cNvPr id="6" name="矩形 5"/>
          <p:cNvSpPr/>
          <p:nvPr/>
        </p:nvSpPr>
        <p:spPr>
          <a:xfrm>
            <a:off x="1792983"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．电子现金的特点</a:t>
            </a:r>
          </a:p>
        </p:txBody>
      </p:sp>
      <p:sp>
        <p:nvSpPr>
          <p:cNvPr id="23" name="圆角矩形 22"/>
          <p:cNvSpPr/>
          <p:nvPr/>
        </p:nvSpPr>
        <p:spPr>
          <a:xfrm>
            <a:off x="8599505" y="4890418"/>
            <a:ext cx="2835748"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grpSp>
        <p:nvGrpSpPr>
          <p:cNvPr id="24" name="组合 67"/>
          <p:cNvGrpSpPr>
            <a:grpSpLocks/>
          </p:cNvGrpSpPr>
          <p:nvPr/>
        </p:nvGrpSpPr>
        <p:grpSpPr bwMode="auto">
          <a:xfrm>
            <a:off x="9885389" y="4098017"/>
            <a:ext cx="284163" cy="282575"/>
            <a:chOff x="3827463" y="3324836"/>
            <a:chExt cx="281354" cy="281354"/>
          </a:xfrm>
        </p:grpSpPr>
        <p:sp>
          <p:nvSpPr>
            <p:cNvPr id="25" name="椭圆 24"/>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26" name="椭圆 25"/>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cxnSp>
        <p:nvCxnSpPr>
          <p:cNvPr id="27" name="直接连接符 26"/>
          <p:cNvCxnSpPr/>
          <p:nvPr/>
        </p:nvCxnSpPr>
        <p:spPr>
          <a:xfrm rot="5400000">
            <a:off x="9802046" y="4649229"/>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sp>
        <p:nvSpPr>
          <p:cNvPr id="28" name="圆角矩形 27"/>
          <p:cNvSpPr/>
          <p:nvPr/>
        </p:nvSpPr>
        <p:spPr>
          <a:xfrm>
            <a:off x="669887" y="4890418"/>
            <a:ext cx="1428760"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grpSp>
        <p:nvGrpSpPr>
          <p:cNvPr id="29" name="组合 67"/>
          <p:cNvGrpSpPr>
            <a:grpSpLocks/>
          </p:cNvGrpSpPr>
          <p:nvPr/>
        </p:nvGrpSpPr>
        <p:grpSpPr bwMode="auto">
          <a:xfrm>
            <a:off x="1241391" y="4098017"/>
            <a:ext cx="284163" cy="282575"/>
            <a:chOff x="3827463" y="3324836"/>
            <a:chExt cx="281354" cy="281354"/>
          </a:xfrm>
        </p:grpSpPr>
        <p:sp>
          <p:nvSpPr>
            <p:cNvPr id="30" name="椭圆 29"/>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31" name="椭圆 30"/>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cxnSp>
        <p:nvCxnSpPr>
          <p:cNvPr id="32" name="直接连接符 31"/>
          <p:cNvCxnSpPr/>
          <p:nvPr/>
        </p:nvCxnSpPr>
        <p:spPr>
          <a:xfrm rot="5400000">
            <a:off x="1158048" y="4649229"/>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829771" y="5072074"/>
            <a:ext cx="1107996" cy="461665"/>
          </a:xfrm>
          <a:prstGeom prst="rect">
            <a:avLst/>
          </a:prstGeom>
        </p:spPr>
        <p:txBody>
          <a:bodyPr wrap="none">
            <a:spAutoFit/>
          </a:bodyPr>
          <a:lstStyle/>
          <a:p>
            <a:r>
              <a:rPr lang="zh-CN" altLang="en-US" sz="2400" dirty="0" smtClean="0"/>
              <a:t>防伪造</a:t>
            </a:r>
            <a:endParaRPr lang="zh-CN" altLang="en-US" sz="2400" dirty="0"/>
          </a:p>
        </p:txBody>
      </p:sp>
      <p:sp>
        <p:nvSpPr>
          <p:cNvPr id="34" name="矩形 33"/>
          <p:cNvSpPr/>
          <p:nvPr/>
        </p:nvSpPr>
        <p:spPr>
          <a:xfrm>
            <a:off x="2199337" y="3000372"/>
            <a:ext cx="1107996" cy="461665"/>
          </a:xfrm>
          <a:prstGeom prst="rect">
            <a:avLst/>
          </a:prstGeom>
        </p:spPr>
        <p:txBody>
          <a:bodyPr wrap="none">
            <a:spAutoFit/>
          </a:bodyPr>
          <a:lstStyle/>
          <a:p>
            <a:r>
              <a:rPr lang="zh-CN" altLang="en-US" sz="2400" dirty="0" smtClean="0"/>
              <a:t>匿名性</a:t>
            </a:r>
            <a:endParaRPr lang="zh-CN" altLang="en-US" sz="2400" dirty="0"/>
          </a:p>
        </p:txBody>
      </p:sp>
      <p:sp>
        <p:nvSpPr>
          <p:cNvPr id="35" name="矩形 34"/>
          <p:cNvSpPr/>
          <p:nvPr/>
        </p:nvSpPr>
        <p:spPr>
          <a:xfrm>
            <a:off x="4112151" y="5044180"/>
            <a:ext cx="1107996" cy="461665"/>
          </a:xfrm>
          <a:prstGeom prst="rect">
            <a:avLst/>
          </a:prstGeom>
        </p:spPr>
        <p:txBody>
          <a:bodyPr wrap="none">
            <a:spAutoFit/>
          </a:bodyPr>
          <a:lstStyle/>
          <a:p>
            <a:r>
              <a:rPr lang="zh-CN" altLang="en-US" sz="2400" dirty="0" smtClean="0"/>
              <a:t>方便性</a:t>
            </a:r>
            <a:endParaRPr lang="zh-CN" altLang="en-US" sz="2400" dirty="0"/>
          </a:p>
        </p:txBody>
      </p:sp>
      <p:sp>
        <p:nvSpPr>
          <p:cNvPr id="36" name="矩形 35"/>
          <p:cNvSpPr/>
          <p:nvPr/>
        </p:nvSpPr>
        <p:spPr>
          <a:xfrm>
            <a:off x="6842807" y="3000372"/>
            <a:ext cx="1107996" cy="461665"/>
          </a:xfrm>
          <a:prstGeom prst="rect">
            <a:avLst/>
          </a:prstGeom>
        </p:spPr>
        <p:txBody>
          <a:bodyPr wrap="none">
            <a:spAutoFit/>
          </a:bodyPr>
          <a:lstStyle/>
          <a:p>
            <a:r>
              <a:rPr lang="zh-CN" altLang="en-US" sz="2400" dirty="0" smtClean="0"/>
              <a:t>成本低</a:t>
            </a:r>
            <a:endParaRPr lang="zh-CN" altLang="en-US" sz="2400" dirty="0"/>
          </a:p>
        </p:txBody>
      </p:sp>
      <p:sp>
        <p:nvSpPr>
          <p:cNvPr id="37" name="矩形 36"/>
          <p:cNvSpPr/>
          <p:nvPr/>
        </p:nvSpPr>
        <p:spPr>
          <a:xfrm>
            <a:off x="8869607" y="5072074"/>
            <a:ext cx="2339102" cy="461665"/>
          </a:xfrm>
          <a:prstGeom prst="rect">
            <a:avLst/>
          </a:prstGeom>
        </p:spPr>
        <p:txBody>
          <a:bodyPr wrap="none">
            <a:spAutoFit/>
          </a:bodyPr>
          <a:lstStyle/>
          <a:p>
            <a:r>
              <a:rPr lang="zh-CN" altLang="en-US" sz="2400" dirty="0" smtClean="0"/>
              <a:t>结算方式多样性</a:t>
            </a:r>
            <a:endParaRPr lang="zh-CN" altLang="en-US" sz="24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4.1.4  </a:t>
            </a:r>
            <a:r>
              <a:rPr lang="zh-CN" altLang="en-US" sz="2800" b="1" dirty="0" smtClean="0">
                <a:solidFill>
                  <a:srgbClr val="7030A0"/>
                </a:solidFill>
                <a:latin typeface="Arial" pitchFamily="34" charset="0"/>
                <a:ea typeface="宋体" pitchFamily="2" charset="-122"/>
              </a:rPr>
              <a:t>电子现金支付</a:t>
            </a:r>
          </a:p>
        </p:txBody>
      </p:sp>
      <p:sp>
        <p:nvSpPr>
          <p:cNvPr id="6" name="矩形 5"/>
          <p:cNvSpPr/>
          <p:nvPr/>
        </p:nvSpPr>
        <p:spPr>
          <a:xfrm>
            <a:off x="1792983" y="1785926"/>
            <a:ext cx="2520242"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4</a:t>
            </a:r>
            <a:r>
              <a:rPr lang="zh-CN" altLang="en-US" sz="2400" dirty="0" smtClean="0">
                <a:solidFill>
                  <a:schemeClr val="accent6">
                    <a:lumMod val="75000"/>
                  </a:schemeClr>
                </a:solidFill>
                <a:latin typeface="微软雅黑" pitchFamily="34" charset="-122"/>
                <a:ea typeface="微软雅黑" pitchFamily="34" charset="-122"/>
              </a:rPr>
              <a:t>．电子现金系统</a:t>
            </a:r>
          </a:p>
        </p:txBody>
      </p:sp>
      <p:sp>
        <p:nvSpPr>
          <p:cNvPr id="5" name="矩形 4"/>
          <p:cNvSpPr/>
          <p:nvPr/>
        </p:nvSpPr>
        <p:spPr>
          <a:xfrm>
            <a:off x="2455837" y="2928934"/>
            <a:ext cx="7715304" cy="2308324"/>
          </a:xfrm>
          <a:prstGeom prst="rect">
            <a:avLst/>
          </a:prstGeom>
        </p:spPr>
        <p:txBody>
          <a:bodyPr wrap="square">
            <a:spAutoFit/>
          </a:bodyPr>
          <a:lstStyle/>
          <a:p>
            <a:pPr indent="457200">
              <a:lnSpc>
                <a:spcPct val="150000"/>
              </a:lnSpc>
            </a:pPr>
            <a:r>
              <a:rPr lang="zh-CN" altLang="en-US" sz="2400" dirty="0" smtClean="0"/>
              <a:t>不同类型的电子现金系统都有自己的协议，用于消费者、销售商和发行者之间交换支付信息。每个协议由后端服务器软件</a:t>
            </a:r>
            <a:r>
              <a:rPr lang="en-US" altLang="zh-CN" sz="2400" dirty="0" smtClean="0"/>
              <a:t>——</a:t>
            </a:r>
            <a:r>
              <a:rPr lang="zh-CN" altLang="en-US" sz="2400" dirty="0" smtClean="0"/>
              <a:t>电子现金支付系统和客户端的“电子钱包”软件执行。</a:t>
            </a:r>
            <a:endParaRPr lang="zh-CN" altLang="en-US" sz="2400" dirty="0"/>
          </a:p>
        </p:txBody>
      </p:sp>
      <p:sp>
        <p:nvSpPr>
          <p:cNvPr id="7" name="圆角矩形 6"/>
          <p:cNvSpPr/>
          <p:nvPr/>
        </p:nvSpPr>
        <p:spPr>
          <a:xfrm>
            <a:off x="1955771" y="2857496"/>
            <a:ext cx="8786874" cy="2714644"/>
          </a:xfrm>
          <a:prstGeom prst="roundRect">
            <a:avLst/>
          </a:prstGeom>
          <a:noFill/>
          <a:ln w="57150">
            <a:solidFill>
              <a:srgbClr val="7030A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4.1.5  </a:t>
            </a:r>
            <a:r>
              <a:rPr lang="zh-CN" altLang="en-US" sz="2800" b="1" dirty="0" smtClean="0">
                <a:solidFill>
                  <a:srgbClr val="7030A0"/>
                </a:solidFill>
                <a:latin typeface="Arial" pitchFamily="34" charset="0"/>
                <a:ea typeface="宋体" pitchFamily="2" charset="-122"/>
              </a:rPr>
              <a:t>电子支票支付</a:t>
            </a:r>
          </a:p>
        </p:txBody>
      </p:sp>
      <p:sp>
        <p:nvSpPr>
          <p:cNvPr id="6" name="矩形 5"/>
          <p:cNvSpPr/>
          <p:nvPr/>
        </p:nvSpPr>
        <p:spPr>
          <a:xfrm>
            <a:off x="1792983"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．电子支票的概念</a:t>
            </a:r>
          </a:p>
        </p:txBody>
      </p:sp>
      <p:sp>
        <p:nvSpPr>
          <p:cNvPr id="25601" name="Rectangle 1"/>
          <p:cNvSpPr>
            <a:spLocks noChangeArrowheads="1"/>
          </p:cNvSpPr>
          <p:nvPr/>
        </p:nvSpPr>
        <p:spPr bwMode="auto">
          <a:xfrm>
            <a:off x="2170085" y="2857496"/>
            <a:ext cx="850112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50000"/>
              </a:lnSpc>
              <a:spcBef>
                <a:spcPct val="0"/>
              </a:spcBef>
              <a:spcAft>
                <a:spcPct val="0"/>
              </a:spcAft>
              <a:buClrTx/>
              <a:buSzTx/>
              <a:buFontTx/>
              <a:buNone/>
              <a:tabLst/>
            </a:pPr>
            <a:r>
              <a:rPr kumimoji="0" lang="zh-CN" sz="2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电子支票是将传统的纸质支票改变为一种带有数字签名的电子报文，或是利用其他数字电文代替传统支票的全部信息。</a:t>
            </a:r>
            <a:endParaRPr kumimoji="0" lang="zh-CN" sz="2400" b="0" i="0" u="none" strike="noStrike" cap="none" normalizeH="0" baseline="0" dirty="0" smtClean="0">
              <a:ln>
                <a:noFill/>
              </a:ln>
              <a:solidFill>
                <a:schemeClr val="tx1"/>
              </a:solidFill>
              <a:effectLst/>
              <a:latin typeface="Arial" pitchFamily="34" charset="0"/>
              <a:ea typeface="宋体" pitchFamily="2" charset="-122"/>
            </a:endParaRPr>
          </a:p>
          <a:p>
            <a:pPr marL="0" marR="0" lvl="0" indent="457200" algn="l" defTabSz="914400" rtl="0" eaLnBrk="0" fontAlgn="base" latinLnBrk="0" hangingPunct="0">
              <a:lnSpc>
                <a:spcPct val="150000"/>
              </a:lnSpc>
              <a:spcBef>
                <a:spcPct val="0"/>
              </a:spcBef>
              <a:spcAft>
                <a:spcPct val="0"/>
              </a:spcAft>
              <a:buClrTx/>
              <a:buSzTx/>
              <a:buFontTx/>
              <a:buNone/>
              <a:tabLst/>
            </a:pPr>
            <a:r>
              <a:rPr kumimoji="0" lang="zh-CN" sz="2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电子支票需要经过数字签名，被支付人数字签名背书，使用数字凭证确认支付者以及被支付者的身份。</a:t>
            </a:r>
            <a:endParaRPr kumimoji="0" lang="zh-CN" sz="2400" b="0" i="0" u="none" strike="noStrike" cap="none" normalizeH="0" baseline="0" dirty="0" smtClean="0">
              <a:ln>
                <a:noFill/>
              </a:ln>
              <a:solidFill>
                <a:schemeClr val="tx1"/>
              </a:solidFill>
              <a:effectLst/>
              <a:latin typeface="Arial" pitchFamily="34" charset="0"/>
              <a:ea typeface="宋体" pitchFamily="2" charset="-122"/>
            </a:endParaRPr>
          </a:p>
        </p:txBody>
      </p:sp>
      <p:sp>
        <p:nvSpPr>
          <p:cNvPr id="5" name="圆角矩形 4"/>
          <p:cNvSpPr/>
          <p:nvPr/>
        </p:nvSpPr>
        <p:spPr>
          <a:xfrm>
            <a:off x="1955771" y="2714620"/>
            <a:ext cx="8786874" cy="2714644"/>
          </a:xfrm>
          <a:prstGeom prst="roundRect">
            <a:avLst/>
          </a:prstGeom>
          <a:noFill/>
          <a:ln w="571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4.1.5  </a:t>
            </a:r>
            <a:r>
              <a:rPr lang="zh-CN" altLang="en-US" sz="2800" b="1" dirty="0" smtClean="0">
                <a:solidFill>
                  <a:srgbClr val="7030A0"/>
                </a:solidFill>
                <a:latin typeface="Arial" pitchFamily="34" charset="0"/>
                <a:ea typeface="宋体" pitchFamily="2" charset="-122"/>
              </a:rPr>
              <a:t>电子支票支付</a:t>
            </a:r>
          </a:p>
        </p:txBody>
      </p:sp>
      <p:sp>
        <p:nvSpPr>
          <p:cNvPr id="6" name="矩形 5"/>
          <p:cNvSpPr/>
          <p:nvPr/>
        </p:nvSpPr>
        <p:spPr>
          <a:xfrm>
            <a:off x="1792983" y="1785926"/>
            <a:ext cx="344357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．电子支票的支付过程</a:t>
            </a:r>
          </a:p>
        </p:txBody>
      </p:sp>
      <p:pic>
        <p:nvPicPr>
          <p:cNvPr id="55298" name="Picture 2"/>
          <p:cNvPicPr>
            <a:picLocks noChangeAspect="1" noChangeArrowheads="1"/>
          </p:cNvPicPr>
          <p:nvPr/>
        </p:nvPicPr>
        <p:blipFill>
          <a:blip r:embed="rId2"/>
          <a:srcRect/>
          <a:stretch>
            <a:fillRect/>
          </a:stretch>
        </p:blipFill>
        <p:spPr bwMode="auto">
          <a:xfrm>
            <a:off x="5527671" y="1500174"/>
            <a:ext cx="5883275" cy="4038600"/>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7527935" y="5643578"/>
            <a:ext cx="2262158" cy="369332"/>
          </a:xfrm>
          <a:prstGeom prst="rect">
            <a:avLst/>
          </a:prstGeom>
        </p:spPr>
        <p:txBody>
          <a:bodyPr wrap="none">
            <a:spAutoFit/>
          </a:bodyPr>
          <a:lstStyle/>
          <a:p>
            <a:r>
              <a:rPr lang="zh-CN" altLang="en-US" dirty="0" smtClean="0">
                <a:solidFill>
                  <a:srgbClr val="FF0000"/>
                </a:solidFill>
              </a:rPr>
              <a:t>电子支票支付过程图</a:t>
            </a:r>
            <a:endParaRPr lang="zh-CN" altLang="en-US" dirty="0">
              <a:solidFill>
                <a:srgbClr val="FF0000"/>
              </a:solidFill>
            </a:endParaRPr>
          </a:p>
        </p:txBody>
      </p:sp>
      <p:pic>
        <p:nvPicPr>
          <p:cNvPr id="4098" name="Picture 2" descr="C:\Documents and Settings\Administrator\桌面\胖身子小人-红右向 (7)副本.png"/>
          <p:cNvPicPr>
            <a:picLocks noChangeAspect="1" noChangeArrowheads="1"/>
          </p:cNvPicPr>
          <p:nvPr/>
        </p:nvPicPr>
        <p:blipFill>
          <a:blip r:embed="rId3" cstate="print"/>
          <a:srcRect/>
          <a:stretch>
            <a:fillRect/>
          </a:stretch>
        </p:blipFill>
        <p:spPr bwMode="auto">
          <a:xfrm>
            <a:off x="1317625" y="2500305"/>
            <a:ext cx="2537787" cy="3632207"/>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单圆角矩形 7"/>
          <p:cNvSpPr/>
          <p:nvPr/>
        </p:nvSpPr>
        <p:spPr>
          <a:xfrm>
            <a:off x="6384927" y="2571744"/>
            <a:ext cx="5143536" cy="2714644"/>
          </a:xfrm>
          <a:prstGeom prst="snipRoundRect">
            <a:avLst/>
          </a:prstGeom>
          <a:effectLst>
            <a:outerShdw blurRad="40000" dist="23000" dir="5400000" rotWithShape="0">
              <a:srgbClr val="000000">
                <a:alpha val="35000"/>
              </a:srgbClr>
            </a:outerShdw>
            <a:reflection blurRad="6350" stA="50000" endA="300" endPos="55000" dir="5400000" sy="-100000" algn="bl" rotWithShape="0"/>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9" name="单圆角矩形 8"/>
          <p:cNvSpPr/>
          <p:nvPr/>
        </p:nvSpPr>
        <p:spPr>
          <a:xfrm>
            <a:off x="669887" y="2571744"/>
            <a:ext cx="5143536" cy="2714644"/>
          </a:xfrm>
          <a:prstGeom prst="snipRoundRect">
            <a:avLst/>
          </a:prstGeom>
          <a:effectLst>
            <a:outerShdw blurRad="40000" dist="23000" dir="5400000" rotWithShape="0">
              <a:srgbClr val="000000">
                <a:alpha val="35000"/>
              </a:srgbClr>
            </a:outerShdw>
            <a:reflection blurRad="6350" stA="50000" endA="300" endPos="55000" dir="5400000" sy="-100000" algn="bl" rotWithShape="0"/>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50" name="矩形 4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4.1.5  </a:t>
            </a:r>
            <a:r>
              <a:rPr lang="zh-CN" altLang="en-US" sz="2800" b="1" dirty="0" smtClean="0">
                <a:solidFill>
                  <a:srgbClr val="7030A0"/>
                </a:solidFill>
                <a:latin typeface="Arial" pitchFamily="34" charset="0"/>
                <a:ea typeface="宋体" pitchFamily="2" charset="-122"/>
              </a:rPr>
              <a:t>电子支票支付</a:t>
            </a:r>
          </a:p>
        </p:txBody>
      </p:sp>
      <p:sp>
        <p:nvSpPr>
          <p:cNvPr id="6" name="矩形 5"/>
          <p:cNvSpPr/>
          <p:nvPr/>
        </p:nvSpPr>
        <p:spPr>
          <a:xfrm>
            <a:off x="1792983" y="1785926"/>
            <a:ext cx="3135795"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．电子支票的优缺点</a:t>
            </a:r>
          </a:p>
        </p:txBody>
      </p:sp>
      <p:sp>
        <p:nvSpPr>
          <p:cNvPr id="5" name="矩形 4"/>
          <p:cNvSpPr/>
          <p:nvPr/>
        </p:nvSpPr>
        <p:spPr>
          <a:xfrm>
            <a:off x="884201" y="2714620"/>
            <a:ext cx="4857784" cy="2492990"/>
          </a:xfrm>
          <a:prstGeom prst="rect">
            <a:avLst/>
          </a:prstGeom>
        </p:spPr>
        <p:txBody>
          <a:bodyPr wrap="square">
            <a:spAutoFit/>
          </a:bodyPr>
          <a:lstStyle/>
          <a:p>
            <a:pPr>
              <a:lnSpc>
                <a:spcPct val="150000"/>
              </a:lnSpc>
            </a:pPr>
            <a:r>
              <a:rPr lang="zh-CN" altLang="en-US" sz="2400" dirty="0" smtClean="0"/>
              <a:t>优点：</a:t>
            </a:r>
          </a:p>
          <a:p>
            <a:pPr>
              <a:lnSpc>
                <a:spcPct val="150000"/>
              </a:lnSpc>
            </a:pPr>
            <a:r>
              <a:rPr lang="zh-CN" altLang="en-US" sz="2000" dirty="0" smtClean="0"/>
              <a:t>①易于被接受，且可节省时间，灵活性强。</a:t>
            </a:r>
          </a:p>
          <a:p>
            <a:pPr>
              <a:lnSpc>
                <a:spcPct val="150000"/>
              </a:lnSpc>
            </a:pPr>
            <a:r>
              <a:rPr lang="zh-CN" altLang="en-US" sz="2000" dirty="0" smtClean="0"/>
              <a:t>②降低交易风险。</a:t>
            </a:r>
          </a:p>
          <a:p>
            <a:pPr>
              <a:lnSpc>
                <a:spcPct val="150000"/>
              </a:lnSpc>
            </a:pPr>
            <a:r>
              <a:rPr lang="zh-CN" altLang="en-US" sz="2000" dirty="0" smtClean="0"/>
              <a:t>③更加安全可靠。</a:t>
            </a:r>
          </a:p>
          <a:p>
            <a:pPr>
              <a:lnSpc>
                <a:spcPct val="150000"/>
              </a:lnSpc>
            </a:pPr>
            <a:r>
              <a:rPr lang="zh-CN" altLang="en-US" sz="2000" dirty="0" smtClean="0"/>
              <a:t>④易于流通</a:t>
            </a:r>
            <a:r>
              <a:rPr lang="zh-CN" altLang="en-US" sz="2000" dirty="0" smtClean="0"/>
              <a:t>。</a:t>
            </a:r>
            <a:endParaRPr lang="zh-CN" altLang="en-US" sz="2000" dirty="0" smtClean="0"/>
          </a:p>
        </p:txBody>
      </p:sp>
      <p:sp>
        <p:nvSpPr>
          <p:cNvPr id="7" name="矩形 6"/>
          <p:cNvSpPr/>
          <p:nvPr/>
        </p:nvSpPr>
        <p:spPr>
          <a:xfrm>
            <a:off x="6742117" y="2714620"/>
            <a:ext cx="3121025" cy="2031325"/>
          </a:xfrm>
          <a:prstGeom prst="rect">
            <a:avLst/>
          </a:prstGeom>
        </p:spPr>
        <p:txBody>
          <a:bodyPr wrap="square">
            <a:spAutoFit/>
          </a:bodyPr>
          <a:lstStyle/>
          <a:p>
            <a:pPr>
              <a:lnSpc>
                <a:spcPct val="150000"/>
              </a:lnSpc>
            </a:pPr>
            <a:r>
              <a:rPr lang="zh-CN" altLang="en-US" sz="2400" dirty="0" smtClean="0"/>
              <a:t>存在的问题：</a:t>
            </a:r>
          </a:p>
          <a:p>
            <a:pPr>
              <a:lnSpc>
                <a:spcPct val="150000"/>
              </a:lnSpc>
            </a:pPr>
            <a:r>
              <a:rPr lang="zh-CN" altLang="en-US" sz="2000" dirty="0" smtClean="0"/>
              <a:t>①使用较为复杂。</a:t>
            </a:r>
          </a:p>
          <a:p>
            <a:pPr>
              <a:lnSpc>
                <a:spcPct val="150000"/>
              </a:lnSpc>
            </a:pPr>
            <a:r>
              <a:rPr lang="zh-CN" altLang="en-US" sz="2000" dirty="0" smtClean="0"/>
              <a:t>②使用时具有局限性。</a:t>
            </a:r>
          </a:p>
          <a:p>
            <a:pPr>
              <a:lnSpc>
                <a:spcPct val="150000"/>
              </a:lnSpc>
            </a:pPr>
            <a:r>
              <a:rPr lang="zh-CN" altLang="en-US" sz="2000" dirty="0" smtClean="0"/>
              <a:t>③存在隐私问题。</a:t>
            </a:r>
            <a:endParaRPr lang="zh-CN" altLang="en-US" sz="20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708066"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4.1.6  </a:t>
            </a:r>
            <a:r>
              <a:rPr lang="zh-CN" altLang="en-US" sz="2800" b="1" dirty="0" smtClean="0">
                <a:solidFill>
                  <a:srgbClr val="7030A0"/>
                </a:solidFill>
                <a:latin typeface="Arial" pitchFamily="34" charset="0"/>
                <a:ea typeface="宋体" pitchFamily="2" charset="-122"/>
              </a:rPr>
              <a:t>电子信用卡支付</a:t>
            </a:r>
          </a:p>
        </p:txBody>
      </p:sp>
      <p:sp>
        <p:nvSpPr>
          <p:cNvPr id="6" name="矩形 5"/>
          <p:cNvSpPr/>
          <p:nvPr/>
        </p:nvSpPr>
        <p:spPr>
          <a:xfrm>
            <a:off x="1792983" y="1785926"/>
            <a:ext cx="3135795"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．电子信用卡的特点</a:t>
            </a:r>
          </a:p>
        </p:txBody>
      </p:sp>
      <p:sp>
        <p:nvSpPr>
          <p:cNvPr id="5" name="同心圆 4"/>
          <p:cNvSpPr/>
          <p:nvPr/>
        </p:nvSpPr>
        <p:spPr>
          <a:xfrm>
            <a:off x="3813159" y="3357562"/>
            <a:ext cx="3000396" cy="3000396"/>
          </a:xfrm>
          <a:prstGeom prst="donut">
            <a:avLst>
              <a:gd name="adj" fmla="val 472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solidFill>
                <a:schemeClr val="tx1"/>
              </a:solidFill>
            </a:endParaRPr>
          </a:p>
        </p:txBody>
      </p:sp>
      <p:sp>
        <p:nvSpPr>
          <p:cNvPr id="8" name="同心圆 7"/>
          <p:cNvSpPr/>
          <p:nvPr/>
        </p:nvSpPr>
        <p:spPr>
          <a:xfrm>
            <a:off x="1527143" y="3000372"/>
            <a:ext cx="2357454" cy="2357454"/>
          </a:xfrm>
          <a:prstGeom prst="donut">
            <a:avLst>
              <a:gd name="adj" fmla="val 472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solidFill>
                <a:schemeClr val="tx1"/>
              </a:solidFill>
            </a:endParaRPr>
          </a:p>
        </p:txBody>
      </p:sp>
      <p:sp>
        <p:nvSpPr>
          <p:cNvPr id="9" name="同心圆 8"/>
          <p:cNvSpPr/>
          <p:nvPr/>
        </p:nvSpPr>
        <p:spPr>
          <a:xfrm>
            <a:off x="6384927" y="2000240"/>
            <a:ext cx="2786082" cy="2786082"/>
          </a:xfrm>
          <a:prstGeom prst="donut">
            <a:avLst>
              <a:gd name="adj" fmla="val 472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solidFill>
                <a:schemeClr val="tx1"/>
              </a:solidFill>
            </a:endParaRPr>
          </a:p>
        </p:txBody>
      </p:sp>
      <p:sp>
        <p:nvSpPr>
          <p:cNvPr id="10" name="矩形 9"/>
          <p:cNvSpPr/>
          <p:nvPr/>
        </p:nvSpPr>
        <p:spPr>
          <a:xfrm>
            <a:off x="1848160" y="4286256"/>
            <a:ext cx="800219" cy="461665"/>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p>
            <a:r>
              <a:rPr lang="zh-CN" altLang="en-US" sz="2400" dirty="0" smtClean="0">
                <a:ln w="18415" cmpd="sng">
                  <a:solidFill>
                    <a:srgbClr val="FFFFFF"/>
                  </a:solidFill>
                  <a:prstDash val="solid"/>
                </a:ln>
                <a:effectLst>
                  <a:outerShdw blurRad="63500" dir="3600000" algn="tl" rotWithShape="0">
                    <a:srgbClr val="000000">
                      <a:alpha val="70000"/>
                    </a:srgbClr>
                  </a:outerShdw>
                </a:effectLst>
              </a:rPr>
              <a:t>更</a:t>
            </a:r>
            <a:r>
              <a:rPr lang="zh-CN" altLang="en-US" sz="2400" dirty="0" smtClean="0">
                <a:ln w="18415" cmpd="sng">
                  <a:solidFill>
                    <a:srgbClr val="FFFFFF"/>
                  </a:solidFill>
                  <a:prstDash val="solid"/>
                </a:ln>
                <a:effectLst>
                  <a:outerShdw blurRad="63500" dir="3600000" algn="tl" rotWithShape="0">
                    <a:srgbClr val="000000">
                      <a:alpha val="70000"/>
                    </a:srgbClr>
                  </a:outerShdw>
                </a:effectLst>
              </a:rPr>
              <a:t>快</a:t>
            </a:r>
            <a:endParaRPr lang="zh-CN" altLang="en-US" sz="2400" dirty="0">
              <a:ln w="18415" cmpd="sng">
                <a:solidFill>
                  <a:srgbClr val="FFFFFF"/>
                </a:solidFill>
                <a:prstDash val="solid"/>
              </a:ln>
              <a:effectLst>
                <a:outerShdw blurRad="63500" dir="3600000" algn="tl" rotWithShape="0">
                  <a:srgbClr val="000000">
                    <a:alpha val="70000"/>
                  </a:srgbClr>
                </a:outerShdw>
              </a:effectLst>
            </a:endParaRPr>
          </a:p>
        </p:txBody>
      </p:sp>
      <p:sp>
        <p:nvSpPr>
          <p:cNvPr id="11" name="矩形 10"/>
          <p:cNvSpPr/>
          <p:nvPr/>
        </p:nvSpPr>
        <p:spPr>
          <a:xfrm>
            <a:off x="5241919" y="5214950"/>
            <a:ext cx="1143007" cy="461665"/>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sz="2400" dirty="0" smtClean="0">
                <a:ln w="18415" cmpd="sng">
                  <a:solidFill>
                    <a:srgbClr val="FFFFFF"/>
                  </a:solidFill>
                  <a:prstDash val="solid"/>
                </a:ln>
                <a:effectLst>
                  <a:outerShdw blurRad="63500" dir="3600000" algn="tl" rotWithShape="0">
                    <a:srgbClr val="000000">
                      <a:alpha val="70000"/>
                    </a:srgbClr>
                  </a:outerShdw>
                </a:effectLst>
              </a:rPr>
              <a:t>更</a:t>
            </a:r>
            <a:r>
              <a:rPr lang="zh-CN" altLang="en-US" sz="2400" dirty="0" smtClean="0">
                <a:ln w="18415" cmpd="sng">
                  <a:solidFill>
                    <a:srgbClr val="FFFFFF"/>
                  </a:solidFill>
                  <a:prstDash val="solid"/>
                </a:ln>
                <a:effectLst>
                  <a:outerShdw blurRad="63500" dir="3600000" algn="tl" rotWithShape="0">
                    <a:srgbClr val="000000">
                      <a:alpha val="70000"/>
                    </a:srgbClr>
                  </a:outerShdw>
                </a:effectLst>
              </a:rPr>
              <a:t>方便</a:t>
            </a:r>
            <a:endParaRPr lang="zh-CN" altLang="en-US" sz="2400" dirty="0">
              <a:ln w="18415" cmpd="sng">
                <a:solidFill>
                  <a:srgbClr val="FFFFFF"/>
                </a:solidFill>
                <a:prstDash val="solid"/>
              </a:ln>
              <a:effectLst>
                <a:outerShdw blurRad="63500" dir="3600000" algn="tl" rotWithShape="0">
                  <a:srgbClr val="000000">
                    <a:alpha val="70000"/>
                  </a:srgbClr>
                </a:outerShdw>
              </a:effectLst>
            </a:endParaRPr>
          </a:p>
        </p:txBody>
      </p:sp>
      <p:sp>
        <p:nvSpPr>
          <p:cNvPr id="12" name="矩形 11"/>
          <p:cNvSpPr/>
          <p:nvPr/>
        </p:nvSpPr>
        <p:spPr>
          <a:xfrm>
            <a:off x="6956431" y="2500306"/>
            <a:ext cx="1107996" cy="461665"/>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zh-CN" altLang="en-US" sz="2400" dirty="0" smtClean="0">
                <a:ln w="18415" cmpd="sng">
                  <a:solidFill>
                    <a:srgbClr val="FFFFFF"/>
                  </a:solidFill>
                  <a:prstDash val="solid"/>
                </a:ln>
                <a:effectLst>
                  <a:outerShdw blurRad="63500" dir="3600000" algn="tl" rotWithShape="0">
                    <a:srgbClr val="000000">
                      <a:alpha val="70000"/>
                    </a:srgbClr>
                  </a:outerShdw>
                </a:effectLst>
              </a:rPr>
              <a:t>更</a:t>
            </a:r>
            <a:r>
              <a:rPr lang="zh-CN" altLang="en-US" sz="2400" dirty="0" smtClean="0">
                <a:ln w="18415" cmpd="sng">
                  <a:solidFill>
                    <a:srgbClr val="FFFFFF"/>
                  </a:solidFill>
                  <a:prstDash val="solid"/>
                </a:ln>
                <a:effectLst>
                  <a:outerShdw blurRad="63500" dir="3600000" algn="tl" rotWithShape="0">
                    <a:srgbClr val="000000">
                      <a:alpha val="70000"/>
                    </a:srgbClr>
                  </a:outerShdw>
                </a:effectLst>
              </a:rPr>
              <a:t>安全</a:t>
            </a:r>
            <a:endParaRPr lang="zh-CN" altLang="en-US" sz="2400" dirty="0">
              <a:ln w="18415" cmpd="sng">
                <a:solidFill>
                  <a:srgbClr val="FFFFFF"/>
                </a:solidFill>
                <a:prstDash val="solid"/>
              </a:ln>
              <a:effectLst>
                <a:outerShdw blurRad="63500" dir="3600000" algn="tl" rotWithShape="0">
                  <a:srgbClr val="000000">
                    <a:alpha val="70000"/>
                  </a:srgbClr>
                </a:outerShdw>
              </a:effectLst>
            </a:endParaRPr>
          </a:p>
        </p:txBody>
      </p:sp>
      <p:sp>
        <p:nvSpPr>
          <p:cNvPr id="13" name="同心圆 12"/>
          <p:cNvSpPr/>
          <p:nvPr/>
        </p:nvSpPr>
        <p:spPr>
          <a:xfrm>
            <a:off x="10671207" y="4857760"/>
            <a:ext cx="1071570" cy="1071570"/>
          </a:xfrm>
          <a:prstGeom prst="donut">
            <a:avLst>
              <a:gd name="adj" fmla="val 472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3708066"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4.1.6  </a:t>
            </a:r>
            <a:r>
              <a:rPr lang="zh-CN" altLang="en-US" sz="2800" b="1" dirty="0" smtClean="0">
                <a:solidFill>
                  <a:srgbClr val="7030A0"/>
                </a:solidFill>
                <a:latin typeface="Arial" pitchFamily="34" charset="0"/>
                <a:ea typeface="宋体" pitchFamily="2" charset="-122"/>
              </a:rPr>
              <a:t>电子信用卡支付</a:t>
            </a:r>
          </a:p>
        </p:txBody>
      </p:sp>
      <p:sp>
        <p:nvSpPr>
          <p:cNvPr id="6" name="矩形 5"/>
          <p:cNvSpPr/>
          <p:nvPr/>
        </p:nvSpPr>
        <p:spPr>
          <a:xfrm>
            <a:off x="1792983" y="1785926"/>
            <a:ext cx="375134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．电子信用卡的支付方式</a:t>
            </a:r>
          </a:p>
        </p:txBody>
      </p:sp>
      <p:sp>
        <p:nvSpPr>
          <p:cNvPr id="7" name="圆角矩形 6"/>
          <p:cNvSpPr/>
          <p:nvPr/>
        </p:nvSpPr>
        <p:spPr>
          <a:xfrm>
            <a:off x="527011" y="2857496"/>
            <a:ext cx="3714776"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8" name="圆角矩形 7"/>
          <p:cNvSpPr/>
          <p:nvPr/>
        </p:nvSpPr>
        <p:spPr>
          <a:xfrm>
            <a:off x="3791387" y="4890418"/>
            <a:ext cx="3786214"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9" name="圆角矩形 8"/>
          <p:cNvSpPr/>
          <p:nvPr/>
        </p:nvSpPr>
        <p:spPr>
          <a:xfrm>
            <a:off x="7670811" y="2835724"/>
            <a:ext cx="3286148"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cxnSp>
        <p:nvCxnSpPr>
          <p:cNvPr id="10" name="直接连接符 9"/>
          <p:cNvCxnSpPr/>
          <p:nvPr/>
        </p:nvCxnSpPr>
        <p:spPr>
          <a:xfrm>
            <a:off x="0" y="4238625"/>
            <a:ext cx="12241213" cy="0"/>
          </a:xfrm>
          <a:prstGeom prst="line">
            <a:avLst/>
          </a:prstGeom>
          <a:ln w="57150">
            <a:solidFill>
              <a:srgbClr val="BCA772"/>
            </a:solidFill>
          </a:ln>
        </p:spPr>
        <p:style>
          <a:lnRef idx="1">
            <a:schemeClr val="accent1"/>
          </a:lnRef>
          <a:fillRef idx="0">
            <a:schemeClr val="accent1"/>
          </a:fillRef>
          <a:effectRef idx="0">
            <a:schemeClr val="accent1"/>
          </a:effectRef>
          <a:fontRef idx="minor">
            <a:schemeClr val="tx1"/>
          </a:fontRef>
        </p:style>
      </p:cxnSp>
      <p:grpSp>
        <p:nvGrpSpPr>
          <p:cNvPr id="11" name="组合 67"/>
          <p:cNvGrpSpPr>
            <a:grpSpLocks/>
          </p:cNvGrpSpPr>
          <p:nvPr/>
        </p:nvGrpSpPr>
        <p:grpSpPr bwMode="auto">
          <a:xfrm>
            <a:off x="2100236" y="4098017"/>
            <a:ext cx="284163" cy="282575"/>
            <a:chOff x="3827463" y="3324836"/>
            <a:chExt cx="281354" cy="281354"/>
          </a:xfrm>
        </p:grpSpPr>
        <p:sp>
          <p:nvSpPr>
            <p:cNvPr id="12" name="椭圆 11"/>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3" name="椭圆 12"/>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grpSp>
        <p:nvGrpSpPr>
          <p:cNvPr id="14" name="组合 67"/>
          <p:cNvGrpSpPr>
            <a:grpSpLocks/>
          </p:cNvGrpSpPr>
          <p:nvPr/>
        </p:nvGrpSpPr>
        <p:grpSpPr bwMode="auto">
          <a:xfrm>
            <a:off x="5527671" y="4098017"/>
            <a:ext cx="284163" cy="282575"/>
            <a:chOff x="3827463" y="3324836"/>
            <a:chExt cx="281354" cy="281354"/>
          </a:xfrm>
        </p:grpSpPr>
        <p:sp>
          <p:nvSpPr>
            <p:cNvPr id="15" name="椭圆 14"/>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6" name="椭圆 15"/>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grpSp>
        <p:nvGrpSpPr>
          <p:cNvPr id="17" name="组合 67"/>
          <p:cNvGrpSpPr>
            <a:grpSpLocks/>
          </p:cNvGrpSpPr>
          <p:nvPr/>
        </p:nvGrpSpPr>
        <p:grpSpPr bwMode="auto">
          <a:xfrm>
            <a:off x="9244036" y="4098017"/>
            <a:ext cx="284163" cy="282575"/>
            <a:chOff x="3827463" y="3324836"/>
            <a:chExt cx="281354" cy="281354"/>
          </a:xfrm>
        </p:grpSpPr>
        <p:sp>
          <p:nvSpPr>
            <p:cNvPr id="18" name="椭圆 17"/>
            <p:cNvSpPr/>
            <p:nvPr/>
          </p:nvSpPr>
          <p:spPr>
            <a:xfrm>
              <a:off x="3827463" y="3324836"/>
              <a:ext cx="281354" cy="281354"/>
            </a:xfrm>
            <a:prstGeom prst="ellipse">
              <a:avLst/>
            </a:prstGeom>
            <a:solidFill>
              <a:schemeClr val="bg1"/>
            </a:solidFill>
            <a:ln w="57150">
              <a:solidFill>
                <a:srgbClr val="BCA772"/>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pPr algn="ctr" defTabSz="1221181" fontAlgn="auto">
                <a:lnSpc>
                  <a:spcPct val="120000"/>
                </a:lnSpc>
                <a:spcBef>
                  <a:spcPts val="0"/>
                </a:spcBef>
                <a:spcAft>
                  <a:spcPts val="0"/>
                </a:spcAft>
                <a:defRPr/>
              </a:pPr>
              <a:endParaRPr lang="zh-CN" altLang="en-US">
                <a:solidFill>
                  <a:srgbClr val="806D3E"/>
                </a:solidFill>
                <a:latin typeface="微软雅黑" panose="020B0503020204020204" pitchFamily="34" charset="-122"/>
                <a:ea typeface="微软雅黑" panose="020B0503020204020204" pitchFamily="34" charset="-122"/>
              </a:endParaRPr>
            </a:p>
          </p:txBody>
        </p:sp>
        <p:sp>
          <p:nvSpPr>
            <p:cNvPr id="19" name="椭圆 18"/>
            <p:cNvSpPr/>
            <p:nvPr/>
          </p:nvSpPr>
          <p:spPr>
            <a:xfrm>
              <a:off x="3895051" y="3392804"/>
              <a:ext cx="146178" cy="145419"/>
            </a:xfrm>
            <a:prstGeom prst="ellipse">
              <a:avLst/>
            </a:prstGeom>
            <a:solidFill>
              <a:srgbClr val="9F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grpSp>
      <p:cxnSp>
        <p:nvCxnSpPr>
          <p:cNvPr id="20" name="直接连接符 19"/>
          <p:cNvCxnSpPr/>
          <p:nvPr/>
        </p:nvCxnSpPr>
        <p:spPr>
          <a:xfrm rot="5400000">
            <a:off x="9160693" y="3861137"/>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a:off x="5444328" y="4649229"/>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a:off x="2016893" y="3869533"/>
            <a:ext cx="455613" cy="3175"/>
          </a:xfrm>
          <a:prstGeom prst="line">
            <a:avLst/>
          </a:prstGeom>
          <a:ln w="19050">
            <a:solidFill>
              <a:srgbClr val="9FCC3E"/>
            </a:solidFill>
            <a:prstDash val="dash"/>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15457" y="3000372"/>
            <a:ext cx="3570208" cy="461665"/>
          </a:xfrm>
          <a:prstGeom prst="rect">
            <a:avLst/>
          </a:prstGeom>
        </p:spPr>
        <p:txBody>
          <a:bodyPr wrap="none">
            <a:spAutoFit/>
          </a:bodyPr>
          <a:lstStyle/>
          <a:p>
            <a:r>
              <a:rPr lang="zh-CN" altLang="en-US" sz="2400" dirty="0" smtClean="0"/>
              <a:t>可实时处理的信用卡支付</a:t>
            </a:r>
            <a:endParaRPr lang="zh-CN" altLang="en-US" sz="2400" dirty="0"/>
          </a:p>
        </p:txBody>
      </p:sp>
      <p:sp>
        <p:nvSpPr>
          <p:cNvPr id="24" name="矩形 23"/>
          <p:cNvSpPr/>
          <p:nvPr/>
        </p:nvSpPr>
        <p:spPr>
          <a:xfrm>
            <a:off x="3906369" y="5072074"/>
            <a:ext cx="3570208" cy="461665"/>
          </a:xfrm>
          <a:prstGeom prst="rect">
            <a:avLst/>
          </a:prstGeom>
        </p:spPr>
        <p:txBody>
          <a:bodyPr wrap="none">
            <a:spAutoFit/>
          </a:bodyPr>
          <a:lstStyle/>
          <a:p>
            <a:r>
              <a:rPr lang="zh-CN" altLang="en-US" sz="2400" dirty="0" smtClean="0"/>
              <a:t>无安全设施的信用卡支付</a:t>
            </a:r>
            <a:endParaRPr lang="zh-CN" altLang="en-US" sz="2400" dirty="0"/>
          </a:p>
        </p:txBody>
      </p:sp>
      <p:sp>
        <p:nvSpPr>
          <p:cNvPr id="25" name="矩形 24"/>
          <p:cNvSpPr/>
          <p:nvPr/>
        </p:nvSpPr>
        <p:spPr>
          <a:xfrm>
            <a:off x="7879003" y="3017380"/>
            <a:ext cx="2954655" cy="461665"/>
          </a:xfrm>
          <a:prstGeom prst="rect">
            <a:avLst/>
          </a:prstGeom>
        </p:spPr>
        <p:txBody>
          <a:bodyPr wrap="none">
            <a:spAutoFit/>
          </a:bodyPr>
          <a:lstStyle/>
          <a:p>
            <a:r>
              <a:rPr lang="zh-CN" altLang="en-US" sz="2400" dirty="0" smtClean="0"/>
              <a:t>通过第三方代理支付</a:t>
            </a:r>
            <a:endParaRPr lang="zh-CN" altLang="en-US" sz="24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428868"/>
            <a:ext cx="12198350" cy="371477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384267" y="1048392"/>
            <a:ext cx="4429418"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4.1.7  </a:t>
            </a:r>
            <a:r>
              <a:rPr lang="zh-CN" altLang="en-US" sz="2800" b="1" dirty="0" smtClean="0">
                <a:solidFill>
                  <a:srgbClr val="7030A0"/>
                </a:solidFill>
                <a:latin typeface="Arial" pitchFamily="34" charset="0"/>
                <a:ea typeface="宋体" pitchFamily="2" charset="-122"/>
              </a:rPr>
              <a:t>第三方平台结算支付</a:t>
            </a:r>
          </a:p>
        </p:txBody>
      </p:sp>
      <p:sp>
        <p:nvSpPr>
          <p:cNvPr id="6" name="矩形 5"/>
          <p:cNvSpPr/>
          <p:nvPr/>
        </p:nvSpPr>
        <p:spPr>
          <a:xfrm>
            <a:off x="1792983" y="1785926"/>
            <a:ext cx="436690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．第三方平台结算支付的流程</a:t>
            </a:r>
          </a:p>
        </p:txBody>
      </p:sp>
      <p:sp>
        <p:nvSpPr>
          <p:cNvPr id="7" name="矩形 6"/>
          <p:cNvSpPr/>
          <p:nvPr/>
        </p:nvSpPr>
        <p:spPr>
          <a:xfrm>
            <a:off x="1884333" y="2357430"/>
            <a:ext cx="9501254" cy="3732945"/>
          </a:xfrm>
          <a:prstGeom prst="rect">
            <a:avLst/>
          </a:prstGeom>
        </p:spPr>
        <p:txBody>
          <a:bodyPr wrap="square">
            <a:spAutoFit/>
          </a:bodyPr>
          <a:lstStyle/>
          <a:p>
            <a:pPr indent="-457200">
              <a:lnSpc>
                <a:spcPct val="150000"/>
              </a:lnSpc>
            </a:pPr>
            <a:r>
              <a:rPr lang="zh-CN" altLang="en-US" sz="2000" dirty="0" smtClean="0"/>
              <a:t>① 商户和消费者分别在第三方支付平台注册。</a:t>
            </a:r>
          </a:p>
          <a:p>
            <a:pPr indent="-457200">
              <a:lnSpc>
                <a:spcPct val="150000"/>
              </a:lnSpc>
            </a:pPr>
            <a:r>
              <a:rPr lang="zh-CN" altLang="en-US" sz="2000" dirty="0" smtClean="0"/>
              <a:t>② 消费者选好商品，并选择第三方平台支付货款。</a:t>
            </a:r>
          </a:p>
          <a:p>
            <a:pPr indent="-457200">
              <a:lnSpc>
                <a:spcPct val="150000"/>
              </a:lnSpc>
            </a:pPr>
            <a:r>
              <a:rPr lang="zh-CN" altLang="en-US" sz="2000" dirty="0" smtClean="0"/>
              <a:t>③ 第三方支付平台将货款通过银行在线支付系统划至自己的银行账户。</a:t>
            </a:r>
          </a:p>
          <a:p>
            <a:pPr indent="-457200">
              <a:lnSpc>
                <a:spcPct val="150000"/>
              </a:lnSpc>
            </a:pPr>
            <a:r>
              <a:rPr lang="zh-CN" altLang="en-US" sz="2000" dirty="0" smtClean="0"/>
              <a:t>④ 银行发送付款成功的信息给第三方支付平台，第三方支付平台将付款成功的订单号的信息发给商户。</a:t>
            </a:r>
          </a:p>
          <a:p>
            <a:pPr indent="-457200">
              <a:lnSpc>
                <a:spcPct val="150000"/>
              </a:lnSpc>
            </a:pPr>
            <a:r>
              <a:rPr lang="zh-CN" altLang="en-US" sz="2000" dirty="0" smtClean="0"/>
              <a:t>⑤ 商户在收到“付款成功”信息后发货。</a:t>
            </a:r>
          </a:p>
          <a:p>
            <a:pPr indent="-457200">
              <a:lnSpc>
                <a:spcPct val="150000"/>
              </a:lnSpc>
            </a:pPr>
            <a:r>
              <a:rPr lang="zh-CN" altLang="en-US" sz="2000" dirty="0" smtClean="0"/>
              <a:t>⑥ 用户收到货物，“确认付款”，网站服务器将该信息传给第三方支付平台。</a:t>
            </a:r>
          </a:p>
          <a:p>
            <a:pPr indent="-457200">
              <a:lnSpc>
                <a:spcPct val="150000"/>
              </a:lnSpc>
            </a:pPr>
            <a:r>
              <a:rPr lang="zh-CN" altLang="en-US" sz="2000" dirty="0" smtClean="0"/>
              <a:t>⑦ 第三方支付平台接收到“确认付款”的信息后，将款项转到商户的银行账户中。</a:t>
            </a:r>
            <a:endParaRPr lang="zh-CN" altLang="en-US" sz="20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000250" y="2576576"/>
            <a:ext cx="9253538" cy="780986"/>
          </a:xfrm>
          <a:prstGeom prst="roundRect">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7" name="矩形 17"/>
          <p:cNvSpPr>
            <a:spLocks noChangeArrowheads="1"/>
          </p:cNvSpPr>
          <p:nvPr/>
        </p:nvSpPr>
        <p:spPr bwMode="auto">
          <a:xfrm rot="1020000">
            <a:off x="763588" y="2176526"/>
            <a:ext cx="1301750" cy="641350"/>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第一</a:t>
            </a:r>
            <a:endParaRPr lang="zh-CN" altLang="en-US" sz="3200" b="1" dirty="0">
              <a:solidFill>
                <a:srgbClr val="FFFFFF"/>
              </a:solidFill>
              <a:latin typeface="微软雅黑" pitchFamily="34" charset="-122"/>
              <a:ea typeface="微软雅黑" pitchFamily="34" charset="-122"/>
            </a:endParaRPr>
          </a:p>
        </p:txBody>
      </p:sp>
      <p:sp>
        <p:nvSpPr>
          <p:cNvPr id="8" name="圆角矩形 7"/>
          <p:cNvSpPr/>
          <p:nvPr/>
        </p:nvSpPr>
        <p:spPr>
          <a:xfrm>
            <a:off x="2000250" y="3744291"/>
            <a:ext cx="9253538" cy="781200"/>
          </a:xfrm>
          <a:prstGeom prst="roundRect">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9" name="矩形 17"/>
          <p:cNvSpPr>
            <a:spLocks noChangeArrowheads="1"/>
          </p:cNvSpPr>
          <p:nvPr/>
        </p:nvSpPr>
        <p:spPr bwMode="auto">
          <a:xfrm rot="1020000">
            <a:off x="763588" y="3345828"/>
            <a:ext cx="1301750" cy="641350"/>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第二</a:t>
            </a:r>
            <a:endParaRPr lang="zh-CN" altLang="en-US" sz="3200" b="1" dirty="0">
              <a:solidFill>
                <a:srgbClr val="FFFFFF"/>
              </a:solidFill>
              <a:latin typeface="微软雅黑" pitchFamily="34" charset="-122"/>
              <a:ea typeface="微软雅黑" pitchFamily="34" charset="-122"/>
            </a:endParaRPr>
          </a:p>
        </p:txBody>
      </p:sp>
      <p:sp>
        <p:nvSpPr>
          <p:cNvPr id="50" name="矩形 49"/>
          <p:cNvSpPr/>
          <p:nvPr/>
        </p:nvSpPr>
        <p:spPr>
          <a:xfrm>
            <a:off x="1384267" y="1048392"/>
            <a:ext cx="4429418"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4.1.7  </a:t>
            </a:r>
            <a:r>
              <a:rPr lang="zh-CN" altLang="en-US" sz="2800" b="1" dirty="0" smtClean="0">
                <a:solidFill>
                  <a:srgbClr val="7030A0"/>
                </a:solidFill>
                <a:latin typeface="Arial" pitchFamily="34" charset="0"/>
                <a:ea typeface="宋体" pitchFamily="2" charset="-122"/>
              </a:rPr>
              <a:t>第三方平台结算支付</a:t>
            </a:r>
          </a:p>
        </p:txBody>
      </p:sp>
      <p:sp>
        <p:nvSpPr>
          <p:cNvPr id="6" name="矩形 5"/>
          <p:cNvSpPr/>
          <p:nvPr/>
        </p:nvSpPr>
        <p:spPr>
          <a:xfrm>
            <a:off x="1792983" y="1785926"/>
            <a:ext cx="436690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．第三方平台结算支付的特点</a:t>
            </a:r>
          </a:p>
        </p:txBody>
      </p:sp>
      <p:sp>
        <p:nvSpPr>
          <p:cNvPr id="56321" name="Rectangle 1"/>
          <p:cNvSpPr>
            <a:spLocks noChangeArrowheads="1"/>
          </p:cNvSpPr>
          <p:nvPr/>
        </p:nvSpPr>
        <p:spPr bwMode="auto">
          <a:xfrm>
            <a:off x="2098647" y="2688084"/>
            <a:ext cx="6612708"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50000"/>
              </a:lnSpc>
              <a:spcBef>
                <a:spcPct val="0"/>
              </a:spcBef>
              <a:spcAft>
                <a:spcPct val="0"/>
              </a:spcAft>
              <a:buClrTx/>
              <a:buSzTx/>
              <a:buFontTx/>
              <a:buNone/>
              <a:tabLst/>
            </a:pPr>
            <a:r>
              <a:rPr kumimoji="0" lang="zh-CN" sz="2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第三</a:t>
            </a:r>
            <a:r>
              <a:rPr kumimoji="0" lang="zh-CN" sz="2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方支付平台使网上购物更加快捷、便利</a:t>
            </a:r>
            <a:r>
              <a:rPr kumimoji="0" lang="zh-CN" sz="2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zh-CN" sz="2400" b="0" i="0" u="none" strike="noStrike" cap="none" normalizeH="0" baseline="0" dirty="0" smtClean="0">
              <a:ln>
                <a:noFill/>
              </a:ln>
              <a:solidFill>
                <a:schemeClr val="tx1"/>
              </a:solidFill>
              <a:effectLst/>
              <a:latin typeface="Arial" pitchFamily="34" charset="0"/>
              <a:ea typeface="宋体" pitchFamily="2" charset="-122"/>
            </a:endParaRPr>
          </a:p>
        </p:txBody>
      </p:sp>
      <p:sp>
        <p:nvSpPr>
          <p:cNvPr id="10" name="圆角矩形 9"/>
          <p:cNvSpPr/>
          <p:nvPr/>
        </p:nvSpPr>
        <p:spPr>
          <a:xfrm>
            <a:off x="1978478" y="4952328"/>
            <a:ext cx="9253538" cy="781200"/>
          </a:xfrm>
          <a:prstGeom prst="roundRect">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11" name="矩形 17"/>
          <p:cNvSpPr>
            <a:spLocks noChangeArrowheads="1"/>
          </p:cNvSpPr>
          <p:nvPr/>
        </p:nvSpPr>
        <p:spPr bwMode="auto">
          <a:xfrm rot="1020000">
            <a:off x="741816" y="4553865"/>
            <a:ext cx="1301750" cy="641350"/>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第</a:t>
            </a:r>
            <a:r>
              <a:rPr lang="zh-CN" altLang="en-US" sz="3200" b="1" dirty="0" smtClean="0">
                <a:solidFill>
                  <a:srgbClr val="FFFFFF"/>
                </a:solidFill>
                <a:latin typeface="微软雅黑" pitchFamily="34" charset="-122"/>
                <a:ea typeface="微软雅黑" pitchFamily="34" charset="-122"/>
              </a:rPr>
              <a:t>三</a:t>
            </a:r>
            <a:endParaRPr lang="zh-CN" altLang="en-US" sz="3200" b="1" dirty="0">
              <a:solidFill>
                <a:srgbClr val="FFFFFF"/>
              </a:solidFill>
              <a:latin typeface="微软雅黑" pitchFamily="34" charset="-122"/>
              <a:ea typeface="微软雅黑" pitchFamily="34" charset="-122"/>
            </a:endParaRPr>
          </a:p>
        </p:txBody>
      </p:sp>
      <p:sp>
        <p:nvSpPr>
          <p:cNvPr id="12" name="矩形 11"/>
          <p:cNvSpPr/>
          <p:nvPr/>
        </p:nvSpPr>
        <p:spPr>
          <a:xfrm>
            <a:off x="2098647" y="5016286"/>
            <a:ext cx="9144064" cy="646331"/>
          </a:xfrm>
          <a:prstGeom prst="rect">
            <a:avLst/>
          </a:prstGeom>
        </p:spPr>
        <p:txBody>
          <a:bodyPr wrap="square">
            <a:spAutoFit/>
          </a:bodyPr>
          <a:lstStyle/>
          <a:p>
            <a:pPr lvl="0" indent="269875" eaLnBrk="0" fontAlgn="base" hangingPunct="0">
              <a:lnSpc>
                <a:spcPct val="150000"/>
              </a:lnSpc>
              <a:spcBef>
                <a:spcPct val="0"/>
              </a:spcBef>
              <a:spcAft>
                <a:spcPct val="0"/>
              </a:spcAft>
            </a:pPr>
            <a:r>
              <a:rPr lang="zh-CN" altLang="en-US" sz="2400" dirty="0" smtClean="0">
                <a:latin typeface="Times New Roman" pitchFamily="18" charset="0"/>
                <a:ea typeface="宋体" pitchFamily="2" charset="-122"/>
                <a:cs typeface="Times New Roman" pitchFamily="18" charset="0"/>
              </a:rPr>
              <a:t>第三</a:t>
            </a:r>
            <a:r>
              <a:rPr lang="zh-CN" altLang="en-US" sz="2400" dirty="0" smtClean="0">
                <a:latin typeface="Times New Roman" pitchFamily="18" charset="0"/>
                <a:ea typeface="宋体" pitchFamily="2" charset="-122"/>
                <a:cs typeface="Times New Roman" pitchFamily="18" charset="0"/>
              </a:rPr>
              <a:t>方支付平台能够较好地解决网上交易中的信用问题。</a:t>
            </a:r>
            <a:endParaRPr lang="zh-CN" altLang="en-US" sz="2400" dirty="0" smtClean="0">
              <a:latin typeface="Arial" pitchFamily="34" charset="0"/>
              <a:ea typeface="宋体" pitchFamily="2" charset="-122"/>
            </a:endParaRPr>
          </a:p>
        </p:txBody>
      </p:sp>
      <p:sp>
        <p:nvSpPr>
          <p:cNvPr id="13" name="矩形 12"/>
          <p:cNvSpPr/>
          <p:nvPr/>
        </p:nvSpPr>
        <p:spPr>
          <a:xfrm>
            <a:off x="2098647" y="3812726"/>
            <a:ext cx="9001188" cy="646331"/>
          </a:xfrm>
          <a:prstGeom prst="rect">
            <a:avLst/>
          </a:prstGeom>
        </p:spPr>
        <p:txBody>
          <a:bodyPr wrap="square">
            <a:spAutoFit/>
          </a:bodyPr>
          <a:lstStyle/>
          <a:p>
            <a:pPr lvl="0" indent="269875" eaLnBrk="0" fontAlgn="base" hangingPunct="0">
              <a:lnSpc>
                <a:spcPct val="150000"/>
              </a:lnSpc>
              <a:spcBef>
                <a:spcPct val="0"/>
              </a:spcBef>
              <a:spcAft>
                <a:spcPct val="0"/>
              </a:spcAft>
            </a:pPr>
            <a:r>
              <a:rPr lang="zh-CN" altLang="en-US" sz="2400" dirty="0" smtClean="0">
                <a:latin typeface="Times New Roman" pitchFamily="18" charset="0"/>
                <a:ea typeface="宋体" pitchFamily="2" charset="-122"/>
                <a:cs typeface="Times New Roman" pitchFamily="18" charset="0"/>
              </a:rPr>
              <a:t>利用</a:t>
            </a:r>
            <a:r>
              <a:rPr lang="zh-CN" altLang="en-US" sz="2400" dirty="0" smtClean="0">
                <a:latin typeface="Times New Roman" pitchFamily="18" charset="0"/>
                <a:ea typeface="宋体" pitchFamily="2" charset="-122"/>
                <a:cs typeface="Times New Roman" pitchFamily="18" charset="0"/>
              </a:rPr>
              <a:t>第三方支付平台进行支付操作更加简单和易操作。</a:t>
            </a:r>
            <a:endParaRPr lang="zh-CN" altLang="en-US" sz="2400" dirty="0" smtClean="0">
              <a:latin typeface="Arial" pitchFamily="34" charset="0"/>
              <a:ea typeface="宋体" pitchFamily="2" charset="-122"/>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384267" y="1048392"/>
            <a:ext cx="4429418"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4.1.7  </a:t>
            </a:r>
            <a:r>
              <a:rPr lang="zh-CN" altLang="en-US" sz="2800" b="1" dirty="0" smtClean="0">
                <a:solidFill>
                  <a:srgbClr val="7030A0"/>
                </a:solidFill>
                <a:latin typeface="Arial" pitchFamily="34" charset="0"/>
                <a:ea typeface="宋体" pitchFamily="2" charset="-122"/>
              </a:rPr>
              <a:t>第三方平台结算支付</a:t>
            </a:r>
          </a:p>
        </p:txBody>
      </p:sp>
      <p:sp>
        <p:nvSpPr>
          <p:cNvPr id="6" name="矩形 5"/>
          <p:cNvSpPr/>
          <p:nvPr/>
        </p:nvSpPr>
        <p:spPr>
          <a:xfrm>
            <a:off x="1792983" y="1785926"/>
            <a:ext cx="4366901"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．国内主要的第三方支付平台</a:t>
            </a:r>
          </a:p>
        </p:txBody>
      </p:sp>
      <p:pic>
        <p:nvPicPr>
          <p:cNvPr id="61442" name="Picture 2"/>
          <p:cNvPicPr>
            <a:picLocks noChangeAspect="1" noChangeArrowheads="1"/>
          </p:cNvPicPr>
          <p:nvPr/>
        </p:nvPicPr>
        <p:blipFill>
          <a:blip r:embed="rId2">
            <a:grayscl/>
          </a:blip>
          <a:srcRect/>
          <a:stretch>
            <a:fillRect/>
          </a:stretch>
        </p:blipFill>
        <p:spPr bwMode="auto">
          <a:xfrm>
            <a:off x="6384927" y="2357430"/>
            <a:ext cx="5639380" cy="3571900"/>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3"/>
          <a:srcRect/>
          <a:stretch>
            <a:fillRect/>
          </a:stretch>
        </p:blipFill>
        <p:spPr bwMode="auto">
          <a:xfrm>
            <a:off x="1169953" y="2428868"/>
            <a:ext cx="3978275" cy="1257300"/>
          </a:xfrm>
          <a:prstGeom prst="rect">
            <a:avLst/>
          </a:prstGeom>
          <a:ln>
            <a:noFill/>
          </a:ln>
          <a:effectLst>
            <a:outerShdw blurRad="292100" dist="139700" dir="2700000" algn="tl" rotWithShape="0">
              <a:srgbClr val="333333">
                <a:alpha val="65000"/>
              </a:srgbClr>
            </a:outerShdw>
          </a:effectLst>
        </p:spPr>
      </p:pic>
      <p:pic>
        <p:nvPicPr>
          <p:cNvPr id="5124" name="Picture 4"/>
          <p:cNvPicPr>
            <a:picLocks noChangeAspect="1" noChangeArrowheads="1"/>
          </p:cNvPicPr>
          <p:nvPr/>
        </p:nvPicPr>
        <p:blipFill>
          <a:blip r:embed="rId4"/>
          <a:srcRect/>
          <a:stretch>
            <a:fillRect/>
          </a:stretch>
        </p:blipFill>
        <p:spPr bwMode="auto">
          <a:xfrm>
            <a:off x="241259" y="4143380"/>
            <a:ext cx="2843213" cy="1425575"/>
          </a:xfrm>
          <a:prstGeom prst="rect">
            <a:avLst/>
          </a:prstGeom>
          <a:ln>
            <a:noFill/>
          </a:ln>
          <a:effectLst>
            <a:outerShdw blurRad="292100" dist="139700" dir="2700000" algn="tl" rotWithShape="0">
              <a:srgbClr val="333333">
                <a:alpha val="65000"/>
              </a:srgbClr>
            </a:outerShdw>
          </a:effectLst>
        </p:spPr>
      </p:pic>
      <p:pic>
        <p:nvPicPr>
          <p:cNvPr id="5125" name="Picture 5"/>
          <p:cNvPicPr>
            <a:picLocks noChangeAspect="1" noChangeArrowheads="1"/>
          </p:cNvPicPr>
          <p:nvPr/>
        </p:nvPicPr>
        <p:blipFill>
          <a:blip r:embed="rId5"/>
          <a:srcRect/>
          <a:stretch>
            <a:fillRect/>
          </a:stretch>
        </p:blipFill>
        <p:spPr bwMode="auto">
          <a:xfrm>
            <a:off x="3241655" y="3929066"/>
            <a:ext cx="2957305" cy="18478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Administrator\桌面\胖身子小人-蓝 (3)紫色.png"/>
          <p:cNvPicPr>
            <a:picLocks noChangeAspect="1" noChangeArrowheads="1"/>
          </p:cNvPicPr>
          <p:nvPr/>
        </p:nvPicPr>
        <p:blipFill>
          <a:blip r:embed="rId2" cstate="print"/>
          <a:srcRect/>
          <a:stretch>
            <a:fillRect/>
          </a:stretch>
        </p:blipFill>
        <p:spPr bwMode="auto">
          <a:xfrm>
            <a:off x="4027473" y="785794"/>
            <a:ext cx="5943245" cy="5568946"/>
          </a:xfrm>
          <a:prstGeom prst="rect">
            <a:avLst/>
          </a:prstGeom>
          <a:noFill/>
        </p:spPr>
      </p:pic>
      <p:sp>
        <p:nvSpPr>
          <p:cNvPr id="14" name="矩形 17"/>
          <p:cNvSpPr>
            <a:spLocks noChangeArrowheads="1"/>
          </p:cNvSpPr>
          <p:nvPr/>
        </p:nvSpPr>
        <p:spPr bwMode="auto">
          <a:xfrm rot="20868212">
            <a:off x="941029" y="1770750"/>
            <a:ext cx="1354102" cy="1358931"/>
          </a:xfrm>
          <a:prstGeom prst="rect">
            <a:avLst/>
          </a:prstGeom>
          <a:solidFill>
            <a:srgbClr val="00B0F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拓展提高</a:t>
            </a:r>
            <a:endParaRPr lang="zh-CN" altLang="en-US" sz="3200" b="1" dirty="0">
              <a:solidFill>
                <a:srgbClr val="FFFFFF"/>
              </a:solidFill>
              <a:latin typeface="微软雅黑" pitchFamily="34" charset="-122"/>
              <a:ea typeface="微软雅黑" pitchFamily="34" charset="-122"/>
            </a:endParaRPr>
          </a:p>
        </p:txBody>
      </p:sp>
      <p:sp>
        <p:nvSpPr>
          <p:cNvPr id="4" name="矩形 3"/>
          <p:cNvSpPr/>
          <p:nvPr/>
        </p:nvSpPr>
        <p:spPr>
          <a:xfrm>
            <a:off x="4598977" y="2285992"/>
            <a:ext cx="3416320" cy="646331"/>
          </a:xfrm>
          <a:prstGeom prst="rect">
            <a:avLst/>
          </a:prstGeom>
        </p:spPr>
        <p:txBody>
          <a:bodyPr wrap="none">
            <a:spAutoFit/>
          </a:bodyPr>
          <a:lstStyle/>
          <a:p>
            <a:r>
              <a:rPr lang="zh-CN" altLang="en-US" sz="3600" dirty="0" smtClean="0">
                <a:latin typeface="方正舒体" pitchFamily="2" charset="-122"/>
                <a:ea typeface="方正舒体" pitchFamily="2" charset="-122"/>
              </a:rPr>
              <a:t>支付宝支付流程</a:t>
            </a:r>
            <a:endParaRPr lang="zh-CN" altLang="en-US" sz="3600" dirty="0">
              <a:latin typeface="方正舒体" pitchFamily="2" charset="-122"/>
              <a:ea typeface="方正舒体" pitchFamily="2" charset="-122"/>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对角圆角矩形 36"/>
          <p:cNvSpPr/>
          <p:nvPr/>
        </p:nvSpPr>
        <p:spPr>
          <a:xfrm>
            <a:off x="741325" y="3209556"/>
            <a:ext cx="4500594" cy="648072"/>
          </a:xfrm>
          <a:prstGeom prst="round2DiagRect">
            <a:avLst>
              <a:gd name="adj1" fmla="val 20943"/>
              <a:gd name="adj2" fmla="val 0"/>
            </a:avLst>
          </a:prstGeom>
          <a:solidFill>
            <a:srgbClr val="5AD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1027077" y="2601337"/>
            <a:ext cx="4500594"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4. 1     </a:t>
            </a:r>
            <a:r>
              <a:rPr lang="zh-CN" altLang="en-US" sz="2400" dirty="0" smtClean="0">
                <a:solidFill>
                  <a:srgbClr val="7F7F7F"/>
                </a:solidFill>
                <a:latin typeface="微软雅黑" pitchFamily="34" charset="-122"/>
                <a:ea typeface="微软雅黑" pitchFamily="34" charset="-122"/>
              </a:rPr>
              <a:t>电子支付业务</a:t>
            </a:r>
            <a:endParaRPr lang="zh-CN" altLang="en-US" sz="2400" dirty="0">
              <a:solidFill>
                <a:srgbClr val="7F7F7F"/>
              </a:solidFill>
              <a:latin typeface="微软雅黑" pitchFamily="34" charset="-122"/>
              <a:ea typeface="微软雅黑" pitchFamily="34" charset="-122"/>
            </a:endParaRPr>
          </a:p>
        </p:txBody>
      </p:sp>
      <p:sp>
        <p:nvSpPr>
          <p:cNvPr id="11" name="TextBox 10"/>
          <p:cNvSpPr txBox="1"/>
          <p:nvPr/>
        </p:nvSpPr>
        <p:spPr>
          <a:xfrm>
            <a:off x="1027077" y="3345420"/>
            <a:ext cx="3834300" cy="369332"/>
          </a:xfrm>
          <a:prstGeom prst="rect">
            <a:avLst/>
          </a:prstGeom>
          <a:noFill/>
        </p:spPr>
        <p:txBody>
          <a:bodyPr vert="horz" wrap="square" lIns="0" tIns="0" rIns="0" bIns="0" rtlCol="0" anchor="ctr">
            <a:spAutoFit/>
          </a:bodyPr>
          <a:lstStyle/>
          <a:p>
            <a:r>
              <a:rPr lang="en-US" altLang="zh-CN" sz="2400" dirty="0" smtClean="0">
                <a:solidFill>
                  <a:schemeClr val="bg1"/>
                </a:solidFill>
                <a:latin typeface="Impact" pitchFamily="34" charset="0"/>
                <a:ea typeface="微软雅黑" pitchFamily="34" charset="-122"/>
              </a:rPr>
              <a:t>4. 2    </a:t>
            </a:r>
            <a:r>
              <a:rPr lang="zh-CN" altLang="en-US" sz="2400" dirty="0" smtClean="0">
                <a:solidFill>
                  <a:schemeClr val="bg1"/>
                </a:solidFill>
                <a:latin typeface="Impact" pitchFamily="34" charset="0"/>
                <a:ea typeface="微软雅黑" pitchFamily="34" charset="-122"/>
              </a:rPr>
              <a:t>网上银行业务</a:t>
            </a:r>
          </a:p>
        </p:txBody>
      </p:sp>
      <p:sp>
        <p:nvSpPr>
          <p:cNvPr id="12" name="TextBox 10"/>
          <p:cNvSpPr txBox="1"/>
          <p:nvPr/>
        </p:nvSpPr>
        <p:spPr>
          <a:xfrm>
            <a:off x="1027077" y="414338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4. 3</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电子支付存在的问题</a:t>
            </a:r>
          </a:p>
        </p:txBody>
      </p:sp>
    </p:spTree>
    <p:extLst>
      <p:ext uri="{BB962C8B-B14F-4D97-AF65-F5344CB8AC3E}">
        <p14:creationId xmlns:p14="http://schemas.microsoft.com/office/powerpoint/2010/main" xmlns="" val="31035630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5"/>
          <p:cNvSpPr txBox="1">
            <a:spLocks noChangeArrowheads="1"/>
          </p:cNvSpPr>
          <p:nvPr/>
        </p:nvSpPr>
        <p:spPr bwMode="auto">
          <a:xfrm>
            <a:off x="2867074" y="2143116"/>
            <a:ext cx="4517986" cy="817245"/>
          </a:xfrm>
          <a:prstGeom prst="round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p>
            <a:pPr indent="457200" defTabSz="1221181" fontAlgn="auto">
              <a:lnSpc>
                <a:spcPct val="150000"/>
              </a:lnSpc>
              <a:spcBef>
                <a:spcPts val="0"/>
              </a:spcBef>
              <a:spcAft>
                <a:spcPts val="0"/>
              </a:spcAft>
              <a:defRPr/>
            </a:pPr>
            <a:r>
              <a:rPr lang="zh-CN" altLang="en-US" sz="2800" b="1" dirty="0" smtClean="0">
                <a:solidFill>
                  <a:schemeClr val="bg1"/>
                </a:solidFill>
                <a:latin typeface="微软雅黑" pitchFamily="34" charset="-122"/>
                <a:ea typeface="微软雅黑" pitchFamily="34" charset="-122"/>
              </a:rPr>
              <a:t>王伟的网上银行客户</a:t>
            </a:r>
            <a:endParaRPr lang="zh-CN" altLang="en-US" sz="2800" b="1" dirty="0">
              <a:solidFill>
                <a:schemeClr val="bg1"/>
              </a:solidFill>
              <a:latin typeface="微软雅黑" pitchFamily="34" charset="-122"/>
              <a:ea typeface="微软雅黑" pitchFamily="34" charset="-122"/>
            </a:endParaRPr>
          </a:p>
        </p:txBody>
      </p:sp>
      <p:sp>
        <p:nvSpPr>
          <p:cNvPr id="46" name="矩形 17"/>
          <p:cNvSpPr>
            <a:spLocks noChangeArrowheads="1"/>
          </p:cNvSpPr>
          <p:nvPr/>
        </p:nvSpPr>
        <p:spPr bwMode="auto">
          <a:xfrm rot="20868212">
            <a:off x="877028" y="1596997"/>
            <a:ext cx="1354102" cy="1358931"/>
          </a:xfrm>
          <a:prstGeom prst="rect">
            <a:avLst/>
          </a:prstGeom>
          <a:solidFill>
            <a:srgbClr val="7030A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导读</a:t>
            </a:r>
            <a:endParaRPr lang="zh-CN" altLang="en-US" sz="3200" b="1" dirty="0">
              <a:solidFill>
                <a:srgbClr val="FFFFFF"/>
              </a:solidFill>
              <a:latin typeface="微软雅黑" pitchFamily="34" charset="-122"/>
              <a:ea typeface="微软雅黑" pitchFamily="34" charset="-122"/>
            </a:endParaRPr>
          </a:p>
        </p:txBody>
      </p:sp>
      <p:sp>
        <p:nvSpPr>
          <p:cNvPr id="48" name="矩形 17"/>
          <p:cNvSpPr>
            <a:spLocks noChangeArrowheads="1"/>
          </p:cNvSpPr>
          <p:nvPr/>
        </p:nvSpPr>
        <p:spPr bwMode="auto">
          <a:xfrm rot="20818597">
            <a:off x="877027" y="3525824"/>
            <a:ext cx="1354102" cy="1358931"/>
          </a:xfrm>
          <a:prstGeom prst="rect">
            <a:avLst/>
          </a:prstGeom>
          <a:solidFill>
            <a:schemeClr val="accent5">
              <a:lumMod val="60000"/>
              <a:lumOff val="40000"/>
            </a:schemeClr>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解析</a:t>
            </a:r>
            <a:endParaRPr lang="zh-CN" altLang="en-US" sz="3200" b="1" dirty="0">
              <a:solidFill>
                <a:srgbClr val="FFFFFF"/>
              </a:solidFill>
              <a:latin typeface="微软雅黑" pitchFamily="34" charset="-122"/>
              <a:ea typeface="微软雅黑" pitchFamily="34" charset="-122"/>
            </a:endParaRPr>
          </a:p>
        </p:txBody>
      </p:sp>
      <p:sp>
        <p:nvSpPr>
          <p:cNvPr id="8" name="TextBox 5"/>
          <p:cNvSpPr txBox="1">
            <a:spLocks noChangeArrowheads="1"/>
          </p:cNvSpPr>
          <p:nvPr/>
        </p:nvSpPr>
        <p:spPr bwMode="auto">
          <a:xfrm>
            <a:off x="2867074" y="4040515"/>
            <a:ext cx="8232761" cy="1634490"/>
          </a:xfrm>
          <a:prstGeom prst="roundRect">
            <a:avLst/>
          </a:prstGeom>
          <a:ln w="38100">
            <a:solidFill>
              <a:schemeClr val="accent6">
                <a:lumMod val="60000"/>
                <a:lumOff val="40000"/>
              </a:schemeClr>
            </a:solidFill>
            <a:prstDash val="dashDot"/>
            <a:headEnd/>
            <a:tailEnd/>
          </a:ln>
        </p:spPr>
        <p:style>
          <a:lnRef idx="2">
            <a:schemeClr val="accent5"/>
          </a:lnRef>
          <a:fillRef idx="1">
            <a:schemeClr val="lt1"/>
          </a:fillRef>
          <a:effectRef idx="0">
            <a:schemeClr val="accent5"/>
          </a:effectRef>
          <a:fontRef idx="minor">
            <a:schemeClr val="dk1"/>
          </a:fontRef>
        </p:style>
        <p:txBody>
          <a:bodyPr wrap="square">
            <a:spAutoFit/>
          </a:bodyPr>
          <a:lstStyle/>
          <a:p>
            <a:pPr indent="457200" defTabSz="1221181" fontAlgn="auto">
              <a:lnSpc>
                <a:spcPct val="150000"/>
              </a:lnSpc>
              <a:spcBef>
                <a:spcPts val="0"/>
              </a:spcBef>
              <a:spcAft>
                <a:spcPts val="0"/>
              </a:spcAft>
              <a:defRPr/>
            </a:pPr>
            <a:r>
              <a:rPr lang="zh-CN" altLang="en-US" sz="2000" dirty="0" smtClean="0"/>
              <a:t>网上银行作为现代银行业的重要组成部分，已成为银行经营发展的本质要求。网上银行是大势所趋，最大的优势就是网上开展银行业务和</a:t>
            </a:r>
            <a:r>
              <a:rPr lang="en-US" altLang="zh-CN" sz="2000" dirty="0" smtClean="0"/>
              <a:t>24</a:t>
            </a:r>
            <a:r>
              <a:rPr lang="zh-CN" altLang="en-US" sz="2000" dirty="0" smtClean="0"/>
              <a:t>小时无间断服务。</a:t>
            </a:r>
            <a:endParaRPr lang="zh-CN" altLang="en-US" sz="2000" dirty="0"/>
          </a:p>
        </p:txBody>
      </p:sp>
      <p:pic>
        <p:nvPicPr>
          <p:cNvPr id="1027" name="Picture 3" descr="C:\Documents and Settings\Administrator\桌面\男性小人 (5)副本.png"/>
          <p:cNvPicPr>
            <a:picLocks noChangeAspect="1" noChangeArrowheads="1"/>
          </p:cNvPicPr>
          <p:nvPr/>
        </p:nvPicPr>
        <p:blipFill>
          <a:blip r:embed="rId2"/>
          <a:srcRect/>
          <a:stretch>
            <a:fillRect/>
          </a:stretch>
        </p:blipFill>
        <p:spPr bwMode="auto">
          <a:xfrm>
            <a:off x="9385323" y="428604"/>
            <a:ext cx="1857388" cy="3395537"/>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670151" y="2786058"/>
            <a:ext cx="9528199" cy="2800350"/>
          </a:xfrm>
          <a:prstGeom prst="rect">
            <a:avLst/>
          </a:prstGeom>
          <a:solidFill>
            <a:srgbClr val="0DC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8" name="矩形 7"/>
          <p:cNvSpPr/>
          <p:nvPr/>
        </p:nvSpPr>
        <p:spPr>
          <a:xfrm>
            <a:off x="0" y="2786058"/>
            <a:ext cx="2670151" cy="2800350"/>
          </a:xfrm>
          <a:prstGeom prst="rect">
            <a:avLst/>
          </a:prstGeom>
          <a:solidFill>
            <a:schemeClr val="tx1">
              <a:lumMod val="65000"/>
              <a:lumOff val="3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9" name="矩形 17"/>
          <p:cNvSpPr>
            <a:spLocks noChangeArrowheads="1"/>
          </p:cNvSpPr>
          <p:nvPr/>
        </p:nvSpPr>
        <p:spPr bwMode="auto">
          <a:xfrm rot="20868212">
            <a:off x="941029" y="1056371"/>
            <a:ext cx="1354102" cy="1358931"/>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相关知识</a:t>
            </a:r>
            <a:endParaRPr lang="zh-CN" altLang="en-US" sz="3200" b="1" dirty="0">
              <a:solidFill>
                <a:srgbClr val="FFFFFF"/>
              </a:solidFill>
              <a:latin typeface="微软雅黑" pitchFamily="34" charset="-122"/>
              <a:ea typeface="微软雅黑" pitchFamily="34" charset="-122"/>
            </a:endParaRPr>
          </a:p>
        </p:txBody>
      </p:sp>
      <p:sp>
        <p:nvSpPr>
          <p:cNvPr id="10" name="矩形 9"/>
          <p:cNvSpPr/>
          <p:nvPr/>
        </p:nvSpPr>
        <p:spPr>
          <a:xfrm>
            <a:off x="2598713"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4.2.1  </a:t>
            </a:r>
            <a:r>
              <a:rPr lang="zh-CN" altLang="en-US" sz="2800" b="1" dirty="0" smtClean="0">
                <a:solidFill>
                  <a:srgbClr val="7030A0"/>
                </a:solidFill>
                <a:latin typeface="Arial" pitchFamily="34" charset="0"/>
                <a:ea typeface="宋体" pitchFamily="2" charset="-122"/>
              </a:rPr>
              <a:t>网上银行概述</a:t>
            </a:r>
          </a:p>
        </p:txBody>
      </p:sp>
      <p:sp>
        <p:nvSpPr>
          <p:cNvPr id="5" name="矩形 4"/>
          <p:cNvSpPr/>
          <p:nvPr/>
        </p:nvSpPr>
        <p:spPr>
          <a:xfrm>
            <a:off x="2884465" y="1785926"/>
            <a:ext cx="2520242"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．网上银行定义</a:t>
            </a:r>
          </a:p>
        </p:txBody>
      </p:sp>
      <p:sp>
        <p:nvSpPr>
          <p:cNvPr id="6" name="矩形 5"/>
          <p:cNvSpPr/>
          <p:nvPr/>
        </p:nvSpPr>
        <p:spPr>
          <a:xfrm>
            <a:off x="2955903" y="2928934"/>
            <a:ext cx="6907239" cy="2169825"/>
          </a:xfrm>
          <a:prstGeom prst="rect">
            <a:avLst/>
          </a:prstGeom>
        </p:spPr>
        <p:txBody>
          <a:bodyPr wrap="square">
            <a:spAutoFit/>
          </a:bodyPr>
          <a:lstStyle/>
          <a:p>
            <a:pPr indent="457200">
              <a:lnSpc>
                <a:spcPct val="150000"/>
              </a:lnSpc>
            </a:pPr>
            <a:r>
              <a:rPr lang="zh-CN" altLang="en-US" dirty="0" smtClean="0"/>
              <a:t>网上银行又称做网络银行或在线银行，采用</a:t>
            </a:r>
            <a:r>
              <a:rPr lang="en-US" dirty="0" smtClean="0"/>
              <a:t>Internet</a:t>
            </a:r>
            <a:r>
              <a:rPr lang="zh-CN" altLang="en-US" dirty="0" smtClean="0"/>
              <a:t>数字通信技术，以</a:t>
            </a:r>
            <a:r>
              <a:rPr lang="en-US" dirty="0" smtClean="0"/>
              <a:t>Internet</a:t>
            </a:r>
            <a:r>
              <a:rPr lang="zh-CN" altLang="en-US" dirty="0" smtClean="0"/>
              <a:t>作为基础的交易平台和服务渠道，</a:t>
            </a:r>
            <a:r>
              <a:rPr lang="zh-CN" altLang="en-US" dirty="0" smtClean="0"/>
              <a:t>向客户提供</a:t>
            </a:r>
            <a:r>
              <a:rPr lang="zh-CN" altLang="en-US" dirty="0" smtClean="0"/>
              <a:t>开户</a:t>
            </a:r>
            <a:r>
              <a:rPr lang="zh-CN" altLang="en-US" dirty="0" smtClean="0"/>
              <a:t>、销户、</a:t>
            </a:r>
            <a:r>
              <a:rPr lang="zh-CN" altLang="en-US" dirty="0" smtClean="0"/>
              <a:t>查询、对账、行内转账、跨行转账</a:t>
            </a:r>
            <a:r>
              <a:rPr lang="zh-CN" altLang="en-US" dirty="0" smtClean="0"/>
              <a:t>、信贷、</a:t>
            </a:r>
            <a:r>
              <a:rPr lang="zh-CN" altLang="en-US" dirty="0" smtClean="0"/>
              <a:t>网上证劵</a:t>
            </a:r>
            <a:r>
              <a:rPr lang="zh-CN" altLang="en-US" dirty="0" smtClean="0"/>
              <a:t>、投资理财等</a:t>
            </a:r>
            <a:r>
              <a:rPr lang="zh-CN" altLang="en-US" dirty="0" smtClean="0"/>
              <a:t>传统服务项目，使客户足不出户就能够安全便捷地管理活期和定期存款</a:t>
            </a:r>
            <a:r>
              <a:rPr lang="zh-CN" altLang="en-US" dirty="0" smtClean="0"/>
              <a:t>、支票、</a:t>
            </a:r>
            <a:r>
              <a:rPr lang="zh-CN" altLang="en-US" dirty="0" smtClean="0"/>
              <a:t>信用卡及个人投资等业务。</a:t>
            </a:r>
            <a:endParaRPr lang="zh-CN" altLang="en-US"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955771" y="4214818"/>
            <a:ext cx="8786874" cy="64294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同侧圆角矩形 10"/>
          <p:cNvSpPr/>
          <p:nvPr/>
        </p:nvSpPr>
        <p:spPr>
          <a:xfrm>
            <a:off x="1955771" y="2643182"/>
            <a:ext cx="8786874" cy="714380"/>
          </a:xfrm>
          <a:prstGeom prst="round2SameRect">
            <a:avLst>
              <a:gd name="adj1" fmla="val 50000"/>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4.2.1  </a:t>
            </a:r>
            <a:r>
              <a:rPr lang="zh-CN" altLang="en-US" sz="2800" b="1" dirty="0" smtClean="0">
                <a:solidFill>
                  <a:srgbClr val="7030A0"/>
                </a:solidFill>
                <a:latin typeface="Arial" pitchFamily="34" charset="0"/>
                <a:ea typeface="宋体" pitchFamily="2" charset="-122"/>
              </a:rPr>
              <a:t>网上银行概述</a:t>
            </a:r>
          </a:p>
        </p:txBody>
      </p:sp>
      <p:sp>
        <p:nvSpPr>
          <p:cNvPr id="5" name="矩形 4"/>
          <p:cNvSpPr/>
          <p:nvPr/>
        </p:nvSpPr>
        <p:spPr>
          <a:xfrm>
            <a:off x="1670019"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．网上银行的分类</a:t>
            </a:r>
          </a:p>
        </p:txBody>
      </p:sp>
      <p:sp>
        <p:nvSpPr>
          <p:cNvPr id="7" name="矩形 6"/>
          <p:cNvSpPr/>
          <p:nvPr/>
        </p:nvSpPr>
        <p:spPr>
          <a:xfrm>
            <a:off x="2098647" y="2701602"/>
            <a:ext cx="9144064" cy="2677656"/>
          </a:xfrm>
          <a:prstGeom prst="rect">
            <a:avLst/>
          </a:prstGeom>
        </p:spPr>
        <p:txBody>
          <a:bodyPr wrap="square">
            <a:spAutoFit/>
          </a:bodyPr>
          <a:lstStyle/>
          <a:p>
            <a:pPr>
              <a:lnSpc>
                <a:spcPct val="150000"/>
              </a:lnSpc>
            </a:pPr>
            <a:r>
              <a:rPr lang="zh-CN" altLang="en-US" sz="2400" dirty="0" smtClean="0">
                <a:solidFill>
                  <a:schemeClr val="bg1"/>
                </a:solidFill>
              </a:rPr>
              <a:t>（</a:t>
            </a:r>
            <a:r>
              <a:rPr lang="en-US" sz="2400" dirty="0" smtClean="0">
                <a:solidFill>
                  <a:schemeClr val="bg1"/>
                </a:solidFill>
              </a:rPr>
              <a:t>1</a:t>
            </a:r>
            <a:r>
              <a:rPr lang="zh-CN" altLang="en-US" sz="2400" dirty="0" smtClean="0">
                <a:solidFill>
                  <a:schemeClr val="bg1"/>
                </a:solidFill>
              </a:rPr>
              <a:t>）按服务对象分类</a:t>
            </a:r>
          </a:p>
          <a:p>
            <a:pPr>
              <a:lnSpc>
                <a:spcPct val="150000"/>
              </a:lnSpc>
            </a:pPr>
            <a:r>
              <a:rPr lang="zh-CN" altLang="en-US" sz="2400" dirty="0" smtClean="0"/>
              <a:t>企业网上</a:t>
            </a:r>
            <a:r>
              <a:rPr lang="zh-CN" altLang="en-US" sz="2400" dirty="0" smtClean="0"/>
              <a:t>银行           个人</a:t>
            </a:r>
            <a:r>
              <a:rPr lang="zh-CN" altLang="en-US" sz="2400" dirty="0" smtClean="0"/>
              <a:t>网上银行</a:t>
            </a:r>
            <a:r>
              <a:rPr lang="zh-CN" altLang="en-US" sz="2400" dirty="0" smtClean="0"/>
              <a:t>。</a:t>
            </a:r>
            <a:endParaRPr lang="en-US" altLang="zh-CN" sz="2400" dirty="0" smtClean="0"/>
          </a:p>
          <a:p>
            <a:pPr>
              <a:lnSpc>
                <a:spcPct val="150000"/>
              </a:lnSpc>
            </a:pPr>
            <a:endParaRPr lang="zh-CN" altLang="en-US" sz="1600" dirty="0" smtClean="0"/>
          </a:p>
          <a:p>
            <a:pPr>
              <a:lnSpc>
                <a:spcPct val="150000"/>
              </a:lnSpc>
            </a:pPr>
            <a:r>
              <a:rPr lang="zh-CN" altLang="en-US" sz="2400" dirty="0" smtClean="0">
                <a:solidFill>
                  <a:schemeClr val="bg1"/>
                </a:solidFill>
              </a:rPr>
              <a:t>（</a:t>
            </a:r>
            <a:r>
              <a:rPr lang="en-US" sz="2400" dirty="0" smtClean="0">
                <a:solidFill>
                  <a:schemeClr val="bg1"/>
                </a:solidFill>
              </a:rPr>
              <a:t>2</a:t>
            </a:r>
            <a:r>
              <a:rPr lang="zh-CN" altLang="en-US" sz="2400" dirty="0" smtClean="0">
                <a:solidFill>
                  <a:schemeClr val="bg1"/>
                </a:solidFill>
              </a:rPr>
              <a:t>）按组成结构分类</a:t>
            </a:r>
          </a:p>
          <a:p>
            <a:pPr>
              <a:lnSpc>
                <a:spcPct val="150000"/>
              </a:lnSpc>
            </a:pPr>
            <a:r>
              <a:rPr lang="zh-CN" altLang="en-US" sz="2400" dirty="0" smtClean="0"/>
              <a:t>纯网上</a:t>
            </a:r>
            <a:r>
              <a:rPr lang="zh-CN" altLang="en-US" sz="2400" dirty="0" smtClean="0"/>
              <a:t>银行                以</a:t>
            </a:r>
            <a:r>
              <a:rPr lang="zh-CN" altLang="en-US" sz="2400" dirty="0" smtClean="0"/>
              <a:t>传统银行拓展网络业务为基础的网上</a:t>
            </a:r>
            <a:r>
              <a:rPr lang="zh-CN" altLang="en-US" sz="2400" dirty="0" smtClean="0"/>
              <a:t>银行</a:t>
            </a:r>
            <a:endParaRPr lang="zh-CN" altLang="en-US" sz="2400" dirty="0"/>
          </a:p>
        </p:txBody>
      </p:sp>
      <p:sp>
        <p:nvSpPr>
          <p:cNvPr id="6" name="圆角矩形 5"/>
          <p:cNvSpPr/>
          <p:nvPr/>
        </p:nvSpPr>
        <p:spPr>
          <a:xfrm>
            <a:off x="1955771" y="2643182"/>
            <a:ext cx="8786874" cy="2928958"/>
          </a:xfrm>
          <a:prstGeom prst="roundRect">
            <a:avLst/>
          </a:prstGeom>
          <a:noFill/>
          <a:ln w="57150">
            <a:solidFill>
              <a:srgbClr val="7030A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84267" y="1048392"/>
            <a:ext cx="3347391"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4.2.1  </a:t>
            </a:r>
            <a:r>
              <a:rPr lang="zh-CN" altLang="en-US" sz="2800" b="1" dirty="0" smtClean="0">
                <a:solidFill>
                  <a:srgbClr val="7030A0"/>
                </a:solidFill>
                <a:latin typeface="Arial" pitchFamily="34" charset="0"/>
                <a:ea typeface="宋体" pitchFamily="2" charset="-122"/>
              </a:rPr>
              <a:t>网上银行概述</a:t>
            </a:r>
          </a:p>
        </p:txBody>
      </p:sp>
      <p:sp>
        <p:nvSpPr>
          <p:cNvPr id="5" name="矩形 4"/>
          <p:cNvSpPr/>
          <p:nvPr/>
        </p:nvSpPr>
        <p:spPr>
          <a:xfrm>
            <a:off x="1670019" y="1785926"/>
            <a:ext cx="2828018"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3</a:t>
            </a:r>
            <a:r>
              <a:rPr lang="zh-CN" altLang="en-US" sz="2400" dirty="0" smtClean="0">
                <a:solidFill>
                  <a:schemeClr val="accent6">
                    <a:lumMod val="75000"/>
                  </a:schemeClr>
                </a:solidFill>
                <a:latin typeface="微软雅黑" pitchFamily="34" charset="-122"/>
                <a:ea typeface="微软雅黑" pitchFamily="34" charset="-122"/>
              </a:rPr>
              <a:t>．网上银行的特点</a:t>
            </a:r>
          </a:p>
        </p:txBody>
      </p:sp>
      <p:sp>
        <p:nvSpPr>
          <p:cNvPr id="6" name="矩形 5"/>
          <p:cNvSpPr/>
          <p:nvPr/>
        </p:nvSpPr>
        <p:spPr>
          <a:xfrm>
            <a:off x="1741457" y="2428868"/>
            <a:ext cx="6907239" cy="3323987"/>
          </a:xfrm>
          <a:prstGeom prst="rect">
            <a:avLst/>
          </a:prstGeom>
        </p:spPr>
        <p:txBody>
          <a:bodyPr wrap="square">
            <a:spAutoFit/>
          </a:bodyPr>
          <a:lstStyle/>
          <a:p>
            <a:pPr>
              <a:lnSpc>
                <a:spcPct val="150000"/>
              </a:lnSpc>
            </a:pPr>
            <a:r>
              <a:rPr lang="zh-CN" altLang="en-US" sz="2000" dirty="0" smtClean="0"/>
              <a:t>（</a:t>
            </a:r>
            <a:r>
              <a:rPr lang="en-US" sz="2000" dirty="0" smtClean="0"/>
              <a:t>1</a:t>
            </a:r>
            <a:r>
              <a:rPr lang="zh-CN" altLang="en-US" sz="2000" dirty="0" smtClean="0"/>
              <a:t>）全面实现无纸化交易</a:t>
            </a:r>
          </a:p>
          <a:p>
            <a:pPr>
              <a:lnSpc>
                <a:spcPct val="150000"/>
              </a:lnSpc>
            </a:pPr>
            <a:r>
              <a:rPr lang="zh-CN" altLang="en-US" sz="2000" dirty="0" smtClean="0"/>
              <a:t>（</a:t>
            </a:r>
            <a:r>
              <a:rPr lang="en-US" sz="2000" dirty="0" smtClean="0"/>
              <a:t>2</a:t>
            </a:r>
            <a:r>
              <a:rPr lang="zh-CN" altLang="en-US" sz="2000" dirty="0" smtClean="0"/>
              <a:t>）服务方便、快捷、高效、可靠</a:t>
            </a:r>
          </a:p>
          <a:p>
            <a:pPr>
              <a:lnSpc>
                <a:spcPct val="150000"/>
              </a:lnSpc>
            </a:pPr>
            <a:r>
              <a:rPr lang="zh-CN" altLang="en-US" sz="2000" dirty="0" smtClean="0"/>
              <a:t>（</a:t>
            </a:r>
            <a:r>
              <a:rPr lang="en-US" sz="2000" dirty="0" smtClean="0"/>
              <a:t>3</a:t>
            </a:r>
            <a:r>
              <a:rPr lang="zh-CN" altLang="en-US" sz="2000" dirty="0" smtClean="0"/>
              <a:t>）经营成本低廉</a:t>
            </a:r>
          </a:p>
          <a:p>
            <a:pPr>
              <a:lnSpc>
                <a:spcPct val="150000"/>
              </a:lnSpc>
            </a:pPr>
            <a:r>
              <a:rPr lang="zh-CN" altLang="en-US" sz="2000" dirty="0" smtClean="0"/>
              <a:t>（</a:t>
            </a:r>
            <a:r>
              <a:rPr lang="en-US" sz="2000" dirty="0" smtClean="0"/>
              <a:t>4</a:t>
            </a:r>
            <a:r>
              <a:rPr lang="zh-CN" altLang="en-US" sz="2000" dirty="0" smtClean="0"/>
              <a:t>）简单易</a:t>
            </a:r>
            <a:r>
              <a:rPr lang="zh-CN" altLang="en-US" sz="2000" dirty="0" smtClean="0"/>
              <a:t>用</a:t>
            </a:r>
            <a:endParaRPr lang="zh-CN" altLang="en-US" sz="2000" dirty="0" smtClean="0"/>
          </a:p>
          <a:p>
            <a:pPr>
              <a:lnSpc>
                <a:spcPct val="150000"/>
              </a:lnSpc>
            </a:pPr>
            <a:r>
              <a:rPr lang="zh-CN" altLang="en-US" sz="2000" dirty="0" smtClean="0"/>
              <a:t>（</a:t>
            </a:r>
            <a:r>
              <a:rPr lang="en-US" sz="2000" dirty="0" smtClean="0"/>
              <a:t>5</a:t>
            </a:r>
            <a:r>
              <a:rPr lang="zh-CN" altLang="en-US" sz="2000" dirty="0" smtClean="0"/>
              <a:t>）有效提高银行盈利能力</a:t>
            </a:r>
          </a:p>
          <a:p>
            <a:pPr>
              <a:lnSpc>
                <a:spcPct val="150000"/>
              </a:lnSpc>
            </a:pPr>
            <a:r>
              <a:rPr lang="zh-CN" altLang="en-US" sz="2000" dirty="0" smtClean="0"/>
              <a:t>（</a:t>
            </a:r>
            <a:r>
              <a:rPr lang="en-US" sz="2000" dirty="0" smtClean="0"/>
              <a:t>6</a:t>
            </a:r>
            <a:r>
              <a:rPr lang="zh-CN" altLang="en-US" sz="2000" dirty="0" smtClean="0"/>
              <a:t>）无时空限制，有利于扩大客户群体</a:t>
            </a:r>
          </a:p>
          <a:p>
            <a:pPr>
              <a:lnSpc>
                <a:spcPct val="150000"/>
              </a:lnSpc>
            </a:pPr>
            <a:r>
              <a:rPr lang="zh-CN" altLang="en-US" sz="2000" dirty="0" smtClean="0"/>
              <a:t>（</a:t>
            </a:r>
            <a:r>
              <a:rPr lang="en-US" sz="2000" dirty="0" smtClean="0"/>
              <a:t>7</a:t>
            </a:r>
            <a:r>
              <a:rPr lang="zh-CN" altLang="en-US" sz="2000" dirty="0" smtClean="0"/>
              <a:t>）有利于服务创新，向客户提供多种类、个性化服务</a:t>
            </a:r>
            <a:endParaRPr lang="zh-CN" altLang="en-US" sz="2000" dirty="0"/>
          </a:p>
        </p:txBody>
      </p:sp>
      <p:pic>
        <p:nvPicPr>
          <p:cNvPr id="7170" name="Picture 2" descr="C:\Documents and Settings\Administrator\桌面\黑西装小人 (15).png"/>
          <p:cNvPicPr>
            <a:picLocks noChangeAspect="1" noChangeArrowheads="1"/>
          </p:cNvPicPr>
          <p:nvPr/>
        </p:nvPicPr>
        <p:blipFill>
          <a:blip r:embed="rId2" cstate="print"/>
          <a:srcRect/>
          <a:stretch>
            <a:fillRect/>
          </a:stretch>
        </p:blipFill>
        <p:spPr bwMode="auto">
          <a:xfrm>
            <a:off x="8028001" y="1500174"/>
            <a:ext cx="2828753" cy="4608510"/>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28868"/>
            <a:ext cx="12198350" cy="3429024"/>
          </a:xfrm>
          <a:prstGeom prst="rect">
            <a:avLst/>
          </a:prstGeom>
          <a:solidFill>
            <a:srgbClr val="7F7F7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10" name="矩形 9"/>
          <p:cNvSpPr/>
          <p:nvPr/>
        </p:nvSpPr>
        <p:spPr>
          <a:xfrm>
            <a:off x="1384267" y="1048392"/>
            <a:ext cx="7515199"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4.2.2  </a:t>
            </a:r>
            <a:r>
              <a:rPr lang="zh-CN" altLang="en-US" sz="2800" b="1" dirty="0" smtClean="0">
                <a:solidFill>
                  <a:srgbClr val="7030A0"/>
                </a:solidFill>
                <a:latin typeface="Arial" pitchFamily="34" charset="0"/>
                <a:ea typeface="宋体" pitchFamily="2" charset="-122"/>
              </a:rPr>
              <a:t>我国网上银行的发展历程及存在的问题</a:t>
            </a:r>
          </a:p>
        </p:txBody>
      </p:sp>
      <p:sp>
        <p:nvSpPr>
          <p:cNvPr id="11" name="矩形 10"/>
          <p:cNvSpPr/>
          <p:nvPr/>
        </p:nvSpPr>
        <p:spPr>
          <a:xfrm>
            <a:off x="1812895" y="1824327"/>
            <a:ext cx="4059125"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1</a:t>
            </a:r>
            <a:r>
              <a:rPr lang="zh-CN" altLang="en-US" sz="2400" dirty="0" smtClean="0">
                <a:solidFill>
                  <a:schemeClr val="accent6">
                    <a:lumMod val="75000"/>
                  </a:schemeClr>
                </a:solidFill>
                <a:latin typeface="微软雅黑" pitchFamily="34" charset="-122"/>
                <a:ea typeface="微软雅黑" pitchFamily="34" charset="-122"/>
              </a:rPr>
              <a:t>．我国网上银行的发展历程</a:t>
            </a:r>
          </a:p>
        </p:txBody>
      </p:sp>
      <p:sp>
        <p:nvSpPr>
          <p:cNvPr id="5" name="矩形 4"/>
          <p:cNvSpPr/>
          <p:nvPr/>
        </p:nvSpPr>
        <p:spPr>
          <a:xfrm>
            <a:off x="1455705" y="2428868"/>
            <a:ext cx="9358378" cy="3323987"/>
          </a:xfrm>
          <a:prstGeom prst="rect">
            <a:avLst/>
          </a:prstGeom>
        </p:spPr>
        <p:txBody>
          <a:bodyPr wrap="square">
            <a:spAutoFit/>
          </a:bodyPr>
          <a:lstStyle/>
          <a:p>
            <a:pPr>
              <a:lnSpc>
                <a:spcPct val="150000"/>
              </a:lnSpc>
            </a:pPr>
            <a:r>
              <a:rPr lang="en-US" sz="2000" dirty="0" smtClean="0"/>
              <a:t>1996</a:t>
            </a:r>
            <a:r>
              <a:rPr lang="zh-CN" altLang="en-US" sz="2000" dirty="0" smtClean="0"/>
              <a:t>年</a:t>
            </a:r>
            <a:r>
              <a:rPr lang="en-US" sz="2000" dirty="0" smtClean="0"/>
              <a:t>2</a:t>
            </a:r>
            <a:r>
              <a:rPr lang="zh-CN" altLang="en-US" sz="2000" dirty="0" smtClean="0"/>
              <a:t>月，中国银行成为我国第一家在互联网上发布信息的银行。</a:t>
            </a:r>
          </a:p>
          <a:p>
            <a:pPr>
              <a:lnSpc>
                <a:spcPct val="150000"/>
              </a:lnSpc>
            </a:pPr>
            <a:r>
              <a:rPr lang="en-US" sz="2000" dirty="0" smtClean="0"/>
              <a:t>1997</a:t>
            </a:r>
            <a:r>
              <a:rPr lang="zh-CN" altLang="en-US" sz="2000" dirty="0" smtClean="0"/>
              <a:t>年，招商银行率先推出网上银行“一网通”，成为国内第一家上网的银行。</a:t>
            </a:r>
          </a:p>
          <a:p>
            <a:pPr>
              <a:lnSpc>
                <a:spcPct val="150000"/>
              </a:lnSpc>
            </a:pPr>
            <a:r>
              <a:rPr lang="zh-CN" altLang="en-US" sz="2000" dirty="0" smtClean="0"/>
              <a:t>随后中国银行、建设银行、工商银行、交通银行、光大银行，以及农业银行等也陆续推出网上银行业务。</a:t>
            </a:r>
          </a:p>
          <a:p>
            <a:pPr>
              <a:lnSpc>
                <a:spcPct val="150000"/>
              </a:lnSpc>
            </a:pPr>
            <a:r>
              <a:rPr lang="en-US" sz="2000" dirty="0" smtClean="0"/>
              <a:t>2008</a:t>
            </a:r>
            <a:r>
              <a:rPr lang="zh-CN" altLang="en-US" sz="2000" dirty="0" smtClean="0"/>
              <a:t>年，个人和企业越来越频繁地使用网上业务。网银活跃度以及网银功能的更多尝试表明网银普及正向纵深发展，网银正在成为人们生活、企业运营的必需。</a:t>
            </a:r>
          </a:p>
          <a:p>
            <a:pPr>
              <a:lnSpc>
                <a:spcPct val="150000"/>
              </a:lnSpc>
            </a:pPr>
            <a:r>
              <a:rPr lang="en-US" sz="2000" dirty="0" smtClean="0"/>
              <a:t>2014</a:t>
            </a:r>
            <a:r>
              <a:rPr lang="zh-CN" altLang="en-US" sz="2000" dirty="0" smtClean="0"/>
              <a:t>年，个人网上银行的用户普及率明显高于其他电子银行渠道。</a:t>
            </a:r>
            <a:endParaRPr lang="zh-CN" altLang="en-US" sz="2000" dirty="0"/>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01903" y="2844800"/>
            <a:ext cx="7597800" cy="2692400"/>
          </a:xfrm>
          <a:prstGeom prst="rect">
            <a:avLst/>
          </a:prstGeom>
          <a:solidFill>
            <a:srgbClr val="92D0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10" name="矩形 9"/>
          <p:cNvSpPr/>
          <p:nvPr/>
        </p:nvSpPr>
        <p:spPr>
          <a:xfrm>
            <a:off x="1384267" y="1048392"/>
            <a:ext cx="7515199"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4.2.2  </a:t>
            </a:r>
            <a:r>
              <a:rPr lang="zh-CN" altLang="en-US" sz="2800" b="1" dirty="0" smtClean="0">
                <a:solidFill>
                  <a:srgbClr val="7030A0"/>
                </a:solidFill>
                <a:latin typeface="Arial" pitchFamily="34" charset="0"/>
                <a:ea typeface="宋体" pitchFamily="2" charset="-122"/>
              </a:rPr>
              <a:t>我国网上银行的发展历程及存在的问题</a:t>
            </a:r>
          </a:p>
        </p:txBody>
      </p:sp>
      <p:sp>
        <p:nvSpPr>
          <p:cNvPr id="11" name="矩形 10"/>
          <p:cNvSpPr/>
          <p:nvPr/>
        </p:nvSpPr>
        <p:spPr>
          <a:xfrm>
            <a:off x="1812895" y="1824327"/>
            <a:ext cx="4855816" cy="461665"/>
          </a:xfrm>
          <a:prstGeom prst="rect">
            <a:avLst/>
          </a:prstGeom>
        </p:spPr>
        <p:txBody>
          <a:bodyPr wrap="none">
            <a:spAutoFit/>
          </a:bodyPr>
          <a:lstStyle/>
          <a:p>
            <a:pPr defTabSz="1220788" fontAlgn="base">
              <a:spcBef>
                <a:spcPct val="0"/>
              </a:spcBef>
              <a:spcAft>
                <a:spcPct val="0"/>
              </a:spcAft>
            </a:pPr>
            <a:r>
              <a:rPr lang="en-US" altLang="en-US" sz="2400" dirty="0" smtClean="0">
                <a:solidFill>
                  <a:schemeClr val="accent6">
                    <a:lumMod val="75000"/>
                  </a:schemeClr>
                </a:solidFill>
                <a:latin typeface="微软雅黑" pitchFamily="34" charset="-122"/>
                <a:ea typeface="微软雅黑" pitchFamily="34" charset="-122"/>
              </a:rPr>
              <a:t>2</a:t>
            </a:r>
            <a:r>
              <a:rPr lang="zh-CN" altLang="en-US" sz="2400" dirty="0" smtClean="0">
                <a:solidFill>
                  <a:schemeClr val="accent6">
                    <a:lumMod val="75000"/>
                  </a:schemeClr>
                </a:solidFill>
                <a:latin typeface="微软雅黑" pitchFamily="34" charset="-122"/>
                <a:ea typeface="微软雅黑" pitchFamily="34" charset="-122"/>
              </a:rPr>
              <a:t>．目前我国网上银行存在的问题</a:t>
            </a:r>
          </a:p>
        </p:txBody>
      </p:sp>
      <p:sp>
        <p:nvSpPr>
          <p:cNvPr id="6" name="矩形 5"/>
          <p:cNvSpPr/>
          <p:nvPr/>
        </p:nvSpPr>
        <p:spPr>
          <a:xfrm>
            <a:off x="3049588" y="2967335"/>
            <a:ext cx="6099175" cy="1691104"/>
          </a:xfrm>
          <a:prstGeom prst="rect">
            <a:avLst/>
          </a:prstGeom>
        </p:spPr>
        <p:txBody>
          <a:bodyPr>
            <a:spAutoFit/>
          </a:bodyPr>
          <a:lstStyle/>
          <a:p>
            <a:pPr>
              <a:lnSpc>
                <a:spcPct val="150000"/>
              </a:lnSpc>
            </a:pPr>
            <a:r>
              <a:rPr lang="zh-CN" altLang="en-US" sz="2400" dirty="0" smtClean="0"/>
              <a:t>（</a:t>
            </a:r>
            <a:r>
              <a:rPr lang="en-US" sz="2400" dirty="0" smtClean="0"/>
              <a:t>1</a:t>
            </a:r>
            <a:r>
              <a:rPr lang="zh-CN" altLang="en-US" sz="2400" dirty="0" smtClean="0"/>
              <a:t>）安全性和易用性的博弈</a:t>
            </a:r>
          </a:p>
          <a:p>
            <a:pPr>
              <a:lnSpc>
                <a:spcPct val="150000"/>
              </a:lnSpc>
            </a:pPr>
            <a:r>
              <a:rPr lang="zh-CN" altLang="en-US" sz="2400" dirty="0" smtClean="0"/>
              <a:t>（</a:t>
            </a:r>
            <a:r>
              <a:rPr lang="en-US" sz="2400" dirty="0" smtClean="0"/>
              <a:t>2</a:t>
            </a:r>
            <a:r>
              <a:rPr lang="zh-CN" altLang="en-US" sz="2400" dirty="0" smtClean="0"/>
              <a:t>）我国网上银行的市场发展不均衡</a:t>
            </a:r>
          </a:p>
          <a:p>
            <a:pPr>
              <a:lnSpc>
                <a:spcPct val="150000"/>
              </a:lnSpc>
            </a:pPr>
            <a:r>
              <a:rPr lang="zh-CN" altLang="en-US" sz="2400" dirty="0" smtClean="0"/>
              <a:t>（</a:t>
            </a:r>
            <a:r>
              <a:rPr lang="en-US" sz="2400" dirty="0" smtClean="0"/>
              <a:t>3</a:t>
            </a:r>
            <a:r>
              <a:rPr lang="zh-CN" altLang="en-US" sz="2400" dirty="0" smtClean="0"/>
              <a:t>）我国有关网上银行的法律法规不完善</a:t>
            </a:r>
            <a:endParaRPr lang="zh-CN" altLang="en-US" sz="2400" dirty="0"/>
          </a:p>
        </p:txBody>
      </p:sp>
      <p:cxnSp>
        <p:nvCxnSpPr>
          <p:cNvPr id="7" name="直接连接符 6"/>
          <p:cNvCxnSpPr/>
          <p:nvPr/>
        </p:nvCxnSpPr>
        <p:spPr>
          <a:xfrm>
            <a:off x="1489075" y="2827338"/>
            <a:ext cx="9764713"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489075" y="5548313"/>
            <a:ext cx="9763125"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Administrator\桌面\胖身子小人-蓝 (3)紫色.png"/>
          <p:cNvPicPr>
            <a:picLocks noChangeAspect="1" noChangeArrowheads="1"/>
          </p:cNvPicPr>
          <p:nvPr/>
        </p:nvPicPr>
        <p:blipFill>
          <a:blip r:embed="rId2" cstate="print"/>
          <a:srcRect/>
          <a:stretch>
            <a:fillRect/>
          </a:stretch>
        </p:blipFill>
        <p:spPr bwMode="auto">
          <a:xfrm>
            <a:off x="4098911" y="883679"/>
            <a:ext cx="5915020" cy="5542498"/>
          </a:xfrm>
          <a:prstGeom prst="rect">
            <a:avLst/>
          </a:prstGeom>
          <a:noFill/>
        </p:spPr>
      </p:pic>
      <p:sp>
        <p:nvSpPr>
          <p:cNvPr id="7" name="矩形 17"/>
          <p:cNvSpPr>
            <a:spLocks noChangeArrowheads="1"/>
          </p:cNvSpPr>
          <p:nvPr/>
        </p:nvSpPr>
        <p:spPr bwMode="auto">
          <a:xfrm rot="20868212">
            <a:off x="941029" y="1770750"/>
            <a:ext cx="1354102" cy="1358931"/>
          </a:xfrm>
          <a:prstGeom prst="rect">
            <a:avLst/>
          </a:prstGeom>
          <a:solidFill>
            <a:srgbClr val="00B0F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拓展提高</a:t>
            </a:r>
            <a:endParaRPr lang="zh-CN" altLang="en-US" sz="3200" b="1" dirty="0">
              <a:solidFill>
                <a:srgbClr val="FFFFFF"/>
              </a:solidFill>
              <a:latin typeface="微软雅黑" pitchFamily="34" charset="-122"/>
              <a:ea typeface="微软雅黑" pitchFamily="34" charset="-122"/>
            </a:endParaRPr>
          </a:p>
        </p:txBody>
      </p:sp>
      <p:sp>
        <p:nvSpPr>
          <p:cNvPr id="5" name="矩形 4"/>
          <p:cNvSpPr/>
          <p:nvPr/>
        </p:nvSpPr>
        <p:spPr>
          <a:xfrm>
            <a:off x="4286689" y="2326130"/>
            <a:ext cx="4339650" cy="646331"/>
          </a:xfrm>
          <a:prstGeom prst="rect">
            <a:avLst/>
          </a:prstGeom>
        </p:spPr>
        <p:txBody>
          <a:bodyPr wrap="none">
            <a:spAutoFit/>
          </a:bodyPr>
          <a:lstStyle/>
          <a:p>
            <a:r>
              <a:rPr lang="zh-CN" altLang="en-US" sz="3600" dirty="0" smtClean="0">
                <a:latin typeface="方正舒体" pitchFamily="2" charset="-122"/>
                <a:ea typeface="方正舒体" pitchFamily="2" charset="-122"/>
              </a:rPr>
              <a:t>美国的网上银行介绍</a:t>
            </a:r>
            <a:endParaRPr lang="zh-CN" altLang="en-US" sz="3600" dirty="0">
              <a:latin typeface="方正舒体" pitchFamily="2" charset="-122"/>
              <a:ea typeface="方正舒体" pitchFamily="2" charset="-122"/>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对角圆角矩形 36"/>
          <p:cNvSpPr/>
          <p:nvPr/>
        </p:nvSpPr>
        <p:spPr>
          <a:xfrm>
            <a:off x="741325" y="3995374"/>
            <a:ext cx="4500594" cy="648072"/>
          </a:xfrm>
          <a:prstGeom prst="round2DiagRect">
            <a:avLst>
              <a:gd name="adj1" fmla="val 20943"/>
              <a:gd name="adj2" fmla="val 0"/>
            </a:avLst>
          </a:prstGeom>
          <a:solidFill>
            <a:srgbClr val="5AD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1027077" y="2601337"/>
            <a:ext cx="4500594"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4. 1     </a:t>
            </a:r>
            <a:r>
              <a:rPr lang="zh-CN" altLang="en-US" sz="2400" dirty="0" smtClean="0">
                <a:solidFill>
                  <a:srgbClr val="7F7F7F"/>
                </a:solidFill>
                <a:latin typeface="微软雅黑" pitchFamily="34" charset="-122"/>
                <a:ea typeface="微软雅黑" pitchFamily="34" charset="-122"/>
              </a:rPr>
              <a:t>电子支付业务</a:t>
            </a:r>
            <a:endParaRPr lang="zh-CN" altLang="en-US" sz="2400" dirty="0">
              <a:solidFill>
                <a:srgbClr val="7F7F7F"/>
              </a:solidFill>
              <a:latin typeface="微软雅黑" pitchFamily="34" charset="-122"/>
              <a:ea typeface="微软雅黑" pitchFamily="34" charset="-122"/>
            </a:endParaRPr>
          </a:p>
        </p:txBody>
      </p:sp>
      <p:sp>
        <p:nvSpPr>
          <p:cNvPr id="11" name="TextBox 10"/>
          <p:cNvSpPr txBox="1"/>
          <p:nvPr/>
        </p:nvSpPr>
        <p:spPr>
          <a:xfrm>
            <a:off x="1027077" y="3345420"/>
            <a:ext cx="3834300" cy="369332"/>
          </a:xfrm>
          <a:prstGeom prst="rect">
            <a:avLst/>
          </a:prstGeom>
          <a:noFill/>
        </p:spPr>
        <p:txBody>
          <a:bodyPr vert="horz" wrap="square" lIns="0" tIns="0" rIns="0" bIns="0" rtlCol="0" anchor="ctr">
            <a:spAutoFit/>
          </a:bodyPr>
          <a:lstStyle/>
          <a:p>
            <a:r>
              <a:rPr lang="en-US" altLang="zh-CN" sz="2400" dirty="0" smtClean="0">
                <a:solidFill>
                  <a:srgbClr val="7F7F7F"/>
                </a:solidFill>
                <a:latin typeface="Impact" pitchFamily="34" charset="0"/>
                <a:ea typeface="微软雅黑" pitchFamily="34" charset="-122"/>
              </a:rPr>
              <a:t>4. 2</a:t>
            </a:r>
            <a:r>
              <a:rPr lang="en-US" altLang="zh-CN" sz="2400" dirty="0" smtClean="0">
                <a:solidFill>
                  <a:srgbClr val="CD1F06"/>
                </a:solidFill>
                <a:latin typeface="Impact" pitchFamily="34" charset="0"/>
                <a:ea typeface="微软雅黑" pitchFamily="34" charset="-122"/>
              </a:rPr>
              <a:t>    </a:t>
            </a:r>
            <a:r>
              <a:rPr lang="zh-CN" altLang="en-US" sz="2400" dirty="0" smtClean="0">
                <a:solidFill>
                  <a:srgbClr val="7F7F7F"/>
                </a:solidFill>
                <a:latin typeface="Impact" pitchFamily="34" charset="0"/>
                <a:ea typeface="微软雅黑" pitchFamily="34" charset="-122"/>
              </a:rPr>
              <a:t>网上银行业务</a:t>
            </a:r>
          </a:p>
        </p:txBody>
      </p:sp>
      <p:sp>
        <p:nvSpPr>
          <p:cNvPr id="12" name="TextBox 10"/>
          <p:cNvSpPr txBox="1"/>
          <p:nvPr/>
        </p:nvSpPr>
        <p:spPr>
          <a:xfrm>
            <a:off x="1027077" y="4143380"/>
            <a:ext cx="3834300" cy="369332"/>
          </a:xfrm>
          <a:prstGeom prst="rect">
            <a:avLst/>
          </a:prstGeom>
          <a:noFill/>
        </p:spPr>
        <p:txBody>
          <a:bodyPr vert="horz" wrap="square" lIns="0" tIns="0" rIns="0" bIns="0" rtlCol="0" anchor="ctr">
            <a:spAutoFit/>
          </a:bodyPr>
          <a:lstStyle/>
          <a:p>
            <a:r>
              <a:rPr lang="en-US" altLang="zh-CN" sz="2400" dirty="0" smtClean="0">
                <a:solidFill>
                  <a:schemeClr val="bg1"/>
                </a:solidFill>
                <a:latin typeface="Impact" pitchFamily="34" charset="0"/>
                <a:ea typeface="微软雅黑" pitchFamily="34" charset="-122"/>
              </a:rPr>
              <a:t>4. 3    </a:t>
            </a:r>
            <a:r>
              <a:rPr lang="zh-CN" altLang="en-US" sz="2400" dirty="0" smtClean="0">
                <a:solidFill>
                  <a:schemeClr val="bg1"/>
                </a:solidFill>
                <a:latin typeface="Impact" pitchFamily="34" charset="0"/>
                <a:ea typeface="微软雅黑" pitchFamily="34" charset="-122"/>
              </a:rPr>
              <a:t>电子支付存在的问题</a:t>
            </a:r>
          </a:p>
        </p:txBody>
      </p:sp>
    </p:spTree>
    <p:extLst>
      <p:ext uri="{BB962C8B-B14F-4D97-AF65-F5344CB8AC3E}">
        <p14:creationId xmlns:p14="http://schemas.microsoft.com/office/powerpoint/2010/main" xmlns="" val="31035630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5"/>
          <p:cNvSpPr txBox="1">
            <a:spLocks noChangeArrowheads="1"/>
          </p:cNvSpPr>
          <p:nvPr/>
        </p:nvSpPr>
        <p:spPr bwMode="auto">
          <a:xfrm>
            <a:off x="2867074" y="2143116"/>
            <a:ext cx="3660730" cy="817245"/>
          </a:xfrm>
          <a:prstGeom prst="round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p>
            <a:pPr indent="457200" defTabSz="1221181" fontAlgn="auto">
              <a:lnSpc>
                <a:spcPct val="150000"/>
              </a:lnSpc>
              <a:spcBef>
                <a:spcPts val="0"/>
              </a:spcBef>
              <a:spcAft>
                <a:spcPts val="0"/>
              </a:spcAft>
              <a:defRPr/>
            </a:pPr>
            <a:r>
              <a:rPr lang="zh-CN" altLang="en-US" sz="2800" b="1" dirty="0" smtClean="0">
                <a:solidFill>
                  <a:schemeClr val="bg1"/>
                </a:solidFill>
                <a:latin typeface="微软雅黑" pitchFamily="34" charset="-122"/>
                <a:ea typeface="微软雅黑" pitchFamily="34" charset="-122"/>
              </a:rPr>
              <a:t>网上支付的隐患</a:t>
            </a:r>
          </a:p>
        </p:txBody>
      </p:sp>
      <p:sp>
        <p:nvSpPr>
          <p:cNvPr id="46" name="矩形 17"/>
          <p:cNvSpPr>
            <a:spLocks noChangeArrowheads="1"/>
          </p:cNvSpPr>
          <p:nvPr/>
        </p:nvSpPr>
        <p:spPr bwMode="auto">
          <a:xfrm rot="20868212">
            <a:off x="877028" y="1596997"/>
            <a:ext cx="1354102" cy="1358931"/>
          </a:xfrm>
          <a:prstGeom prst="rect">
            <a:avLst/>
          </a:prstGeom>
          <a:solidFill>
            <a:srgbClr val="7030A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导读</a:t>
            </a:r>
            <a:endParaRPr lang="zh-CN" altLang="en-US" sz="3200" b="1" dirty="0">
              <a:solidFill>
                <a:srgbClr val="FFFFFF"/>
              </a:solidFill>
              <a:latin typeface="微软雅黑" pitchFamily="34" charset="-122"/>
              <a:ea typeface="微软雅黑" pitchFamily="34" charset="-122"/>
            </a:endParaRPr>
          </a:p>
        </p:txBody>
      </p:sp>
      <p:sp>
        <p:nvSpPr>
          <p:cNvPr id="48" name="矩形 17"/>
          <p:cNvSpPr>
            <a:spLocks noChangeArrowheads="1"/>
          </p:cNvSpPr>
          <p:nvPr/>
        </p:nvSpPr>
        <p:spPr bwMode="auto">
          <a:xfrm rot="20818597">
            <a:off x="877027" y="3525824"/>
            <a:ext cx="1354102" cy="1358931"/>
          </a:xfrm>
          <a:prstGeom prst="rect">
            <a:avLst/>
          </a:prstGeom>
          <a:solidFill>
            <a:schemeClr val="accent5">
              <a:lumMod val="60000"/>
              <a:lumOff val="40000"/>
            </a:schemeClr>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任务</a:t>
            </a:r>
            <a:endParaRPr lang="en-US" altLang="zh-CN" sz="3200" b="1" dirty="0" smtClean="0">
              <a:solidFill>
                <a:srgbClr val="FFFFFF"/>
              </a:solidFill>
              <a:latin typeface="微软雅黑" pitchFamily="34" charset="-122"/>
              <a:ea typeface="微软雅黑" pitchFamily="34" charset="-122"/>
            </a:endParaRPr>
          </a:p>
          <a:p>
            <a:pPr algn="ctr"/>
            <a:r>
              <a:rPr lang="zh-CN" altLang="en-US" sz="3200" b="1" dirty="0" smtClean="0">
                <a:solidFill>
                  <a:srgbClr val="FFFFFF"/>
                </a:solidFill>
                <a:latin typeface="微软雅黑" pitchFamily="34" charset="-122"/>
                <a:ea typeface="微软雅黑" pitchFamily="34" charset="-122"/>
              </a:rPr>
              <a:t>解析</a:t>
            </a:r>
            <a:endParaRPr lang="zh-CN" altLang="en-US" sz="3200" b="1" dirty="0">
              <a:solidFill>
                <a:srgbClr val="FFFFFF"/>
              </a:solidFill>
              <a:latin typeface="微软雅黑" pitchFamily="34" charset="-122"/>
              <a:ea typeface="微软雅黑" pitchFamily="34" charset="-122"/>
            </a:endParaRPr>
          </a:p>
        </p:txBody>
      </p:sp>
      <p:sp>
        <p:nvSpPr>
          <p:cNvPr id="8" name="TextBox 5"/>
          <p:cNvSpPr txBox="1">
            <a:spLocks noChangeArrowheads="1"/>
          </p:cNvSpPr>
          <p:nvPr/>
        </p:nvSpPr>
        <p:spPr bwMode="auto">
          <a:xfrm>
            <a:off x="2867074" y="4040515"/>
            <a:ext cx="8232761" cy="1065398"/>
          </a:xfrm>
          <a:prstGeom prst="roundRect">
            <a:avLst/>
          </a:prstGeom>
          <a:ln w="38100">
            <a:solidFill>
              <a:schemeClr val="accent6">
                <a:lumMod val="60000"/>
                <a:lumOff val="40000"/>
              </a:schemeClr>
            </a:solidFill>
            <a:prstDash val="dashDot"/>
            <a:headEnd/>
            <a:tailEnd/>
          </a:ln>
        </p:spPr>
        <p:style>
          <a:lnRef idx="2">
            <a:schemeClr val="accent5"/>
          </a:lnRef>
          <a:fillRef idx="1">
            <a:schemeClr val="lt1"/>
          </a:fillRef>
          <a:effectRef idx="0">
            <a:schemeClr val="accent5"/>
          </a:effectRef>
          <a:fontRef idx="minor">
            <a:schemeClr val="dk1"/>
          </a:fontRef>
        </p:style>
        <p:txBody>
          <a:bodyPr wrap="square">
            <a:spAutoFit/>
          </a:bodyPr>
          <a:lstStyle/>
          <a:p>
            <a:pPr indent="457200" defTabSz="1221181" fontAlgn="auto">
              <a:lnSpc>
                <a:spcPct val="150000"/>
              </a:lnSpc>
              <a:spcBef>
                <a:spcPts val="0"/>
              </a:spcBef>
              <a:spcAft>
                <a:spcPts val="0"/>
              </a:spcAft>
              <a:defRPr/>
            </a:pPr>
            <a:r>
              <a:rPr lang="zh-CN" altLang="en-US" sz="2000" dirty="0" smtClean="0"/>
              <a:t>安全隐患不仅存在网上，在实体中也是个大问题。所以出现安全隐患问题时，不应该是互相推卸责任，而是找出原因，解决问题。</a:t>
            </a:r>
            <a:endParaRPr lang="zh-CN" altLang="en-US" sz="2000" dirty="0"/>
          </a:p>
        </p:txBody>
      </p:sp>
      <p:pic>
        <p:nvPicPr>
          <p:cNvPr id="1027" name="Picture 3" descr="C:\Documents and Settings\Administrator\桌面\男性小人 (5)副本.png"/>
          <p:cNvPicPr>
            <a:picLocks noChangeAspect="1" noChangeArrowheads="1"/>
          </p:cNvPicPr>
          <p:nvPr/>
        </p:nvPicPr>
        <p:blipFill>
          <a:blip r:embed="rId2"/>
          <a:srcRect/>
          <a:stretch>
            <a:fillRect/>
          </a:stretch>
        </p:blipFill>
        <p:spPr bwMode="auto">
          <a:xfrm>
            <a:off x="9385323" y="428604"/>
            <a:ext cx="1857388" cy="3395537"/>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70216" y="1857364"/>
            <a:ext cx="9028133" cy="4143404"/>
          </a:xfrm>
          <a:prstGeom prst="rect">
            <a:avLst/>
          </a:prstGeom>
          <a:solidFill>
            <a:srgbClr val="00B0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1181" fontAlgn="auto">
              <a:spcBef>
                <a:spcPts val="0"/>
              </a:spcBef>
              <a:spcAft>
                <a:spcPts val="0"/>
              </a:spcAft>
              <a:defRPr/>
            </a:pPr>
            <a:endParaRPr lang="zh-CN" altLang="en-US"/>
          </a:p>
        </p:txBody>
      </p:sp>
      <p:sp>
        <p:nvSpPr>
          <p:cNvPr id="9" name="矩形 17"/>
          <p:cNvSpPr>
            <a:spLocks noChangeArrowheads="1"/>
          </p:cNvSpPr>
          <p:nvPr/>
        </p:nvSpPr>
        <p:spPr bwMode="auto">
          <a:xfrm rot="20868212">
            <a:off x="941029" y="1056371"/>
            <a:ext cx="1354102" cy="1358931"/>
          </a:xfrm>
          <a:prstGeom prst="rect">
            <a:avLst/>
          </a:prstGeom>
          <a:solidFill>
            <a:srgbClr val="FF000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相关知识</a:t>
            </a:r>
            <a:endParaRPr lang="zh-CN" altLang="en-US" sz="3200" b="1" dirty="0">
              <a:solidFill>
                <a:srgbClr val="FFFFFF"/>
              </a:solidFill>
              <a:latin typeface="微软雅黑" pitchFamily="34" charset="-122"/>
              <a:ea typeface="微软雅黑" pitchFamily="34" charset="-122"/>
            </a:endParaRPr>
          </a:p>
        </p:txBody>
      </p:sp>
      <p:sp>
        <p:nvSpPr>
          <p:cNvPr id="10" name="矩形 9"/>
          <p:cNvSpPr/>
          <p:nvPr/>
        </p:nvSpPr>
        <p:spPr>
          <a:xfrm>
            <a:off x="2598713" y="1048392"/>
            <a:ext cx="6593472"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4.3.1  </a:t>
            </a:r>
            <a:r>
              <a:rPr lang="zh-CN" altLang="en-US" sz="2800" b="1" dirty="0" smtClean="0">
                <a:solidFill>
                  <a:srgbClr val="7030A0"/>
                </a:solidFill>
                <a:latin typeface="Arial" pitchFamily="34" charset="0"/>
                <a:ea typeface="宋体" pitchFamily="2" charset="-122"/>
              </a:rPr>
              <a:t>电子支付业务发展存在的主要问题</a:t>
            </a:r>
          </a:p>
        </p:txBody>
      </p:sp>
      <p:sp>
        <p:nvSpPr>
          <p:cNvPr id="2" name="Rectangle 1"/>
          <p:cNvSpPr>
            <a:spLocks noChangeArrowheads="1"/>
          </p:cNvSpPr>
          <p:nvPr/>
        </p:nvSpPr>
        <p:spPr bwMode="auto">
          <a:xfrm>
            <a:off x="3540316" y="1957529"/>
            <a:ext cx="5202065" cy="39003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．网上支付硬件设施落后</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．电子支付业务的支撑系统存在安全隐患</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）信息泄漏</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）假冒通信</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3</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）假冒信息</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3</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．信用风险的恶性循环会危及银行业</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4</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．技术规范和实施标准缺乏统一规划</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5</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．相关法律法规缺乏</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6</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．监管措施不完善带来风险</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7</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．诚信度太低和认知缺失</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55705" y="1048392"/>
            <a:ext cx="7515199" cy="523220"/>
          </a:xfrm>
          <a:prstGeom prst="rect">
            <a:avLst/>
          </a:prstGeom>
        </p:spPr>
        <p:txBody>
          <a:bodyPr wrap="none">
            <a:spAutoFit/>
          </a:bodyPr>
          <a:lstStyle/>
          <a:p>
            <a:pPr defTabSz="1220788" fontAlgn="base">
              <a:spcBef>
                <a:spcPct val="0"/>
              </a:spcBef>
              <a:spcAft>
                <a:spcPct val="0"/>
              </a:spcAft>
            </a:pPr>
            <a:r>
              <a:rPr lang="en-US" altLang="en-US" sz="2800" b="1" dirty="0" smtClean="0">
                <a:solidFill>
                  <a:srgbClr val="7030A0"/>
                </a:solidFill>
                <a:latin typeface="Arial" pitchFamily="34" charset="0"/>
                <a:ea typeface="宋体" pitchFamily="2" charset="-122"/>
              </a:rPr>
              <a:t>4.3.2  </a:t>
            </a:r>
            <a:r>
              <a:rPr lang="zh-CN" altLang="en-US" sz="2800" b="1" dirty="0" smtClean="0">
                <a:solidFill>
                  <a:srgbClr val="7030A0"/>
                </a:solidFill>
                <a:latin typeface="Arial" pitchFamily="34" charset="0"/>
                <a:ea typeface="宋体" pitchFamily="2" charset="-122"/>
              </a:rPr>
              <a:t>加快发展我国电子支付业务的有关建议</a:t>
            </a:r>
          </a:p>
        </p:txBody>
      </p:sp>
      <p:sp>
        <p:nvSpPr>
          <p:cNvPr id="7169" name="Rectangle 1"/>
          <p:cNvSpPr>
            <a:spLocks noChangeArrowheads="1"/>
          </p:cNvSpPr>
          <p:nvPr/>
        </p:nvSpPr>
        <p:spPr bwMode="auto">
          <a:xfrm>
            <a:off x="1442824" y="2000240"/>
            <a:ext cx="6227987" cy="351564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．提高网上银行的安全性</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．健全必要的法律保障体系</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3</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．加强网络基础设施建设</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4</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．银监局要强化对电子支付业务的风险控制</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）人民银行要加快信息管理系统的建设</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）银监会要严格市场准入、退出和市场运行机制</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5</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．改变监管方式和创新监管手段</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6</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．加快人才的培养和技术培训</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a:p>
            <a:pPr marL="0" marR="0" lvl="0" indent="269875" algn="l" defTabSz="914400" rtl="0" eaLnBrk="0" fontAlgn="base" latinLnBrk="0" hangingPunct="0">
              <a:lnSpc>
                <a:spcPct val="125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7</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．建立社会信用体系</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endParaRPr>
          </a:p>
        </p:txBody>
      </p:sp>
      <p:pic>
        <p:nvPicPr>
          <p:cNvPr id="9218" name="Picture 2" descr="C:\Documents and Settings\Administrator\桌面\女性小人 (8).png"/>
          <p:cNvPicPr>
            <a:picLocks noChangeAspect="1" noChangeArrowheads="1"/>
          </p:cNvPicPr>
          <p:nvPr/>
        </p:nvPicPr>
        <p:blipFill>
          <a:blip r:embed="rId2" cstate="print"/>
          <a:srcRect/>
          <a:stretch>
            <a:fillRect/>
          </a:stretch>
        </p:blipFill>
        <p:spPr bwMode="auto">
          <a:xfrm>
            <a:off x="7670811" y="1500174"/>
            <a:ext cx="3217781" cy="4691070"/>
          </a:xfrm>
          <a:prstGeom prst="rect">
            <a:avLst/>
          </a:prstGeom>
          <a:noFill/>
        </p:spPr>
      </p:pic>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Administrator\桌面\胖身子小人-蓝 (3)紫色.png"/>
          <p:cNvPicPr>
            <a:picLocks noChangeAspect="1" noChangeArrowheads="1"/>
          </p:cNvPicPr>
          <p:nvPr/>
        </p:nvPicPr>
        <p:blipFill>
          <a:blip r:embed="rId2" cstate="print"/>
          <a:srcRect/>
          <a:stretch>
            <a:fillRect/>
          </a:stretch>
        </p:blipFill>
        <p:spPr bwMode="auto">
          <a:xfrm>
            <a:off x="3313093" y="646114"/>
            <a:ext cx="6143668" cy="5756746"/>
          </a:xfrm>
          <a:prstGeom prst="rect">
            <a:avLst/>
          </a:prstGeom>
          <a:noFill/>
        </p:spPr>
      </p:pic>
      <p:sp>
        <p:nvSpPr>
          <p:cNvPr id="7" name="矩形 17"/>
          <p:cNvSpPr>
            <a:spLocks noChangeArrowheads="1"/>
          </p:cNvSpPr>
          <p:nvPr/>
        </p:nvSpPr>
        <p:spPr bwMode="auto">
          <a:xfrm rot="20868212">
            <a:off x="941029" y="1770750"/>
            <a:ext cx="1354102" cy="1358931"/>
          </a:xfrm>
          <a:prstGeom prst="rect">
            <a:avLst/>
          </a:prstGeom>
          <a:solidFill>
            <a:srgbClr val="00B0F0"/>
          </a:solidFill>
          <a:ln w="9525">
            <a:noFill/>
            <a:miter lim="800000"/>
            <a:headEnd/>
            <a:tailEnd/>
          </a:ln>
        </p:spPr>
        <p:txBody>
          <a:bodyPr anchor="ctr"/>
          <a:lstStyle/>
          <a:p>
            <a:pPr algn="ctr"/>
            <a:r>
              <a:rPr lang="zh-CN" altLang="en-US" sz="3200" b="1" dirty="0" smtClean="0">
                <a:solidFill>
                  <a:srgbClr val="FFFFFF"/>
                </a:solidFill>
                <a:latin typeface="微软雅黑" pitchFamily="34" charset="-122"/>
                <a:ea typeface="微软雅黑" pitchFamily="34" charset="-122"/>
              </a:rPr>
              <a:t>拓展提高</a:t>
            </a:r>
            <a:endParaRPr lang="zh-CN" altLang="en-US" sz="3200" b="1" dirty="0">
              <a:solidFill>
                <a:srgbClr val="FFFFFF"/>
              </a:solidFill>
              <a:latin typeface="微软雅黑" pitchFamily="34" charset="-122"/>
              <a:ea typeface="微软雅黑" pitchFamily="34" charset="-122"/>
            </a:endParaRPr>
          </a:p>
        </p:txBody>
      </p:sp>
      <p:sp>
        <p:nvSpPr>
          <p:cNvPr id="4" name="矩形 3"/>
          <p:cNvSpPr/>
          <p:nvPr/>
        </p:nvSpPr>
        <p:spPr>
          <a:xfrm>
            <a:off x="3774379" y="2166246"/>
            <a:ext cx="4079963" cy="584775"/>
          </a:xfrm>
          <a:prstGeom prst="rect">
            <a:avLst/>
          </a:prstGeom>
        </p:spPr>
        <p:txBody>
          <a:bodyPr wrap="none">
            <a:spAutoFit/>
          </a:bodyPr>
          <a:lstStyle/>
          <a:p>
            <a:r>
              <a:rPr lang="en-US" sz="3200" dirty="0" smtClean="0">
                <a:latin typeface="方正舒体" pitchFamily="2" charset="-122"/>
                <a:ea typeface="方正舒体" pitchFamily="2" charset="-122"/>
              </a:rPr>
              <a:t>7</a:t>
            </a:r>
            <a:r>
              <a:rPr lang="zh-CN" altLang="en-US" sz="3200" dirty="0" smtClean="0">
                <a:latin typeface="方正舒体" pitchFamily="2" charset="-122"/>
                <a:ea typeface="方正舒体" pitchFamily="2" charset="-122"/>
              </a:rPr>
              <a:t>大移动支付安全常识</a:t>
            </a:r>
            <a:endParaRPr lang="zh-CN" altLang="en-US" sz="3200" dirty="0">
              <a:latin typeface="方正舒体" pitchFamily="2" charset="-122"/>
              <a:ea typeface="方正舒体" pitchFamily="2" charset="-122"/>
            </a:endParaRPr>
          </a:p>
        </p:txBody>
      </p:sp>
    </p:spTree>
    <p:extLst>
      <p:ext uri="{BB962C8B-B14F-4D97-AF65-F5344CB8AC3E}">
        <p14:creationId xmlns:p14="http://schemas.microsoft.com/office/powerpoint/2010/main" xmlns="" val="358619648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未知"/>
          <p:cNvSpPr>
            <a:spLocks/>
          </p:cNvSpPr>
          <p:nvPr/>
        </p:nvSpPr>
        <p:spPr bwMode="auto">
          <a:xfrm>
            <a:off x="2137203" y="2995302"/>
            <a:ext cx="650177" cy="226000"/>
          </a:xfrm>
          <a:custGeom>
            <a:avLst/>
            <a:gdLst>
              <a:gd name="T0" fmla="*/ 2147483647 w 130"/>
              <a:gd name="T1" fmla="*/ 2147483647 h 60"/>
              <a:gd name="T2" fmla="*/ 2147483647 w 130"/>
              <a:gd name="T3" fmla="*/ 2147483647 h 60"/>
              <a:gd name="T4" fmla="*/ 2147483647 w 130"/>
              <a:gd name="T5" fmla="*/ 2147483647 h 60"/>
              <a:gd name="T6" fmla="*/ 2147483647 w 130"/>
              <a:gd name="T7" fmla="*/ 2147483647 h 60"/>
              <a:gd name="T8" fmla="*/ 2147483647 w 130"/>
              <a:gd name="T9" fmla="*/ 2147483647 h 60"/>
              <a:gd name="T10" fmla="*/ 2147483647 w 130"/>
              <a:gd name="T11" fmla="*/ 2147483647 h 60"/>
              <a:gd name="T12" fmla="*/ 2147483647 w 130"/>
              <a:gd name="T13" fmla="*/ 2147483647 h 60"/>
              <a:gd name="T14" fmla="*/ 2147483647 w 130"/>
              <a:gd name="T15" fmla="*/ 2147483647 h 60"/>
              <a:gd name="T16" fmla="*/ 2147483647 w 130"/>
              <a:gd name="T17" fmla="*/ 2147483647 h 60"/>
              <a:gd name="T18" fmla="*/ 2147483647 w 130"/>
              <a:gd name="T19" fmla="*/ 0 h 60"/>
              <a:gd name="T20" fmla="*/ 2147483647 w 130"/>
              <a:gd name="T21" fmla="*/ 0 h 60"/>
              <a:gd name="T22" fmla="*/ 2147483647 w 130"/>
              <a:gd name="T23" fmla="*/ 21474836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60"/>
              <a:gd name="T38" fmla="*/ 130 w 130"/>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60">
                <a:moveTo>
                  <a:pt x="3" y="11"/>
                </a:moveTo>
                <a:cubicBezTo>
                  <a:pt x="0" y="40"/>
                  <a:pt x="27" y="60"/>
                  <a:pt x="61" y="60"/>
                </a:cubicBezTo>
                <a:cubicBezTo>
                  <a:pt x="97" y="60"/>
                  <a:pt x="130" y="46"/>
                  <a:pt x="129" y="22"/>
                </a:cubicBezTo>
                <a:cubicBezTo>
                  <a:pt x="129" y="12"/>
                  <a:pt x="122" y="6"/>
                  <a:pt x="118" y="4"/>
                </a:cubicBezTo>
                <a:cubicBezTo>
                  <a:pt x="116" y="2"/>
                  <a:pt x="114" y="1"/>
                  <a:pt x="112" y="2"/>
                </a:cubicBezTo>
                <a:cubicBezTo>
                  <a:pt x="111" y="2"/>
                  <a:pt x="114" y="4"/>
                  <a:pt x="115" y="5"/>
                </a:cubicBezTo>
                <a:cubicBezTo>
                  <a:pt x="118" y="10"/>
                  <a:pt x="119" y="16"/>
                  <a:pt x="118" y="21"/>
                </a:cubicBezTo>
                <a:cubicBezTo>
                  <a:pt x="117" y="42"/>
                  <a:pt x="94" y="56"/>
                  <a:pt x="61" y="56"/>
                </a:cubicBezTo>
                <a:cubicBezTo>
                  <a:pt x="31" y="54"/>
                  <a:pt x="6" y="37"/>
                  <a:pt x="9" y="12"/>
                </a:cubicBezTo>
                <a:cubicBezTo>
                  <a:pt x="10" y="8"/>
                  <a:pt x="11" y="4"/>
                  <a:pt x="12" y="0"/>
                </a:cubicBezTo>
                <a:cubicBezTo>
                  <a:pt x="10" y="0"/>
                  <a:pt x="8" y="0"/>
                  <a:pt x="5" y="0"/>
                </a:cubicBezTo>
                <a:cubicBezTo>
                  <a:pt x="4" y="3"/>
                  <a:pt x="3" y="7"/>
                  <a:pt x="3" y="1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75" name="未知"/>
          <p:cNvSpPr>
            <a:spLocks/>
          </p:cNvSpPr>
          <p:nvPr/>
        </p:nvSpPr>
        <p:spPr bwMode="auto">
          <a:xfrm>
            <a:off x="3312586" y="2565583"/>
            <a:ext cx="781479" cy="218043"/>
          </a:xfrm>
          <a:custGeom>
            <a:avLst/>
            <a:gdLst>
              <a:gd name="T0" fmla="*/ 2147483647 w 156"/>
              <a:gd name="T1" fmla="*/ 0 h 58"/>
              <a:gd name="T2" fmla="*/ 2147483647 w 156"/>
              <a:gd name="T3" fmla="*/ 2147483647 h 58"/>
              <a:gd name="T4" fmla="*/ 2147483647 w 156"/>
              <a:gd name="T5" fmla="*/ 2147483647 h 58"/>
              <a:gd name="T6" fmla="*/ 2147483647 w 156"/>
              <a:gd name="T7" fmla="*/ 2147483647 h 58"/>
              <a:gd name="T8" fmla="*/ 2147483647 w 156"/>
              <a:gd name="T9" fmla="*/ 2147483647 h 58"/>
              <a:gd name="T10" fmla="*/ 2147483647 w 156"/>
              <a:gd name="T11" fmla="*/ 2147483647 h 58"/>
              <a:gd name="T12" fmla="*/ 2147483647 w 156"/>
              <a:gd name="T13" fmla="*/ 2147483647 h 58"/>
              <a:gd name="T14" fmla="*/ 2147483647 w 156"/>
              <a:gd name="T15" fmla="*/ 2147483647 h 58"/>
              <a:gd name="T16" fmla="*/ 2147483647 w 156"/>
              <a:gd name="T17" fmla="*/ 2147483647 h 58"/>
              <a:gd name="T18" fmla="*/ 2147483647 w 156"/>
              <a:gd name="T19" fmla="*/ 0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58"/>
              <a:gd name="T32" fmla="*/ 156 w 156"/>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58">
                <a:moveTo>
                  <a:pt x="83" y="0"/>
                </a:moveTo>
                <a:cubicBezTo>
                  <a:pt x="49" y="0"/>
                  <a:pt x="22" y="14"/>
                  <a:pt x="9" y="32"/>
                </a:cubicBezTo>
                <a:cubicBezTo>
                  <a:pt x="4" y="38"/>
                  <a:pt x="1" y="45"/>
                  <a:pt x="1" y="51"/>
                </a:cubicBezTo>
                <a:cubicBezTo>
                  <a:pt x="0" y="55"/>
                  <a:pt x="1" y="58"/>
                  <a:pt x="2" y="58"/>
                </a:cubicBezTo>
                <a:cubicBezTo>
                  <a:pt x="3" y="58"/>
                  <a:pt x="3" y="55"/>
                  <a:pt x="4" y="50"/>
                </a:cubicBezTo>
                <a:cubicBezTo>
                  <a:pt x="7" y="44"/>
                  <a:pt x="9" y="40"/>
                  <a:pt x="13" y="35"/>
                </a:cubicBezTo>
                <a:cubicBezTo>
                  <a:pt x="26" y="20"/>
                  <a:pt x="51" y="7"/>
                  <a:pt x="82" y="7"/>
                </a:cubicBezTo>
                <a:cubicBezTo>
                  <a:pt x="124" y="7"/>
                  <a:pt x="149" y="27"/>
                  <a:pt x="147" y="50"/>
                </a:cubicBezTo>
                <a:cubicBezTo>
                  <a:pt x="150" y="50"/>
                  <a:pt x="152" y="50"/>
                  <a:pt x="155" y="50"/>
                </a:cubicBezTo>
                <a:cubicBezTo>
                  <a:pt x="156" y="18"/>
                  <a:pt x="125" y="0"/>
                  <a:pt x="83"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76" name="未知"/>
          <p:cNvSpPr>
            <a:spLocks/>
          </p:cNvSpPr>
          <p:nvPr/>
        </p:nvSpPr>
        <p:spPr bwMode="auto">
          <a:xfrm>
            <a:off x="2162515" y="2753386"/>
            <a:ext cx="1926805" cy="241916"/>
          </a:xfrm>
          <a:custGeom>
            <a:avLst/>
            <a:gdLst>
              <a:gd name="T0" fmla="*/ 2147483647 w 385"/>
              <a:gd name="T1" fmla="*/ 0 h 65"/>
              <a:gd name="T2" fmla="*/ 2147483647 w 385"/>
              <a:gd name="T3" fmla="*/ 2147483647 h 65"/>
              <a:gd name="T4" fmla="*/ 2147483647 w 385"/>
              <a:gd name="T5" fmla="*/ 2147483647 h 65"/>
              <a:gd name="T6" fmla="*/ 2147483647 w 385"/>
              <a:gd name="T7" fmla="*/ 2147483647 h 65"/>
              <a:gd name="T8" fmla="*/ 2147483647 w 385"/>
              <a:gd name="T9" fmla="*/ 2147483647 h 65"/>
              <a:gd name="T10" fmla="*/ 0 w 385"/>
              <a:gd name="T11" fmla="*/ 2147483647 h 65"/>
              <a:gd name="T12" fmla="*/ 2147483647 w 385"/>
              <a:gd name="T13" fmla="*/ 2147483647 h 65"/>
              <a:gd name="T14" fmla="*/ 2147483647 w 385"/>
              <a:gd name="T15" fmla="*/ 2147483647 h 65"/>
              <a:gd name="T16" fmla="*/ 2147483647 w 385"/>
              <a:gd name="T17" fmla="*/ 2147483647 h 65"/>
              <a:gd name="T18" fmla="*/ 2147483647 w 385"/>
              <a:gd name="T19" fmla="*/ 2147483647 h 65"/>
              <a:gd name="T20" fmla="*/ 2147483647 w 385"/>
              <a:gd name="T21" fmla="*/ 2147483647 h 65"/>
              <a:gd name="T22" fmla="*/ 2147483647 w 385"/>
              <a:gd name="T23" fmla="*/ 2147483647 h 65"/>
              <a:gd name="T24" fmla="*/ 2147483647 w 385"/>
              <a:gd name="T25" fmla="*/ 2147483647 h 65"/>
              <a:gd name="T26" fmla="*/ 2147483647 w 385"/>
              <a:gd name="T27" fmla="*/ 2147483647 h 65"/>
              <a:gd name="T28" fmla="*/ 2147483647 w 385"/>
              <a:gd name="T29" fmla="*/ 2147483647 h 65"/>
              <a:gd name="T30" fmla="*/ 2147483647 w 385"/>
              <a:gd name="T31" fmla="*/ 2147483647 h 65"/>
              <a:gd name="T32" fmla="*/ 2147483647 w 385"/>
              <a:gd name="T33" fmla="*/ 2147483647 h 65"/>
              <a:gd name="T34" fmla="*/ 2147483647 w 385"/>
              <a:gd name="T35" fmla="*/ 0 h 65"/>
              <a:gd name="T36" fmla="*/ 2147483647 w 385"/>
              <a:gd name="T37" fmla="*/ 0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5"/>
              <a:gd name="T58" fmla="*/ 0 h 65"/>
              <a:gd name="T59" fmla="*/ 385 w 385"/>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5" h="65">
                <a:moveTo>
                  <a:pt x="377" y="0"/>
                </a:moveTo>
                <a:cubicBezTo>
                  <a:pt x="377" y="1"/>
                  <a:pt x="377" y="2"/>
                  <a:pt x="377" y="2"/>
                </a:cubicBezTo>
                <a:cubicBezTo>
                  <a:pt x="372" y="28"/>
                  <a:pt x="337" y="40"/>
                  <a:pt x="290" y="37"/>
                </a:cubicBezTo>
                <a:cubicBezTo>
                  <a:pt x="255" y="35"/>
                  <a:pt x="223" y="30"/>
                  <a:pt x="197" y="26"/>
                </a:cubicBezTo>
                <a:cubicBezTo>
                  <a:pt x="168" y="21"/>
                  <a:pt x="134" y="15"/>
                  <a:pt x="106" y="14"/>
                </a:cubicBezTo>
                <a:cubicBezTo>
                  <a:pt x="55" y="13"/>
                  <a:pt x="11" y="32"/>
                  <a:pt x="0" y="65"/>
                </a:cubicBezTo>
                <a:cubicBezTo>
                  <a:pt x="3" y="65"/>
                  <a:pt x="5" y="65"/>
                  <a:pt x="7" y="65"/>
                </a:cubicBezTo>
                <a:cubicBezTo>
                  <a:pt x="19" y="38"/>
                  <a:pt x="57" y="25"/>
                  <a:pt x="100" y="28"/>
                </a:cubicBezTo>
                <a:cubicBezTo>
                  <a:pt x="129" y="29"/>
                  <a:pt x="159" y="35"/>
                  <a:pt x="188" y="41"/>
                </a:cubicBezTo>
                <a:cubicBezTo>
                  <a:pt x="213" y="45"/>
                  <a:pt x="234" y="49"/>
                  <a:pt x="254" y="51"/>
                </a:cubicBezTo>
                <a:cubicBezTo>
                  <a:pt x="256" y="52"/>
                  <a:pt x="259" y="52"/>
                  <a:pt x="262" y="52"/>
                </a:cubicBezTo>
                <a:cubicBezTo>
                  <a:pt x="262" y="53"/>
                  <a:pt x="262" y="53"/>
                  <a:pt x="262" y="53"/>
                </a:cubicBezTo>
                <a:cubicBezTo>
                  <a:pt x="261" y="53"/>
                  <a:pt x="260" y="53"/>
                  <a:pt x="260" y="54"/>
                </a:cubicBezTo>
                <a:cubicBezTo>
                  <a:pt x="262" y="54"/>
                  <a:pt x="264" y="55"/>
                  <a:pt x="266" y="56"/>
                </a:cubicBezTo>
                <a:cubicBezTo>
                  <a:pt x="267" y="55"/>
                  <a:pt x="269" y="55"/>
                  <a:pt x="270" y="54"/>
                </a:cubicBezTo>
                <a:cubicBezTo>
                  <a:pt x="274" y="53"/>
                  <a:pt x="279" y="54"/>
                  <a:pt x="284" y="54"/>
                </a:cubicBezTo>
                <a:cubicBezTo>
                  <a:pt x="337" y="55"/>
                  <a:pt x="378" y="41"/>
                  <a:pt x="384" y="9"/>
                </a:cubicBezTo>
                <a:cubicBezTo>
                  <a:pt x="384" y="6"/>
                  <a:pt x="385" y="3"/>
                  <a:pt x="385" y="0"/>
                </a:cubicBezTo>
                <a:cubicBezTo>
                  <a:pt x="382" y="0"/>
                  <a:pt x="380" y="0"/>
                  <a:pt x="377"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77" name="未知"/>
          <p:cNvSpPr>
            <a:spLocks/>
          </p:cNvSpPr>
          <p:nvPr/>
        </p:nvSpPr>
        <p:spPr bwMode="auto">
          <a:xfrm>
            <a:off x="1662621" y="2953922"/>
            <a:ext cx="1830306" cy="713015"/>
          </a:xfrm>
          <a:custGeom>
            <a:avLst/>
            <a:gdLst>
              <a:gd name="T0" fmla="*/ 2147483647 w 366"/>
              <a:gd name="T1" fmla="*/ 2147483647 h 190"/>
              <a:gd name="T2" fmla="*/ 2147483647 w 366"/>
              <a:gd name="T3" fmla="*/ 2147483647 h 190"/>
              <a:gd name="T4" fmla="*/ 2147483647 w 366"/>
              <a:gd name="T5" fmla="*/ 2147483647 h 190"/>
              <a:gd name="T6" fmla="*/ 2147483647 w 366"/>
              <a:gd name="T7" fmla="*/ 2147483647 h 190"/>
              <a:gd name="T8" fmla="*/ 2147483647 w 366"/>
              <a:gd name="T9" fmla="*/ 0 h 190"/>
              <a:gd name="T10" fmla="*/ 2147483647 w 366"/>
              <a:gd name="T11" fmla="*/ 2147483647 h 190"/>
              <a:gd name="T12" fmla="*/ 2147483647 w 366"/>
              <a:gd name="T13" fmla="*/ 2147483647 h 190"/>
              <a:gd name="T14" fmla="*/ 2147483647 w 366"/>
              <a:gd name="T15" fmla="*/ 2147483647 h 190"/>
              <a:gd name="T16" fmla="*/ 2147483647 w 366"/>
              <a:gd name="T17" fmla="*/ 2147483647 h 190"/>
              <a:gd name="T18" fmla="*/ 2147483647 w 366"/>
              <a:gd name="T19" fmla="*/ 2147483647 h 190"/>
              <a:gd name="T20" fmla="*/ 2147483647 w 366"/>
              <a:gd name="T21" fmla="*/ 2147483647 h 190"/>
              <a:gd name="T22" fmla="*/ 2147483647 w 366"/>
              <a:gd name="T23" fmla="*/ 2147483647 h 190"/>
              <a:gd name="T24" fmla="*/ 2147483647 w 366"/>
              <a:gd name="T25" fmla="*/ 2147483647 h 190"/>
              <a:gd name="T26" fmla="*/ 2147483647 w 366"/>
              <a:gd name="T27" fmla="*/ 2147483647 h 1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6"/>
              <a:gd name="T43" fmla="*/ 0 h 190"/>
              <a:gd name="T44" fmla="*/ 366 w 366"/>
              <a:gd name="T45" fmla="*/ 190 h 1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6" h="190">
                <a:moveTo>
                  <a:pt x="147" y="174"/>
                </a:moveTo>
                <a:cubicBezTo>
                  <a:pt x="182" y="165"/>
                  <a:pt x="229" y="146"/>
                  <a:pt x="267" y="111"/>
                </a:cubicBezTo>
                <a:cubicBezTo>
                  <a:pt x="295" y="84"/>
                  <a:pt x="305" y="62"/>
                  <a:pt x="328" y="34"/>
                </a:cubicBezTo>
                <a:cubicBezTo>
                  <a:pt x="342" y="18"/>
                  <a:pt x="356" y="7"/>
                  <a:pt x="366" y="2"/>
                </a:cubicBezTo>
                <a:cubicBezTo>
                  <a:pt x="364" y="1"/>
                  <a:pt x="362" y="0"/>
                  <a:pt x="360" y="0"/>
                </a:cubicBezTo>
                <a:cubicBezTo>
                  <a:pt x="331" y="9"/>
                  <a:pt x="304" y="28"/>
                  <a:pt x="278" y="56"/>
                </a:cubicBezTo>
                <a:cubicBezTo>
                  <a:pt x="247" y="88"/>
                  <a:pt x="234" y="111"/>
                  <a:pt x="203" y="138"/>
                </a:cubicBezTo>
                <a:cubicBezTo>
                  <a:pt x="180" y="157"/>
                  <a:pt x="147" y="170"/>
                  <a:pt x="129" y="173"/>
                </a:cubicBezTo>
                <a:cubicBezTo>
                  <a:pt x="108" y="171"/>
                  <a:pt x="70" y="166"/>
                  <a:pt x="47" y="166"/>
                </a:cubicBezTo>
                <a:cubicBezTo>
                  <a:pt x="26" y="166"/>
                  <a:pt x="4" y="169"/>
                  <a:pt x="2" y="180"/>
                </a:cubicBezTo>
                <a:cubicBezTo>
                  <a:pt x="0" y="190"/>
                  <a:pt x="35" y="190"/>
                  <a:pt x="55" y="189"/>
                </a:cubicBezTo>
                <a:cubicBezTo>
                  <a:pt x="70" y="189"/>
                  <a:pt x="98" y="186"/>
                  <a:pt x="113" y="183"/>
                </a:cubicBezTo>
                <a:cubicBezTo>
                  <a:pt x="116" y="184"/>
                  <a:pt x="120" y="184"/>
                  <a:pt x="124" y="184"/>
                </a:cubicBezTo>
                <a:cubicBezTo>
                  <a:pt x="130" y="178"/>
                  <a:pt x="137" y="173"/>
                  <a:pt x="147" y="174"/>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78" name="未知"/>
          <p:cNvSpPr>
            <a:spLocks/>
          </p:cNvSpPr>
          <p:nvPr/>
        </p:nvSpPr>
        <p:spPr bwMode="auto">
          <a:xfrm>
            <a:off x="2282743" y="3445712"/>
            <a:ext cx="1216512" cy="226000"/>
          </a:xfrm>
          <a:custGeom>
            <a:avLst/>
            <a:gdLst>
              <a:gd name="T0" fmla="*/ 2147483647 w 243"/>
              <a:gd name="T1" fmla="*/ 2147483647 h 60"/>
              <a:gd name="T2" fmla="*/ 2147483647 w 243"/>
              <a:gd name="T3" fmla="*/ 2147483647 h 60"/>
              <a:gd name="T4" fmla="*/ 2147483647 w 243"/>
              <a:gd name="T5" fmla="*/ 2147483647 h 60"/>
              <a:gd name="T6" fmla="*/ 2147483647 w 243"/>
              <a:gd name="T7" fmla="*/ 2147483647 h 60"/>
              <a:gd name="T8" fmla="*/ 2147483647 w 243"/>
              <a:gd name="T9" fmla="*/ 2147483647 h 60"/>
              <a:gd name="T10" fmla="*/ 2147483647 w 243"/>
              <a:gd name="T11" fmla="*/ 2147483647 h 60"/>
              <a:gd name="T12" fmla="*/ 0 w 243"/>
              <a:gd name="T13" fmla="*/ 2147483647 h 60"/>
              <a:gd name="T14" fmla="*/ 2147483647 w 243"/>
              <a:gd name="T15" fmla="*/ 2147483647 h 60"/>
              <a:gd name="T16" fmla="*/ 2147483647 w 243"/>
              <a:gd name="T17" fmla="*/ 2147483647 h 60"/>
              <a:gd name="T18" fmla="*/ 2147483647 w 243"/>
              <a:gd name="T19" fmla="*/ 2147483647 h 60"/>
              <a:gd name="T20" fmla="*/ 2147483647 w 243"/>
              <a:gd name="T21" fmla="*/ 2147483647 h 60"/>
              <a:gd name="T22" fmla="*/ 2147483647 w 243"/>
              <a:gd name="T23" fmla="*/ 2147483647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60"/>
              <a:gd name="T38" fmla="*/ 243 w 243"/>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60">
                <a:moveTo>
                  <a:pt x="234" y="4"/>
                </a:moveTo>
                <a:cubicBezTo>
                  <a:pt x="228" y="9"/>
                  <a:pt x="220" y="17"/>
                  <a:pt x="210" y="23"/>
                </a:cubicBezTo>
                <a:cubicBezTo>
                  <a:pt x="179" y="43"/>
                  <a:pt x="150" y="49"/>
                  <a:pt x="104" y="49"/>
                </a:cubicBezTo>
                <a:cubicBezTo>
                  <a:pt x="66" y="49"/>
                  <a:pt x="29" y="46"/>
                  <a:pt x="17" y="44"/>
                </a:cubicBezTo>
                <a:cubicBezTo>
                  <a:pt x="17" y="44"/>
                  <a:pt x="17" y="44"/>
                  <a:pt x="17" y="44"/>
                </a:cubicBezTo>
                <a:cubicBezTo>
                  <a:pt x="19" y="44"/>
                  <a:pt x="21" y="43"/>
                  <a:pt x="23" y="43"/>
                </a:cubicBezTo>
                <a:cubicBezTo>
                  <a:pt x="13" y="42"/>
                  <a:pt x="6" y="47"/>
                  <a:pt x="0" y="53"/>
                </a:cubicBezTo>
                <a:cubicBezTo>
                  <a:pt x="22" y="56"/>
                  <a:pt x="60" y="60"/>
                  <a:pt x="96" y="60"/>
                </a:cubicBezTo>
                <a:cubicBezTo>
                  <a:pt x="147" y="60"/>
                  <a:pt x="181" y="50"/>
                  <a:pt x="212" y="28"/>
                </a:cubicBezTo>
                <a:cubicBezTo>
                  <a:pt x="221" y="21"/>
                  <a:pt x="231" y="13"/>
                  <a:pt x="237" y="8"/>
                </a:cubicBezTo>
                <a:cubicBezTo>
                  <a:pt x="241" y="5"/>
                  <a:pt x="243" y="2"/>
                  <a:pt x="241" y="1"/>
                </a:cubicBezTo>
                <a:cubicBezTo>
                  <a:pt x="239" y="0"/>
                  <a:pt x="237" y="1"/>
                  <a:pt x="234" y="4"/>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79" name="未知"/>
          <p:cNvSpPr>
            <a:spLocks noEditPoints="1"/>
          </p:cNvSpPr>
          <p:nvPr/>
        </p:nvSpPr>
        <p:spPr bwMode="auto">
          <a:xfrm>
            <a:off x="4258586" y="3284964"/>
            <a:ext cx="620121" cy="375606"/>
          </a:xfrm>
          <a:custGeom>
            <a:avLst/>
            <a:gdLst>
              <a:gd name="T0" fmla="*/ 2147483647 w 124"/>
              <a:gd name="T1" fmla="*/ 2147483647 h 100"/>
              <a:gd name="T2" fmla="*/ 2147483647 w 124"/>
              <a:gd name="T3" fmla="*/ 2147483647 h 100"/>
              <a:gd name="T4" fmla="*/ 2147483647 w 124"/>
              <a:gd name="T5" fmla="*/ 2147483647 h 100"/>
              <a:gd name="T6" fmla="*/ 2147483647 w 124"/>
              <a:gd name="T7" fmla="*/ 2147483647 h 100"/>
              <a:gd name="T8" fmla="*/ 2147483647 w 124"/>
              <a:gd name="T9" fmla="*/ 2147483647 h 100"/>
              <a:gd name="T10" fmla="*/ 2147483647 w 124"/>
              <a:gd name="T11" fmla="*/ 2147483647 h 100"/>
              <a:gd name="T12" fmla="*/ 2147483647 w 124"/>
              <a:gd name="T13" fmla="*/ 2147483647 h 100"/>
              <a:gd name="T14" fmla="*/ 2147483647 w 124"/>
              <a:gd name="T15" fmla="*/ 2147483647 h 100"/>
              <a:gd name="T16" fmla="*/ 2147483647 w 124"/>
              <a:gd name="T17" fmla="*/ 2147483647 h 100"/>
              <a:gd name="T18" fmla="*/ 2147483647 w 124"/>
              <a:gd name="T19" fmla="*/ 2147483647 h 100"/>
              <a:gd name="T20" fmla="*/ 2147483647 w 124"/>
              <a:gd name="T21" fmla="*/ 2147483647 h 100"/>
              <a:gd name="T22" fmla="*/ 2147483647 w 124"/>
              <a:gd name="T23" fmla="*/ 2147483647 h 100"/>
              <a:gd name="T24" fmla="*/ 2147483647 w 124"/>
              <a:gd name="T25" fmla="*/ 2147483647 h 100"/>
              <a:gd name="T26" fmla="*/ 2147483647 w 124"/>
              <a:gd name="T27" fmla="*/ 2147483647 h 100"/>
              <a:gd name="T28" fmla="*/ 2147483647 w 124"/>
              <a:gd name="T29" fmla="*/ 2147483647 h 100"/>
              <a:gd name="T30" fmla="*/ 2147483647 w 124"/>
              <a:gd name="T31" fmla="*/ 2147483647 h 100"/>
              <a:gd name="T32" fmla="*/ 2147483647 w 124"/>
              <a:gd name="T33" fmla="*/ 2147483647 h 100"/>
              <a:gd name="T34" fmla="*/ 2147483647 w 124"/>
              <a:gd name="T35" fmla="*/ 2147483647 h 100"/>
              <a:gd name="T36" fmla="*/ 2147483647 w 124"/>
              <a:gd name="T37" fmla="*/ 2147483647 h 100"/>
              <a:gd name="T38" fmla="*/ 2147483647 w 124"/>
              <a:gd name="T39" fmla="*/ 2147483647 h 100"/>
              <a:gd name="T40" fmla="*/ 2147483647 w 124"/>
              <a:gd name="T41" fmla="*/ 2147483647 h 100"/>
              <a:gd name="T42" fmla="*/ 2147483647 w 124"/>
              <a:gd name="T43" fmla="*/ 2147483647 h 1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00"/>
              <a:gd name="T68" fmla="*/ 124 w 124"/>
              <a:gd name="T69" fmla="*/ 100 h 1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00">
                <a:moveTo>
                  <a:pt x="121" y="23"/>
                </a:moveTo>
                <a:cubicBezTo>
                  <a:pt x="124" y="14"/>
                  <a:pt x="120" y="4"/>
                  <a:pt x="109" y="3"/>
                </a:cubicBezTo>
                <a:cubicBezTo>
                  <a:pt x="95" y="0"/>
                  <a:pt x="76" y="7"/>
                  <a:pt x="55" y="18"/>
                </a:cubicBezTo>
                <a:cubicBezTo>
                  <a:pt x="44" y="23"/>
                  <a:pt x="35" y="29"/>
                  <a:pt x="29" y="33"/>
                </a:cubicBezTo>
                <a:cubicBezTo>
                  <a:pt x="24" y="37"/>
                  <a:pt x="15" y="45"/>
                  <a:pt x="13" y="46"/>
                </a:cubicBezTo>
                <a:cubicBezTo>
                  <a:pt x="7" y="52"/>
                  <a:pt x="4" y="55"/>
                  <a:pt x="5" y="57"/>
                </a:cubicBezTo>
                <a:cubicBezTo>
                  <a:pt x="6" y="58"/>
                  <a:pt x="8" y="57"/>
                  <a:pt x="10" y="55"/>
                </a:cubicBezTo>
                <a:cubicBezTo>
                  <a:pt x="14" y="52"/>
                  <a:pt x="16" y="50"/>
                  <a:pt x="17" y="49"/>
                </a:cubicBezTo>
                <a:cubicBezTo>
                  <a:pt x="18" y="49"/>
                  <a:pt x="18" y="49"/>
                  <a:pt x="18" y="49"/>
                </a:cubicBezTo>
                <a:cubicBezTo>
                  <a:pt x="8" y="61"/>
                  <a:pt x="4" y="69"/>
                  <a:pt x="3" y="78"/>
                </a:cubicBezTo>
                <a:cubicBezTo>
                  <a:pt x="0" y="95"/>
                  <a:pt x="13" y="100"/>
                  <a:pt x="25" y="100"/>
                </a:cubicBezTo>
                <a:cubicBezTo>
                  <a:pt x="46" y="98"/>
                  <a:pt x="71" y="80"/>
                  <a:pt x="85" y="68"/>
                </a:cubicBezTo>
                <a:cubicBezTo>
                  <a:pt x="86" y="68"/>
                  <a:pt x="86" y="68"/>
                  <a:pt x="86" y="68"/>
                </a:cubicBezTo>
                <a:cubicBezTo>
                  <a:pt x="101" y="55"/>
                  <a:pt x="113" y="39"/>
                  <a:pt x="123" y="21"/>
                </a:cubicBezTo>
                <a:cubicBezTo>
                  <a:pt x="123" y="22"/>
                  <a:pt x="122" y="23"/>
                  <a:pt x="121" y="23"/>
                </a:cubicBezTo>
                <a:close/>
                <a:moveTo>
                  <a:pt x="79" y="66"/>
                </a:moveTo>
                <a:cubicBezTo>
                  <a:pt x="64" y="79"/>
                  <a:pt x="44" y="91"/>
                  <a:pt x="33" y="91"/>
                </a:cubicBezTo>
                <a:cubicBezTo>
                  <a:pt x="29" y="91"/>
                  <a:pt x="27" y="90"/>
                  <a:pt x="26" y="86"/>
                </a:cubicBezTo>
                <a:cubicBezTo>
                  <a:pt x="25" y="79"/>
                  <a:pt x="34" y="64"/>
                  <a:pt x="57" y="43"/>
                </a:cubicBezTo>
                <a:cubicBezTo>
                  <a:pt x="76" y="23"/>
                  <a:pt x="96" y="8"/>
                  <a:pt x="107" y="8"/>
                </a:cubicBezTo>
                <a:cubicBezTo>
                  <a:pt x="113" y="8"/>
                  <a:pt x="118" y="11"/>
                  <a:pt x="117" y="18"/>
                </a:cubicBezTo>
                <a:cubicBezTo>
                  <a:pt x="116" y="27"/>
                  <a:pt x="97" y="50"/>
                  <a:pt x="79" y="66"/>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0" name="未知"/>
          <p:cNvSpPr>
            <a:spLocks/>
          </p:cNvSpPr>
          <p:nvPr/>
        </p:nvSpPr>
        <p:spPr bwMode="auto">
          <a:xfrm>
            <a:off x="5063795" y="3296105"/>
            <a:ext cx="444525" cy="356508"/>
          </a:xfrm>
          <a:custGeom>
            <a:avLst/>
            <a:gdLst>
              <a:gd name="T0" fmla="*/ 2147483647 w 89"/>
              <a:gd name="T1" fmla="*/ 2147483647 h 95"/>
              <a:gd name="T2" fmla="*/ 2147483647 w 89"/>
              <a:gd name="T3" fmla="*/ 2147483647 h 95"/>
              <a:gd name="T4" fmla="*/ 2147483647 w 89"/>
              <a:gd name="T5" fmla="*/ 0 h 95"/>
              <a:gd name="T6" fmla="*/ 2147483647 w 89"/>
              <a:gd name="T7" fmla="*/ 2147483647 h 95"/>
              <a:gd name="T8" fmla="*/ 2147483647 w 89"/>
              <a:gd name="T9" fmla="*/ 2147483647 h 95"/>
              <a:gd name="T10" fmla="*/ 2147483647 w 89"/>
              <a:gd name="T11" fmla="*/ 2147483647 h 95"/>
              <a:gd name="T12" fmla="*/ 2147483647 w 89"/>
              <a:gd name="T13" fmla="*/ 2147483647 h 95"/>
              <a:gd name="T14" fmla="*/ 2147483647 w 89"/>
              <a:gd name="T15" fmla="*/ 2147483647 h 95"/>
              <a:gd name="T16" fmla="*/ 2147483647 w 89"/>
              <a:gd name="T17" fmla="*/ 2147483647 h 95"/>
              <a:gd name="T18" fmla="*/ 2147483647 w 89"/>
              <a:gd name="T19" fmla="*/ 2147483647 h 95"/>
              <a:gd name="T20" fmla="*/ 2147483647 w 89"/>
              <a:gd name="T21" fmla="*/ 2147483647 h 95"/>
              <a:gd name="T22" fmla="*/ 2147483647 w 89"/>
              <a:gd name="T23" fmla="*/ 2147483647 h 95"/>
              <a:gd name="T24" fmla="*/ 2147483647 w 89"/>
              <a:gd name="T25" fmla="*/ 2147483647 h 95"/>
              <a:gd name="T26" fmla="*/ 2147483647 w 89"/>
              <a:gd name="T27" fmla="*/ 2147483647 h 95"/>
              <a:gd name="T28" fmla="*/ 2147483647 w 89"/>
              <a:gd name="T29" fmla="*/ 2147483647 h 95"/>
              <a:gd name="T30" fmla="*/ 2147483647 w 89"/>
              <a:gd name="T31" fmla="*/ 2147483647 h 95"/>
              <a:gd name="T32" fmla="*/ 2147483647 w 89"/>
              <a:gd name="T33" fmla="*/ 2147483647 h 95"/>
              <a:gd name="T34" fmla="*/ 2147483647 w 89"/>
              <a:gd name="T35" fmla="*/ 2147483647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95"/>
              <a:gd name="T56" fmla="*/ 89 w 89"/>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95">
                <a:moveTo>
                  <a:pt x="77" y="35"/>
                </a:moveTo>
                <a:cubicBezTo>
                  <a:pt x="85" y="25"/>
                  <a:pt x="89" y="18"/>
                  <a:pt x="89" y="12"/>
                </a:cubicBezTo>
                <a:cubicBezTo>
                  <a:pt x="89" y="6"/>
                  <a:pt x="86" y="0"/>
                  <a:pt x="75" y="0"/>
                </a:cubicBezTo>
                <a:cubicBezTo>
                  <a:pt x="64" y="0"/>
                  <a:pt x="53" y="6"/>
                  <a:pt x="38" y="18"/>
                </a:cubicBezTo>
                <a:cubicBezTo>
                  <a:pt x="28" y="25"/>
                  <a:pt x="16" y="37"/>
                  <a:pt x="10" y="43"/>
                </a:cubicBezTo>
                <a:cubicBezTo>
                  <a:pt x="3" y="49"/>
                  <a:pt x="0" y="52"/>
                  <a:pt x="1" y="53"/>
                </a:cubicBezTo>
                <a:cubicBezTo>
                  <a:pt x="3" y="55"/>
                  <a:pt x="5" y="53"/>
                  <a:pt x="11" y="48"/>
                </a:cubicBezTo>
                <a:cubicBezTo>
                  <a:pt x="18" y="41"/>
                  <a:pt x="27" y="34"/>
                  <a:pt x="34" y="28"/>
                </a:cubicBezTo>
                <a:cubicBezTo>
                  <a:pt x="41" y="22"/>
                  <a:pt x="49" y="16"/>
                  <a:pt x="56" y="13"/>
                </a:cubicBezTo>
                <a:cubicBezTo>
                  <a:pt x="59" y="11"/>
                  <a:pt x="62" y="10"/>
                  <a:pt x="64" y="12"/>
                </a:cubicBezTo>
                <a:cubicBezTo>
                  <a:pt x="65" y="14"/>
                  <a:pt x="64" y="17"/>
                  <a:pt x="60" y="22"/>
                </a:cubicBezTo>
                <a:cubicBezTo>
                  <a:pt x="54" y="29"/>
                  <a:pt x="44" y="42"/>
                  <a:pt x="38" y="50"/>
                </a:cubicBezTo>
                <a:cubicBezTo>
                  <a:pt x="29" y="61"/>
                  <a:pt x="18" y="80"/>
                  <a:pt x="14" y="87"/>
                </a:cubicBezTo>
                <a:cubicBezTo>
                  <a:pt x="10" y="94"/>
                  <a:pt x="13" y="95"/>
                  <a:pt x="21" y="95"/>
                </a:cubicBezTo>
                <a:cubicBezTo>
                  <a:pt x="27" y="95"/>
                  <a:pt x="30" y="94"/>
                  <a:pt x="35" y="90"/>
                </a:cubicBezTo>
                <a:cubicBezTo>
                  <a:pt x="37" y="89"/>
                  <a:pt x="38" y="88"/>
                  <a:pt x="40" y="87"/>
                </a:cubicBezTo>
                <a:cubicBezTo>
                  <a:pt x="43" y="80"/>
                  <a:pt x="48" y="73"/>
                  <a:pt x="54" y="67"/>
                </a:cubicBezTo>
                <a:cubicBezTo>
                  <a:pt x="60" y="58"/>
                  <a:pt x="70" y="45"/>
                  <a:pt x="77" y="35"/>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1" name="未知"/>
          <p:cNvSpPr>
            <a:spLocks/>
          </p:cNvSpPr>
          <p:nvPr/>
        </p:nvSpPr>
        <p:spPr bwMode="auto">
          <a:xfrm>
            <a:off x="5264701" y="3296106"/>
            <a:ext cx="669162" cy="326268"/>
          </a:xfrm>
          <a:custGeom>
            <a:avLst/>
            <a:gdLst>
              <a:gd name="T0" fmla="*/ 2147483647 w 134"/>
              <a:gd name="T1" fmla="*/ 0 h 87"/>
              <a:gd name="T2" fmla="*/ 2147483647 w 134"/>
              <a:gd name="T3" fmla="*/ 2147483647 h 87"/>
              <a:gd name="T4" fmla="*/ 2147483647 w 134"/>
              <a:gd name="T5" fmla="*/ 2147483647 h 87"/>
              <a:gd name="T6" fmla="*/ 2147483647 w 134"/>
              <a:gd name="T7" fmla="*/ 2147483647 h 87"/>
              <a:gd name="T8" fmla="*/ 2147483647 w 134"/>
              <a:gd name="T9" fmla="*/ 2147483647 h 87"/>
              <a:gd name="T10" fmla="*/ 0 w 134"/>
              <a:gd name="T11" fmla="*/ 2147483647 h 87"/>
              <a:gd name="T12" fmla="*/ 2147483647 w 134"/>
              <a:gd name="T13" fmla="*/ 2147483647 h 87"/>
              <a:gd name="T14" fmla="*/ 2147483647 w 134"/>
              <a:gd name="T15" fmla="*/ 2147483647 h 87"/>
              <a:gd name="T16" fmla="*/ 2147483647 w 134"/>
              <a:gd name="T17" fmla="*/ 2147483647 h 87"/>
              <a:gd name="T18" fmla="*/ 2147483647 w 134"/>
              <a:gd name="T19" fmla="*/ 2147483647 h 87"/>
              <a:gd name="T20" fmla="*/ 2147483647 w 134"/>
              <a:gd name="T21" fmla="*/ 2147483647 h 87"/>
              <a:gd name="T22" fmla="*/ 2147483647 w 134"/>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
              <a:gd name="T37" fmla="*/ 0 h 87"/>
              <a:gd name="T38" fmla="*/ 134 w 134"/>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 h="87">
                <a:moveTo>
                  <a:pt x="122" y="0"/>
                </a:moveTo>
                <a:cubicBezTo>
                  <a:pt x="106" y="0"/>
                  <a:pt x="82" y="15"/>
                  <a:pt x="63" y="29"/>
                </a:cubicBezTo>
                <a:cubicBezTo>
                  <a:pt x="43" y="43"/>
                  <a:pt x="25" y="59"/>
                  <a:pt x="12" y="70"/>
                </a:cubicBezTo>
                <a:cubicBezTo>
                  <a:pt x="12" y="70"/>
                  <a:pt x="12" y="70"/>
                  <a:pt x="12" y="70"/>
                </a:cubicBezTo>
                <a:cubicBezTo>
                  <a:pt x="12" y="69"/>
                  <a:pt x="13" y="68"/>
                  <a:pt x="14" y="67"/>
                </a:cubicBezTo>
                <a:cubicBezTo>
                  <a:pt x="8" y="73"/>
                  <a:pt x="3" y="80"/>
                  <a:pt x="0" y="87"/>
                </a:cubicBezTo>
                <a:cubicBezTo>
                  <a:pt x="21" y="70"/>
                  <a:pt x="34" y="58"/>
                  <a:pt x="57" y="41"/>
                </a:cubicBezTo>
                <a:cubicBezTo>
                  <a:pt x="74" y="27"/>
                  <a:pt x="89" y="18"/>
                  <a:pt x="99" y="13"/>
                </a:cubicBezTo>
                <a:cubicBezTo>
                  <a:pt x="105" y="10"/>
                  <a:pt x="111" y="8"/>
                  <a:pt x="114" y="9"/>
                </a:cubicBezTo>
                <a:cubicBezTo>
                  <a:pt x="116" y="11"/>
                  <a:pt x="115" y="13"/>
                  <a:pt x="114" y="15"/>
                </a:cubicBezTo>
                <a:cubicBezTo>
                  <a:pt x="121" y="10"/>
                  <a:pt x="127" y="6"/>
                  <a:pt x="134" y="3"/>
                </a:cubicBezTo>
                <a:cubicBezTo>
                  <a:pt x="131" y="1"/>
                  <a:pt x="127" y="0"/>
                  <a:pt x="122"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2" name="未知"/>
          <p:cNvSpPr>
            <a:spLocks/>
          </p:cNvSpPr>
          <p:nvPr/>
        </p:nvSpPr>
        <p:spPr bwMode="auto">
          <a:xfrm>
            <a:off x="7509476" y="3243585"/>
            <a:ext cx="289495" cy="105042"/>
          </a:xfrm>
          <a:custGeom>
            <a:avLst/>
            <a:gdLst>
              <a:gd name="T0" fmla="*/ 2147483647 w 58"/>
              <a:gd name="T1" fmla="*/ 2147483647 h 28"/>
              <a:gd name="T2" fmla="*/ 2147483647 w 58"/>
              <a:gd name="T3" fmla="*/ 2147483647 h 28"/>
              <a:gd name="T4" fmla="*/ 2147483647 w 58"/>
              <a:gd name="T5" fmla="*/ 2147483647 h 28"/>
              <a:gd name="T6" fmla="*/ 2147483647 w 58"/>
              <a:gd name="T7" fmla="*/ 2147483647 h 28"/>
              <a:gd name="T8" fmla="*/ 2147483647 w 58"/>
              <a:gd name="T9" fmla="*/ 2147483647 h 28"/>
              <a:gd name="T10" fmla="*/ 2147483647 w 58"/>
              <a:gd name="T11" fmla="*/ 2147483647 h 28"/>
              <a:gd name="T12" fmla="*/ 2147483647 w 58"/>
              <a:gd name="T13" fmla="*/ 0 h 28"/>
              <a:gd name="T14" fmla="*/ 0 w 58"/>
              <a:gd name="T15" fmla="*/ 2147483647 h 28"/>
              <a:gd name="T16" fmla="*/ 2147483647 w 58"/>
              <a:gd name="T17" fmla="*/ 2147483647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28"/>
              <a:gd name="T29" fmla="*/ 58 w 58"/>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28">
                <a:moveTo>
                  <a:pt x="27" y="28"/>
                </a:moveTo>
                <a:cubicBezTo>
                  <a:pt x="37" y="28"/>
                  <a:pt x="44" y="25"/>
                  <a:pt x="50" y="21"/>
                </a:cubicBezTo>
                <a:cubicBezTo>
                  <a:pt x="54" y="19"/>
                  <a:pt x="58" y="14"/>
                  <a:pt x="56" y="13"/>
                </a:cubicBezTo>
                <a:cubicBezTo>
                  <a:pt x="55" y="11"/>
                  <a:pt x="53" y="15"/>
                  <a:pt x="48" y="18"/>
                </a:cubicBezTo>
                <a:cubicBezTo>
                  <a:pt x="44" y="21"/>
                  <a:pt x="37" y="23"/>
                  <a:pt x="29" y="23"/>
                </a:cubicBezTo>
                <a:cubicBezTo>
                  <a:pt x="15" y="23"/>
                  <a:pt x="9" y="14"/>
                  <a:pt x="9" y="1"/>
                </a:cubicBezTo>
                <a:cubicBezTo>
                  <a:pt x="9" y="1"/>
                  <a:pt x="9" y="1"/>
                  <a:pt x="9" y="0"/>
                </a:cubicBezTo>
                <a:cubicBezTo>
                  <a:pt x="6" y="1"/>
                  <a:pt x="3" y="2"/>
                  <a:pt x="0" y="3"/>
                </a:cubicBezTo>
                <a:cubicBezTo>
                  <a:pt x="2" y="19"/>
                  <a:pt x="13" y="28"/>
                  <a:pt x="27" y="28"/>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3" name="未知"/>
          <p:cNvSpPr>
            <a:spLocks noEditPoints="1"/>
          </p:cNvSpPr>
          <p:nvPr/>
        </p:nvSpPr>
        <p:spPr bwMode="auto">
          <a:xfrm>
            <a:off x="7754676" y="2775668"/>
            <a:ext cx="1531319" cy="888086"/>
          </a:xfrm>
          <a:custGeom>
            <a:avLst/>
            <a:gdLst>
              <a:gd name="T0" fmla="*/ 2147483647 w 306"/>
              <a:gd name="T1" fmla="*/ 2147483647 h 237"/>
              <a:gd name="T2" fmla="*/ 2147483647 w 306"/>
              <a:gd name="T3" fmla="*/ 2147483647 h 237"/>
              <a:gd name="T4" fmla="*/ 2147483647 w 306"/>
              <a:gd name="T5" fmla="*/ 2147483647 h 237"/>
              <a:gd name="T6" fmla="*/ 2147483647 w 306"/>
              <a:gd name="T7" fmla="*/ 2147483647 h 237"/>
              <a:gd name="T8" fmla="*/ 2147483647 w 306"/>
              <a:gd name="T9" fmla="*/ 2147483647 h 237"/>
              <a:gd name="T10" fmla="*/ 2147483647 w 306"/>
              <a:gd name="T11" fmla="*/ 2147483647 h 237"/>
              <a:gd name="T12" fmla="*/ 0 w 306"/>
              <a:gd name="T13" fmla="*/ 2147483647 h 237"/>
              <a:gd name="T14" fmla="*/ 2147483647 w 306"/>
              <a:gd name="T15" fmla="*/ 2147483647 h 237"/>
              <a:gd name="T16" fmla="*/ 2147483647 w 306"/>
              <a:gd name="T17" fmla="*/ 2147483647 h 237"/>
              <a:gd name="T18" fmla="*/ 2147483647 w 306"/>
              <a:gd name="T19" fmla="*/ 2147483647 h 237"/>
              <a:gd name="T20" fmla="*/ 2147483647 w 306"/>
              <a:gd name="T21" fmla="*/ 2147483647 h 237"/>
              <a:gd name="T22" fmla="*/ 2147483647 w 306"/>
              <a:gd name="T23" fmla="*/ 2147483647 h 237"/>
              <a:gd name="T24" fmla="*/ 2147483647 w 306"/>
              <a:gd name="T25" fmla="*/ 2147483647 h 237"/>
              <a:gd name="T26" fmla="*/ 2147483647 w 306"/>
              <a:gd name="T27" fmla="*/ 2147483647 h 237"/>
              <a:gd name="T28" fmla="*/ 2147483647 w 306"/>
              <a:gd name="T29" fmla="*/ 2147483647 h 237"/>
              <a:gd name="T30" fmla="*/ 2147483647 w 306"/>
              <a:gd name="T31" fmla="*/ 2147483647 h 237"/>
              <a:gd name="T32" fmla="*/ 2147483647 w 306"/>
              <a:gd name="T33" fmla="*/ 2147483647 h 237"/>
              <a:gd name="T34" fmla="*/ 2147483647 w 306"/>
              <a:gd name="T35" fmla="*/ 2147483647 h 237"/>
              <a:gd name="T36" fmla="*/ 2147483647 w 306"/>
              <a:gd name="T37" fmla="*/ 2147483647 h 237"/>
              <a:gd name="T38" fmla="*/ 2147483647 w 306"/>
              <a:gd name="T39" fmla="*/ 2147483647 h 2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237"/>
              <a:gd name="T62" fmla="*/ 306 w 306"/>
              <a:gd name="T63" fmla="*/ 237 h 2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237">
                <a:moveTo>
                  <a:pt x="295" y="1"/>
                </a:moveTo>
                <a:cubicBezTo>
                  <a:pt x="284" y="0"/>
                  <a:pt x="268" y="11"/>
                  <a:pt x="255" y="23"/>
                </a:cubicBezTo>
                <a:cubicBezTo>
                  <a:pt x="227" y="52"/>
                  <a:pt x="209" y="72"/>
                  <a:pt x="169" y="121"/>
                </a:cubicBezTo>
                <a:cubicBezTo>
                  <a:pt x="148" y="146"/>
                  <a:pt x="122" y="173"/>
                  <a:pt x="88" y="197"/>
                </a:cubicBezTo>
                <a:cubicBezTo>
                  <a:pt x="68" y="212"/>
                  <a:pt x="41" y="228"/>
                  <a:pt x="28" y="227"/>
                </a:cubicBezTo>
                <a:cubicBezTo>
                  <a:pt x="24" y="226"/>
                  <a:pt x="21" y="224"/>
                  <a:pt x="20" y="219"/>
                </a:cubicBezTo>
                <a:cubicBezTo>
                  <a:pt x="14" y="224"/>
                  <a:pt x="7" y="229"/>
                  <a:pt x="0" y="233"/>
                </a:cubicBezTo>
                <a:cubicBezTo>
                  <a:pt x="4" y="236"/>
                  <a:pt x="9" y="237"/>
                  <a:pt x="16" y="237"/>
                </a:cubicBezTo>
                <a:cubicBezTo>
                  <a:pt x="52" y="237"/>
                  <a:pt x="115" y="187"/>
                  <a:pt x="150" y="151"/>
                </a:cubicBezTo>
                <a:cubicBezTo>
                  <a:pt x="149" y="152"/>
                  <a:pt x="148" y="153"/>
                  <a:pt x="148" y="154"/>
                </a:cubicBezTo>
                <a:cubicBezTo>
                  <a:pt x="169" y="132"/>
                  <a:pt x="191" y="105"/>
                  <a:pt x="218" y="97"/>
                </a:cubicBezTo>
                <a:cubicBezTo>
                  <a:pt x="236" y="80"/>
                  <a:pt x="245" y="73"/>
                  <a:pt x="261" y="60"/>
                </a:cubicBezTo>
                <a:cubicBezTo>
                  <a:pt x="272" y="51"/>
                  <a:pt x="287" y="38"/>
                  <a:pt x="297" y="25"/>
                </a:cubicBezTo>
                <a:cubicBezTo>
                  <a:pt x="305" y="14"/>
                  <a:pt x="306" y="2"/>
                  <a:pt x="295" y="1"/>
                </a:cubicBezTo>
                <a:close/>
                <a:moveTo>
                  <a:pt x="289" y="28"/>
                </a:moveTo>
                <a:cubicBezTo>
                  <a:pt x="284" y="34"/>
                  <a:pt x="271" y="46"/>
                  <a:pt x="257" y="57"/>
                </a:cubicBezTo>
                <a:cubicBezTo>
                  <a:pt x="248" y="65"/>
                  <a:pt x="239" y="72"/>
                  <a:pt x="229" y="80"/>
                </a:cubicBezTo>
                <a:cubicBezTo>
                  <a:pt x="243" y="61"/>
                  <a:pt x="256" y="43"/>
                  <a:pt x="270" y="27"/>
                </a:cubicBezTo>
                <a:cubicBezTo>
                  <a:pt x="279" y="14"/>
                  <a:pt x="290" y="4"/>
                  <a:pt x="296" y="6"/>
                </a:cubicBezTo>
                <a:cubicBezTo>
                  <a:pt x="300" y="8"/>
                  <a:pt x="299" y="16"/>
                  <a:pt x="289" y="28"/>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4" name="未知"/>
          <p:cNvSpPr>
            <a:spLocks/>
          </p:cNvSpPr>
          <p:nvPr/>
        </p:nvSpPr>
        <p:spPr bwMode="auto">
          <a:xfrm>
            <a:off x="8240333" y="3757656"/>
            <a:ext cx="439780" cy="296029"/>
          </a:xfrm>
          <a:custGeom>
            <a:avLst/>
            <a:gdLst>
              <a:gd name="T0" fmla="*/ 2147483647 w 88"/>
              <a:gd name="T1" fmla="*/ 2147483647 h 79"/>
              <a:gd name="T2" fmla="*/ 0 w 88"/>
              <a:gd name="T3" fmla="*/ 2147483647 h 79"/>
              <a:gd name="T4" fmla="*/ 2147483647 w 88"/>
              <a:gd name="T5" fmla="*/ 2147483647 h 79"/>
              <a:gd name="T6" fmla="*/ 2147483647 w 88"/>
              <a:gd name="T7" fmla="*/ 2147483647 h 79"/>
              <a:gd name="T8" fmla="*/ 2147483647 w 88"/>
              <a:gd name="T9" fmla="*/ 2147483647 h 79"/>
              <a:gd name="T10" fmla="*/ 2147483647 w 88"/>
              <a:gd name="T11" fmla="*/ 2147483647 h 79"/>
              <a:gd name="T12" fmla="*/ 0 60000 65536"/>
              <a:gd name="T13" fmla="*/ 0 60000 65536"/>
              <a:gd name="T14" fmla="*/ 0 60000 65536"/>
              <a:gd name="T15" fmla="*/ 0 60000 65536"/>
              <a:gd name="T16" fmla="*/ 0 60000 65536"/>
              <a:gd name="T17" fmla="*/ 0 60000 65536"/>
              <a:gd name="T18" fmla="*/ 0 w 88"/>
              <a:gd name="T19" fmla="*/ 0 h 79"/>
              <a:gd name="T20" fmla="*/ 88 w 88"/>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88" h="79">
                <a:moveTo>
                  <a:pt x="3" y="1"/>
                </a:moveTo>
                <a:cubicBezTo>
                  <a:pt x="2" y="3"/>
                  <a:pt x="1" y="4"/>
                  <a:pt x="0" y="6"/>
                </a:cubicBezTo>
                <a:cubicBezTo>
                  <a:pt x="53" y="5"/>
                  <a:pt x="82" y="29"/>
                  <a:pt x="77" y="68"/>
                </a:cubicBezTo>
                <a:cubicBezTo>
                  <a:pt x="76" y="76"/>
                  <a:pt x="75" y="77"/>
                  <a:pt x="76" y="78"/>
                </a:cubicBezTo>
                <a:cubicBezTo>
                  <a:pt x="78" y="79"/>
                  <a:pt x="81" y="73"/>
                  <a:pt x="82" y="67"/>
                </a:cubicBezTo>
                <a:cubicBezTo>
                  <a:pt x="88" y="27"/>
                  <a:pt x="57" y="0"/>
                  <a:pt x="3"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5" name="未知"/>
          <p:cNvSpPr>
            <a:spLocks noEditPoints="1"/>
          </p:cNvSpPr>
          <p:nvPr/>
        </p:nvSpPr>
        <p:spPr bwMode="auto">
          <a:xfrm>
            <a:off x="7156702" y="3746515"/>
            <a:ext cx="1096286" cy="644579"/>
          </a:xfrm>
          <a:custGeom>
            <a:avLst/>
            <a:gdLst>
              <a:gd name="T0" fmla="*/ 2147483647 w 219"/>
              <a:gd name="T1" fmla="*/ 2147483647 h 172"/>
              <a:gd name="T2" fmla="*/ 2147483647 w 219"/>
              <a:gd name="T3" fmla="*/ 0 h 172"/>
              <a:gd name="T4" fmla="*/ 2147483647 w 219"/>
              <a:gd name="T5" fmla="*/ 2147483647 h 172"/>
              <a:gd name="T6" fmla="*/ 2147483647 w 219"/>
              <a:gd name="T7" fmla="*/ 2147483647 h 172"/>
              <a:gd name="T8" fmla="*/ 2147483647 w 219"/>
              <a:gd name="T9" fmla="*/ 2147483647 h 172"/>
              <a:gd name="T10" fmla="*/ 2147483647 w 219"/>
              <a:gd name="T11" fmla="*/ 2147483647 h 172"/>
              <a:gd name="T12" fmla="*/ 2147483647 w 219"/>
              <a:gd name="T13" fmla="*/ 2147483647 h 172"/>
              <a:gd name="T14" fmla="*/ 2147483647 w 219"/>
              <a:gd name="T15" fmla="*/ 2147483647 h 172"/>
              <a:gd name="T16" fmla="*/ 2147483647 w 219"/>
              <a:gd name="T17" fmla="*/ 2147483647 h 172"/>
              <a:gd name="T18" fmla="*/ 2147483647 w 219"/>
              <a:gd name="T19" fmla="*/ 2147483647 h 172"/>
              <a:gd name="T20" fmla="*/ 2147483647 w 219"/>
              <a:gd name="T21" fmla="*/ 2147483647 h 172"/>
              <a:gd name="T22" fmla="*/ 2147483647 w 219"/>
              <a:gd name="T23" fmla="*/ 2147483647 h 172"/>
              <a:gd name="T24" fmla="*/ 2147483647 w 219"/>
              <a:gd name="T25" fmla="*/ 2147483647 h 172"/>
              <a:gd name="T26" fmla="*/ 2147483647 w 219"/>
              <a:gd name="T27" fmla="*/ 2147483647 h 172"/>
              <a:gd name="T28" fmla="*/ 2147483647 w 219"/>
              <a:gd name="T29" fmla="*/ 2147483647 h 172"/>
              <a:gd name="T30" fmla="*/ 2147483647 w 219"/>
              <a:gd name="T31" fmla="*/ 2147483647 h 172"/>
              <a:gd name="T32" fmla="*/ 2147483647 w 219"/>
              <a:gd name="T33" fmla="*/ 2147483647 h 172"/>
              <a:gd name="T34" fmla="*/ 2147483647 w 219"/>
              <a:gd name="T35" fmla="*/ 2147483647 h 172"/>
              <a:gd name="T36" fmla="*/ 2147483647 w 219"/>
              <a:gd name="T37" fmla="*/ 2147483647 h 1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9"/>
              <a:gd name="T58" fmla="*/ 0 h 172"/>
              <a:gd name="T59" fmla="*/ 219 w 219"/>
              <a:gd name="T60" fmla="*/ 172 h 17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9" h="172">
                <a:moveTo>
                  <a:pt x="216" y="4"/>
                </a:moveTo>
                <a:cubicBezTo>
                  <a:pt x="217" y="3"/>
                  <a:pt x="218" y="1"/>
                  <a:pt x="219" y="0"/>
                </a:cubicBezTo>
                <a:cubicBezTo>
                  <a:pt x="210" y="1"/>
                  <a:pt x="200" y="2"/>
                  <a:pt x="191" y="3"/>
                </a:cubicBezTo>
                <a:cubicBezTo>
                  <a:pt x="190" y="5"/>
                  <a:pt x="189" y="6"/>
                  <a:pt x="188" y="8"/>
                </a:cubicBezTo>
                <a:cubicBezTo>
                  <a:pt x="158" y="14"/>
                  <a:pt x="118" y="30"/>
                  <a:pt x="83" y="54"/>
                </a:cubicBezTo>
                <a:cubicBezTo>
                  <a:pt x="54" y="73"/>
                  <a:pt x="4" y="118"/>
                  <a:pt x="2" y="149"/>
                </a:cubicBezTo>
                <a:cubicBezTo>
                  <a:pt x="0" y="168"/>
                  <a:pt x="15" y="172"/>
                  <a:pt x="25" y="172"/>
                </a:cubicBezTo>
                <a:cubicBezTo>
                  <a:pt x="55" y="172"/>
                  <a:pt x="111" y="134"/>
                  <a:pt x="154" y="84"/>
                </a:cubicBezTo>
                <a:cubicBezTo>
                  <a:pt x="182" y="51"/>
                  <a:pt x="196" y="33"/>
                  <a:pt x="212" y="9"/>
                </a:cubicBezTo>
                <a:cubicBezTo>
                  <a:pt x="213" y="9"/>
                  <a:pt x="214" y="9"/>
                  <a:pt x="215" y="9"/>
                </a:cubicBezTo>
                <a:cubicBezTo>
                  <a:pt x="216" y="7"/>
                  <a:pt x="217" y="6"/>
                  <a:pt x="218" y="4"/>
                </a:cubicBezTo>
                <a:cubicBezTo>
                  <a:pt x="217" y="4"/>
                  <a:pt x="217" y="4"/>
                  <a:pt x="216" y="4"/>
                </a:cubicBezTo>
                <a:close/>
                <a:moveTo>
                  <a:pt x="133" y="83"/>
                </a:moveTo>
                <a:cubicBezTo>
                  <a:pt x="110" y="114"/>
                  <a:pt x="82" y="142"/>
                  <a:pt x="63" y="154"/>
                </a:cubicBezTo>
                <a:cubicBezTo>
                  <a:pt x="49" y="162"/>
                  <a:pt x="38" y="166"/>
                  <a:pt x="29" y="165"/>
                </a:cubicBezTo>
                <a:cubicBezTo>
                  <a:pt x="24" y="164"/>
                  <a:pt x="18" y="160"/>
                  <a:pt x="18" y="151"/>
                </a:cubicBezTo>
                <a:cubicBezTo>
                  <a:pt x="18" y="124"/>
                  <a:pt x="59" y="78"/>
                  <a:pt x="87" y="59"/>
                </a:cubicBezTo>
                <a:cubicBezTo>
                  <a:pt x="120" y="36"/>
                  <a:pt x="157" y="20"/>
                  <a:pt x="185" y="14"/>
                </a:cubicBezTo>
                <a:cubicBezTo>
                  <a:pt x="165" y="39"/>
                  <a:pt x="146" y="66"/>
                  <a:pt x="133" y="83"/>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6" name="未知"/>
          <p:cNvSpPr>
            <a:spLocks/>
          </p:cNvSpPr>
          <p:nvPr/>
        </p:nvSpPr>
        <p:spPr bwMode="auto">
          <a:xfrm>
            <a:off x="8121687" y="3138542"/>
            <a:ext cx="724529" cy="619114"/>
          </a:xfrm>
          <a:custGeom>
            <a:avLst/>
            <a:gdLst>
              <a:gd name="T0" fmla="*/ 2147483647 w 145"/>
              <a:gd name="T1" fmla="*/ 2147483647 h 165"/>
              <a:gd name="T2" fmla="*/ 2147483647 w 145"/>
              <a:gd name="T3" fmla="*/ 0 h 165"/>
              <a:gd name="T4" fmla="*/ 2147483647 w 145"/>
              <a:gd name="T5" fmla="*/ 2147483647 h 165"/>
              <a:gd name="T6" fmla="*/ 0 w 145"/>
              <a:gd name="T7" fmla="*/ 2147483647 h 165"/>
              <a:gd name="T8" fmla="*/ 2147483647 w 145"/>
              <a:gd name="T9" fmla="*/ 2147483647 h 165"/>
              <a:gd name="T10" fmla="*/ 2147483647 w 145"/>
              <a:gd name="T11" fmla="*/ 2147483647 h 165"/>
              <a:gd name="T12" fmla="*/ 2147483647 w 145"/>
              <a:gd name="T13" fmla="*/ 2147483647 h 165"/>
              <a:gd name="T14" fmla="*/ 0 60000 65536"/>
              <a:gd name="T15" fmla="*/ 0 60000 65536"/>
              <a:gd name="T16" fmla="*/ 0 60000 65536"/>
              <a:gd name="T17" fmla="*/ 0 60000 65536"/>
              <a:gd name="T18" fmla="*/ 0 60000 65536"/>
              <a:gd name="T19" fmla="*/ 0 60000 65536"/>
              <a:gd name="T20" fmla="*/ 0 60000 65536"/>
              <a:gd name="T21" fmla="*/ 0 w 145"/>
              <a:gd name="T22" fmla="*/ 0 h 165"/>
              <a:gd name="T23" fmla="*/ 145 w 145"/>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165">
                <a:moveTo>
                  <a:pt x="143" y="1"/>
                </a:moveTo>
                <a:cubicBezTo>
                  <a:pt x="144" y="1"/>
                  <a:pt x="144" y="0"/>
                  <a:pt x="145" y="0"/>
                </a:cubicBezTo>
                <a:cubicBezTo>
                  <a:pt x="118" y="8"/>
                  <a:pt x="96" y="35"/>
                  <a:pt x="75" y="57"/>
                </a:cubicBezTo>
                <a:cubicBezTo>
                  <a:pt x="58" y="81"/>
                  <a:pt x="26" y="127"/>
                  <a:pt x="0" y="165"/>
                </a:cubicBezTo>
                <a:cubicBezTo>
                  <a:pt x="9" y="164"/>
                  <a:pt x="19" y="163"/>
                  <a:pt x="28" y="162"/>
                </a:cubicBezTo>
                <a:cubicBezTo>
                  <a:pt x="39" y="146"/>
                  <a:pt x="53" y="126"/>
                  <a:pt x="72" y="99"/>
                </a:cubicBezTo>
                <a:cubicBezTo>
                  <a:pt x="92" y="71"/>
                  <a:pt x="123" y="29"/>
                  <a:pt x="143"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7" name="未知"/>
          <p:cNvSpPr>
            <a:spLocks/>
          </p:cNvSpPr>
          <p:nvPr/>
        </p:nvSpPr>
        <p:spPr bwMode="auto">
          <a:xfrm>
            <a:off x="7710382" y="2794766"/>
            <a:ext cx="765660" cy="853072"/>
          </a:xfrm>
          <a:custGeom>
            <a:avLst/>
            <a:gdLst>
              <a:gd name="T0" fmla="*/ 2147483647 w 153"/>
              <a:gd name="T1" fmla="*/ 0 h 228"/>
              <a:gd name="T2" fmla="*/ 2147483647 w 153"/>
              <a:gd name="T3" fmla="*/ 2147483647 h 228"/>
              <a:gd name="T4" fmla="*/ 2147483647 w 153"/>
              <a:gd name="T5" fmla="*/ 2147483647 h 228"/>
              <a:gd name="T6" fmla="*/ 2147483647 w 153"/>
              <a:gd name="T7" fmla="*/ 2147483647 h 228"/>
              <a:gd name="T8" fmla="*/ 2147483647 w 153"/>
              <a:gd name="T9" fmla="*/ 2147483647 h 228"/>
              <a:gd name="T10" fmla="*/ 2147483647 w 153"/>
              <a:gd name="T11" fmla="*/ 2147483647 h 228"/>
              <a:gd name="T12" fmla="*/ 2147483647 w 153"/>
              <a:gd name="T13" fmla="*/ 2147483647 h 228"/>
              <a:gd name="T14" fmla="*/ 2147483647 w 153"/>
              <a:gd name="T15" fmla="*/ 2147483647 h 228"/>
              <a:gd name="T16" fmla="*/ 2147483647 w 153"/>
              <a:gd name="T17" fmla="*/ 2147483647 h 228"/>
              <a:gd name="T18" fmla="*/ 2147483647 w 153"/>
              <a:gd name="T19" fmla="*/ 2147483647 h 228"/>
              <a:gd name="T20" fmla="*/ 2147483647 w 153"/>
              <a:gd name="T21" fmla="*/ 0 h 2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3"/>
              <a:gd name="T34" fmla="*/ 0 h 228"/>
              <a:gd name="T35" fmla="*/ 153 w 153"/>
              <a:gd name="T36" fmla="*/ 228 h 2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3" h="228">
                <a:moveTo>
                  <a:pt x="128" y="0"/>
                </a:moveTo>
                <a:cubicBezTo>
                  <a:pt x="125" y="1"/>
                  <a:pt x="122" y="2"/>
                  <a:pt x="119" y="4"/>
                </a:cubicBezTo>
                <a:cubicBezTo>
                  <a:pt x="128" y="6"/>
                  <a:pt x="134" y="13"/>
                  <a:pt x="131" y="24"/>
                </a:cubicBezTo>
                <a:cubicBezTo>
                  <a:pt x="125" y="44"/>
                  <a:pt x="105" y="69"/>
                  <a:pt x="71" y="108"/>
                </a:cubicBezTo>
                <a:cubicBezTo>
                  <a:pt x="28" y="155"/>
                  <a:pt x="4" y="184"/>
                  <a:pt x="1" y="207"/>
                </a:cubicBezTo>
                <a:cubicBezTo>
                  <a:pt x="0" y="217"/>
                  <a:pt x="3" y="224"/>
                  <a:pt x="9" y="228"/>
                </a:cubicBezTo>
                <a:cubicBezTo>
                  <a:pt x="16" y="224"/>
                  <a:pt x="23" y="219"/>
                  <a:pt x="29" y="214"/>
                </a:cubicBezTo>
                <a:cubicBezTo>
                  <a:pt x="29" y="213"/>
                  <a:pt x="29" y="211"/>
                  <a:pt x="30" y="209"/>
                </a:cubicBezTo>
                <a:cubicBezTo>
                  <a:pt x="32" y="191"/>
                  <a:pt x="56" y="162"/>
                  <a:pt x="99" y="114"/>
                </a:cubicBezTo>
                <a:cubicBezTo>
                  <a:pt x="126" y="83"/>
                  <a:pt x="152" y="53"/>
                  <a:pt x="152" y="29"/>
                </a:cubicBezTo>
                <a:cubicBezTo>
                  <a:pt x="153" y="14"/>
                  <a:pt x="143" y="4"/>
                  <a:pt x="128"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8" name="未知"/>
          <p:cNvSpPr>
            <a:spLocks/>
          </p:cNvSpPr>
          <p:nvPr/>
        </p:nvSpPr>
        <p:spPr bwMode="auto">
          <a:xfrm>
            <a:off x="7504730" y="2783625"/>
            <a:ext cx="846339" cy="471100"/>
          </a:xfrm>
          <a:custGeom>
            <a:avLst/>
            <a:gdLst>
              <a:gd name="T0" fmla="*/ 2147483647 w 169"/>
              <a:gd name="T1" fmla="*/ 0 h 126"/>
              <a:gd name="T2" fmla="*/ 2147483647 w 169"/>
              <a:gd name="T3" fmla="*/ 2147483647 h 126"/>
              <a:gd name="T4" fmla="*/ 2147483647 w 169"/>
              <a:gd name="T5" fmla="*/ 2147483647 h 126"/>
              <a:gd name="T6" fmla="*/ 2147483647 w 169"/>
              <a:gd name="T7" fmla="*/ 2147483647 h 126"/>
              <a:gd name="T8" fmla="*/ 2147483647 w 169"/>
              <a:gd name="T9" fmla="*/ 2147483647 h 126"/>
              <a:gd name="T10" fmla="*/ 2147483647 w 169"/>
              <a:gd name="T11" fmla="*/ 2147483647 h 126"/>
              <a:gd name="T12" fmla="*/ 2147483647 w 169"/>
              <a:gd name="T13" fmla="*/ 2147483647 h 126"/>
              <a:gd name="T14" fmla="*/ 2147483647 w 169"/>
              <a:gd name="T15" fmla="*/ 2147483647 h 126"/>
              <a:gd name="T16" fmla="*/ 2147483647 w 169"/>
              <a:gd name="T17" fmla="*/ 2147483647 h 126"/>
              <a:gd name="T18" fmla="*/ 2147483647 w 169"/>
              <a:gd name="T19" fmla="*/ 0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126"/>
              <a:gd name="T32" fmla="*/ 169 w 169"/>
              <a:gd name="T33" fmla="*/ 126 h 1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126">
                <a:moveTo>
                  <a:pt x="149" y="0"/>
                </a:moveTo>
                <a:cubicBezTo>
                  <a:pt x="122" y="0"/>
                  <a:pt x="77" y="13"/>
                  <a:pt x="43" y="43"/>
                </a:cubicBezTo>
                <a:cubicBezTo>
                  <a:pt x="16" y="68"/>
                  <a:pt x="0" y="101"/>
                  <a:pt x="1" y="125"/>
                </a:cubicBezTo>
                <a:cubicBezTo>
                  <a:pt x="1" y="125"/>
                  <a:pt x="1" y="126"/>
                  <a:pt x="1" y="126"/>
                </a:cubicBezTo>
                <a:cubicBezTo>
                  <a:pt x="4" y="125"/>
                  <a:pt x="7" y="124"/>
                  <a:pt x="10" y="123"/>
                </a:cubicBezTo>
                <a:cubicBezTo>
                  <a:pt x="10" y="101"/>
                  <a:pt x="31" y="75"/>
                  <a:pt x="54" y="53"/>
                </a:cubicBezTo>
                <a:cubicBezTo>
                  <a:pt x="84" y="23"/>
                  <a:pt x="121" y="5"/>
                  <a:pt x="149" y="5"/>
                </a:cubicBezTo>
                <a:cubicBezTo>
                  <a:pt x="153" y="5"/>
                  <a:pt x="157" y="6"/>
                  <a:pt x="160" y="7"/>
                </a:cubicBezTo>
                <a:cubicBezTo>
                  <a:pt x="163" y="5"/>
                  <a:pt x="166" y="4"/>
                  <a:pt x="169" y="3"/>
                </a:cubicBezTo>
                <a:cubicBezTo>
                  <a:pt x="163" y="1"/>
                  <a:pt x="156" y="0"/>
                  <a:pt x="149"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89" name="未知"/>
          <p:cNvSpPr>
            <a:spLocks/>
          </p:cNvSpPr>
          <p:nvPr/>
        </p:nvSpPr>
        <p:spPr bwMode="auto">
          <a:xfrm>
            <a:off x="8684858" y="3296106"/>
            <a:ext cx="510968" cy="367648"/>
          </a:xfrm>
          <a:custGeom>
            <a:avLst/>
            <a:gdLst>
              <a:gd name="T0" fmla="*/ 2147483647 w 102"/>
              <a:gd name="T1" fmla="*/ 2147483647 h 98"/>
              <a:gd name="T2" fmla="*/ 2147483647 w 102"/>
              <a:gd name="T3" fmla="*/ 2147483647 h 98"/>
              <a:gd name="T4" fmla="*/ 2147483647 w 102"/>
              <a:gd name="T5" fmla="*/ 2147483647 h 98"/>
              <a:gd name="T6" fmla="*/ 2147483647 w 102"/>
              <a:gd name="T7" fmla="*/ 2147483647 h 98"/>
              <a:gd name="T8" fmla="*/ 2147483647 w 102"/>
              <a:gd name="T9" fmla="*/ 2147483647 h 98"/>
              <a:gd name="T10" fmla="*/ 2147483647 w 102"/>
              <a:gd name="T11" fmla="*/ 0 h 98"/>
              <a:gd name="T12" fmla="*/ 2147483647 w 102"/>
              <a:gd name="T13" fmla="*/ 2147483647 h 98"/>
              <a:gd name="T14" fmla="*/ 2147483647 w 102"/>
              <a:gd name="T15" fmla="*/ 2147483647 h 98"/>
              <a:gd name="T16" fmla="*/ 2147483647 w 102"/>
              <a:gd name="T17" fmla="*/ 2147483647 h 98"/>
              <a:gd name="T18" fmla="*/ 2147483647 w 102"/>
              <a:gd name="T19" fmla="*/ 2147483647 h 98"/>
              <a:gd name="T20" fmla="*/ 2147483647 w 102"/>
              <a:gd name="T21" fmla="*/ 2147483647 h 98"/>
              <a:gd name="T22" fmla="*/ 2147483647 w 102"/>
              <a:gd name="T23" fmla="*/ 2147483647 h 98"/>
              <a:gd name="T24" fmla="*/ 2147483647 w 102"/>
              <a:gd name="T25" fmla="*/ 2147483647 h 98"/>
              <a:gd name="T26" fmla="*/ 2147483647 w 102"/>
              <a:gd name="T27" fmla="*/ 2147483647 h 98"/>
              <a:gd name="T28" fmla="*/ 2147483647 w 102"/>
              <a:gd name="T29" fmla="*/ 2147483647 h 98"/>
              <a:gd name="T30" fmla="*/ 2147483647 w 102"/>
              <a:gd name="T31" fmla="*/ 2147483647 h 98"/>
              <a:gd name="T32" fmla="*/ 2147483647 w 102"/>
              <a:gd name="T33" fmla="*/ 2147483647 h 98"/>
              <a:gd name="T34" fmla="*/ 2147483647 w 102"/>
              <a:gd name="T35" fmla="*/ 2147483647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2"/>
              <a:gd name="T55" fmla="*/ 0 h 98"/>
              <a:gd name="T56" fmla="*/ 102 w 102"/>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2" h="98">
                <a:moveTo>
                  <a:pt x="32" y="93"/>
                </a:moveTo>
                <a:cubicBezTo>
                  <a:pt x="26" y="93"/>
                  <a:pt x="24" y="89"/>
                  <a:pt x="24" y="83"/>
                </a:cubicBezTo>
                <a:cubicBezTo>
                  <a:pt x="26" y="72"/>
                  <a:pt x="40" y="51"/>
                  <a:pt x="56" y="35"/>
                </a:cubicBezTo>
                <a:cubicBezTo>
                  <a:pt x="72" y="20"/>
                  <a:pt x="82" y="11"/>
                  <a:pt x="96" y="5"/>
                </a:cubicBezTo>
                <a:cubicBezTo>
                  <a:pt x="100" y="3"/>
                  <a:pt x="102" y="3"/>
                  <a:pt x="102" y="2"/>
                </a:cubicBezTo>
                <a:cubicBezTo>
                  <a:pt x="102" y="0"/>
                  <a:pt x="97" y="0"/>
                  <a:pt x="93" y="0"/>
                </a:cubicBezTo>
                <a:cubicBezTo>
                  <a:pt x="81" y="0"/>
                  <a:pt x="64" y="6"/>
                  <a:pt x="48" y="14"/>
                </a:cubicBezTo>
                <a:cubicBezTo>
                  <a:pt x="37" y="20"/>
                  <a:pt x="29" y="25"/>
                  <a:pt x="22" y="30"/>
                </a:cubicBezTo>
                <a:cubicBezTo>
                  <a:pt x="16" y="34"/>
                  <a:pt x="9" y="40"/>
                  <a:pt x="5" y="44"/>
                </a:cubicBezTo>
                <a:cubicBezTo>
                  <a:pt x="3" y="46"/>
                  <a:pt x="0" y="49"/>
                  <a:pt x="1" y="51"/>
                </a:cubicBezTo>
                <a:cubicBezTo>
                  <a:pt x="2" y="52"/>
                  <a:pt x="4" y="51"/>
                  <a:pt x="8" y="47"/>
                </a:cubicBezTo>
                <a:cubicBezTo>
                  <a:pt x="12" y="44"/>
                  <a:pt x="14" y="42"/>
                  <a:pt x="18" y="38"/>
                </a:cubicBezTo>
                <a:cubicBezTo>
                  <a:pt x="18" y="39"/>
                  <a:pt x="18" y="39"/>
                  <a:pt x="18" y="39"/>
                </a:cubicBezTo>
                <a:cubicBezTo>
                  <a:pt x="8" y="50"/>
                  <a:pt x="1" y="63"/>
                  <a:pt x="1" y="74"/>
                </a:cubicBezTo>
                <a:cubicBezTo>
                  <a:pt x="0" y="90"/>
                  <a:pt x="11" y="98"/>
                  <a:pt x="28" y="98"/>
                </a:cubicBezTo>
                <a:cubicBezTo>
                  <a:pt x="29" y="98"/>
                  <a:pt x="30" y="98"/>
                  <a:pt x="31" y="98"/>
                </a:cubicBezTo>
                <a:cubicBezTo>
                  <a:pt x="31" y="96"/>
                  <a:pt x="32" y="94"/>
                  <a:pt x="33" y="93"/>
                </a:cubicBezTo>
                <a:cubicBezTo>
                  <a:pt x="33" y="93"/>
                  <a:pt x="32" y="93"/>
                  <a:pt x="32" y="93"/>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0" name="未知"/>
          <p:cNvSpPr>
            <a:spLocks/>
          </p:cNvSpPr>
          <p:nvPr/>
        </p:nvSpPr>
        <p:spPr bwMode="auto">
          <a:xfrm>
            <a:off x="8841471" y="3296106"/>
            <a:ext cx="480910" cy="367648"/>
          </a:xfrm>
          <a:custGeom>
            <a:avLst/>
            <a:gdLst>
              <a:gd name="T0" fmla="*/ 2147483647 w 96"/>
              <a:gd name="T1" fmla="*/ 2147483647 h 98"/>
              <a:gd name="T2" fmla="*/ 2147483647 w 96"/>
              <a:gd name="T3" fmla="*/ 2147483647 h 98"/>
              <a:gd name="T4" fmla="*/ 2147483647 w 96"/>
              <a:gd name="T5" fmla="*/ 2147483647 h 98"/>
              <a:gd name="T6" fmla="*/ 2147483647 w 96"/>
              <a:gd name="T7" fmla="*/ 2147483647 h 98"/>
              <a:gd name="T8" fmla="*/ 2147483647 w 96"/>
              <a:gd name="T9" fmla="*/ 2147483647 h 98"/>
              <a:gd name="T10" fmla="*/ 2147483647 w 96"/>
              <a:gd name="T11" fmla="*/ 2147483647 h 98"/>
              <a:gd name="T12" fmla="*/ 2147483647 w 96"/>
              <a:gd name="T13" fmla="*/ 2147483647 h 98"/>
              <a:gd name="T14" fmla="*/ 2147483647 w 96"/>
              <a:gd name="T15" fmla="*/ 2147483647 h 98"/>
              <a:gd name="T16" fmla="*/ 2147483647 w 96"/>
              <a:gd name="T17" fmla="*/ 2147483647 h 98"/>
              <a:gd name="T18" fmla="*/ 2147483647 w 96"/>
              <a:gd name="T19" fmla="*/ 2147483647 h 98"/>
              <a:gd name="T20" fmla="*/ 2147483647 w 96"/>
              <a:gd name="T21" fmla="*/ 2147483647 h 98"/>
              <a:gd name="T22" fmla="*/ 2147483647 w 96"/>
              <a:gd name="T23" fmla="*/ 2147483647 h 98"/>
              <a:gd name="T24" fmla="*/ 0 w 96"/>
              <a:gd name="T25" fmla="*/ 2147483647 h 98"/>
              <a:gd name="T26" fmla="*/ 2147483647 w 96"/>
              <a:gd name="T27" fmla="*/ 2147483647 h 98"/>
              <a:gd name="T28" fmla="*/ 2147483647 w 96"/>
              <a:gd name="T29" fmla="*/ 2147483647 h 98"/>
              <a:gd name="T30" fmla="*/ 2147483647 w 96"/>
              <a:gd name="T31" fmla="*/ 2147483647 h 98"/>
              <a:gd name="T32" fmla="*/ 2147483647 w 96"/>
              <a:gd name="T33" fmla="*/ 2147483647 h 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
              <a:gd name="T52" fmla="*/ 0 h 98"/>
              <a:gd name="T53" fmla="*/ 96 w 96"/>
              <a:gd name="T54" fmla="*/ 98 h 9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 h="98">
                <a:moveTo>
                  <a:pt x="64" y="68"/>
                </a:moveTo>
                <a:cubicBezTo>
                  <a:pt x="64" y="68"/>
                  <a:pt x="64" y="68"/>
                  <a:pt x="64" y="68"/>
                </a:cubicBezTo>
                <a:cubicBezTo>
                  <a:pt x="67" y="65"/>
                  <a:pt x="69" y="62"/>
                  <a:pt x="72" y="59"/>
                </a:cubicBezTo>
                <a:cubicBezTo>
                  <a:pt x="85" y="47"/>
                  <a:pt x="93" y="34"/>
                  <a:pt x="95" y="23"/>
                </a:cubicBezTo>
                <a:cubicBezTo>
                  <a:pt x="96" y="15"/>
                  <a:pt x="93" y="8"/>
                  <a:pt x="88" y="4"/>
                </a:cubicBezTo>
                <a:cubicBezTo>
                  <a:pt x="86" y="2"/>
                  <a:pt x="83" y="0"/>
                  <a:pt x="80" y="1"/>
                </a:cubicBezTo>
                <a:cubicBezTo>
                  <a:pt x="79" y="2"/>
                  <a:pt x="81" y="3"/>
                  <a:pt x="81" y="9"/>
                </a:cubicBezTo>
                <a:cubicBezTo>
                  <a:pt x="81" y="12"/>
                  <a:pt x="81" y="18"/>
                  <a:pt x="79" y="22"/>
                </a:cubicBezTo>
                <a:cubicBezTo>
                  <a:pt x="76" y="24"/>
                  <a:pt x="68" y="28"/>
                  <a:pt x="62" y="36"/>
                </a:cubicBezTo>
                <a:cubicBezTo>
                  <a:pt x="55" y="46"/>
                  <a:pt x="53" y="54"/>
                  <a:pt x="52" y="59"/>
                </a:cubicBezTo>
                <a:cubicBezTo>
                  <a:pt x="52" y="60"/>
                  <a:pt x="52" y="60"/>
                  <a:pt x="51" y="60"/>
                </a:cubicBezTo>
                <a:cubicBezTo>
                  <a:pt x="35" y="78"/>
                  <a:pt x="14" y="92"/>
                  <a:pt x="2" y="93"/>
                </a:cubicBezTo>
                <a:cubicBezTo>
                  <a:pt x="1" y="94"/>
                  <a:pt x="0" y="96"/>
                  <a:pt x="0" y="98"/>
                </a:cubicBezTo>
                <a:cubicBezTo>
                  <a:pt x="19" y="97"/>
                  <a:pt x="40" y="85"/>
                  <a:pt x="54" y="75"/>
                </a:cubicBezTo>
                <a:cubicBezTo>
                  <a:pt x="56" y="74"/>
                  <a:pt x="58" y="73"/>
                  <a:pt x="59" y="71"/>
                </a:cubicBezTo>
                <a:cubicBezTo>
                  <a:pt x="60" y="72"/>
                  <a:pt x="60" y="72"/>
                  <a:pt x="60" y="72"/>
                </a:cubicBezTo>
                <a:cubicBezTo>
                  <a:pt x="61" y="70"/>
                  <a:pt x="62" y="69"/>
                  <a:pt x="64" y="68"/>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1" name="未知"/>
          <p:cNvSpPr>
            <a:spLocks/>
          </p:cNvSpPr>
          <p:nvPr/>
        </p:nvSpPr>
        <p:spPr bwMode="auto">
          <a:xfrm>
            <a:off x="9355602" y="3300880"/>
            <a:ext cx="446107" cy="194169"/>
          </a:xfrm>
          <a:custGeom>
            <a:avLst/>
            <a:gdLst>
              <a:gd name="T0" fmla="*/ 2147483647 w 89"/>
              <a:gd name="T1" fmla="*/ 0 h 52"/>
              <a:gd name="T2" fmla="*/ 2147483647 w 89"/>
              <a:gd name="T3" fmla="*/ 2147483647 h 52"/>
              <a:gd name="T4" fmla="*/ 2147483647 w 89"/>
              <a:gd name="T5" fmla="*/ 2147483647 h 52"/>
              <a:gd name="T6" fmla="*/ 2147483647 w 89"/>
              <a:gd name="T7" fmla="*/ 2147483647 h 52"/>
              <a:gd name="T8" fmla="*/ 2147483647 w 89"/>
              <a:gd name="T9" fmla="*/ 2147483647 h 52"/>
              <a:gd name="T10" fmla="*/ 2147483647 w 89"/>
              <a:gd name="T11" fmla="*/ 2147483647 h 52"/>
              <a:gd name="T12" fmla="*/ 2147483647 w 89"/>
              <a:gd name="T13" fmla="*/ 2147483647 h 52"/>
              <a:gd name="T14" fmla="*/ 2147483647 w 89"/>
              <a:gd name="T15" fmla="*/ 2147483647 h 52"/>
              <a:gd name="T16" fmla="*/ 2147483647 w 89"/>
              <a:gd name="T17" fmla="*/ 2147483647 h 52"/>
              <a:gd name="T18" fmla="*/ 2147483647 w 89"/>
              <a:gd name="T19" fmla="*/ 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52"/>
              <a:gd name="T32" fmla="*/ 89 w 89"/>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52">
                <a:moveTo>
                  <a:pt x="78" y="0"/>
                </a:moveTo>
                <a:cubicBezTo>
                  <a:pt x="68" y="0"/>
                  <a:pt x="61" y="2"/>
                  <a:pt x="46" y="12"/>
                </a:cubicBezTo>
                <a:cubicBezTo>
                  <a:pt x="33" y="21"/>
                  <a:pt x="14" y="37"/>
                  <a:pt x="8" y="42"/>
                </a:cubicBezTo>
                <a:cubicBezTo>
                  <a:pt x="2" y="48"/>
                  <a:pt x="0" y="50"/>
                  <a:pt x="2" y="51"/>
                </a:cubicBezTo>
                <a:cubicBezTo>
                  <a:pt x="3" y="52"/>
                  <a:pt x="5" y="51"/>
                  <a:pt x="10" y="47"/>
                </a:cubicBezTo>
                <a:cubicBezTo>
                  <a:pt x="15" y="42"/>
                  <a:pt x="21" y="37"/>
                  <a:pt x="29" y="30"/>
                </a:cubicBezTo>
                <a:cubicBezTo>
                  <a:pt x="38" y="24"/>
                  <a:pt x="49" y="16"/>
                  <a:pt x="53" y="14"/>
                </a:cubicBezTo>
                <a:cubicBezTo>
                  <a:pt x="52" y="15"/>
                  <a:pt x="50" y="16"/>
                  <a:pt x="49" y="18"/>
                </a:cubicBezTo>
                <a:cubicBezTo>
                  <a:pt x="61" y="15"/>
                  <a:pt x="75" y="9"/>
                  <a:pt x="88" y="4"/>
                </a:cubicBezTo>
                <a:cubicBezTo>
                  <a:pt x="89" y="1"/>
                  <a:pt x="86" y="0"/>
                  <a:pt x="78"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2" name="未知"/>
          <p:cNvSpPr>
            <a:spLocks/>
          </p:cNvSpPr>
          <p:nvPr/>
        </p:nvSpPr>
        <p:spPr bwMode="auto">
          <a:xfrm>
            <a:off x="9371420" y="3302472"/>
            <a:ext cx="425543" cy="337409"/>
          </a:xfrm>
          <a:custGeom>
            <a:avLst/>
            <a:gdLst>
              <a:gd name="T0" fmla="*/ 2147483647 w 85"/>
              <a:gd name="T1" fmla="*/ 2147483647 h 90"/>
              <a:gd name="T2" fmla="*/ 2147483647 w 85"/>
              <a:gd name="T3" fmla="*/ 2147483647 h 90"/>
              <a:gd name="T4" fmla="*/ 2147483647 w 85"/>
              <a:gd name="T5" fmla="*/ 2147483647 h 90"/>
              <a:gd name="T6" fmla="*/ 2147483647 w 85"/>
              <a:gd name="T7" fmla="*/ 0 h 90"/>
              <a:gd name="T8" fmla="*/ 2147483647 w 85"/>
              <a:gd name="T9" fmla="*/ 2147483647 h 90"/>
              <a:gd name="T10" fmla="*/ 2147483647 w 85"/>
              <a:gd name="T11" fmla="*/ 2147483647 h 90"/>
              <a:gd name="T12" fmla="*/ 2147483647 w 85"/>
              <a:gd name="T13" fmla="*/ 2147483647 h 90"/>
              <a:gd name="T14" fmla="*/ 2147483647 w 85"/>
              <a:gd name="T15" fmla="*/ 2147483647 h 90"/>
              <a:gd name="T16" fmla="*/ 2147483647 w 85"/>
              <a:gd name="T17" fmla="*/ 2147483647 h 90"/>
              <a:gd name="T18" fmla="*/ 2147483647 w 85"/>
              <a:gd name="T19" fmla="*/ 2147483647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90"/>
              <a:gd name="T32" fmla="*/ 85 w 85"/>
              <a:gd name="T33" fmla="*/ 90 h 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90">
                <a:moveTo>
                  <a:pt x="32" y="68"/>
                </a:moveTo>
                <a:cubicBezTo>
                  <a:pt x="35" y="62"/>
                  <a:pt x="44" y="50"/>
                  <a:pt x="53" y="38"/>
                </a:cubicBezTo>
                <a:cubicBezTo>
                  <a:pt x="64" y="25"/>
                  <a:pt x="74" y="12"/>
                  <a:pt x="81" y="4"/>
                </a:cubicBezTo>
                <a:cubicBezTo>
                  <a:pt x="83" y="2"/>
                  <a:pt x="84" y="1"/>
                  <a:pt x="85" y="0"/>
                </a:cubicBezTo>
                <a:cubicBezTo>
                  <a:pt x="72" y="5"/>
                  <a:pt x="58" y="11"/>
                  <a:pt x="46" y="14"/>
                </a:cubicBezTo>
                <a:cubicBezTo>
                  <a:pt x="31" y="28"/>
                  <a:pt x="21" y="40"/>
                  <a:pt x="11" y="54"/>
                </a:cubicBezTo>
                <a:cubicBezTo>
                  <a:pt x="6" y="60"/>
                  <a:pt x="1" y="69"/>
                  <a:pt x="1" y="76"/>
                </a:cubicBezTo>
                <a:cubicBezTo>
                  <a:pt x="0" y="83"/>
                  <a:pt x="4" y="88"/>
                  <a:pt x="9" y="90"/>
                </a:cubicBezTo>
                <a:cubicBezTo>
                  <a:pt x="17" y="85"/>
                  <a:pt x="24" y="80"/>
                  <a:pt x="31" y="76"/>
                </a:cubicBezTo>
                <a:cubicBezTo>
                  <a:pt x="31" y="74"/>
                  <a:pt x="31" y="71"/>
                  <a:pt x="32" y="68"/>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3" name="未知"/>
          <p:cNvSpPr>
            <a:spLocks/>
          </p:cNvSpPr>
          <p:nvPr/>
        </p:nvSpPr>
        <p:spPr bwMode="auto">
          <a:xfrm>
            <a:off x="9415715" y="3283374"/>
            <a:ext cx="832101" cy="364465"/>
          </a:xfrm>
          <a:custGeom>
            <a:avLst/>
            <a:gdLst>
              <a:gd name="T0" fmla="*/ 2147483647 w 166"/>
              <a:gd name="T1" fmla="*/ 0 h 97"/>
              <a:gd name="T2" fmla="*/ 2147483647 w 166"/>
              <a:gd name="T3" fmla="*/ 2147483647 h 97"/>
              <a:gd name="T4" fmla="*/ 2147483647 w 166"/>
              <a:gd name="T5" fmla="*/ 2147483647 h 97"/>
              <a:gd name="T6" fmla="*/ 2147483647 w 166"/>
              <a:gd name="T7" fmla="*/ 2147483647 h 97"/>
              <a:gd name="T8" fmla="*/ 2147483647 w 166"/>
              <a:gd name="T9" fmla="*/ 2147483647 h 97"/>
              <a:gd name="T10" fmla="*/ 2147483647 w 166"/>
              <a:gd name="T11" fmla="*/ 2147483647 h 97"/>
              <a:gd name="T12" fmla="*/ 0 w 166"/>
              <a:gd name="T13" fmla="*/ 2147483647 h 97"/>
              <a:gd name="T14" fmla="*/ 2147483647 w 166"/>
              <a:gd name="T15" fmla="*/ 2147483647 h 97"/>
              <a:gd name="T16" fmla="*/ 2147483647 w 166"/>
              <a:gd name="T17" fmla="*/ 2147483647 h 97"/>
              <a:gd name="T18" fmla="*/ 2147483647 w 166"/>
              <a:gd name="T19" fmla="*/ 2147483647 h 97"/>
              <a:gd name="T20" fmla="*/ 2147483647 w 166"/>
              <a:gd name="T21" fmla="*/ 2147483647 h 97"/>
              <a:gd name="T22" fmla="*/ 2147483647 w 166"/>
              <a:gd name="T23" fmla="*/ 2147483647 h 97"/>
              <a:gd name="T24" fmla="*/ 2147483647 w 166"/>
              <a:gd name="T25" fmla="*/ 2147483647 h 97"/>
              <a:gd name="T26" fmla="*/ 2147483647 w 166"/>
              <a:gd name="T27" fmla="*/ 2147483647 h 97"/>
              <a:gd name="T28" fmla="*/ 2147483647 w 166"/>
              <a:gd name="T29" fmla="*/ 2147483647 h 97"/>
              <a:gd name="T30" fmla="*/ 2147483647 w 166"/>
              <a:gd name="T31" fmla="*/ 2147483647 h 97"/>
              <a:gd name="T32" fmla="*/ 2147483647 w 166"/>
              <a:gd name="T33" fmla="*/ 2147483647 h 97"/>
              <a:gd name="T34" fmla="*/ 2147483647 w 166"/>
              <a:gd name="T35" fmla="*/ 0 h 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6"/>
              <a:gd name="T55" fmla="*/ 0 h 97"/>
              <a:gd name="T56" fmla="*/ 166 w 166"/>
              <a:gd name="T57" fmla="*/ 97 h 9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6" h="97">
                <a:moveTo>
                  <a:pt x="152" y="0"/>
                </a:moveTo>
                <a:cubicBezTo>
                  <a:pt x="143" y="0"/>
                  <a:pt x="140" y="2"/>
                  <a:pt x="136" y="6"/>
                </a:cubicBezTo>
                <a:cubicBezTo>
                  <a:pt x="118" y="19"/>
                  <a:pt x="103" y="33"/>
                  <a:pt x="77" y="53"/>
                </a:cubicBezTo>
                <a:cubicBezTo>
                  <a:pt x="60" y="66"/>
                  <a:pt x="48" y="75"/>
                  <a:pt x="36" y="82"/>
                </a:cubicBezTo>
                <a:cubicBezTo>
                  <a:pt x="30" y="84"/>
                  <a:pt x="25" y="85"/>
                  <a:pt x="23" y="83"/>
                </a:cubicBezTo>
                <a:cubicBezTo>
                  <a:pt x="22" y="82"/>
                  <a:pt x="22" y="81"/>
                  <a:pt x="22" y="81"/>
                </a:cubicBezTo>
                <a:cubicBezTo>
                  <a:pt x="15" y="85"/>
                  <a:pt x="8" y="90"/>
                  <a:pt x="0" y="95"/>
                </a:cubicBezTo>
                <a:cubicBezTo>
                  <a:pt x="3" y="96"/>
                  <a:pt x="6" y="97"/>
                  <a:pt x="10" y="97"/>
                </a:cubicBezTo>
                <a:cubicBezTo>
                  <a:pt x="26" y="97"/>
                  <a:pt x="46" y="83"/>
                  <a:pt x="68" y="66"/>
                </a:cubicBezTo>
                <a:cubicBezTo>
                  <a:pt x="81" y="57"/>
                  <a:pt x="98" y="44"/>
                  <a:pt x="109" y="35"/>
                </a:cubicBezTo>
                <a:cubicBezTo>
                  <a:pt x="108" y="35"/>
                  <a:pt x="108" y="35"/>
                  <a:pt x="108" y="35"/>
                </a:cubicBezTo>
                <a:cubicBezTo>
                  <a:pt x="108" y="35"/>
                  <a:pt x="108" y="35"/>
                  <a:pt x="109" y="35"/>
                </a:cubicBezTo>
                <a:cubicBezTo>
                  <a:pt x="110" y="34"/>
                  <a:pt x="111" y="33"/>
                  <a:pt x="112" y="32"/>
                </a:cubicBezTo>
                <a:cubicBezTo>
                  <a:pt x="113" y="32"/>
                  <a:pt x="113" y="32"/>
                  <a:pt x="113" y="32"/>
                </a:cubicBezTo>
                <a:cubicBezTo>
                  <a:pt x="112" y="33"/>
                  <a:pt x="112" y="33"/>
                  <a:pt x="112" y="33"/>
                </a:cubicBezTo>
                <a:cubicBezTo>
                  <a:pt x="126" y="27"/>
                  <a:pt x="139" y="21"/>
                  <a:pt x="153" y="16"/>
                </a:cubicBezTo>
                <a:cubicBezTo>
                  <a:pt x="155" y="14"/>
                  <a:pt x="158" y="11"/>
                  <a:pt x="160" y="8"/>
                </a:cubicBezTo>
                <a:cubicBezTo>
                  <a:pt x="166" y="1"/>
                  <a:pt x="161" y="0"/>
                  <a:pt x="152"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4" name="未知"/>
          <p:cNvSpPr>
            <a:spLocks/>
          </p:cNvSpPr>
          <p:nvPr/>
        </p:nvSpPr>
        <p:spPr bwMode="auto">
          <a:xfrm>
            <a:off x="9808036" y="3331120"/>
            <a:ext cx="374921" cy="296029"/>
          </a:xfrm>
          <a:custGeom>
            <a:avLst/>
            <a:gdLst>
              <a:gd name="T0" fmla="*/ 2147483647 w 75"/>
              <a:gd name="T1" fmla="*/ 2147483647 h 79"/>
              <a:gd name="T2" fmla="*/ 2147483647 w 75"/>
              <a:gd name="T3" fmla="*/ 2147483647 h 79"/>
              <a:gd name="T4" fmla="*/ 2147483647 w 75"/>
              <a:gd name="T5" fmla="*/ 0 h 79"/>
              <a:gd name="T6" fmla="*/ 2147483647 w 75"/>
              <a:gd name="T7" fmla="*/ 2147483647 h 79"/>
              <a:gd name="T8" fmla="*/ 2147483647 w 75"/>
              <a:gd name="T9" fmla="*/ 2147483647 h 79"/>
              <a:gd name="T10" fmla="*/ 0 w 75"/>
              <a:gd name="T11" fmla="*/ 2147483647 h 79"/>
              <a:gd name="T12" fmla="*/ 2147483647 w 75"/>
              <a:gd name="T13" fmla="*/ 2147483647 h 79"/>
              <a:gd name="T14" fmla="*/ 2147483647 w 75"/>
              <a:gd name="T15" fmla="*/ 2147483647 h 79"/>
              <a:gd name="T16" fmla="*/ 2147483647 w 75"/>
              <a:gd name="T17" fmla="*/ 2147483647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79"/>
              <a:gd name="T29" fmla="*/ 75 w 75"/>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79">
                <a:moveTo>
                  <a:pt x="33" y="55"/>
                </a:moveTo>
                <a:cubicBezTo>
                  <a:pt x="36" y="49"/>
                  <a:pt x="43" y="39"/>
                  <a:pt x="53" y="27"/>
                </a:cubicBezTo>
                <a:cubicBezTo>
                  <a:pt x="61" y="16"/>
                  <a:pt x="68" y="9"/>
                  <a:pt x="75" y="0"/>
                </a:cubicBezTo>
                <a:cubicBezTo>
                  <a:pt x="61" y="5"/>
                  <a:pt x="48" y="11"/>
                  <a:pt x="34" y="17"/>
                </a:cubicBezTo>
                <a:cubicBezTo>
                  <a:pt x="25" y="26"/>
                  <a:pt x="15" y="36"/>
                  <a:pt x="9" y="45"/>
                </a:cubicBezTo>
                <a:cubicBezTo>
                  <a:pt x="4" y="52"/>
                  <a:pt x="0" y="60"/>
                  <a:pt x="0" y="67"/>
                </a:cubicBezTo>
                <a:cubicBezTo>
                  <a:pt x="0" y="73"/>
                  <a:pt x="3" y="78"/>
                  <a:pt x="9" y="79"/>
                </a:cubicBezTo>
                <a:cubicBezTo>
                  <a:pt x="16" y="74"/>
                  <a:pt x="23" y="69"/>
                  <a:pt x="30" y="65"/>
                </a:cubicBezTo>
                <a:cubicBezTo>
                  <a:pt x="29" y="62"/>
                  <a:pt x="30" y="59"/>
                  <a:pt x="33" y="55"/>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5" name="未知"/>
          <p:cNvSpPr>
            <a:spLocks/>
          </p:cNvSpPr>
          <p:nvPr/>
        </p:nvSpPr>
        <p:spPr bwMode="auto">
          <a:xfrm>
            <a:off x="9852331" y="3410698"/>
            <a:ext cx="474582" cy="224408"/>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3" y="2"/>
                </a:moveTo>
                <a:cubicBezTo>
                  <a:pt x="92" y="0"/>
                  <a:pt x="89" y="3"/>
                  <a:pt x="85" y="6"/>
                </a:cubicBezTo>
                <a:cubicBezTo>
                  <a:pt x="79" y="11"/>
                  <a:pt x="70" y="20"/>
                  <a:pt x="59" y="28"/>
                </a:cubicBezTo>
                <a:cubicBezTo>
                  <a:pt x="50" y="35"/>
                  <a:pt x="40" y="42"/>
                  <a:pt x="34" y="45"/>
                </a:cubicBezTo>
                <a:cubicBezTo>
                  <a:pt x="29" y="47"/>
                  <a:pt x="25" y="49"/>
                  <a:pt x="22" y="46"/>
                </a:cubicBezTo>
                <a:cubicBezTo>
                  <a:pt x="21" y="46"/>
                  <a:pt x="21" y="45"/>
                  <a:pt x="21" y="44"/>
                </a:cubicBezTo>
                <a:cubicBezTo>
                  <a:pt x="14" y="48"/>
                  <a:pt x="7" y="53"/>
                  <a:pt x="0" y="58"/>
                </a:cubicBezTo>
                <a:cubicBezTo>
                  <a:pt x="3" y="59"/>
                  <a:pt x="5" y="60"/>
                  <a:pt x="8" y="60"/>
                </a:cubicBezTo>
                <a:cubicBezTo>
                  <a:pt x="26" y="60"/>
                  <a:pt x="45" y="45"/>
                  <a:pt x="55" y="38"/>
                </a:cubicBezTo>
                <a:cubicBezTo>
                  <a:pt x="68" y="27"/>
                  <a:pt x="82" y="16"/>
                  <a:pt x="89" y="9"/>
                </a:cubicBezTo>
                <a:cubicBezTo>
                  <a:pt x="90" y="8"/>
                  <a:pt x="95" y="3"/>
                  <a:pt x="93" y="2"/>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6" name="未知"/>
          <p:cNvSpPr>
            <a:spLocks/>
          </p:cNvSpPr>
          <p:nvPr/>
        </p:nvSpPr>
        <p:spPr bwMode="auto">
          <a:xfrm>
            <a:off x="3624228" y="2478048"/>
            <a:ext cx="1214931" cy="870579"/>
          </a:xfrm>
          <a:custGeom>
            <a:avLst/>
            <a:gdLst>
              <a:gd name="T0" fmla="*/ 0 w 243"/>
              <a:gd name="T1" fmla="*/ 2147483647 h 232"/>
              <a:gd name="T2" fmla="*/ 2147483647 w 243"/>
              <a:gd name="T3" fmla="*/ 2147483647 h 232"/>
              <a:gd name="T4" fmla="*/ 2147483647 w 243"/>
              <a:gd name="T5" fmla="*/ 2147483647 h 232"/>
              <a:gd name="T6" fmla="*/ 2147483647 w 243"/>
              <a:gd name="T7" fmla="*/ 2147483647 h 232"/>
              <a:gd name="T8" fmla="*/ 2147483647 w 243"/>
              <a:gd name="T9" fmla="*/ 2147483647 h 232"/>
              <a:gd name="T10" fmla="*/ 2147483647 w 243"/>
              <a:gd name="T11" fmla="*/ 2147483647 h 232"/>
              <a:gd name="T12" fmla="*/ 2147483647 w 243"/>
              <a:gd name="T13" fmla="*/ 0 h 232"/>
              <a:gd name="T14" fmla="*/ 2147483647 w 243"/>
              <a:gd name="T15" fmla="*/ 0 h 232"/>
              <a:gd name="T16" fmla="*/ 2147483647 w 243"/>
              <a:gd name="T17" fmla="*/ 2147483647 h 232"/>
              <a:gd name="T18" fmla="*/ 2147483647 w 243"/>
              <a:gd name="T19" fmla="*/ 2147483647 h 232"/>
              <a:gd name="T20" fmla="*/ 2147483647 w 243"/>
              <a:gd name="T21" fmla="*/ 2147483647 h 232"/>
              <a:gd name="T22" fmla="*/ 0 w 243"/>
              <a:gd name="T23" fmla="*/ 2147483647 h 2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232"/>
              <a:gd name="T38" fmla="*/ 243 w 243"/>
              <a:gd name="T39" fmla="*/ 232 h 2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232">
                <a:moveTo>
                  <a:pt x="0" y="232"/>
                </a:moveTo>
                <a:cubicBezTo>
                  <a:pt x="18" y="220"/>
                  <a:pt x="43" y="210"/>
                  <a:pt x="45" y="210"/>
                </a:cubicBezTo>
                <a:cubicBezTo>
                  <a:pt x="74" y="171"/>
                  <a:pt x="88" y="153"/>
                  <a:pt x="128" y="106"/>
                </a:cubicBezTo>
                <a:cubicBezTo>
                  <a:pt x="156" y="72"/>
                  <a:pt x="183" y="46"/>
                  <a:pt x="201" y="28"/>
                </a:cubicBezTo>
                <a:cubicBezTo>
                  <a:pt x="212" y="17"/>
                  <a:pt x="227" y="6"/>
                  <a:pt x="236" y="6"/>
                </a:cubicBezTo>
                <a:cubicBezTo>
                  <a:pt x="238" y="6"/>
                  <a:pt x="239" y="6"/>
                  <a:pt x="241" y="7"/>
                </a:cubicBezTo>
                <a:cubicBezTo>
                  <a:pt x="243" y="0"/>
                  <a:pt x="243" y="0"/>
                  <a:pt x="243" y="0"/>
                </a:cubicBezTo>
                <a:cubicBezTo>
                  <a:pt x="243" y="0"/>
                  <a:pt x="242" y="0"/>
                  <a:pt x="242" y="0"/>
                </a:cubicBezTo>
                <a:cubicBezTo>
                  <a:pt x="226" y="0"/>
                  <a:pt x="211" y="11"/>
                  <a:pt x="196" y="22"/>
                </a:cubicBezTo>
                <a:cubicBezTo>
                  <a:pt x="167" y="41"/>
                  <a:pt x="101" y="111"/>
                  <a:pt x="69" y="148"/>
                </a:cubicBezTo>
                <a:cubicBezTo>
                  <a:pt x="44" y="176"/>
                  <a:pt x="21" y="206"/>
                  <a:pt x="3" y="230"/>
                </a:cubicBezTo>
                <a:cubicBezTo>
                  <a:pt x="2" y="231"/>
                  <a:pt x="1" y="232"/>
                  <a:pt x="0" y="232"/>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7" name="未知"/>
          <p:cNvSpPr>
            <a:spLocks/>
          </p:cNvSpPr>
          <p:nvPr/>
        </p:nvSpPr>
        <p:spPr bwMode="auto">
          <a:xfrm>
            <a:off x="3847282" y="3296106"/>
            <a:ext cx="371757" cy="364465"/>
          </a:xfrm>
          <a:custGeom>
            <a:avLst/>
            <a:gdLst>
              <a:gd name="T0" fmla="*/ 2147483647 w 74"/>
              <a:gd name="T1" fmla="*/ 2147483647 h 97"/>
              <a:gd name="T2" fmla="*/ 2147483647 w 74"/>
              <a:gd name="T3" fmla="*/ 2147483647 h 97"/>
              <a:gd name="T4" fmla="*/ 2147483647 w 74"/>
              <a:gd name="T5" fmla="*/ 2147483647 h 97"/>
              <a:gd name="T6" fmla="*/ 2147483647 w 74"/>
              <a:gd name="T7" fmla="*/ 2147483647 h 97"/>
              <a:gd name="T8" fmla="*/ 2147483647 w 74"/>
              <a:gd name="T9" fmla="*/ 0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0 w 74"/>
              <a:gd name="T19" fmla="*/ 2147483647 h 97"/>
              <a:gd name="T20" fmla="*/ 2147483647 w 74"/>
              <a:gd name="T21" fmla="*/ 2147483647 h 97"/>
              <a:gd name="T22" fmla="*/ 2147483647 w 74"/>
              <a:gd name="T23" fmla="*/ 2147483647 h 97"/>
              <a:gd name="T24" fmla="*/ 2147483647 w 74"/>
              <a:gd name="T25" fmla="*/ 2147483647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97"/>
              <a:gd name="T41" fmla="*/ 74 w 74"/>
              <a:gd name="T42" fmla="*/ 97 h 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97">
                <a:moveTo>
                  <a:pt x="30" y="84"/>
                </a:moveTo>
                <a:cubicBezTo>
                  <a:pt x="28" y="82"/>
                  <a:pt x="29" y="78"/>
                  <a:pt x="33" y="72"/>
                </a:cubicBezTo>
                <a:cubicBezTo>
                  <a:pt x="36" y="66"/>
                  <a:pt x="42" y="58"/>
                  <a:pt x="51" y="48"/>
                </a:cubicBezTo>
                <a:cubicBezTo>
                  <a:pt x="59" y="37"/>
                  <a:pt x="71" y="24"/>
                  <a:pt x="73" y="14"/>
                </a:cubicBezTo>
                <a:cubicBezTo>
                  <a:pt x="74" y="5"/>
                  <a:pt x="67" y="0"/>
                  <a:pt x="56" y="0"/>
                </a:cubicBezTo>
                <a:cubicBezTo>
                  <a:pt x="53" y="3"/>
                  <a:pt x="50" y="6"/>
                  <a:pt x="46" y="9"/>
                </a:cubicBezTo>
                <a:cubicBezTo>
                  <a:pt x="46" y="9"/>
                  <a:pt x="47" y="9"/>
                  <a:pt x="47" y="9"/>
                </a:cubicBezTo>
                <a:cubicBezTo>
                  <a:pt x="50" y="11"/>
                  <a:pt x="48" y="14"/>
                  <a:pt x="46" y="17"/>
                </a:cubicBezTo>
                <a:cubicBezTo>
                  <a:pt x="40" y="25"/>
                  <a:pt x="32" y="34"/>
                  <a:pt x="23" y="44"/>
                </a:cubicBezTo>
                <a:cubicBezTo>
                  <a:pt x="13" y="57"/>
                  <a:pt x="1" y="70"/>
                  <a:pt x="0" y="82"/>
                </a:cubicBezTo>
                <a:cubicBezTo>
                  <a:pt x="0" y="92"/>
                  <a:pt x="6" y="97"/>
                  <a:pt x="17" y="97"/>
                </a:cubicBezTo>
                <a:cubicBezTo>
                  <a:pt x="17" y="97"/>
                  <a:pt x="18" y="96"/>
                  <a:pt x="19" y="96"/>
                </a:cubicBezTo>
                <a:cubicBezTo>
                  <a:pt x="22" y="92"/>
                  <a:pt x="26" y="88"/>
                  <a:pt x="30" y="84"/>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8" name="未知"/>
          <p:cNvSpPr>
            <a:spLocks/>
          </p:cNvSpPr>
          <p:nvPr/>
        </p:nvSpPr>
        <p:spPr bwMode="auto">
          <a:xfrm>
            <a:off x="3943781" y="3437753"/>
            <a:ext cx="425542" cy="218043"/>
          </a:xfrm>
          <a:custGeom>
            <a:avLst/>
            <a:gdLst>
              <a:gd name="T0" fmla="*/ 2147483647 w 85"/>
              <a:gd name="T1" fmla="*/ 2147483647 h 58"/>
              <a:gd name="T2" fmla="*/ 2147483647 w 85"/>
              <a:gd name="T3" fmla="*/ 2147483647 h 58"/>
              <a:gd name="T4" fmla="*/ 2147483647 w 85"/>
              <a:gd name="T5" fmla="*/ 2147483647 h 58"/>
              <a:gd name="T6" fmla="*/ 2147483647 w 85"/>
              <a:gd name="T7" fmla="*/ 2147483647 h 58"/>
              <a:gd name="T8" fmla="*/ 2147483647 w 85"/>
              <a:gd name="T9" fmla="*/ 2147483647 h 58"/>
              <a:gd name="T10" fmla="*/ 2147483647 w 85"/>
              <a:gd name="T11" fmla="*/ 2147483647 h 58"/>
              <a:gd name="T12" fmla="*/ 0 w 85"/>
              <a:gd name="T13" fmla="*/ 2147483647 h 58"/>
              <a:gd name="T14" fmla="*/ 2147483647 w 85"/>
              <a:gd name="T15" fmla="*/ 2147483647 h 58"/>
              <a:gd name="T16" fmla="*/ 2147483647 w 85"/>
              <a:gd name="T17" fmla="*/ 2147483647 h 58"/>
              <a:gd name="T18" fmla="*/ 2147483647 w 85"/>
              <a:gd name="T19" fmla="*/ 2147483647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8"/>
              <a:gd name="T32" fmla="*/ 85 w 85"/>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8">
                <a:moveTo>
                  <a:pt x="84" y="1"/>
                </a:moveTo>
                <a:cubicBezTo>
                  <a:pt x="83" y="0"/>
                  <a:pt x="81" y="0"/>
                  <a:pt x="77" y="4"/>
                </a:cubicBezTo>
                <a:cubicBezTo>
                  <a:pt x="71" y="10"/>
                  <a:pt x="60" y="20"/>
                  <a:pt x="51" y="27"/>
                </a:cubicBezTo>
                <a:cubicBezTo>
                  <a:pt x="38" y="37"/>
                  <a:pt x="31" y="40"/>
                  <a:pt x="25" y="44"/>
                </a:cubicBezTo>
                <a:cubicBezTo>
                  <a:pt x="20" y="46"/>
                  <a:pt x="14" y="48"/>
                  <a:pt x="11" y="46"/>
                </a:cubicBezTo>
                <a:cubicBezTo>
                  <a:pt x="11" y="46"/>
                  <a:pt x="11" y="46"/>
                  <a:pt x="11" y="46"/>
                </a:cubicBezTo>
                <a:cubicBezTo>
                  <a:pt x="7" y="50"/>
                  <a:pt x="3" y="54"/>
                  <a:pt x="0" y="58"/>
                </a:cubicBezTo>
                <a:cubicBezTo>
                  <a:pt x="16" y="57"/>
                  <a:pt x="36" y="45"/>
                  <a:pt x="47" y="37"/>
                </a:cubicBezTo>
                <a:cubicBezTo>
                  <a:pt x="58" y="28"/>
                  <a:pt x="75" y="13"/>
                  <a:pt x="80" y="8"/>
                </a:cubicBezTo>
                <a:cubicBezTo>
                  <a:pt x="84" y="4"/>
                  <a:pt x="85" y="2"/>
                  <a:pt x="84"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099" name="未知"/>
          <p:cNvSpPr>
            <a:spLocks/>
          </p:cNvSpPr>
          <p:nvPr/>
        </p:nvSpPr>
        <p:spPr bwMode="auto">
          <a:xfrm>
            <a:off x="3557786" y="3296106"/>
            <a:ext cx="569499" cy="299212"/>
          </a:xfrm>
          <a:custGeom>
            <a:avLst/>
            <a:gdLst>
              <a:gd name="T0" fmla="*/ 2147483647 w 114"/>
              <a:gd name="T1" fmla="*/ 2147483647 h 80"/>
              <a:gd name="T2" fmla="*/ 2147483647 w 114"/>
              <a:gd name="T3" fmla="*/ 2147483647 h 80"/>
              <a:gd name="T4" fmla="*/ 2147483647 w 114"/>
              <a:gd name="T5" fmla="*/ 2147483647 h 80"/>
              <a:gd name="T6" fmla="*/ 2147483647 w 114"/>
              <a:gd name="T7" fmla="*/ 0 h 80"/>
              <a:gd name="T8" fmla="*/ 2147483647 w 114"/>
              <a:gd name="T9" fmla="*/ 0 h 80"/>
              <a:gd name="T10" fmla="*/ 2147483647 w 114"/>
              <a:gd name="T11" fmla="*/ 2147483647 h 80"/>
              <a:gd name="T12" fmla="*/ 2147483647 w 114"/>
              <a:gd name="T13" fmla="*/ 2147483647 h 80"/>
              <a:gd name="T14" fmla="*/ 0 w 114"/>
              <a:gd name="T15" fmla="*/ 2147483647 h 80"/>
              <a:gd name="T16" fmla="*/ 2147483647 w 114"/>
              <a:gd name="T17" fmla="*/ 214748364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
              <a:gd name="T28" fmla="*/ 0 h 80"/>
              <a:gd name="T29" fmla="*/ 114 w 114"/>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 h="80">
                <a:moveTo>
                  <a:pt x="48" y="41"/>
                </a:moveTo>
                <a:cubicBezTo>
                  <a:pt x="65" y="27"/>
                  <a:pt x="81" y="18"/>
                  <a:pt x="91" y="13"/>
                </a:cubicBezTo>
                <a:cubicBezTo>
                  <a:pt x="96" y="10"/>
                  <a:pt x="101" y="8"/>
                  <a:pt x="104" y="9"/>
                </a:cubicBezTo>
                <a:cubicBezTo>
                  <a:pt x="108" y="6"/>
                  <a:pt x="111" y="3"/>
                  <a:pt x="114" y="0"/>
                </a:cubicBezTo>
                <a:cubicBezTo>
                  <a:pt x="114" y="0"/>
                  <a:pt x="114" y="0"/>
                  <a:pt x="114" y="0"/>
                </a:cubicBezTo>
                <a:cubicBezTo>
                  <a:pt x="97" y="0"/>
                  <a:pt x="73" y="15"/>
                  <a:pt x="54" y="29"/>
                </a:cubicBezTo>
                <a:cubicBezTo>
                  <a:pt x="36" y="43"/>
                  <a:pt x="19" y="57"/>
                  <a:pt x="6" y="68"/>
                </a:cubicBezTo>
                <a:cubicBezTo>
                  <a:pt x="3" y="72"/>
                  <a:pt x="1" y="76"/>
                  <a:pt x="0" y="80"/>
                </a:cubicBezTo>
                <a:cubicBezTo>
                  <a:pt x="16" y="67"/>
                  <a:pt x="29" y="56"/>
                  <a:pt x="48" y="4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0" name="未知"/>
          <p:cNvSpPr>
            <a:spLocks/>
          </p:cNvSpPr>
          <p:nvPr/>
        </p:nvSpPr>
        <p:spPr bwMode="auto">
          <a:xfrm>
            <a:off x="3443887" y="2478048"/>
            <a:ext cx="1483861" cy="1001086"/>
          </a:xfrm>
          <a:custGeom>
            <a:avLst/>
            <a:gdLst>
              <a:gd name="T0" fmla="*/ 2147483647 w 297"/>
              <a:gd name="T1" fmla="*/ 0 h 267"/>
              <a:gd name="T2" fmla="*/ 2147483647 w 297"/>
              <a:gd name="T3" fmla="*/ 2147483647 h 267"/>
              <a:gd name="T4" fmla="*/ 2147483647 w 297"/>
              <a:gd name="T5" fmla="*/ 2147483647 h 267"/>
              <a:gd name="T6" fmla="*/ 2147483647 w 297"/>
              <a:gd name="T7" fmla="*/ 2147483647 h 267"/>
              <a:gd name="T8" fmla="*/ 2147483647 w 297"/>
              <a:gd name="T9" fmla="*/ 2147483647 h 267"/>
              <a:gd name="T10" fmla="*/ 2147483647 w 297"/>
              <a:gd name="T11" fmla="*/ 2147483647 h 267"/>
              <a:gd name="T12" fmla="*/ 2147483647 w 297"/>
              <a:gd name="T13" fmla="*/ 2147483647 h 267"/>
              <a:gd name="T14" fmla="*/ 2147483647 w 297"/>
              <a:gd name="T15" fmla="*/ 2147483647 h 267"/>
              <a:gd name="T16" fmla="*/ 2147483647 w 297"/>
              <a:gd name="T17" fmla="*/ 2147483647 h 267"/>
              <a:gd name="T18" fmla="*/ 2147483647 w 297"/>
              <a:gd name="T19" fmla="*/ 2147483647 h 267"/>
              <a:gd name="T20" fmla="*/ 2147483647 w 297"/>
              <a:gd name="T21" fmla="*/ 2147483647 h 267"/>
              <a:gd name="T22" fmla="*/ 0 w 297"/>
              <a:gd name="T23" fmla="*/ 2147483647 h 267"/>
              <a:gd name="T24" fmla="*/ 2147483647 w 297"/>
              <a:gd name="T25" fmla="*/ 2147483647 h 267"/>
              <a:gd name="T26" fmla="*/ 2147483647 w 297"/>
              <a:gd name="T27" fmla="*/ 2147483647 h 267"/>
              <a:gd name="T28" fmla="*/ 2147483647 w 297"/>
              <a:gd name="T29" fmla="*/ 2147483647 h 267"/>
              <a:gd name="T30" fmla="*/ 2147483647 w 297"/>
              <a:gd name="T31" fmla="*/ 2147483647 h 267"/>
              <a:gd name="T32" fmla="*/ 2147483647 w 297"/>
              <a:gd name="T33" fmla="*/ 2147483647 h 267"/>
              <a:gd name="T34" fmla="*/ 2147483647 w 297"/>
              <a:gd name="T35" fmla="*/ 2147483647 h 267"/>
              <a:gd name="T36" fmla="*/ 2147483647 w 297"/>
              <a:gd name="T37" fmla="*/ 2147483647 h 267"/>
              <a:gd name="T38" fmla="*/ 2147483647 w 297"/>
              <a:gd name="T39" fmla="*/ 0 h 2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7"/>
              <a:gd name="T61" fmla="*/ 0 h 267"/>
              <a:gd name="T62" fmla="*/ 297 w 297"/>
              <a:gd name="T63" fmla="*/ 267 h 2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7" h="267">
                <a:moveTo>
                  <a:pt x="279" y="0"/>
                </a:moveTo>
                <a:cubicBezTo>
                  <a:pt x="277" y="7"/>
                  <a:pt x="277" y="7"/>
                  <a:pt x="277" y="7"/>
                </a:cubicBezTo>
                <a:cubicBezTo>
                  <a:pt x="277" y="7"/>
                  <a:pt x="277" y="7"/>
                  <a:pt x="277" y="7"/>
                </a:cubicBezTo>
                <a:cubicBezTo>
                  <a:pt x="280" y="8"/>
                  <a:pt x="282" y="11"/>
                  <a:pt x="282" y="16"/>
                </a:cubicBezTo>
                <a:cubicBezTo>
                  <a:pt x="279" y="40"/>
                  <a:pt x="231" y="84"/>
                  <a:pt x="178" y="130"/>
                </a:cubicBezTo>
                <a:cubicBezTo>
                  <a:pt x="153" y="151"/>
                  <a:pt x="132" y="165"/>
                  <a:pt x="80" y="211"/>
                </a:cubicBezTo>
                <a:cubicBezTo>
                  <a:pt x="81" y="209"/>
                  <a:pt x="82" y="208"/>
                  <a:pt x="83" y="206"/>
                </a:cubicBezTo>
                <a:cubicBezTo>
                  <a:pt x="82" y="208"/>
                  <a:pt x="81" y="209"/>
                  <a:pt x="81" y="210"/>
                </a:cubicBezTo>
                <a:cubicBezTo>
                  <a:pt x="79" y="210"/>
                  <a:pt x="54" y="220"/>
                  <a:pt x="36" y="232"/>
                </a:cubicBezTo>
                <a:cubicBezTo>
                  <a:pt x="37" y="232"/>
                  <a:pt x="38" y="231"/>
                  <a:pt x="39" y="230"/>
                </a:cubicBezTo>
                <a:cubicBezTo>
                  <a:pt x="26" y="241"/>
                  <a:pt x="5" y="259"/>
                  <a:pt x="3" y="261"/>
                </a:cubicBezTo>
                <a:cubicBezTo>
                  <a:pt x="1" y="263"/>
                  <a:pt x="0" y="264"/>
                  <a:pt x="0" y="266"/>
                </a:cubicBezTo>
                <a:cubicBezTo>
                  <a:pt x="1" y="267"/>
                  <a:pt x="3" y="267"/>
                  <a:pt x="6" y="264"/>
                </a:cubicBezTo>
                <a:cubicBezTo>
                  <a:pt x="12" y="259"/>
                  <a:pt x="19" y="253"/>
                  <a:pt x="27" y="246"/>
                </a:cubicBezTo>
                <a:cubicBezTo>
                  <a:pt x="27" y="246"/>
                  <a:pt x="27" y="246"/>
                  <a:pt x="27" y="246"/>
                </a:cubicBezTo>
                <a:cubicBezTo>
                  <a:pt x="27" y="246"/>
                  <a:pt x="27" y="247"/>
                  <a:pt x="26" y="247"/>
                </a:cubicBezTo>
                <a:cubicBezTo>
                  <a:pt x="34" y="241"/>
                  <a:pt x="54" y="225"/>
                  <a:pt x="75" y="222"/>
                </a:cubicBezTo>
                <a:cubicBezTo>
                  <a:pt x="114" y="188"/>
                  <a:pt x="151" y="162"/>
                  <a:pt x="183" y="136"/>
                </a:cubicBezTo>
                <a:cubicBezTo>
                  <a:pt x="238" y="90"/>
                  <a:pt x="291" y="46"/>
                  <a:pt x="295" y="20"/>
                </a:cubicBezTo>
                <a:cubicBezTo>
                  <a:pt x="297" y="10"/>
                  <a:pt x="293" y="0"/>
                  <a:pt x="279"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1" name="未知"/>
          <p:cNvSpPr>
            <a:spLocks/>
          </p:cNvSpPr>
          <p:nvPr/>
        </p:nvSpPr>
        <p:spPr bwMode="auto">
          <a:xfrm>
            <a:off x="3363207" y="3312022"/>
            <a:ext cx="455599" cy="340592"/>
          </a:xfrm>
          <a:custGeom>
            <a:avLst/>
            <a:gdLst>
              <a:gd name="T0" fmla="*/ 2147483647 w 91"/>
              <a:gd name="T1" fmla="*/ 2147483647 h 91"/>
              <a:gd name="T2" fmla="*/ 2147483647 w 91"/>
              <a:gd name="T3" fmla="*/ 2147483647 h 91"/>
              <a:gd name="T4" fmla="*/ 2147483647 w 91"/>
              <a:gd name="T5" fmla="*/ 2147483647 h 91"/>
              <a:gd name="T6" fmla="*/ 2147483647 w 91"/>
              <a:gd name="T7" fmla="*/ 2147483647 h 91"/>
              <a:gd name="T8" fmla="*/ 2147483647 w 91"/>
              <a:gd name="T9" fmla="*/ 2147483647 h 91"/>
              <a:gd name="T10" fmla="*/ 2147483647 w 91"/>
              <a:gd name="T11" fmla="*/ 2147483647 h 91"/>
              <a:gd name="T12" fmla="*/ 2147483647 w 91"/>
              <a:gd name="T13" fmla="*/ 2147483647 h 91"/>
              <a:gd name="T14" fmla="*/ 2147483647 w 91"/>
              <a:gd name="T15" fmla="*/ 2147483647 h 91"/>
              <a:gd name="T16" fmla="*/ 2147483647 w 91"/>
              <a:gd name="T17" fmla="*/ 2147483647 h 91"/>
              <a:gd name="T18" fmla="*/ 2147483647 w 91"/>
              <a:gd name="T19" fmla="*/ 2147483647 h 91"/>
              <a:gd name="T20" fmla="*/ 2147483647 w 91"/>
              <a:gd name="T21" fmla="*/ 0 h 91"/>
              <a:gd name="T22" fmla="*/ 2147483647 w 91"/>
              <a:gd name="T23" fmla="*/ 2147483647 h 91"/>
              <a:gd name="T24" fmla="*/ 2147483647 w 91"/>
              <a:gd name="T25" fmla="*/ 2147483647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91"/>
              <a:gd name="T41" fmla="*/ 91 w 91"/>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91">
                <a:moveTo>
                  <a:pt x="33" y="37"/>
                </a:moveTo>
                <a:cubicBezTo>
                  <a:pt x="17" y="60"/>
                  <a:pt x="17" y="60"/>
                  <a:pt x="17" y="60"/>
                </a:cubicBezTo>
                <a:cubicBezTo>
                  <a:pt x="12" y="68"/>
                  <a:pt x="8" y="76"/>
                  <a:pt x="4" y="83"/>
                </a:cubicBezTo>
                <a:cubicBezTo>
                  <a:pt x="0" y="90"/>
                  <a:pt x="4" y="91"/>
                  <a:pt x="11" y="91"/>
                </a:cubicBezTo>
                <a:cubicBezTo>
                  <a:pt x="17" y="91"/>
                  <a:pt x="21" y="90"/>
                  <a:pt x="26" y="86"/>
                </a:cubicBezTo>
                <a:cubicBezTo>
                  <a:pt x="30" y="83"/>
                  <a:pt x="35" y="79"/>
                  <a:pt x="39" y="76"/>
                </a:cubicBezTo>
                <a:cubicBezTo>
                  <a:pt x="40" y="72"/>
                  <a:pt x="42" y="68"/>
                  <a:pt x="45" y="64"/>
                </a:cubicBezTo>
                <a:cubicBezTo>
                  <a:pt x="44" y="65"/>
                  <a:pt x="43" y="66"/>
                  <a:pt x="43" y="66"/>
                </a:cubicBezTo>
                <a:cubicBezTo>
                  <a:pt x="42" y="66"/>
                  <a:pt x="42" y="66"/>
                  <a:pt x="42" y="66"/>
                </a:cubicBezTo>
                <a:cubicBezTo>
                  <a:pt x="55" y="47"/>
                  <a:pt x="78" y="13"/>
                  <a:pt x="87" y="3"/>
                </a:cubicBezTo>
                <a:cubicBezTo>
                  <a:pt x="89" y="2"/>
                  <a:pt x="90" y="1"/>
                  <a:pt x="91" y="0"/>
                </a:cubicBezTo>
                <a:cubicBezTo>
                  <a:pt x="70" y="3"/>
                  <a:pt x="50" y="19"/>
                  <a:pt x="42" y="25"/>
                </a:cubicBezTo>
                <a:cubicBezTo>
                  <a:pt x="39" y="29"/>
                  <a:pt x="36" y="33"/>
                  <a:pt x="33" y="37"/>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2" name="未知"/>
          <p:cNvSpPr>
            <a:spLocks/>
          </p:cNvSpPr>
          <p:nvPr/>
        </p:nvSpPr>
        <p:spPr bwMode="auto">
          <a:xfrm>
            <a:off x="6057254" y="3213345"/>
            <a:ext cx="809954" cy="359691"/>
          </a:xfrm>
          <a:custGeom>
            <a:avLst/>
            <a:gdLst>
              <a:gd name="T0" fmla="*/ 2147483647 w 162"/>
              <a:gd name="T1" fmla="*/ 2147483647 h 96"/>
              <a:gd name="T2" fmla="*/ 2147483647 w 162"/>
              <a:gd name="T3" fmla="*/ 2147483647 h 96"/>
              <a:gd name="T4" fmla="*/ 2147483647 w 162"/>
              <a:gd name="T5" fmla="*/ 2147483647 h 96"/>
              <a:gd name="T6" fmla="*/ 2147483647 w 162"/>
              <a:gd name="T7" fmla="*/ 2147483647 h 96"/>
              <a:gd name="T8" fmla="*/ 2147483647 w 162"/>
              <a:gd name="T9" fmla="*/ 2147483647 h 96"/>
              <a:gd name="T10" fmla="*/ 2147483647 w 162"/>
              <a:gd name="T11" fmla="*/ 2147483647 h 96"/>
              <a:gd name="T12" fmla="*/ 2147483647 w 162"/>
              <a:gd name="T13" fmla="*/ 2147483647 h 96"/>
              <a:gd name="T14" fmla="*/ 2147483647 w 162"/>
              <a:gd name="T15" fmla="*/ 2147483647 h 96"/>
              <a:gd name="T16" fmla="*/ 2147483647 w 162"/>
              <a:gd name="T17" fmla="*/ 2147483647 h 96"/>
              <a:gd name="T18" fmla="*/ 2147483647 w 162"/>
              <a:gd name="T19" fmla="*/ 2147483647 h 96"/>
              <a:gd name="T20" fmla="*/ 2147483647 w 162"/>
              <a:gd name="T21" fmla="*/ 2147483647 h 96"/>
              <a:gd name="T22" fmla="*/ 2147483647 w 162"/>
              <a:gd name="T23" fmla="*/ 2147483647 h 96"/>
              <a:gd name="T24" fmla="*/ 2147483647 w 162"/>
              <a:gd name="T25" fmla="*/ 2147483647 h 96"/>
              <a:gd name="T26" fmla="*/ 2147483647 w 162"/>
              <a:gd name="T27" fmla="*/ 2147483647 h 96"/>
              <a:gd name="T28" fmla="*/ 2147483647 w 162"/>
              <a:gd name="T29" fmla="*/ 2147483647 h 96"/>
              <a:gd name="T30" fmla="*/ 2147483647 w 162"/>
              <a:gd name="T31" fmla="*/ 2147483647 h 96"/>
              <a:gd name="T32" fmla="*/ 2147483647 w 162"/>
              <a:gd name="T33" fmla="*/ 2147483647 h 96"/>
              <a:gd name="T34" fmla="*/ 2147483647 w 162"/>
              <a:gd name="T35" fmla="*/ 2147483647 h 96"/>
              <a:gd name="T36" fmla="*/ 2147483647 w 162"/>
              <a:gd name="T37" fmla="*/ 2147483647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2"/>
              <a:gd name="T58" fmla="*/ 0 h 96"/>
              <a:gd name="T59" fmla="*/ 162 w 162"/>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2" h="96">
                <a:moveTo>
                  <a:pt x="155" y="1"/>
                </a:moveTo>
                <a:cubicBezTo>
                  <a:pt x="146" y="0"/>
                  <a:pt x="136" y="2"/>
                  <a:pt x="127" y="6"/>
                </a:cubicBezTo>
                <a:cubicBezTo>
                  <a:pt x="117" y="10"/>
                  <a:pt x="101" y="20"/>
                  <a:pt x="91" y="28"/>
                </a:cubicBezTo>
                <a:cubicBezTo>
                  <a:pt x="72" y="42"/>
                  <a:pt x="59" y="55"/>
                  <a:pt x="44" y="69"/>
                </a:cubicBezTo>
                <a:cubicBezTo>
                  <a:pt x="43" y="68"/>
                  <a:pt x="43" y="68"/>
                  <a:pt x="43" y="68"/>
                </a:cubicBezTo>
                <a:cubicBezTo>
                  <a:pt x="50" y="58"/>
                  <a:pt x="77" y="18"/>
                  <a:pt x="87" y="8"/>
                </a:cubicBezTo>
                <a:cubicBezTo>
                  <a:pt x="88" y="7"/>
                  <a:pt x="89" y="6"/>
                  <a:pt x="90" y="5"/>
                </a:cubicBezTo>
                <a:cubicBezTo>
                  <a:pt x="73" y="9"/>
                  <a:pt x="56" y="19"/>
                  <a:pt x="42" y="29"/>
                </a:cubicBezTo>
                <a:cubicBezTo>
                  <a:pt x="42" y="29"/>
                  <a:pt x="42" y="29"/>
                  <a:pt x="42" y="29"/>
                </a:cubicBezTo>
                <a:cubicBezTo>
                  <a:pt x="37" y="36"/>
                  <a:pt x="32" y="42"/>
                  <a:pt x="26" y="51"/>
                </a:cubicBezTo>
                <a:cubicBezTo>
                  <a:pt x="17" y="65"/>
                  <a:pt x="8" y="77"/>
                  <a:pt x="3" y="88"/>
                </a:cubicBezTo>
                <a:cubicBezTo>
                  <a:pt x="0" y="95"/>
                  <a:pt x="2" y="96"/>
                  <a:pt x="11" y="96"/>
                </a:cubicBezTo>
                <a:cubicBezTo>
                  <a:pt x="17" y="96"/>
                  <a:pt x="20" y="95"/>
                  <a:pt x="25" y="91"/>
                </a:cubicBezTo>
                <a:cubicBezTo>
                  <a:pt x="36" y="83"/>
                  <a:pt x="62" y="59"/>
                  <a:pt x="86" y="39"/>
                </a:cubicBezTo>
                <a:cubicBezTo>
                  <a:pt x="102" y="26"/>
                  <a:pt x="113" y="18"/>
                  <a:pt x="127" y="12"/>
                </a:cubicBezTo>
                <a:cubicBezTo>
                  <a:pt x="133" y="9"/>
                  <a:pt x="140" y="7"/>
                  <a:pt x="144" y="9"/>
                </a:cubicBezTo>
                <a:cubicBezTo>
                  <a:pt x="145" y="9"/>
                  <a:pt x="145" y="10"/>
                  <a:pt x="146" y="10"/>
                </a:cubicBezTo>
                <a:cubicBezTo>
                  <a:pt x="151" y="8"/>
                  <a:pt x="157" y="5"/>
                  <a:pt x="162" y="2"/>
                </a:cubicBezTo>
                <a:cubicBezTo>
                  <a:pt x="160" y="1"/>
                  <a:pt x="157" y="1"/>
                  <a:pt x="155"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3" name="未知"/>
          <p:cNvSpPr>
            <a:spLocks/>
          </p:cNvSpPr>
          <p:nvPr/>
        </p:nvSpPr>
        <p:spPr bwMode="auto">
          <a:xfrm>
            <a:off x="6525509" y="3213345"/>
            <a:ext cx="419214" cy="359691"/>
          </a:xfrm>
          <a:custGeom>
            <a:avLst/>
            <a:gdLst>
              <a:gd name="T0" fmla="*/ 2147483647 w 84"/>
              <a:gd name="T1" fmla="*/ 0 h 96"/>
              <a:gd name="T2" fmla="*/ 2147483647 w 84"/>
              <a:gd name="T3" fmla="*/ 2147483647 h 96"/>
              <a:gd name="T4" fmla="*/ 2147483647 w 84"/>
              <a:gd name="T5" fmla="*/ 2147483647 h 96"/>
              <a:gd name="T6" fmla="*/ 2147483647 w 84"/>
              <a:gd name="T7" fmla="*/ 2147483647 h 96"/>
              <a:gd name="T8" fmla="*/ 2147483647 w 84"/>
              <a:gd name="T9" fmla="*/ 2147483647 h 96"/>
              <a:gd name="T10" fmla="*/ 0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0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96"/>
              <a:gd name="T44" fmla="*/ 84 w 84"/>
              <a:gd name="T45" fmla="*/ 96 h 9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96">
                <a:moveTo>
                  <a:pt x="69" y="0"/>
                </a:moveTo>
                <a:cubicBezTo>
                  <a:pt x="64" y="3"/>
                  <a:pt x="58" y="6"/>
                  <a:pt x="53" y="8"/>
                </a:cubicBezTo>
                <a:cubicBezTo>
                  <a:pt x="57" y="11"/>
                  <a:pt x="55" y="19"/>
                  <a:pt x="52" y="23"/>
                </a:cubicBezTo>
                <a:cubicBezTo>
                  <a:pt x="47" y="28"/>
                  <a:pt x="41" y="29"/>
                  <a:pt x="35" y="30"/>
                </a:cubicBezTo>
                <a:cubicBezTo>
                  <a:pt x="27" y="31"/>
                  <a:pt x="17" y="35"/>
                  <a:pt x="12" y="40"/>
                </a:cubicBezTo>
                <a:cubicBezTo>
                  <a:pt x="8" y="44"/>
                  <a:pt x="1" y="56"/>
                  <a:pt x="0" y="70"/>
                </a:cubicBezTo>
                <a:cubicBezTo>
                  <a:pt x="0" y="88"/>
                  <a:pt x="8" y="96"/>
                  <a:pt x="19" y="96"/>
                </a:cubicBezTo>
                <a:cubicBezTo>
                  <a:pt x="19" y="96"/>
                  <a:pt x="20" y="95"/>
                  <a:pt x="20" y="95"/>
                </a:cubicBezTo>
                <a:cubicBezTo>
                  <a:pt x="24" y="90"/>
                  <a:pt x="28" y="85"/>
                  <a:pt x="32" y="80"/>
                </a:cubicBezTo>
                <a:cubicBezTo>
                  <a:pt x="28" y="78"/>
                  <a:pt x="27" y="72"/>
                  <a:pt x="26" y="62"/>
                </a:cubicBezTo>
                <a:cubicBezTo>
                  <a:pt x="25" y="52"/>
                  <a:pt x="27" y="45"/>
                  <a:pt x="30" y="40"/>
                </a:cubicBezTo>
                <a:cubicBezTo>
                  <a:pt x="34" y="35"/>
                  <a:pt x="43" y="34"/>
                  <a:pt x="54" y="32"/>
                </a:cubicBezTo>
                <a:cubicBezTo>
                  <a:pt x="66" y="30"/>
                  <a:pt x="76" y="28"/>
                  <a:pt x="80" y="21"/>
                </a:cubicBezTo>
                <a:cubicBezTo>
                  <a:pt x="84" y="12"/>
                  <a:pt x="79" y="4"/>
                  <a:pt x="69"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4" name="未知"/>
          <p:cNvSpPr>
            <a:spLocks/>
          </p:cNvSpPr>
          <p:nvPr/>
        </p:nvSpPr>
        <p:spPr bwMode="auto">
          <a:xfrm>
            <a:off x="6615678" y="3358176"/>
            <a:ext cx="425543" cy="219634"/>
          </a:xfrm>
          <a:custGeom>
            <a:avLst/>
            <a:gdLst>
              <a:gd name="T0" fmla="*/ 2147483647 w 85"/>
              <a:gd name="T1" fmla="*/ 2147483647 h 59"/>
              <a:gd name="T2" fmla="*/ 2147483647 w 85"/>
              <a:gd name="T3" fmla="*/ 2147483647 h 59"/>
              <a:gd name="T4" fmla="*/ 2147483647 w 85"/>
              <a:gd name="T5" fmla="*/ 2147483647 h 59"/>
              <a:gd name="T6" fmla="*/ 2147483647 w 85"/>
              <a:gd name="T7" fmla="*/ 2147483647 h 59"/>
              <a:gd name="T8" fmla="*/ 2147483647 w 85"/>
              <a:gd name="T9" fmla="*/ 2147483647 h 59"/>
              <a:gd name="T10" fmla="*/ 2147483647 w 85"/>
              <a:gd name="T11" fmla="*/ 2147483647 h 59"/>
              <a:gd name="T12" fmla="*/ 0 w 85"/>
              <a:gd name="T13" fmla="*/ 2147483647 h 59"/>
              <a:gd name="T14" fmla="*/ 2147483647 w 85"/>
              <a:gd name="T15" fmla="*/ 2147483647 h 59"/>
              <a:gd name="T16" fmla="*/ 2147483647 w 85"/>
              <a:gd name="T17" fmla="*/ 2147483647 h 59"/>
              <a:gd name="T18" fmla="*/ 2147483647 w 85"/>
              <a:gd name="T19" fmla="*/ 2147483647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9"/>
              <a:gd name="T32" fmla="*/ 85 w 85"/>
              <a:gd name="T33" fmla="*/ 59 h 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9">
                <a:moveTo>
                  <a:pt x="84" y="2"/>
                </a:moveTo>
                <a:cubicBezTo>
                  <a:pt x="82" y="0"/>
                  <a:pt x="77" y="5"/>
                  <a:pt x="77" y="5"/>
                </a:cubicBezTo>
                <a:cubicBezTo>
                  <a:pt x="70" y="11"/>
                  <a:pt x="62" y="18"/>
                  <a:pt x="50" y="28"/>
                </a:cubicBezTo>
                <a:cubicBezTo>
                  <a:pt x="42" y="35"/>
                  <a:pt x="34" y="39"/>
                  <a:pt x="29" y="42"/>
                </a:cubicBezTo>
                <a:cubicBezTo>
                  <a:pt x="23" y="45"/>
                  <a:pt x="19" y="47"/>
                  <a:pt x="15" y="46"/>
                </a:cubicBezTo>
                <a:cubicBezTo>
                  <a:pt x="14" y="46"/>
                  <a:pt x="13" y="45"/>
                  <a:pt x="12" y="44"/>
                </a:cubicBezTo>
                <a:cubicBezTo>
                  <a:pt x="8" y="49"/>
                  <a:pt x="4" y="54"/>
                  <a:pt x="0" y="59"/>
                </a:cubicBezTo>
                <a:cubicBezTo>
                  <a:pt x="17" y="59"/>
                  <a:pt x="36" y="46"/>
                  <a:pt x="46" y="38"/>
                </a:cubicBezTo>
                <a:cubicBezTo>
                  <a:pt x="59" y="28"/>
                  <a:pt x="71" y="17"/>
                  <a:pt x="78" y="10"/>
                </a:cubicBezTo>
                <a:cubicBezTo>
                  <a:pt x="80" y="9"/>
                  <a:pt x="85" y="4"/>
                  <a:pt x="84" y="2"/>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5" name="未知"/>
          <p:cNvSpPr>
            <a:spLocks/>
          </p:cNvSpPr>
          <p:nvPr/>
        </p:nvSpPr>
        <p:spPr bwMode="auto">
          <a:xfrm>
            <a:off x="9140457" y="3434570"/>
            <a:ext cx="306897" cy="138466"/>
          </a:xfrm>
          <a:custGeom>
            <a:avLst/>
            <a:gdLst>
              <a:gd name="T0" fmla="*/ 2147483647 w 61"/>
              <a:gd name="T1" fmla="*/ 2147483647 h 37"/>
              <a:gd name="T2" fmla="*/ 2147483647 w 61"/>
              <a:gd name="T3" fmla="*/ 2147483647 h 37"/>
              <a:gd name="T4" fmla="*/ 2147483647 w 61"/>
              <a:gd name="T5" fmla="*/ 2147483647 h 37"/>
              <a:gd name="T6" fmla="*/ 2147483647 w 61"/>
              <a:gd name="T7" fmla="*/ 2147483647 h 37"/>
              <a:gd name="T8" fmla="*/ 2147483647 w 61"/>
              <a:gd name="T9" fmla="*/ 2147483647 h 37"/>
              <a:gd name="T10" fmla="*/ 0 w 61"/>
              <a:gd name="T11" fmla="*/ 2147483647 h 37"/>
              <a:gd name="T12" fmla="*/ 2147483647 w 61"/>
              <a:gd name="T13" fmla="*/ 2147483647 h 37"/>
              <a:gd name="T14" fmla="*/ 2147483647 w 61"/>
              <a:gd name="T15" fmla="*/ 2147483647 h 37"/>
              <a:gd name="T16" fmla="*/ 2147483647 w 61"/>
              <a:gd name="T17" fmla="*/ 2147483647 h 37"/>
              <a:gd name="T18" fmla="*/ 2147483647 w 61"/>
              <a:gd name="T19" fmla="*/ 214748364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37"/>
              <a:gd name="T32" fmla="*/ 61 w 6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37">
                <a:moveTo>
                  <a:pt x="59" y="1"/>
                </a:moveTo>
                <a:cubicBezTo>
                  <a:pt x="58" y="0"/>
                  <a:pt x="55" y="3"/>
                  <a:pt x="50" y="7"/>
                </a:cubicBezTo>
                <a:cubicBezTo>
                  <a:pt x="44" y="12"/>
                  <a:pt x="40" y="16"/>
                  <a:pt x="33" y="21"/>
                </a:cubicBezTo>
                <a:cubicBezTo>
                  <a:pt x="25" y="27"/>
                  <a:pt x="19" y="29"/>
                  <a:pt x="14" y="31"/>
                </a:cubicBezTo>
                <a:cubicBezTo>
                  <a:pt x="12" y="31"/>
                  <a:pt x="6" y="32"/>
                  <a:pt x="4" y="31"/>
                </a:cubicBezTo>
                <a:cubicBezTo>
                  <a:pt x="2" y="32"/>
                  <a:pt x="1" y="33"/>
                  <a:pt x="0" y="35"/>
                </a:cubicBezTo>
                <a:cubicBezTo>
                  <a:pt x="4" y="37"/>
                  <a:pt x="10" y="36"/>
                  <a:pt x="14" y="35"/>
                </a:cubicBezTo>
                <a:cubicBezTo>
                  <a:pt x="19" y="34"/>
                  <a:pt x="26" y="32"/>
                  <a:pt x="35" y="26"/>
                </a:cubicBezTo>
                <a:cubicBezTo>
                  <a:pt x="42" y="21"/>
                  <a:pt x="47" y="16"/>
                  <a:pt x="52" y="11"/>
                </a:cubicBezTo>
                <a:cubicBezTo>
                  <a:pt x="58" y="6"/>
                  <a:pt x="61" y="3"/>
                  <a:pt x="59"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6" name="未知"/>
          <p:cNvSpPr>
            <a:spLocks/>
          </p:cNvSpPr>
          <p:nvPr/>
        </p:nvSpPr>
        <p:spPr bwMode="auto">
          <a:xfrm>
            <a:off x="4684129" y="3434571"/>
            <a:ext cx="474582" cy="226000"/>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4" y="1"/>
                </a:moveTo>
                <a:cubicBezTo>
                  <a:pt x="92" y="0"/>
                  <a:pt x="89" y="3"/>
                  <a:pt x="86" y="5"/>
                </a:cubicBezTo>
                <a:cubicBezTo>
                  <a:pt x="80" y="11"/>
                  <a:pt x="71" y="18"/>
                  <a:pt x="60" y="28"/>
                </a:cubicBezTo>
                <a:cubicBezTo>
                  <a:pt x="51" y="35"/>
                  <a:pt x="41" y="42"/>
                  <a:pt x="35" y="45"/>
                </a:cubicBezTo>
                <a:cubicBezTo>
                  <a:pt x="31" y="47"/>
                  <a:pt x="25" y="49"/>
                  <a:pt x="23" y="47"/>
                </a:cubicBezTo>
                <a:cubicBezTo>
                  <a:pt x="22" y="46"/>
                  <a:pt x="21" y="45"/>
                  <a:pt x="21" y="44"/>
                </a:cubicBezTo>
                <a:cubicBezTo>
                  <a:pt x="14" y="48"/>
                  <a:pt x="7" y="53"/>
                  <a:pt x="0" y="58"/>
                </a:cubicBezTo>
                <a:cubicBezTo>
                  <a:pt x="2" y="59"/>
                  <a:pt x="5" y="60"/>
                  <a:pt x="9" y="60"/>
                </a:cubicBezTo>
                <a:cubicBezTo>
                  <a:pt x="27" y="60"/>
                  <a:pt x="45" y="46"/>
                  <a:pt x="56" y="38"/>
                </a:cubicBezTo>
                <a:cubicBezTo>
                  <a:pt x="66" y="29"/>
                  <a:pt x="80" y="18"/>
                  <a:pt x="87" y="11"/>
                </a:cubicBezTo>
                <a:cubicBezTo>
                  <a:pt x="93" y="6"/>
                  <a:pt x="95" y="3"/>
                  <a:pt x="94"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07" name="未知"/>
          <p:cNvSpPr>
            <a:spLocks/>
          </p:cNvSpPr>
          <p:nvPr/>
        </p:nvSpPr>
        <p:spPr bwMode="auto">
          <a:xfrm>
            <a:off x="4647743" y="3292923"/>
            <a:ext cx="436616" cy="359691"/>
          </a:xfrm>
          <a:custGeom>
            <a:avLst/>
            <a:gdLst>
              <a:gd name="T0" fmla="*/ 2147483647 w 87"/>
              <a:gd name="T1" fmla="*/ 2147483647 h 96"/>
              <a:gd name="T2" fmla="*/ 2147483647 w 87"/>
              <a:gd name="T3" fmla="*/ 2147483647 h 96"/>
              <a:gd name="T4" fmla="*/ 2147483647 w 87"/>
              <a:gd name="T5" fmla="*/ 2147483647 h 96"/>
              <a:gd name="T6" fmla="*/ 2147483647 w 87"/>
              <a:gd name="T7" fmla="*/ 2147483647 h 96"/>
              <a:gd name="T8" fmla="*/ 0 w 87"/>
              <a:gd name="T9" fmla="*/ 2147483647 h 96"/>
              <a:gd name="T10" fmla="*/ 2147483647 w 87"/>
              <a:gd name="T11" fmla="*/ 2147483647 h 96"/>
              <a:gd name="T12" fmla="*/ 2147483647 w 87"/>
              <a:gd name="T13" fmla="*/ 2147483647 h 96"/>
              <a:gd name="T14" fmla="*/ 2147483647 w 87"/>
              <a:gd name="T15" fmla="*/ 2147483647 h 96"/>
              <a:gd name="T16" fmla="*/ 2147483647 w 87"/>
              <a:gd name="T17" fmla="*/ 2147483647 h 96"/>
              <a:gd name="T18" fmla="*/ 2147483647 w 87"/>
              <a:gd name="T19" fmla="*/ 2147483647 h 96"/>
              <a:gd name="T20" fmla="*/ 2147483647 w 87"/>
              <a:gd name="T21" fmla="*/ 2147483647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
              <a:gd name="T34" fmla="*/ 0 h 96"/>
              <a:gd name="T35" fmla="*/ 87 w 87"/>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 h="96">
                <a:moveTo>
                  <a:pt x="74" y="1"/>
                </a:moveTo>
                <a:cubicBezTo>
                  <a:pt x="66" y="1"/>
                  <a:pt x="57" y="7"/>
                  <a:pt x="45" y="19"/>
                </a:cubicBezTo>
                <a:cubicBezTo>
                  <a:pt x="35" y="37"/>
                  <a:pt x="23" y="53"/>
                  <a:pt x="8" y="66"/>
                </a:cubicBezTo>
                <a:cubicBezTo>
                  <a:pt x="8" y="66"/>
                  <a:pt x="8" y="66"/>
                  <a:pt x="8" y="66"/>
                </a:cubicBezTo>
                <a:cubicBezTo>
                  <a:pt x="3" y="72"/>
                  <a:pt x="0" y="80"/>
                  <a:pt x="0" y="86"/>
                </a:cubicBezTo>
                <a:cubicBezTo>
                  <a:pt x="0" y="90"/>
                  <a:pt x="3" y="94"/>
                  <a:pt x="7" y="96"/>
                </a:cubicBezTo>
                <a:cubicBezTo>
                  <a:pt x="14" y="91"/>
                  <a:pt x="21" y="86"/>
                  <a:pt x="28" y="82"/>
                </a:cubicBezTo>
                <a:cubicBezTo>
                  <a:pt x="28" y="80"/>
                  <a:pt x="29" y="76"/>
                  <a:pt x="31" y="72"/>
                </a:cubicBezTo>
                <a:cubicBezTo>
                  <a:pt x="36" y="64"/>
                  <a:pt x="43" y="54"/>
                  <a:pt x="50" y="46"/>
                </a:cubicBezTo>
                <a:cubicBezTo>
                  <a:pt x="62" y="31"/>
                  <a:pt x="74" y="18"/>
                  <a:pt x="81" y="9"/>
                </a:cubicBezTo>
                <a:cubicBezTo>
                  <a:pt x="87" y="3"/>
                  <a:pt x="85" y="0"/>
                  <a:pt x="74" y="1"/>
                </a:cubicBezTo>
                <a:close/>
              </a:path>
            </a:pathLst>
          </a:custGeom>
          <a:solidFill>
            <a:srgbClr val="000000"/>
          </a:solidFill>
          <a:ln w="9525">
            <a:noFill/>
            <a:round/>
            <a:headEnd/>
            <a:tailEnd/>
          </a:ln>
        </p:spPr>
        <p:txBody>
          <a:bodyPr/>
          <a:lstStyle/>
          <a:p>
            <a:endParaRPr lang="zh-CN" altLang="en-US">
              <a:latin typeface="Calibri" pitchFamily="34" charset="0"/>
            </a:endParaRPr>
          </a:p>
        </p:txBody>
      </p:sp>
      <p:pic>
        <p:nvPicPr>
          <p:cNvPr id="3108" name="图片 25" descr="羽毛.png"/>
          <p:cNvPicPr>
            <a:picLocks noChangeAspect="1" noChangeArrowheads="1"/>
          </p:cNvPicPr>
          <p:nvPr/>
        </p:nvPicPr>
        <p:blipFill>
          <a:blip r:embed="rId3"/>
          <a:srcRect/>
          <a:stretch>
            <a:fillRect/>
          </a:stretch>
        </p:blipFill>
        <p:spPr bwMode="auto">
          <a:xfrm rot="1350554">
            <a:off x="10543640" y="-1032918"/>
            <a:ext cx="1654711" cy="3964558"/>
          </a:xfrm>
          <a:prstGeom prst="rect">
            <a:avLst/>
          </a:prstGeom>
          <a:noFill/>
          <a:ln w="9525">
            <a:noFill/>
            <a:miter lim="800000"/>
            <a:headEnd/>
            <a:tailEnd/>
          </a:ln>
        </p:spPr>
      </p:pic>
      <p:sp>
        <p:nvSpPr>
          <p:cNvPr id="3109" name="未知"/>
          <p:cNvSpPr>
            <a:spLocks/>
          </p:cNvSpPr>
          <p:nvPr/>
        </p:nvSpPr>
        <p:spPr bwMode="auto">
          <a:xfrm>
            <a:off x="6099966" y="2420752"/>
            <a:ext cx="1483861" cy="1002678"/>
          </a:xfrm>
          <a:custGeom>
            <a:avLst/>
            <a:gdLst>
              <a:gd name="T0" fmla="*/ 2147483647 w 297"/>
              <a:gd name="T1" fmla="*/ 0 h 267"/>
              <a:gd name="T2" fmla="*/ 2147483647 w 297"/>
              <a:gd name="T3" fmla="*/ 2147483647 h 267"/>
              <a:gd name="T4" fmla="*/ 2147483647 w 297"/>
              <a:gd name="T5" fmla="*/ 2147483647 h 267"/>
              <a:gd name="T6" fmla="*/ 2147483647 w 297"/>
              <a:gd name="T7" fmla="*/ 2147483647 h 267"/>
              <a:gd name="T8" fmla="*/ 2147483647 w 297"/>
              <a:gd name="T9" fmla="*/ 2147483647 h 267"/>
              <a:gd name="T10" fmla="*/ 2147483647 w 297"/>
              <a:gd name="T11" fmla="*/ 2147483647 h 267"/>
              <a:gd name="T12" fmla="*/ 2147483647 w 297"/>
              <a:gd name="T13" fmla="*/ 2147483647 h 267"/>
              <a:gd name="T14" fmla="*/ 2147483647 w 297"/>
              <a:gd name="T15" fmla="*/ 2147483647 h 267"/>
              <a:gd name="T16" fmla="*/ 2147483647 w 297"/>
              <a:gd name="T17" fmla="*/ 2147483647 h 267"/>
              <a:gd name="T18" fmla="*/ 2147483647 w 297"/>
              <a:gd name="T19" fmla="*/ 2147483647 h 267"/>
              <a:gd name="T20" fmla="*/ 2147483647 w 297"/>
              <a:gd name="T21" fmla="*/ 2147483647 h 267"/>
              <a:gd name="T22" fmla="*/ 0 w 297"/>
              <a:gd name="T23" fmla="*/ 2147483647 h 267"/>
              <a:gd name="T24" fmla="*/ 2147483647 w 297"/>
              <a:gd name="T25" fmla="*/ 2147483647 h 267"/>
              <a:gd name="T26" fmla="*/ 2147483647 w 297"/>
              <a:gd name="T27" fmla="*/ 2147483647 h 267"/>
              <a:gd name="T28" fmla="*/ 2147483647 w 297"/>
              <a:gd name="T29" fmla="*/ 2147483647 h 267"/>
              <a:gd name="T30" fmla="*/ 2147483647 w 297"/>
              <a:gd name="T31" fmla="*/ 2147483647 h 267"/>
              <a:gd name="T32" fmla="*/ 2147483647 w 297"/>
              <a:gd name="T33" fmla="*/ 2147483647 h 267"/>
              <a:gd name="T34" fmla="*/ 2147483647 w 297"/>
              <a:gd name="T35" fmla="*/ 2147483647 h 267"/>
              <a:gd name="T36" fmla="*/ 2147483647 w 297"/>
              <a:gd name="T37" fmla="*/ 2147483647 h 267"/>
              <a:gd name="T38" fmla="*/ 2147483647 w 297"/>
              <a:gd name="T39" fmla="*/ 0 h 2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7"/>
              <a:gd name="T61" fmla="*/ 0 h 267"/>
              <a:gd name="T62" fmla="*/ 297 w 297"/>
              <a:gd name="T63" fmla="*/ 267 h 2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7" h="267">
                <a:moveTo>
                  <a:pt x="279" y="0"/>
                </a:moveTo>
                <a:cubicBezTo>
                  <a:pt x="277" y="7"/>
                  <a:pt x="277" y="7"/>
                  <a:pt x="277" y="7"/>
                </a:cubicBezTo>
                <a:cubicBezTo>
                  <a:pt x="277" y="7"/>
                  <a:pt x="277" y="7"/>
                  <a:pt x="277" y="7"/>
                </a:cubicBezTo>
                <a:cubicBezTo>
                  <a:pt x="280" y="8"/>
                  <a:pt x="282" y="11"/>
                  <a:pt x="282" y="16"/>
                </a:cubicBezTo>
                <a:cubicBezTo>
                  <a:pt x="279" y="40"/>
                  <a:pt x="231" y="84"/>
                  <a:pt x="178" y="130"/>
                </a:cubicBezTo>
                <a:cubicBezTo>
                  <a:pt x="153" y="151"/>
                  <a:pt x="132" y="165"/>
                  <a:pt x="80" y="211"/>
                </a:cubicBezTo>
                <a:cubicBezTo>
                  <a:pt x="81" y="209"/>
                  <a:pt x="82" y="208"/>
                  <a:pt x="83" y="206"/>
                </a:cubicBezTo>
                <a:cubicBezTo>
                  <a:pt x="82" y="208"/>
                  <a:pt x="81" y="209"/>
                  <a:pt x="81" y="210"/>
                </a:cubicBezTo>
                <a:cubicBezTo>
                  <a:pt x="79" y="210"/>
                  <a:pt x="54" y="220"/>
                  <a:pt x="36" y="232"/>
                </a:cubicBezTo>
                <a:cubicBezTo>
                  <a:pt x="37" y="232"/>
                  <a:pt x="38" y="231"/>
                  <a:pt x="39" y="230"/>
                </a:cubicBezTo>
                <a:cubicBezTo>
                  <a:pt x="26" y="241"/>
                  <a:pt x="5" y="259"/>
                  <a:pt x="3" y="261"/>
                </a:cubicBezTo>
                <a:cubicBezTo>
                  <a:pt x="1" y="263"/>
                  <a:pt x="0" y="264"/>
                  <a:pt x="0" y="266"/>
                </a:cubicBezTo>
                <a:cubicBezTo>
                  <a:pt x="1" y="267"/>
                  <a:pt x="3" y="267"/>
                  <a:pt x="6" y="264"/>
                </a:cubicBezTo>
                <a:cubicBezTo>
                  <a:pt x="12" y="259"/>
                  <a:pt x="19" y="253"/>
                  <a:pt x="27" y="246"/>
                </a:cubicBezTo>
                <a:cubicBezTo>
                  <a:pt x="27" y="246"/>
                  <a:pt x="27" y="246"/>
                  <a:pt x="27" y="246"/>
                </a:cubicBezTo>
                <a:cubicBezTo>
                  <a:pt x="27" y="246"/>
                  <a:pt x="27" y="247"/>
                  <a:pt x="26" y="247"/>
                </a:cubicBezTo>
                <a:cubicBezTo>
                  <a:pt x="34" y="241"/>
                  <a:pt x="54" y="225"/>
                  <a:pt x="75" y="222"/>
                </a:cubicBezTo>
                <a:cubicBezTo>
                  <a:pt x="114" y="188"/>
                  <a:pt x="151" y="162"/>
                  <a:pt x="183" y="136"/>
                </a:cubicBezTo>
                <a:cubicBezTo>
                  <a:pt x="238" y="90"/>
                  <a:pt x="291" y="46"/>
                  <a:pt x="295" y="20"/>
                </a:cubicBezTo>
                <a:cubicBezTo>
                  <a:pt x="297" y="10"/>
                  <a:pt x="293" y="0"/>
                  <a:pt x="279" y="0"/>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10" name="未知"/>
          <p:cNvSpPr>
            <a:spLocks/>
          </p:cNvSpPr>
          <p:nvPr/>
        </p:nvSpPr>
        <p:spPr bwMode="auto">
          <a:xfrm>
            <a:off x="6307200" y="2420752"/>
            <a:ext cx="1214931" cy="870579"/>
          </a:xfrm>
          <a:custGeom>
            <a:avLst/>
            <a:gdLst>
              <a:gd name="T0" fmla="*/ 0 w 243"/>
              <a:gd name="T1" fmla="*/ 2147483647 h 232"/>
              <a:gd name="T2" fmla="*/ 2147483647 w 243"/>
              <a:gd name="T3" fmla="*/ 2147483647 h 232"/>
              <a:gd name="T4" fmla="*/ 2147483647 w 243"/>
              <a:gd name="T5" fmla="*/ 2147483647 h 232"/>
              <a:gd name="T6" fmla="*/ 2147483647 w 243"/>
              <a:gd name="T7" fmla="*/ 2147483647 h 232"/>
              <a:gd name="T8" fmla="*/ 2147483647 w 243"/>
              <a:gd name="T9" fmla="*/ 2147483647 h 232"/>
              <a:gd name="T10" fmla="*/ 2147483647 w 243"/>
              <a:gd name="T11" fmla="*/ 2147483647 h 232"/>
              <a:gd name="T12" fmla="*/ 2147483647 w 243"/>
              <a:gd name="T13" fmla="*/ 0 h 232"/>
              <a:gd name="T14" fmla="*/ 2147483647 w 243"/>
              <a:gd name="T15" fmla="*/ 0 h 232"/>
              <a:gd name="T16" fmla="*/ 2147483647 w 243"/>
              <a:gd name="T17" fmla="*/ 2147483647 h 232"/>
              <a:gd name="T18" fmla="*/ 2147483647 w 243"/>
              <a:gd name="T19" fmla="*/ 2147483647 h 232"/>
              <a:gd name="T20" fmla="*/ 2147483647 w 243"/>
              <a:gd name="T21" fmla="*/ 2147483647 h 232"/>
              <a:gd name="T22" fmla="*/ 0 w 243"/>
              <a:gd name="T23" fmla="*/ 2147483647 h 2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3"/>
              <a:gd name="T37" fmla="*/ 0 h 232"/>
              <a:gd name="T38" fmla="*/ 243 w 243"/>
              <a:gd name="T39" fmla="*/ 232 h 2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3" h="232">
                <a:moveTo>
                  <a:pt x="0" y="232"/>
                </a:moveTo>
                <a:cubicBezTo>
                  <a:pt x="18" y="220"/>
                  <a:pt x="43" y="210"/>
                  <a:pt x="45" y="210"/>
                </a:cubicBezTo>
                <a:cubicBezTo>
                  <a:pt x="74" y="171"/>
                  <a:pt x="88" y="153"/>
                  <a:pt x="128" y="106"/>
                </a:cubicBezTo>
                <a:cubicBezTo>
                  <a:pt x="156" y="72"/>
                  <a:pt x="183" y="46"/>
                  <a:pt x="201" y="28"/>
                </a:cubicBezTo>
                <a:cubicBezTo>
                  <a:pt x="212" y="17"/>
                  <a:pt x="227" y="6"/>
                  <a:pt x="236" y="6"/>
                </a:cubicBezTo>
                <a:cubicBezTo>
                  <a:pt x="238" y="6"/>
                  <a:pt x="239" y="6"/>
                  <a:pt x="241" y="7"/>
                </a:cubicBezTo>
                <a:cubicBezTo>
                  <a:pt x="243" y="0"/>
                  <a:pt x="243" y="0"/>
                  <a:pt x="243" y="0"/>
                </a:cubicBezTo>
                <a:cubicBezTo>
                  <a:pt x="243" y="0"/>
                  <a:pt x="242" y="0"/>
                  <a:pt x="242" y="0"/>
                </a:cubicBezTo>
                <a:cubicBezTo>
                  <a:pt x="226" y="0"/>
                  <a:pt x="211" y="11"/>
                  <a:pt x="196" y="22"/>
                </a:cubicBezTo>
                <a:cubicBezTo>
                  <a:pt x="167" y="41"/>
                  <a:pt x="101" y="111"/>
                  <a:pt x="69" y="148"/>
                </a:cubicBezTo>
                <a:cubicBezTo>
                  <a:pt x="44" y="176"/>
                  <a:pt x="21" y="206"/>
                  <a:pt x="3" y="230"/>
                </a:cubicBezTo>
                <a:cubicBezTo>
                  <a:pt x="2" y="231"/>
                  <a:pt x="1" y="232"/>
                  <a:pt x="0" y="232"/>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11" name="未知"/>
          <p:cNvSpPr>
            <a:spLocks/>
          </p:cNvSpPr>
          <p:nvPr/>
        </p:nvSpPr>
        <p:spPr bwMode="auto">
          <a:xfrm>
            <a:off x="5522558" y="3284965"/>
            <a:ext cx="436616" cy="359691"/>
          </a:xfrm>
          <a:custGeom>
            <a:avLst/>
            <a:gdLst>
              <a:gd name="T0" fmla="*/ 2147483647 w 87"/>
              <a:gd name="T1" fmla="*/ 2147483647 h 96"/>
              <a:gd name="T2" fmla="*/ 2147483647 w 87"/>
              <a:gd name="T3" fmla="*/ 2147483647 h 96"/>
              <a:gd name="T4" fmla="*/ 2147483647 w 87"/>
              <a:gd name="T5" fmla="*/ 2147483647 h 96"/>
              <a:gd name="T6" fmla="*/ 2147483647 w 87"/>
              <a:gd name="T7" fmla="*/ 2147483647 h 96"/>
              <a:gd name="T8" fmla="*/ 0 w 87"/>
              <a:gd name="T9" fmla="*/ 2147483647 h 96"/>
              <a:gd name="T10" fmla="*/ 2147483647 w 87"/>
              <a:gd name="T11" fmla="*/ 2147483647 h 96"/>
              <a:gd name="T12" fmla="*/ 2147483647 w 87"/>
              <a:gd name="T13" fmla="*/ 2147483647 h 96"/>
              <a:gd name="T14" fmla="*/ 2147483647 w 87"/>
              <a:gd name="T15" fmla="*/ 2147483647 h 96"/>
              <a:gd name="T16" fmla="*/ 2147483647 w 87"/>
              <a:gd name="T17" fmla="*/ 2147483647 h 96"/>
              <a:gd name="T18" fmla="*/ 2147483647 w 87"/>
              <a:gd name="T19" fmla="*/ 2147483647 h 96"/>
              <a:gd name="T20" fmla="*/ 2147483647 w 87"/>
              <a:gd name="T21" fmla="*/ 2147483647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
              <a:gd name="T34" fmla="*/ 0 h 96"/>
              <a:gd name="T35" fmla="*/ 87 w 87"/>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 h="96">
                <a:moveTo>
                  <a:pt x="74" y="1"/>
                </a:moveTo>
                <a:cubicBezTo>
                  <a:pt x="66" y="1"/>
                  <a:pt x="57" y="7"/>
                  <a:pt x="45" y="19"/>
                </a:cubicBezTo>
                <a:cubicBezTo>
                  <a:pt x="35" y="37"/>
                  <a:pt x="23" y="53"/>
                  <a:pt x="8" y="66"/>
                </a:cubicBezTo>
                <a:cubicBezTo>
                  <a:pt x="8" y="66"/>
                  <a:pt x="8" y="66"/>
                  <a:pt x="8" y="66"/>
                </a:cubicBezTo>
                <a:cubicBezTo>
                  <a:pt x="3" y="72"/>
                  <a:pt x="0" y="80"/>
                  <a:pt x="0" y="86"/>
                </a:cubicBezTo>
                <a:cubicBezTo>
                  <a:pt x="0" y="90"/>
                  <a:pt x="3" y="94"/>
                  <a:pt x="7" y="96"/>
                </a:cubicBezTo>
                <a:cubicBezTo>
                  <a:pt x="14" y="91"/>
                  <a:pt x="21" y="86"/>
                  <a:pt x="28" y="82"/>
                </a:cubicBezTo>
                <a:cubicBezTo>
                  <a:pt x="28" y="80"/>
                  <a:pt x="29" y="76"/>
                  <a:pt x="31" y="72"/>
                </a:cubicBezTo>
                <a:cubicBezTo>
                  <a:pt x="36" y="64"/>
                  <a:pt x="43" y="54"/>
                  <a:pt x="50" y="46"/>
                </a:cubicBezTo>
                <a:cubicBezTo>
                  <a:pt x="62" y="31"/>
                  <a:pt x="74" y="18"/>
                  <a:pt x="81" y="9"/>
                </a:cubicBezTo>
                <a:cubicBezTo>
                  <a:pt x="87" y="3"/>
                  <a:pt x="85" y="0"/>
                  <a:pt x="74"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
        <p:nvSpPr>
          <p:cNvPr id="3112" name="未知"/>
          <p:cNvSpPr>
            <a:spLocks/>
          </p:cNvSpPr>
          <p:nvPr/>
        </p:nvSpPr>
        <p:spPr bwMode="auto">
          <a:xfrm>
            <a:off x="5528886" y="3358176"/>
            <a:ext cx="665997" cy="296029"/>
          </a:xfrm>
          <a:custGeom>
            <a:avLst/>
            <a:gdLst>
              <a:gd name="T0" fmla="*/ 2147483647 w 95"/>
              <a:gd name="T1" fmla="*/ 2147483647 h 60"/>
              <a:gd name="T2" fmla="*/ 2147483647 w 95"/>
              <a:gd name="T3" fmla="*/ 2147483647 h 60"/>
              <a:gd name="T4" fmla="*/ 2147483647 w 95"/>
              <a:gd name="T5" fmla="*/ 2147483647 h 60"/>
              <a:gd name="T6" fmla="*/ 2147483647 w 95"/>
              <a:gd name="T7" fmla="*/ 2147483647 h 60"/>
              <a:gd name="T8" fmla="*/ 2147483647 w 95"/>
              <a:gd name="T9" fmla="*/ 2147483647 h 60"/>
              <a:gd name="T10" fmla="*/ 2147483647 w 95"/>
              <a:gd name="T11" fmla="*/ 2147483647 h 60"/>
              <a:gd name="T12" fmla="*/ 0 w 95"/>
              <a:gd name="T13" fmla="*/ 2147483647 h 60"/>
              <a:gd name="T14" fmla="*/ 2147483647 w 95"/>
              <a:gd name="T15" fmla="*/ 2147483647 h 60"/>
              <a:gd name="T16" fmla="*/ 2147483647 w 95"/>
              <a:gd name="T17" fmla="*/ 2147483647 h 60"/>
              <a:gd name="T18" fmla="*/ 2147483647 w 95"/>
              <a:gd name="T19" fmla="*/ 2147483647 h 60"/>
              <a:gd name="T20" fmla="*/ 2147483647 w 95"/>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
              <a:gd name="T34" fmla="*/ 0 h 60"/>
              <a:gd name="T35" fmla="*/ 95 w 95"/>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 h="60">
                <a:moveTo>
                  <a:pt x="94" y="1"/>
                </a:moveTo>
                <a:cubicBezTo>
                  <a:pt x="92" y="0"/>
                  <a:pt x="89" y="3"/>
                  <a:pt x="86" y="5"/>
                </a:cubicBezTo>
                <a:cubicBezTo>
                  <a:pt x="80" y="11"/>
                  <a:pt x="71" y="18"/>
                  <a:pt x="60" y="28"/>
                </a:cubicBezTo>
                <a:cubicBezTo>
                  <a:pt x="51" y="35"/>
                  <a:pt x="41" y="42"/>
                  <a:pt x="35" y="45"/>
                </a:cubicBezTo>
                <a:cubicBezTo>
                  <a:pt x="31" y="47"/>
                  <a:pt x="25" y="49"/>
                  <a:pt x="23" y="47"/>
                </a:cubicBezTo>
                <a:cubicBezTo>
                  <a:pt x="22" y="46"/>
                  <a:pt x="21" y="45"/>
                  <a:pt x="21" y="44"/>
                </a:cubicBezTo>
                <a:cubicBezTo>
                  <a:pt x="14" y="48"/>
                  <a:pt x="7" y="53"/>
                  <a:pt x="0" y="58"/>
                </a:cubicBezTo>
                <a:cubicBezTo>
                  <a:pt x="2" y="59"/>
                  <a:pt x="5" y="60"/>
                  <a:pt x="9" y="60"/>
                </a:cubicBezTo>
                <a:cubicBezTo>
                  <a:pt x="27" y="60"/>
                  <a:pt x="45" y="46"/>
                  <a:pt x="56" y="38"/>
                </a:cubicBezTo>
                <a:cubicBezTo>
                  <a:pt x="66" y="29"/>
                  <a:pt x="80" y="18"/>
                  <a:pt x="87" y="11"/>
                </a:cubicBezTo>
                <a:cubicBezTo>
                  <a:pt x="93" y="6"/>
                  <a:pt x="95" y="3"/>
                  <a:pt x="94" y="1"/>
                </a:cubicBezTo>
                <a:close/>
              </a:path>
            </a:pathLst>
          </a:custGeom>
          <a:solidFill>
            <a:srgbClr val="000000"/>
          </a:solidFill>
          <a:ln w="9525">
            <a:noFill/>
            <a:round/>
            <a:headEnd/>
            <a:tailEnd/>
          </a:ln>
        </p:spPr>
        <p:txBody>
          <a:bodyPr/>
          <a:lstStyle/>
          <a:p>
            <a:endParaRPr lang="zh-CN" altLang="en-US">
              <a:latin typeface="Calibri" pitchFamily="34" charset="0"/>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55573 0.00925 C -0.54965 0.00579 -0.52795 -0.00878 -0.51927 -0.01156 C -0.51059 -0.01433 -0.50747 -0.01109 -0.50365 -0.00739 C -0.49983 -0.00369 -0.49774 0.00717 -0.49618 0.0111 " pathEditMode="fixed" rAng="0" ptsTypes="aaaa">
                                      <p:cBhvr>
                                        <p:cTn id="6" dur="100" fill="hold"/>
                                        <p:tgtEl>
                                          <p:spTgt spid="3108"/>
                                        </p:tgtEl>
                                        <p:attrNameLst>
                                          <p:attrName>ppt_x,ppt_y</p:attrName>
                                        </p:attrNameLst>
                                      </p:cBhvr>
                                      <p:rCtr x="30" y="-10"/>
                                    </p:animMotion>
                                  </p:childTnLst>
                                </p:cTn>
                              </p:par>
                              <p:par>
                                <p:cTn id="7" presetID="22" presetClass="entr" presetSubtype="8" fill="hold" grpId="0" nodeType="withEffect">
                                  <p:stCondLst>
                                    <p:cond delay="0"/>
                                  </p:stCondLst>
                                  <p:childTnLst>
                                    <p:set>
                                      <p:cBhvr>
                                        <p:cTn id="8" dur="1" fill="hold">
                                          <p:stCondLst>
                                            <p:cond delay="0"/>
                                          </p:stCondLst>
                                        </p:cTn>
                                        <p:tgtEl>
                                          <p:spTgt spid="3075"/>
                                        </p:tgtEl>
                                        <p:attrNameLst>
                                          <p:attrName>style.visibility</p:attrName>
                                        </p:attrNameLst>
                                      </p:cBhvr>
                                      <p:to>
                                        <p:strVal val="visible"/>
                                      </p:to>
                                    </p:set>
                                    <p:animEffect transition="in" filter="wipe(left)">
                                      <p:cBhvr>
                                        <p:cTn id="9" dur="100"/>
                                        <p:tgtEl>
                                          <p:spTgt spid="3075"/>
                                        </p:tgtEl>
                                      </p:cBhvr>
                                    </p:animEffect>
                                  </p:childTnLst>
                                </p:cTn>
                              </p:par>
                            </p:childTnLst>
                          </p:cTn>
                        </p:par>
                        <p:par>
                          <p:cTn id="10" fill="hold">
                            <p:stCondLst>
                              <p:cond delay="100"/>
                            </p:stCondLst>
                            <p:childTnLst>
                              <p:par>
                                <p:cTn id="11" presetID="0" presetClass="path" presetSubtype="0" accel="50000" decel="50000" fill="hold" nodeType="afterEffect">
                                  <p:stCondLst>
                                    <p:cond delay="0"/>
                                  </p:stCondLst>
                                  <p:childTnLst>
                                    <p:animMotion origin="layout" path="M -0.65052 0.04417 C -0.64653 0.04093 -0.63403 0.0296 -0.62552 0.0259 C -0.61702 0.0222 -0.61649 0.02035 -0.59948 0.02174 C -0.58247 0.02313 -0.54011 0.0333 -0.52327 0.03422 C -0.50643 0.03515 -0.50243 0.03145 -0.49792 0.02798 C -0.4934 0.02451 -0.4967 0.01619 -0.49636 0.01318 " pathEditMode="fixed" rAng="0" ptsTypes="aaaaaa">
                                      <p:cBhvr>
                                        <p:cTn id="12" dur="200" spd="-99900" fill="hold"/>
                                        <p:tgtEl>
                                          <p:spTgt spid="3108"/>
                                        </p:tgtEl>
                                        <p:attrNameLst>
                                          <p:attrName>ppt_x,ppt_y</p:attrName>
                                        </p:attrNameLst>
                                      </p:cBhvr>
                                      <p:rCtr x="78" y="-14"/>
                                    </p:animMotion>
                                  </p:childTnLst>
                                </p:cTn>
                              </p:par>
                              <p:par>
                                <p:cTn id="13" presetID="22" presetClass="entr" presetSubtype="2" fill="hold" grpId="0" nodeType="with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wipe(right)">
                                      <p:cBhvr>
                                        <p:cTn id="15" dur="200"/>
                                        <p:tgtEl>
                                          <p:spTgt spid="3076"/>
                                        </p:tgtEl>
                                      </p:cBhvr>
                                    </p:animEffect>
                                  </p:childTnLst>
                                </p:cTn>
                              </p:par>
                            </p:childTnLst>
                          </p:cTn>
                        </p:par>
                        <p:par>
                          <p:cTn id="16" fill="hold">
                            <p:stCondLst>
                              <p:cond delay="300"/>
                            </p:stCondLst>
                            <p:childTnLst>
                              <p:par>
                                <p:cTn id="17" presetID="0" presetClass="path" presetSubtype="0" accel="50000" decel="50000" fill="hold" nodeType="afterEffect">
                                  <p:stCondLst>
                                    <p:cond delay="0"/>
                                  </p:stCondLst>
                                  <p:childTnLst>
                                    <p:animMotion origin="layout" path="M -0.60434 0.05642 C -0.60486 0.05896 -0.60174 0.06775 -0.60434 0.07122 C -0.60695 0.07469 -0.61389 0.07607 -0.62014 0.07746 C -0.62639 0.07885 -0.63698 0.08162 -0.64219 0.07908 C -0.6474 0.07654 -0.65 0.06821 -0.65156 0.06243 C -0.65313 0.05665 -0.65156 0.0481 -0.65156 0.04417 " pathEditMode="fixed" rAng="0" ptsTypes="aaaaaa">
                                      <p:cBhvr>
                                        <p:cTn id="18" dur="300" spd="-99900" fill="hold"/>
                                        <p:tgtEl>
                                          <p:spTgt spid="3108"/>
                                        </p:tgtEl>
                                        <p:attrNameLst>
                                          <p:attrName>ppt_x,ppt_y</p:attrName>
                                        </p:attrNameLst>
                                      </p:cBhvr>
                                      <p:rCtr x="-22" y="6"/>
                                    </p:animMotion>
                                  </p:childTnLst>
                                </p:cTn>
                              </p:par>
                              <p:par>
                                <p:cTn id="19" presetID="22" presetClass="entr" presetSubtype="8" fill="hold" grpId="0" nodeType="with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wipe(left)">
                                      <p:cBhvr>
                                        <p:cTn id="21" dur="300"/>
                                        <p:tgtEl>
                                          <p:spTgt spid="3074"/>
                                        </p:tgtEl>
                                      </p:cBhvr>
                                    </p:animEffect>
                                  </p:childTnLst>
                                </p:cTn>
                              </p:par>
                            </p:childTnLst>
                          </p:cTn>
                        </p:par>
                        <p:par>
                          <p:cTn id="22" fill="hold">
                            <p:stCondLst>
                              <p:cond delay="600"/>
                            </p:stCondLst>
                            <p:childTnLst>
                              <p:par>
                                <p:cTn id="23" presetID="0" presetClass="path" presetSubtype="0" accel="50000" decel="50000" fill="hold" nodeType="afterEffect">
                                  <p:stCondLst>
                                    <p:cond delay="0"/>
                                  </p:stCondLst>
                                  <p:childTnLst>
                                    <p:animMotion origin="layout" path="M -0.59983 0.0585 C -0.57743 0.05064 -0.55486 0.04278 -0.54584 0.03954 " pathEditMode="relative" rAng="0" ptsTypes="aA">
                                      <p:cBhvr>
                                        <p:cTn id="24" dur="100" fill="hold"/>
                                        <p:tgtEl>
                                          <p:spTgt spid="3108"/>
                                        </p:tgtEl>
                                        <p:attrNameLst>
                                          <p:attrName>ppt_x,ppt_y</p:attrName>
                                        </p:attrNameLst>
                                      </p:cBhvr>
                                      <p:rCtr x="27" y="-8"/>
                                    </p:animMotion>
                                  </p:childTnLst>
                                </p:cTn>
                              </p:par>
                            </p:childTnLst>
                          </p:cTn>
                        </p:par>
                        <p:par>
                          <p:cTn id="25" fill="hold">
                            <p:stCondLst>
                              <p:cond delay="700"/>
                            </p:stCondLst>
                            <p:childTnLst>
                              <p:par>
                                <p:cTn id="26" presetID="0" presetClass="path" presetSubtype="0" accel="50000" decel="50000" fill="hold" nodeType="afterEffect">
                                  <p:stCondLst>
                                    <p:cond delay="0"/>
                                  </p:stCondLst>
                                  <p:childTnLst>
                                    <p:animMotion origin="layout" path="M -0.68681 0.14428 C -0.67813 0.14313 -0.64948 0.14521 -0.63438 0.13781 C -0.61927 0.13041 -0.60469 0.10914 -0.59618 0.10035 C -0.58768 0.09157 -0.58889 0.09226 -0.58368 0.08509 C -0.57847 0.07792 -0.56962 0.06521 -0.56459 0.05758 C -0.55955 0.04995 -0.55573 0.04255 -0.55347 0.03862 " pathEditMode="fixed" rAng="0" ptsTypes="aaaaaa">
                                      <p:cBhvr>
                                        <p:cTn id="27" dur="100" spd="-99900" fill="hold"/>
                                        <p:tgtEl>
                                          <p:spTgt spid="3108"/>
                                        </p:tgtEl>
                                        <p:attrNameLst>
                                          <p:attrName>ppt_x,ppt_y</p:attrName>
                                        </p:attrNameLst>
                                      </p:cBhvr>
                                      <p:rCtr x="67" y="-51"/>
                                    </p:animMotion>
                                  </p:childTnLst>
                                </p:cTn>
                              </p:par>
                              <p:par>
                                <p:cTn id="28" presetID="22" presetClass="entr" presetSubtype="1" fill="hold" grpId="0" nodeType="withEffect">
                                  <p:stCondLst>
                                    <p:cond delay="0"/>
                                  </p:stCondLst>
                                  <p:childTnLst>
                                    <p:set>
                                      <p:cBhvr>
                                        <p:cTn id="29" dur="1" fill="hold">
                                          <p:stCondLst>
                                            <p:cond delay="0"/>
                                          </p:stCondLst>
                                        </p:cTn>
                                        <p:tgtEl>
                                          <p:spTgt spid="3077"/>
                                        </p:tgtEl>
                                        <p:attrNameLst>
                                          <p:attrName>style.visibility</p:attrName>
                                        </p:attrNameLst>
                                      </p:cBhvr>
                                      <p:to>
                                        <p:strVal val="visible"/>
                                      </p:to>
                                    </p:set>
                                    <p:animEffect transition="in" filter="wipe(up)">
                                      <p:cBhvr>
                                        <p:cTn id="30" dur="100"/>
                                        <p:tgtEl>
                                          <p:spTgt spid="3077"/>
                                        </p:tgtEl>
                                      </p:cBhvr>
                                    </p:animEffect>
                                  </p:childTnLst>
                                </p:cTn>
                              </p:par>
                            </p:childTnLst>
                          </p:cTn>
                        </p:par>
                        <p:par>
                          <p:cTn id="31" fill="hold">
                            <p:stCondLst>
                              <p:cond delay="800"/>
                            </p:stCondLst>
                            <p:childTnLst>
                              <p:par>
                                <p:cTn id="32" presetID="0" presetClass="path" presetSubtype="0" accel="50000" decel="50000" fill="hold" nodeType="afterEffect">
                                  <p:stCondLst>
                                    <p:cond delay="0"/>
                                  </p:stCondLst>
                                  <p:childTnLst>
                                    <p:animMotion origin="layout" path="M -0.68524 0.14428 C -0.67726 0.14405 -0.64827 0.1422 -0.63577 0.1422 C -0.62327 0.1422 -0.62066 0.14498 -0.61059 0.14428 C -0.60052 0.14359 -0.58698 0.14174 -0.5757 0.13781 C -0.56441 0.13388 -0.54931 0.1244 -0.54236 0.12093 " pathEditMode="fixed" rAng="0" ptsTypes="aaaaa">
                                      <p:cBhvr>
                                        <p:cTn id="33" dur="100" fill="hold"/>
                                        <p:tgtEl>
                                          <p:spTgt spid="3108"/>
                                        </p:tgtEl>
                                        <p:attrNameLst>
                                          <p:attrName>ppt_x,ppt_y</p:attrName>
                                        </p:attrNameLst>
                                      </p:cBhvr>
                                      <p:rCtr x="71" y="-10"/>
                                    </p:animMotion>
                                  </p:childTnLst>
                                </p:cTn>
                              </p:par>
                              <p:par>
                                <p:cTn id="34" presetID="22" presetClass="entr" presetSubtype="8" fill="hold" grpId="0" nodeType="withEffect">
                                  <p:stCondLst>
                                    <p:cond delay="0"/>
                                  </p:stCondLst>
                                  <p:childTnLst>
                                    <p:set>
                                      <p:cBhvr>
                                        <p:cTn id="35" dur="1" fill="hold">
                                          <p:stCondLst>
                                            <p:cond delay="0"/>
                                          </p:stCondLst>
                                        </p:cTn>
                                        <p:tgtEl>
                                          <p:spTgt spid="3078"/>
                                        </p:tgtEl>
                                        <p:attrNameLst>
                                          <p:attrName>style.visibility</p:attrName>
                                        </p:attrNameLst>
                                      </p:cBhvr>
                                      <p:to>
                                        <p:strVal val="visible"/>
                                      </p:to>
                                    </p:set>
                                    <p:animEffect transition="in" filter="wipe(left)">
                                      <p:cBhvr>
                                        <p:cTn id="36" dur="100"/>
                                        <p:tgtEl>
                                          <p:spTgt spid="3078"/>
                                        </p:tgtEl>
                                      </p:cBhvr>
                                    </p:animEffect>
                                  </p:childTnLst>
                                </p:cTn>
                              </p:par>
                            </p:childTnLst>
                          </p:cTn>
                        </p:par>
                        <p:par>
                          <p:cTn id="37" fill="hold">
                            <p:stCondLst>
                              <p:cond delay="900"/>
                            </p:stCondLst>
                            <p:childTnLst>
                              <p:par>
                                <p:cTn id="38" presetID="0" presetClass="path" presetSubtype="0" accel="50000" decel="50000" fill="hold" nodeType="afterEffect">
                                  <p:stCondLst>
                                    <p:cond delay="0"/>
                                  </p:stCondLst>
                                  <p:childTnLst>
                                    <p:animMotion origin="layout" path="M -0.54254 0.1207 C -0.53976 0.11908 -0.5349 0.12162 -0.52778 0.11353 C -0.52066 0.10544 -0.51111 0.08625 -0.49948 0.07237 C -0.48785 0.05873 -0.46893 0.04116 -0.45834 0.03006 C -0.44774 0.01896 -0.44045 0.01318 -0.43594 0.00509 C -0.43143 -0.003 -0.43177 -0.01364 -0.43073 -0.01849 " pathEditMode="fixed" rAng="0" ptsTypes="aaaaaa">
                                      <p:cBhvr>
                                        <p:cTn id="39" dur="100" fill="hold"/>
                                        <p:tgtEl>
                                          <p:spTgt spid="3108"/>
                                        </p:tgtEl>
                                        <p:attrNameLst>
                                          <p:attrName>ppt_x,ppt_y</p:attrName>
                                        </p:attrNameLst>
                                      </p:cBhvr>
                                      <p:rCtr x="56" y="-68"/>
                                    </p:animMotion>
                                  </p:childTnLst>
                                </p:cTn>
                              </p:par>
                              <p:par>
                                <p:cTn id="40" presetID="22" presetClass="entr" presetSubtype="4" fill="hold" grpId="0" nodeType="withEffect">
                                  <p:stCondLst>
                                    <p:cond delay="0"/>
                                  </p:stCondLst>
                                  <p:childTnLst>
                                    <p:set>
                                      <p:cBhvr>
                                        <p:cTn id="41" dur="1" fill="hold">
                                          <p:stCondLst>
                                            <p:cond delay="0"/>
                                          </p:stCondLst>
                                        </p:cTn>
                                        <p:tgtEl>
                                          <p:spTgt spid="3100"/>
                                        </p:tgtEl>
                                        <p:attrNameLst>
                                          <p:attrName>style.visibility</p:attrName>
                                        </p:attrNameLst>
                                      </p:cBhvr>
                                      <p:to>
                                        <p:strVal val="visible"/>
                                      </p:to>
                                    </p:set>
                                    <p:animEffect transition="in" filter="wipe(down)">
                                      <p:cBhvr>
                                        <p:cTn id="42" dur="100"/>
                                        <p:tgtEl>
                                          <p:spTgt spid="3100"/>
                                        </p:tgtEl>
                                      </p:cBhvr>
                                    </p:animEffect>
                                  </p:childTnLst>
                                </p:cTn>
                              </p:par>
                            </p:childTnLst>
                          </p:cTn>
                        </p:par>
                        <p:par>
                          <p:cTn id="43" fill="hold">
                            <p:stCondLst>
                              <p:cond delay="1000"/>
                            </p:stCondLst>
                            <p:childTnLst>
                              <p:par>
                                <p:cTn id="44" presetID="0" presetClass="path" presetSubtype="0" accel="50000" decel="50000" fill="hold" nodeType="afterEffect">
                                  <p:stCondLst>
                                    <p:cond delay="0"/>
                                  </p:stCondLst>
                                  <p:childTnLst>
                                    <p:animMotion origin="layout" path="M -0.43212 -0.02127 C -0.43455 -0.02104 -0.43889 -0.02682 -0.4467 -0.01988 C -0.45452 -0.01294 -0.46788 0.00602 -0.47899 0.02035 C -0.49011 0.03469 -0.50382 0.05064 -0.51354 0.06613 C -0.52327 0.08162 -0.53212 0.10359 -0.53698 0.11353 " pathEditMode="fixed" rAng="0" ptsTypes="aaaaa">
                                      <p:cBhvr>
                                        <p:cTn id="45" dur="100" fill="hold"/>
                                        <p:tgtEl>
                                          <p:spTgt spid="3108"/>
                                        </p:tgtEl>
                                        <p:attrNameLst>
                                          <p:attrName>ppt_x,ppt_y</p:attrName>
                                        </p:attrNameLst>
                                      </p:cBhvr>
                                      <p:rCtr x="-51" y="65"/>
                                    </p:animMotion>
                                  </p:childTnLst>
                                </p:cTn>
                              </p:par>
                              <p:par>
                                <p:cTn id="46" presetID="22" presetClass="entr" presetSubtype="1" fill="hold" grpId="0" nodeType="withEffect">
                                  <p:stCondLst>
                                    <p:cond delay="0"/>
                                  </p:stCondLst>
                                  <p:childTnLst>
                                    <p:set>
                                      <p:cBhvr>
                                        <p:cTn id="47" dur="1" fill="hold">
                                          <p:stCondLst>
                                            <p:cond delay="0"/>
                                          </p:stCondLst>
                                        </p:cTn>
                                        <p:tgtEl>
                                          <p:spTgt spid="3096"/>
                                        </p:tgtEl>
                                        <p:attrNameLst>
                                          <p:attrName>style.visibility</p:attrName>
                                        </p:attrNameLst>
                                      </p:cBhvr>
                                      <p:to>
                                        <p:strVal val="visible"/>
                                      </p:to>
                                    </p:set>
                                    <p:animEffect transition="in" filter="wipe(up)">
                                      <p:cBhvr>
                                        <p:cTn id="48" dur="100"/>
                                        <p:tgtEl>
                                          <p:spTgt spid="3096"/>
                                        </p:tgtEl>
                                      </p:cBhvr>
                                    </p:animEffect>
                                  </p:childTnLst>
                                </p:cTn>
                              </p:par>
                            </p:childTnLst>
                          </p:cTn>
                        </p:par>
                        <p:par>
                          <p:cTn id="49" fill="hold">
                            <p:stCondLst>
                              <p:cond delay="1100"/>
                            </p:stCondLst>
                            <p:childTnLst>
                              <p:par>
                                <p:cTn id="50" presetID="0" presetClass="path" presetSubtype="0" accel="50000" decel="50000" fill="hold" nodeType="afterEffect">
                                  <p:stCondLst>
                                    <p:cond delay="0"/>
                                  </p:stCondLst>
                                  <p:childTnLst>
                                    <p:animMotion origin="layout" path="M -0.53698 0.11353 C -0.53889 0.11839 -0.54601 0.13665 -0.54844 0.14266 " pathEditMode="fixed" rAng="0" ptsTypes="aa">
                                      <p:cBhvr>
                                        <p:cTn id="51" dur="100" fill="hold"/>
                                        <p:tgtEl>
                                          <p:spTgt spid="3108"/>
                                        </p:tgtEl>
                                        <p:attrNameLst>
                                          <p:attrName>ppt_x,ppt_y</p:attrName>
                                        </p:attrNameLst>
                                      </p:cBhvr>
                                      <p:rCtr x="-5" y="15"/>
                                    </p:animMotion>
                                  </p:childTnLst>
                                </p:cTn>
                              </p:par>
                              <p:par>
                                <p:cTn id="52" presetID="22" presetClass="entr" presetSubtype="1" fill="hold" grpId="0" nodeType="withEffect">
                                  <p:stCondLst>
                                    <p:cond delay="0"/>
                                  </p:stCondLst>
                                  <p:childTnLst>
                                    <p:set>
                                      <p:cBhvr>
                                        <p:cTn id="53" dur="1" fill="hold">
                                          <p:stCondLst>
                                            <p:cond delay="0"/>
                                          </p:stCondLst>
                                        </p:cTn>
                                        <p:tgtEl>
                                          <p:spTgt spid="3101"/>
                                        </p:tgtEl>
                                        <p:attrNameLst>
                                          <p:attrName>style.visibility</p:attrName>
                                        </p:attrNameLst>
                                      </p:cBhvr>
                                      <p:to>
                                        <p:strVal val="visible"/>
                                      </p:to>
                                    </p:set>
                                    <p:animEffect transition="in" filter="wipe(up)">
                                      <p:cBhvr>
                                        <p:cTn id="54" dur="100"/>
                                        <p:tgtEl>
                                          <p:spTgt spid="3101"/>
                                        </p:tgtEl>
                                      </p:cBhvr>
                                    </p:animEffect>
                                  </p:childTnLst>
                                </p:cTn>
                              </p:par>
                            </p:childTnLst>
                          </p:cTn>
                        </p:par>
                        <p:par>
                          <p:cTn id="55" fill="hold">
                            <p:stCondLst>
                              <p:cond delay="1200"/>
                            </p:stCondLst>
                            <p:childTnLst>
                              <p:par>
                                <p:cTn id="56" presetID="0" presetClass="path" presetSubtype="0" accel="50000" decel="50000" fill="hold" nodeType="afterEffect">
                                  <p:stCondLst>
                                    <p:cond delay="0"/>
                                  </p:stCondLst>
                                  <p:childTnLst>
                                    <p:animMotion origin="layout" path="M -0.48993 0.09781 C -0.49497 0.10035 -0.51163 0.10474 -0.5217 0.11261 C -0.53177 0.12047 -0.54427 0.13758 -0.55035 0.14428 " pathEditMode="fixed" rAng="0" ptsTypes="aaa">
                                      <p:cBhvr>
                                        <p:cTn id="57" dur="100" spd="-99900" fill="hold"/>
                                        <p:tgtEl>
                                          <p:spTgt spid="3108"/>
                                        </p:tgtEl>
                                        <p:attrNameLst>
                                          <p:attrName>ppt_x,ppt_y</p:attrName>
                                        </p:attrNameLst>
                                      </p:cBhvr>
                                      <p:rCtr x="-29" y="23"/>
                                    </p:animMotion>
                                  </p:childTnLst>
                                </p:cTn>
                              </p:par>
                              <p:par>
                                <p:cTn id="58" presetID="22" presetClass="entr" presetSubtype="4" fill="hold" grpId="0" nodeType="withEffect">
                                  <p:stCondLst>
                                    <p:cond delay="0"/>
                                  </p:stCondLst>
                                  <p:childTnLst>
                                    <p:set>
                                      <p:cBhvr>
                                        <p:cTn id="59" dur="1" fill="hold">
                                          <p:stCondLst>
                                            <p:cond delay="0"/>
                                          </p:stCondLst>
                                        </p:cTn>
                                        <p:tgtEl>
                                          <p:spTgt spid="3099"/>
                                        </p:tgtEl>
                                        <p:attrNameLst>
                                          <p:attrName>style.visibility</p:attrName>
                                        </p:attrNameLst>
                                      </p:cBhvr>
                                      <p:to>
                                        <p:strVal val="visible"/>
                                      </p:to>
                                    </p:set>
                                    <p:animEffect transition="in" filter="wipe(down)">
                                      <p:cBhvr>
                                        <p:cTn id="60" dur="100"/>
                                        <p:tgtEl>
                                          <p:spTgt spid="3099"/>
                                        </p:tgtEl>
                                      </p:cBhvr>
                                    </p:animEffect>
                                  </p:childTnLst>
                                </p:cTn>
                              </p:par>
                            </p:childTnLst>
                          </p:cTn>
                        </p:par>
                        <p:par>
                          <p:cTn id="61" fill="hold">
                            <p:stCondLst>
                              <p:cond delay="1300"/>
                            </p:stCondLst>
                            <p:childTnLst>
                              <p:par>
                                <p:cTn id="62" presetID="0" presetClass="path" presetSubtype="0" accel="50000" decel="50000" fill="hold" nodeType="afterEffect">
                                  <p:stCondLst>
                                    <p:cond delay="0"/>
                                  </p:stCondLst>
                                  <p:childTnLst>
                                    <p:animMotion origin="layout" path="M -0.51059 0.14636 C -0.50747 0.1422 -0.49844 0.12879 -0.49479 0.12093 C -0.49115 0.11307 -0.48976 0.10428 -0.48837 0.09989 " pathEditMode="fixed" rAng="0" ptsTypes="aaa">
                                      <p:cBhvr>
                                        <p:cTn id="63" dur="100" spd="-99900" fill="hold"/>
                                        <p:tgtEl>
                                          <p:spTgt spid="3108"/>
                                        </p:tgtEl>
                                        <p:attrNameLst>
                                          <p:attrName>ppt_x,ppt_y</p:attrName>
                                        </p:attrNameLst>
                                      </p:cBhvr>
                                      <p:rCtr x="11" y="-22"/>
                                    </p:animMotion>
                                  </p:childTnLst>
                                </p:cTn>
                              </p:par>
                              <p:par>
                                <p:cTn id="64" presetID="22" presetClass="entr" presetSubtype="1" fill="hold" grpId="0" nodeType="withEffect">
                                  <p:stCondLst>
                                    <p:cond delay="0"/>
                                  </p:stCondLst>
                                  <p:childTnLst>
                                    <p:set>
                                      <p:cBhvr>
                                        <p:cTn id="65" dur="1" fill="hold">
                                          <p:stCondLst>
                                            <p:cond delay="0"/>
                                          </p:stCondLst>
                                        </p:cTn>
                                        <p:tgtEl>
                                          <p:spTgt spid="3097"/>
                                        </p:tgtEl>
                                        <p:attrNameLst>
                                          <p:attrName>style.visibility</p:attrName>
                                        </p:attrNameLst>
                                      </p:cBhvr>
                                      <p:to>
                                        <p:strVal val="visible"/>
                                      </p:to>
                                    </p:set>
                                    <p:animEffect transition="in" filter="wipe(up)">
                                      <p:cBhvr>
                                        <p:cTn id="66" dur="100"/>
                                        <p:tgtEl>
                                          <p:spTgt spid="3097"/>
                                        </p:tgtEl>
                                      </p:cBhvr>
                                    </p:animEffect>
                                  </p:childTnLst>
                                </p:cTn>
                              </p:par>
                            </p:childTnLst>
                          </p:cTn>
                        </p:par>
                        <p:par>
                          <p:cTn id="67" fill="hold">
                            <p:stCondLst>
                              <p:cond delay="1400"/>
                            </p:stCondLst>
                            <p:childTnLst>
                              <p:par>
                                <p:cTn id="68" presetID="0" presetClass="path" presetSubtype="0" accel="50000" decel="50000" fill="hold" nodeType="afterEffect">
                                  <p:stCondLst>
                                    <p:cond delay="0"/>
                                  </p:stCondLst>
                                  <p:childTnLst>
                                    <p:animMotion origin="layout" path="M -0.43924 0.11307 C -0.44115 0.11029 -0.44427 0.09642 -0.44879 0.09411 C -0.4533 0.0918 -0.4599 0.0948 -0.46615 0.09989 C -0.4724 0.10498 -0.47969 0.11792 -0.48681 0.12532 C -0.49393 0.13272 -0.50452 0.14058 -0.5092 0.14451 " pathEditMode="fixed" rAng="0" ptsTypes="aaaaa">
                                      <p:cBhvr>
                                        <p:cTn id="69" dur="100" spd="-99900" fill="hold"/>
                                        <p:tgtEl>
                                          <p:spTgt spid="3108"/>
                                        </p:tgtEl>
                                        <p:attrNameLst>
                                          <p:attrName>ppt_x,ppt_y</p:attrName>
                                        </p:attrNameLst>
                                      </p:cBhvr>
                                      <p:rCtr x="-34" y="5"/>
                                    </p:animMotion>
                                  </p:childTnLst>
                                </p:cTn>
                              </p:par>
                              <p:par>
                                <p:cTn id="70" presetID="22" presetClass="entr" presetSubtype="4" fill="hold" grpId="0" nodeType="withEffect">
                                  <p:stCondLst>
                                    <p:cond delay="0"/>
                                  </p:stCondLst>
                                  <p:childTnLst>
                                    <p:set>
                                      <p:cBhvr>
                                        <p:cTn id="71" dur="1" fill="hold">
                                          <p:stCondLst>
                                            <p:cond delay="0"/>
                                          </p:stCondLst>
                                        </p:cTn>
                                        <p:tgtEl>
                                          <p:spTgt spid="3098"/>
                                        </p:tgtEl>
                                        <p:attrNameLst>
                                          <p:attrName>style.visibility</p:attrName>
                                        </p:attrNameLst>
                                      </p:cBhvr>
                                      <p:to>
                                        <p:strVal val="visible"/>
                                      </p:to>
                                    </p:set>
                                    <p:animEffect transition="in" filter="wipe(down)">
                                      <p:cBhvr>
                                        <p:cTn id="72" dur="100"/>
                                        <p:tgtEl>
                                          <p:spTgt spid="3098"/>
                                        </p:tgtEl>
                                      </p:cBhvr>
                                    </p:animEffect>
                                  </p:childTnLst>
                                </p:cTn>
                              </p:par>
                            </p:childTnLst>
                          </p:cTn>
                        </p:par>
                        <p:par>
                          <p:cTn id="73" fill="hold">
                            <p:stCondLst>
                              <p:cond delay="1500"/>
                            </p:stCondLst>
                            <p:childTnLst>
                              <p:par>
                                <p:cTn id="74" presetID="0" presetClass="path" presetSubtype="0" accel="50000" decel="50000" fill="hold" nodeType="afterEffect">
                                  <p:stCondLst>
                                    <p:cond delay="0"/>
                                  </p:stCondLst>
                                  <p:childTnLst>
                                    <p:animMotion origin="layout" path="M -0.42014 0.09342 C -0.4217 0.09573 -0.41962 0.0992 -0.42656 0.10683 C -0.43351 0.11446 -0.45295 0.13342 -0.46146 0.13966 C -0.46997 0.1459 -0.47552 0.14798 -0.47743 0.14405 C -0.47934 0.14012 -0.47656 0.12486 -0.47257 0.11654 C -0.46858 0.10821 -0.45886 0.09711 -0.45347 0.09457 C -0.44809 0.09203 -0.44323 0.09711 -0.4408 0.10081 C -0.43837 0.10451 -0.43959 0.1133 -0.43924 0.11654 " pathEditMode="fixed" rAng="0" ptsTypes="aaaaaaaa">
                                      <p:cBhvr>
                                        <p:cTn id="75" dur="100" spd="-99900" fill="hold"/>
                                        <p:tgtEl>
                                          <p:spTgt spid="3108"/>
                                        </p:tgtEl>
                                        <p:attrNameLst>
                                          <p:attrName>ppt_x,ppt_y</p:attrName>
                                        </p:attrNameLst>
                                      </p:cBhvr>
                                      <p:rCtr x="-28" y="27"/>
                                    </p:animMotion>
                                  </p:childTnLst>
                                </p:cTn>
                              </p:par>
                              <p:par>
                                <p:cTn id="76" presetID="22" presetClass="entr" presetSubtype="2" fill="hold" grpId="0" nodeType="withEffect">
                                  <p:stCondLst>
                                    <p:cond delay="0"/>
                                  </p:stCondLst>
                                  <p:childTnLst>
                                    <p:set>
                                      <p:cBhvr>
                                        <p:cTn id="77" dur="1" fill="hold">
                                          <p:stCondLst>
                                            <p:cond delay="0"/>
                                          </p:stCondLst>
                                        </p:cTn>
                                        <p:tgtEl>
                                          <p:spTgt spid="3079"/>
                                        </p:tgtEl>
                                        <p:attrNameLst>
                                          <p:attrName>style.visibility</p:attrName>
                                        </p:attrNameLst>
                                      </p:cBhvr>
                                      <p:to>
                                        <p:strVal val="visible"/>
                                      </p:to>
                                    </p:set>
                                    <p:animEffect transition="in" filter="wipe(right)">
                                      <p:cBhvr>
                                        <p:cTn id="78" dur="100"/>
                                        <p:tgtEl>
                                          <p:spTgt spid="3079"/>
                                        </p:tgtEl>
                                      </p:cBhvr>
                                    </p:animEffect>
                                  </p:childTnLst>
                                </p:cTn>
                              </p:par>
                            </p:childTnLst>
                          </p:cTn>
                        </p:par>
                        <p:par>
                          <p:cTn id="79" fill="hold">
                            <p:stCondLst>
                              <p:cond delay="1600"/>
                            </p:stCondLst>
                            <p:childTnLst>
                              <p:par>
                                <p:cTn id="80" presetID="0" presetClass="path" presetSubtype="0" accel="50000" decel="50000" fill="hold" nodeType="afterEffect">
                                  <p:stCondLst>
                                    <p:cond delay="0"/>
                                  </p:stCondLst>
                                  <p:childTnLst>
                                    <p:animMotion origin="layout" path="M -0.41632 0.09203 C -0.42118 0.10035 -0.43941 0.1318 -0.44549 0.1422 " pathEditMode="fixed" rAng="0" ptsTypes="aa">
                                      <p:cBhvr>
                                        <p:cTn id="81" dur="100" fill="hold"/>
                                        <p:tgtEl>
                                          <p:spTgt spid="3108"/>
                                        </p:tgtEl>
                                        <p:attrNameLst>
                                          <p:attrName>ppt_x,ppt_y</p:attrName>
                                        </p:attrNameLst>
                                      </p:cBhvr>
                                      <p:rCtr x="-14" y="25"/>
                                    </p:animMotion>
                                  </p:childTnLst>
                                </p:cTn>
                              </p:par>
                              <p:par>
                                <p:cTn id="82" presetID="22" presetClass="entr" presetSubtype="1" fill="hold" grpId="0" nodeType="withEffect">
                                  <p:stCondLst>
                                    <p:cond delay="0"/>
                                  </p:stCondLst>
                                  <p:childTnLst>
                                    <p:set>
                                      <p:cBhvr>
                                        <p:cTn id="83" dur="1" fill="hold">
                                          <p:stCondLst>
                                            <p:cond delay="0"/>
                                          </p:stCondLst>
                                        </p:cTn>
                                        <p:tgtEl>
                                          <p:spTgt spid="3107"/>
                                        </p:tgtEl>
                                        <p:attrNameLst>
                                          <p:attrName>style.visibility</p:attrName>
                                        </p:attrNameLst>
                                      </p:cBhvr>
                                      <p:to>
                                        <p:strVal val="visible"/>
                                      </p:to>
                                    </p:set>
                                    <p:animEffect transition="in" filter="wipe(up)">
                                      <p:cBhvr>
                                        <p:cTn id="84" dur="100"/>
                                        <p:tgtEl>
                                          <p:spTgt spid="3107"/>
                                        </p:tgtEl>
                                      </p:cBhvr>
                                    </p:animEffect>
                                  </p:childTnLst>
                                </p:cTn>
                              </p:par>
                            </p:childTnLst>
                          </p:cTn>
                        </p:par>
                        <p:par>
                          <p:cTn id="85" fill="hold">
                            <p:stCondLst>
                              <p:cond delay="1700"/>
                            </p:stCondLst>
                            <p:childTnLst>
                              <p:par>
                                <p:cTn id="86" presetID="0" presetClass="path" presetSubtype="0" accel="50000" decel="50000" fill="hold" nodeType="afterEffect">
                                  <p:stCondLst>
                                    <p:cond delay="0"/>
                                  </p:stCondLst>
                                  <p:childTnLst>
                                    <p:animMotion origin="layout" path="M -0.44774 0.14567 C -0.44445 0.1459 -0.44097 0.14636 -0.43663 0.14474 C -0.43229 0.14313 -0.42604 0.13896 -0.42205 0.13619 C -0.41806 0.13342 -0.41528 0.13041 -0.41285 0.12787 C -0.41042 0.12463 -0.40816 0.11839 -0.40729 0.11607 C -0.40643 0.11353 -0.40764 0.11307 -0.40764 0.11237 " pathEditMode="fixed" rAng="0" ptsTypes="aaaaaA">
                                      <p:cBhvr>
                                        <p:cTn id="87" dur="100" fill="hold"/>
                                        <p:tgtEl>
                                          <p:spTgt spid="3108"/>
                                        </p:tgtEl>
                                        <p:attrNameLst>
                                          <p:attrName>ppt_x,ppt_y</p:attrName>
                                        </p:attrNameLst>
                                      </p:cBhvr>
                                      <p:rCtr x="21" y="-15"/>
                                    </p:animMotion>
                                  </p:childTnLst>
                                </p:cTn>
                              </p:par>
                              <p:par>
                                <p:cTn id="88" presetID="22" presetClass="entr" presetSubtype="4" fill="hold" grpId="0" nodeType="withEffect">
                                  <p:stCondLst>
                                    <p:cond delay="0"/>
                                  </p:stCondLst>
                                  <p:childTnLst>
                                    <p:set>
                                      <p:cBhvr>
                                        <p:cTn id="89" dur="1" fill="hold">
                                          <p:stCondLst>
                                            <p:cond delay="0"/>
                                          </p:stCondLst>
                                        </p:cTn>
                                        <p:tgtEl>
                                          <p:spTgt spid="3106"/>
                                        </p:tgtEl>
                                        <p:attrNameLst>
                                          <p:attrName>style.visibility</p:attrName>
                                        </p:attrNameLst>
                                      </p:cBhvr>
                                      <p:to>
                                        <p:strVal val="visible"/>
                                      </p:to>
                                    </p:set>
                                    <p:animEffect transition="in" filter="wipe(down)">
                                      <p:cBhvr>
                                        <p:cTn id="90" dur="100"/>
                                        <p:tgtEl>
                                          <p:spTgt spid="3106"/>
                                        </p:tgtEl>
                                      </p:cBhvr>
                                    </p:animEffect>
                                  </p:childTnLst>
                                </p:cTn>
                              </p:par>
                            </p:childTnLst>
                          </p:cTn>
                        </p:par>
                        <p:par>
                          <p:cTn id="91" fill="hold">
                            <p:stCondLst>
                              <p:cond delay="1800"/>
                            </p:stCondLst>
                            <p:childTnLst>
                              <p:par>
                                <p:cTn id="92" presetID="0" presetClass="path" presetSubtype="0" accel="50000" decel="50000" fill="hold" nodeType="afterEffect">
                                  <p:stCondLst>
                                    <p:cond delay="0"/>
                                  </p:stCondLst>
                                  <p:childTnLst>
                                    <p:animMotion origin="layout" path="M -0.40851 0.14128 C -0.40452 0.13735 -0.3882 0.1237 -0.38472 0.11584 C -0.38125 0.10798 -0.38455 0.09526 -0.38785 0.09457 C -0.39115 0.09388 -0.40139 0.10844 -0.40486 0.11214 " pathEditMode="fixed" rAng="0" ptsTypes="aaaa">
                                      <p:cBhvr>
                                        <p:cTn id="93" dur="100" spd="-99900" fill="hold"/>
                                        <p:tgtEl>
                                          <p:spTgt spid="3108"/>
                                        </p:tgtEl>
                                        <p:attrNameLst>
                                          <p:attrName>ppt_x,ppt_y</p:attrName>
                                        </p:attrNameLst>
                                      </p:cBhvr>
                                      <p:rCtr x="14" y="-23"/>
                                    </p:animMotion>
                                  </p:childTnLst>
                                </p:cTn>
                              </p:par>
                              <p:par>
                                <p:cTn id="94" presetID="22" presetClass="entr" presetSubtype="8" fill="hold" grpId="0" nodeType="withEffect">
                                  <p:stCondLst>
                                    <p:cond delay="0"/>
                                  </p:stCondLst>
                                  <p:childTnLst>
                                    <p:set>
                                      <p:cBhvr>
                                        <p:cTn id="95" dur="1" fill="hold">
                                          <p:stCondLst>
                                            <p:cond delay="0"/>
                                          </p:stCondLst>
                                        </p:cTn>
                                        <p:tgtEl>
                                          <p:spTgt spid="3080"/>
                                        </p:tgtEl>
                                        <p:attrNameLst>
                                          <p:attrName>style.visibility</p:attrName>
                                        </p:attrNameLst>
                                      </p:cBhvr>
                                      <p:to>
                                        <p:strVal val="visible"/>
                                      </p:to>
                                    </p:set>
                                    <p:animEffect transition="in" filter="wipe(left)">
                                      <p:cBhvr>
                                        <p:cTn id="96" dur="100"/>
                                        <p:tgtEl>
                                          <p:spTgt spid="3080"/>
                                        </p:tgtEl>
                                      </p:cBhvr>
                                    </p:animEffect>
                                  </p:childTnLst>
                                </p:cTn>
                              </p:par>
                            </p:childTnLst>
                          </p:cTn>
                        </p:par>
                        <p:par>
                          <p:cTn id="97" fill="hold">
                            <p:stCondLst>
                              <p:cond delay="1900"/>
                            </p:stCondLst>
                            <p:childTnLst>
                              <p:par>
                                <p:cTn id="98" presetID="0" presetClass="path" presetSubtype="0" accel="50000" decel="50000" fill="hold" nodeType="afterEffect">
                                  <p:stCondLst>
                                    <p:cond delay="0"/>
                                  </p:stCondLst>
                                  <p:childTnLst>
                                    <p:animMotion origin="layout" path="M -0.34549 0.09966 C -0.34965 0.10174 -0.36215 0.10313 -0.37257 0.11006 C -0.38299 0.117 -0.40243 0.13665 -0.40851 0.14197 " pathEditMode="fixed" rAng="0" ptsTypes="aaa">
                                      <p:cBhvr>
                                        <p:cTn id="99" dur="100" spd="-99900" fill="hold"/>
                                        <p:tgtEl>
                                          <p:spTgt spid="3108"/>
                                        </p:tgtEl>
                                        <p:attrNameLst>
                                          <p:attrName>ppt_x,ppt_y</p:attrName>
                                        </p:attrNameLst>
                                      </p:cBhvr>
                                      <p:rCtr x="-31" y="21"/>
                                    </p:animMotion>
                                  </p:childTnLst>
                                </p:cTn>
                              </p:par>
                              <p:par>
                                <p:cTn id="100" presetID="22" presetClass="entr" presetSubtype="4" fill="hold" grpId="0" nodeType="withEffect">
                                  <p:stCondLst>
                                    <p:cond delay="0"/>
                                  </p:stCondLst>
                                  <p:childTnLst>
                                    <p:set>
                                      <p:cBhvr>
                                        <p:cTn id="101" dur="1" fill="hold">
                                          <p:stCondLst>
                                            <p:cond delay="0"/>
                                          </p:stCondLst>
                                        </p:cTn>
                                        <p:tgtEl>
                                          <p:spTgt spid="3081"/>
                                        </p:tgtEl>
                                        <p:attrNameLst>
                                          <p:attrName>style.visibility</p:attrName>
                                        </p:attrNameLst>
                                      </p:cBhvr>
                                      <p:to>
                                        <p:strVal val="visible"/>
                                      </p:to>
                                    </p:set>
                                    <p:animEffect transition="in" filter="wipe(down)">
                                      <p:cBhvr>
                                        <p:cTn id="102" dur="100"/>
                                        <p:tgtEl>
                                          <p:spTgt spid="3081"/>
                                        </p:tgtEl>
                                      </p:cBhvr>
                                    </p:animEffect>
                                  </p:childTnLst>
                                </p:cTn>
                              </p:par>
                            </p:childTnLst>
                          </p:cTn>
                        </p:par>
                        <p:par>
                          <p:cTn id="103" fill="hold">
                            <p:stCondLst>
                              <p:cond delay="2000"/>
                            </p:stCondLst>
                            <p:childTnLst>
                              <p:par>
                                <p:cTn id="104" presetID="0" presetClass="path" presetSubtype="0" accel="50000" decel="50000" fill="hold" nodeType="afterEffect">
                                  <p:stCondLst>
                                    <p:cond delay="0"/>
                                  </p:stCondLst>
                                  <p:childTnLst>
                                    <p:animMotion origin="layout" path="M -0.34879 0.10186 C -0.35226 0.10903 -0.36528 0.13612 -0.36962 0.14514 " pathEditMode="fixed" rAng="0" ptsTypes="aa">
                                      <p:cBhvr>
                                        <p:cTn id="105" dur="100" fill="hold"/>
                                        <p:tgtEl>
                                          <p:spTgt spid="3108"/>
                                        </p:tgtEl>
                                        <p:attrNameLst>
                                          <p:attrName>ppt_x,ppt_y</p:attrName>
                                        </p:attrNameLst>
                                      </p:cBhvr>
                                      <p:rCtr x="-9" y="22"/>
                                    </p:animMotion>
                                  </p:childTnLst>
                                </p:cTn>
                              </p:par>
                              <p:par>
                                <p:cTn id="106" presetID="22" presetClass="entr" presetSubtype="1" fill="hold" grpId="0" nodeType="withEffect">
                                  <p:stCondLst>
                                    <p:cond delay="0"/>
                                  </p:stCondLst>
                                  <p:childTnLst>
                                    <p:set>
                                      <p:cBhvr>
                                        <p:cTn id="107" dur="1" fill="hold">
                                          <p:stCondLst>
                                            <p:cond delay="0"/>
                                          </p:stCondLst>
                                        </p:cTn>
                                        <p:tgtEl>
                                          <p:spTgt spid="3111"/>
                                        </p:tgtEl>
                                        <p:attrNameLst>
                                          <p:attrName>style.visibility</p:attrName>
                                        </p:attrNameLst>
                                      </p:cBhvr>
                                      <p:to>
                                        <p:strVal val="visible"/>
                                      </p:to>
                                    </p:set>
                                    <p:animEffect transition="in" filter="wipe(up)">
                                      <p:cBhvr>
                                        <p:cTn id="108" dur="100"/>
                                        <p:tgtEl>
                                          <p:spTgt spid="3111"/>
                                        </p:tgtEl>
                                      </p:cBhvr>
                                    </p:animEffect>
                                  </p:childTnLst>
                                </p:cTn>
                              </p:par>
                            </p:childTnLst>
                          </p:cTn>
                        </p:par>
                        <p:par>
                          <p:cTn id="109" fill="hold">
                            <p:stCondLst>
                              <p:cond delay="2100"/>
                            </p:stCondLst>
                            <p:childTnLst>
                              <p:par>
                                <p:cTn id="110" presetID="0" presetClass="path" presetSubtype="0" accel="50000" decel="50000" fill="hold" nodeType="afterEffect">
                                  <p:stCondLst>
                                    <p:cond delay="0"/>
                                  </p:stCondLst>
                                  <p:childTnLst>
                                    <p:animMotion origin="layout" path="M -0.36962 0.1375 C -0.36771 0.14075 -0.36563 0.14399 -0.35851 0.13936 C -0.35139 0.13473 -0.33906 0.12223 -0.32656 0.10973 " pathEditMode="relative" rAng="0" ptsTypes="aaA">
                                      <p:cBhvr>
                                        <p:cTn id="111" dur="100" fill="hold"/>
                                        <p:tgtEl>
                                          <p:spTgt spid="3108"/>
                                        </p:tgtEl>
                                        <p:attrNameLst>
                                          <p:attrName>ppt_x,ppt_y</p:attrName>
                                        </p:attrNameLst>
                                      </p:cBhvr>
                                      <p:rCtr x="22" y="-10"/>
                                    </p:animMotion>
                                  </p:childTnLst>
                                </p:cTn>
                              </p:par>
                              <p:par>
                                <p:cTn id="112" presetID="22" presetClass="entr" presetSubtype="4" fill="hold" grpId="0" nodeType="withEffect">
                                  <p:stCondLst>
                                    <p:cond delay="0"/>
                                  </p:stCondLst>
                                  <p:childTnLst>
                                    <p:set>
                                      <p:cBhvr>
                                        <p:cTn id="113" dur="1" fill="hold">
                                          <p:stCondLst>
                                            <p:cond delay="0"/>
                                          </p:stCondLst>
                                        </p:cTn>
                                        <p:tgtEl>
                                          <p:spTgt spid="3112"/>
                                        </p:tgtEl>
                                        <p:attrNameLst>
                                          <p:attrName>style.visibility</p:attrName>
                                        </p:attrNameLst>
                                      </p:cBhvr>
                                      <p:to>
                                        <p:strVal val="visible"/>
                                      </p:to>
                                    </p:set>
                                    <p:animEffect transition="in" filter="wipe(down)">
                                      <p:cBhvr>
                                        <p:cTn id="114" dur="100"/>
                                        <p:tgtEl>
                                          <p:spTgt spid="3112"/>
                                        </p:tgtEl>
                                      </p:cBhvr>
                                    </p:animEffect>
                                  </p:childTnLst>
                                </p:cTn>
                              </p:par>
                            </p:childTnLst>
                          </p:cTn>
                        </p:par>
                        <p:par>
                          <p:cTn id="115" fill="hold">
                            <p:stCondLst>
                              <p:cond delay="2200"/>
                            </p:stCondLst>
                            <p:childTnLst>
                              <p:par>
                                <p:cTn id="116" presetID="0" presetClass="path" presetSubtype="0" accel="50000" decel="50000" fill="hold" nodeType="afterEffect">
                                  <p:stCondLst>
                                    <p:cond delay="0"/>
                                  </p:stCondLst>
                                  <p:childTnLst>
                                    <p:animMotion origin="layout" path="M -0.21441 -0.02893 C -0.21511 -0.02615 -0.21215 -0.02268 -0.21858 -0.01226 C -0.225 -0.00185 -0.23438 0.01204 -0.2533 0.03403 C -0.27222 0.05602 -0.31597 0.10232 -0.33247 0.12037 " pathEditMode="fixed" rAng="0" ptsTypes="aaaa">
                                      <p:cBhvr>
                                        <p:cTn id="117" dur="100" spd="-99900" fill="hold"/>
                                        <p:tgtEl>
                                          <p:spTgt spid="3108"/>
                                        </p:tgtEl>
                                        <p:attrNameLst>
                                          <p:attrName>ppt_x,ppt_y</p:attrName>
                                        </p:attrNameLst>
                                      </p:cBhvr>
                                      <p:rCtr x="-57" y="75"/>
                                    </p:animMotion>
                                  </p:childTnLst>
                                </p:cTn>
                              </p:par>
                              <p:par>
                                <p:cTn id="118" presetID="22" presetClass="entr" presetSubtype="4" fill="hold" grpId="0" nodeType="withEffect">
                                  <p:stCondLst>
                                    <p:cond delay="0"/>
                                  </p:stCondLst>
                                  <p:childTnLst>
                                    <p:set>
                                      <p:cBhvr>
                                        <p:cTn id="119" dur="1" fill="hold">
                                          <p:stCondLst>
                                            <p:cond delay="0"/>
                                          </p:stCondLst>
                                        </p:cTn>
                                        <p:tgtEl>
                                          <p:spTgt spid="3109"/>
                                        </p:tgtEl>
                                        <p:attrNameLst>
                                          <p:attrName>style.visibility</p:attrName>
                                        </p:attrNameLst>
                                      </p:cBhvr>
                                      <p:to>
                                        <p:strVal val="visible"/>
                                      </p:to>
                                    </p:set>
                                    <p:animEffect transition="in" filter="wipe(down)">
                                      <p:cBhvr>
                                        <p:cTn id="120" dur="100"/>
                                        <p:tgtEl>
                                          <p:spTgt spid="3109"/>
                                        </p:tgtEl>
                                      </p:cBhvr>
                                    </p:animEffect>
                                  </p:childTnLst>
                                </p:cTn>
                              </p:par>
                            </p:childTnLst>
                          </p:cTn>
                        </p:par>
                        <p:par>
                          <p:cTn id="121" fill="hold">
                            <p:stCondLst>
                              <p:cond delay="2300"/>
                            </p:stCondLst>
                            <p:childTnLst>
                              <p:par>
                                <p:cTn id="122" presetID="0" presetClass="path" presetSubtype="0" accel="50000" decel="50000" fill="hold" nodeType="afterEffect">
                                  <p:stCondLst>
                                    <p:cond delay="0"/>
                                  </p:stCondLst>
                                  <p:childTnLst>
                                    <p:animMotion origin="layout" path="M -0.21163 -0.03101 C -0.21459 -0.03055 -0.21736 -0.02986 -0.22274 -0.02546 C -0.22813 -0.02106 -0.23264 -0.01898 -0.24358 -0.00509 C -0.25452 0.0088 -0.2757 0.03866 -0.28802 0.05787 C -0.30035 0.07709 -0.30886 0.09306 -0.31719 0.10973 " pathEditMode="relative" rAng="0" ptsTypes="aaaaA">
                                      <p:cBhvr>
                                        <p:cTn id="123" dur="100" fill="hold"/>
                                        <p:tgtEl>
                                          <p:spTgt spid="3108"/>
                                        </p:tgtEl>
                                        <p:attrNameLst>
                                          <p:attrName>ppt_x,ppt_y</p:attrName>
                                        </p:attrNameLst>
                                      </p:cBhvr>
                                      <p:rCtr x="-52" y="70"/>
                                    </p:animMotion>
                                  </p:childTnLst>
                                </p:cTn>
                              </p:par>
                              <p:par>
                                <p:cTn id="124" presetID="22" presetClass="entr" presetSubtype="1" fill="hold" grpId="0" nodeType="withEffect">
                                  <p:stCondLst>
                                    <p:cond delay="0"/>
                                  </p:stCondLst>
                                  <p:childTnLst>
                                    <p:set>
                                      <p:cBhvr>
                                        <p:cTn id="125" dur="1" fill="hold">
                                          <p:stCondLst>
                                            <p:cond delay="0"/>
                                          </p:stCondLst>
                                        </p:cTn>
                                        <p:tgtEl>
                                          <p:spTgt spid="3110"/>
                                        </p:tgtEl>
                                        <p:attrNameLst>
                                          <p:attrName>style.visibility</p:attrName>
                                        </p:attrNameLst>
                                      </p:cBhvr>
                                      <p:to>
                                        <p:strVal val="visible"/>
                                      </p:to>
                                    </p:set>
                                    <p:animEffect transition="in" filter="wipe(up)">
                                      <p:cBhvr>
                                        <p:cTn id="126" dur="100"/>
                                        <p:tgtEl>
                                          <p:spTgt spid="3110"/>
                                        </p:tgtEl>
                                      </p:cBhvr>
                                    </p:animEffect>
                                  </p:childTnLst>
                                </p:cTn>
                              </p:par>
                            </p:childTnLst>
                          </p:cTn>
                        </p:par>
                        <p:par>
                          <p:cTn id="127" fill="hold">
                            <p:stCondLst>
                              <p:cond delay="2400"/>
                            </p:stCondLst>
                            <p:childTnLst>
                              <p:par>
                                <p:cTn id="128" presetID="0" presetClass="path" presetSubtype="0" accel="50000" decel="50000" fill="hold" nodeType="afterEffect">
                                  <p:stCondLst>
                                    <p:cond delay="0"/>
                                  </p:stCondLst>
                                  <p:childTnLst>
                                    <p:animMotion origin="layout" path="M -0.32049 0.10844 C -0.32274 0.11492 -0.33524 0.14243 -0.33438 0.14683 C -0.33351 0.15122 -0.32153 0.14012 -0.31545 0.13411 C -0.30938 0.1281 -0.30365 0.11631 -0.29792 0.11076 C -0.29219 0.10521 -0.2842 0.10266 -0.28056 0.10035 " pathEditMode="fixed" rAng="0" ptsTypes="aaaaa">
                                      <p:cBhvr>
                                        <p:cTn id="129" dur="200" fill="hold"/>
                                        <p:tgtEl>
                                          <p:spTgt spid="3108"/>
                                        </p:tgtEl>
                                        <p:attrNameLst>
                                          <p:attrName>ppt_x,ppt_y</p:attrName>
                                        </p:attrNameLst>
                                      </p:cBhvr>
                                      <p:rCtr x="13" y="17"/>
                                    </p:animMotion>
                                  </p:childTnLst>
                                </p:cTn>
                              </p:par>
                              <p:par>
                                <p:cTn id="130" presetID="22" presetClass="entr" presetSubtype="8" fill="hold" grpId="0" nodeType="withEffect">
                                  <p:stCondLst>
                                    <p:cond delay="0"/>
                                  </p:stCondLst>
                                  <p:childTnLst>
                                    <p:set>
                                      <p:cBhvr>
                                        <p:cTn id="131" dur="1" fill="hold">
                                          <p:stCondLst>
                                            <p:cond delay="0"/>
                                          </p:stCondLst>
                                        </p:cTn>
                                        <p:tgtEl>
                                          <p:spTgt spid="3102"/>
                                        </p:tgtEl>
                                        <p:attrNameLst>
                                          <p:attrName>style.visibility</p:attrName>
                                        </p:attrNameLst>
                                      </p:cBhvr>
                                      <p:to>
                                        <p:strVal val="visible"/>
                                      </p:to>
                                    </p:set>
                                    <p:animEffect transition="in" filter="wipe(left)">
                                      <p:cBhvr>
                                        <p:cTn id="132" dur="200"/>
                                        <p:tgtEl>
                                          <p:spTgt spid="3102"/>
                                        </p:tgtEl>
                                      </p:cBhvr>
                                    </p:animEffect>
                                  </p:childTnLst>
                                </p:cTn>
                              </p:par>
                            </p:childTnLst>
                          </p:cTn>
                        </p:par>
                        <p:par>
                          <p:cTn id="133" fill="hold">
                            <p:stCondLst>
                              <p:cond delay="2600"/>
                            </p:stCondLst>
                            <p:childTnLst>
                              <p:par>
                                <p:cTn id="134" presetID="0" presetClass="path" presetSubtype="0" accel="50000" decel="50000" fill="hold" nodeType="afterEffect">
                                  <p:stCondLst>
                                    <p:cond delay="0"/>
                                  </p:stCondLst>
                                  <p:childTnLst>
                                    <p:animMotion origin="layout" path="M -0.28368 0.10035 C -0.2816 0.10012 -0.27344 0.09526 -0.27101 0.09665 C -0.26858 0.09804 -0.2684 0.1059 -0.26945 0.10914 C -0.27049 0.11237 -0.27431 0.11399 -0.27743 0.11561 C -0.28056 0.11723 -0.28316 0.11561 -0.28785 0.11839 C -0.29254 0.12116 -0.30226 0.12787 -0.30521 0.13249 C -0.30816 0.13711 -0.30712 0.14451 -0.30521 0.14613 C -0.3033 0.14775 -0.29636 0.14266 -0.2941 0.14174 " pathEditMode="fixed" rAng="0" ptsTypes="aaaaaaaa">
                                      <p:cBhvr>
                                        <p:cTn id="135" dur="200" fill="hold"/>
                                        <p:tgtEl>
                                          <p:spTgt spid="3108"/>
                                        </p:tgtEl>
                                        <p:attrNameLst>
                                          <p:attrName>ppt_x,ppt_y</p:attrName>
                                        </p:attrNameLst>
                                      </p:cBhvr>
                                      <p:rCtr x="-4" y="21"/>
                                    </p:animMotion>
                                  </p:childTnLst>
                                </p:cTn>
                              </p:par>
                              <p:par>
                                <p:cTn id="136" presetID="22" presetClass="entr" presetSubtype="1" fill="hold" grpId="0" nodeType="withEffect">
                                  <p:stCondLst>
                                    <p:cond delay="0"/>
                                  </p:stCondLst>
                                  <p:childTnLst>
                                    <p:set>
                                      <p:cBhvr>
                                        <p:cTn id="137" dur="1" fill="hold">
                                          <p:stCondLst>
                                            <p:cond delay="0"/>
                                          </p:stCondLst>
                                        </p:cTn>
                                        <p:tgtEl>
                                          <p:spTgt spid="3103"/>
                                        </p:tgtEl>
                                        <p:attrNameLst>
                                          <p:attrName>style.visibility</p:attrName>
                                        </p:attrNameLst>
                                      </p:cBhvr>
                                      <p:to>
                                        <p:strVal val="visible"/>
                                      </p:to>
                                    </p:set>
                                    <p:animEffect transition="in" filter="wipe(up)">
                                      <p:cBhvr>
                                        <p:cTn id="138" dur="200"/>
                                        <p:tgtEl>
                                          <p:spTgt spid="3103"/>
                                        </p:tgtEl>
                                      </p:cBhvr>
                                    </p:animEffect>
                                  </p:childTnLst>
                                </p:cTn>
                              </p:par>
                            </p:childTnLst>
                          </p:cTn>
                        </p:par>
                        <p:par>
                          <p:cTn id="139" fill="hold">
                            <p:stCondLst>
                              <p:cond delay="2800"/>
                            </p:stCondLst>
                            <p:childTnLst>
                              <p:par>
                                <p:cTn id="140" presetID="0" presetClass="path" presetSubtype="0" accel="50000" decel="50000" fill="hold" nodeType="afterEffect">
                                  <p:stCondLst>
                                    <p:cond delay="0"/>
                                  </p:stCondLst>
                                  <p:childTnLst>
                                    <p:animMotion origin="layout" path="M -0.29393 0.14382 C -0.29045 0.14081 -0.28038 0.13342 -0.27344 0.12625 C -0.26649 0.11908 -0.25712 0.10613 -0.25278 0.10081 " pathEditMode="relative" rAng="0" ptsTypes="aaa">
                                      <p:cBhvr>
                                        <p:cTn id="141" dur="300" fill="hold"/>
                                        <p:tgtEl>
                                          <p:spTgt spid="3108"/>
                                        </p:tgtEl>
                                        <p:attrNameLst>
                                          <p:attrName>ppt_x,ppt_y</p:attrName>
                                        </p:attrNameLst>
                                      </p:cBhvr>
                                      <p:rCtr x="20" y="-21"/>
                                    </p:animMotion>
                                  </p:childTnLst>
                                </p:cTn>
                              </p:par>
                              <p:par>
                                <p:cTn id="142" presetID="22" presetClass="entr" presetSubtype="4" fill="hold" grpId="0" nodeType="withEffect">
                                  <p:stCondLst>
                                    <p:cond delay="0"/>
                                  </p:stCondLst>
                                  <p:childTnLst>
                                    <p:set>
                                      <p:cBhvr>
                                        <p:cTn id="143" dur="1" fill="hold">
                                          <p:stCondLst>
                                            <p:cond delay="0"/>
                                          </p:stCondLst>
                                        </p:cTn>
                                        <p:tgtEl>
                                          <p:spTgt spid="3104"/>
                                        </p:tgtEl>
                                        <p:attrNameLst>
                                          <p:attrName>style.visibility</p:attrName>
                                        </p:attrNameLst>
                                      </p:cBhvr>
                                      <p:to>
                                        <p:strVal val="visible"/>
                                      </p:to>
                                    </p:set>
                                    <p:animEffect transition="in" filter="wipe(down)">
                                      <p:cBhvr>
                                        <p:cTn id="144" dur="300"/>
                                        <p:tgtEl>
                                          <p:spTgt spid="3104"/>
                                        </p:tgtEl>
                                      </p:cBhvr>
                                    </p:animEffect>
                                  </p:childTnLst>
                                </p:cTn>
                              </p:par>
                            </p:childTnLst>
                          </p:cTn>
                        </p:par>
                        <p:par>
                          <p:cTn id="145" fill="hold">
                            <p:stCondLst>
                              <p:cond delay="3100"/>
                            </p:stCondLst>
                            <p:childTnLst>
                              <p:par>
                                <p:cTn id="146" presetID="0" presetClass="path" presetSubtype="0" accel="50000" decel="50000" fill="hold" nodeType="afterEffect">
                                  <p:stCondLst>
                                    <p:cond delay="0"/>
                                  </p:stCondLst>
                                  <p:childTnLst>
                                    <p:animMotion origin="layout" path="M -0.25434 0.10289 C -0.24757 0.10474 -0.22257 0.11631 -0.21181 0.11561 C -0.20104 0.11492 -0.19306 0.10151 -0.18959 0.09873 " pathEditMode="relative" rAng="0" ptsTypes="aaa">
                                      <p:cBhvr>
                                        <p:cTn id="147" dur="100" fill="hold"/>
                                        <p:tgtEl>
                                          <p:spTgt spid="3108"/>
                                        </p:tgtEl>
                                        <p:attrNameLst>
                                          <p:attrName>ppt_x,ppt_y</p:attrName>
                                        </p:attrNameLst>
                                      </p:cBhvr>
                                      <p:rCtr x="32" y="5"/>
                                    </p:animMotion>
                                  </p:childTnLst>
                                </p:cTn>
                              </p:par>
                            </p:childTnLst>
                          </p:cTn>
                        </p:par>
                        <p:par>
                          <p:cTn id="148" fill="hold">
                            <p:stCondLst>
                              <p:cond delay="3200"/>
                            </p:stCondLst>
                            <p:childTnLst>
                              <p:par>
                                <p:cTn id="149" presetID="0" presetClass="path" presetSubtype="0" accel="50000" decel="50000" fill="hold" nodeType="afterEffect">
                                  <p:stCondLst>
                                    <p:cond delay="0"/>
                                  </p:stCondLst>
                                  <p:childTnLst>
                                    <p:animMotion origin="layout" path="M -0.19584 0.10081 C -0.19722 0.10105 -0.2007 0.10336 -0.20434 0.1022 C -0.20799 0.10105 -0.21528 0.09619 -0.21806 0.09457 " pathEditMode="fixed" rAng="0" ptsTypes="aaa">
                                      <p:cBhvr>
                                        <p:cTn id="150" dur="100" fill="hold"/>
                                        <p:tgtEl>
                                          <p:spTgt spid="3108"/>
                                        </p:tgtEl>
                                        <p:attrNameLst>
                                          <p:attrName>ppt_x,ppt_y</p:attrName>
                                        </p:attrNameLst>
                                      </p:cBhvr>
                                      <p:rCtr x="-10" y="0"/>
                                    </p:animMotion>
                                  </p:childTnLst>
                                </p:cTn>
                              </p:par>
                              <p:par>
                                <p:cTn id="151" presetID="22" presetClass="entr" presetSubtype="4" fill="hold" grpId="0" nodeType="withEffect">
                                  <p:stCondLst>
                                    <p:cond delay="0"/>
                                  </p:stCondLst>
                                  <p:childTnLst>
                                    <p:set>
                                      <p:cBhvr>
                                        <p:cTn id="152" dur="1" fill="hold">
                                          <p:stCondLst>
                                            <p:cond delay="0"/>
                                          </p:stCondLst>
                                        </p:cTn>
                                        <p:tgtEl>
                                          <p:spTgt spid="3082"/>
                                        </p:tgtEl>
                                        <p:attrNameLst>
                                          <p:attrName>style.visibility</p:attrName>
                                        </p:attrNameLst>
                                      </p:cBhvr>
                                      <p:to>
                                        <p:strVal val="visible"/>
                                      </p:to>
                                    </p:set>
                                    <p:animEffect transition="in" filter="wipe(down)">
                                      <p:cBhvr>
                                        <p:cTn id="153" dur="100"/>
                                        <p:tgtEl>
                                          <p:spTgt spid="3082"/>
                                        </p:tgtEl>
                                      </p:cBhvr>
                                    </p:animEffect>
                                  </p:childTnLst>
                                </p:cTn>
                              </p:par>
                            </p:childTnLst>
                          </p:cTn>
                        </p:par>
                        <p:par>
                          <p:cTn id="154" fill="hold">
                            <p:stCondLst>
                              <p:cond delay="3300"/>
                            </p:stCondLst>
                            <p:childTnLst>
                              <p:par>
                                <p:cTn id="155" presetID="0" presetClass="path" presetSubtype="0" accel="50000" decel="50000" fill="hold" nodeType="afterEffect">
                                  <p:stCondLst>
                                    <p:cond delay="0"/>
                                  </p:stCondLst>
                                  <p:childTnLst>
                                    <p:animMotion origin="layout" path="M -0.14879 0.02428 C -0.15243 0.02451 -0.16389 0.02313 -0.17101 0.02636 C -0.17813 0.0296 -0.18594 0.03723 -0.19167 0.04324 C -0.1974 0.04925 -0.20243 0.05665 -0.2059 0.0622 C -0.20938 0.06775 -0.21007 0.07168 -0.21215 0.077 C -0.21424 0.08232 -0.21684 0.09087 -0.21806 0.09457 " pathEditMode="fixed" rAng="0" ptsTypes="aaaaaa">
                                      <p:cBhvr>
                                        <p:cTn id="156" dur="200" spd="-99900" fill="hold"/>
                                        <p:tgtEl>
                                          <p:spTgt spid="3108"/>
                                        </p:tgtEl>
                                        <p:attrNameLst>
                                          <p:attrName>ppt_x,ppt_y</p:attrName>
                                        </p:attrNameLst>
                                      </p:cBhvr>
                                      <p:rCtr x="-34" y="34"/>
                                    </p:animMotion>
                                  </p:childTnLst>
                                </p:cTn>
                              </p:par>
                              <p:par>
                                <p:cTn id="157" presetID="22" presetClass="entr" presetSubtype="4" fill="hold" grpId="0" nodeType="withEffect">
                                  <p:stCondLst>
                                    <p:cond delay="0"/>
                                  </p:stCondLst>
                                  <p:childTnLst>
                                    <p:set>
                                      <p:cBhvr>
                                        <p:cTn id="158" dur="1" fill="hold">
                                          <p:stCondLst>
                                            <p:cond delay="0"/>
                                          </p:stCondLst>
                                        </p:cTn>
                                        <p:tgtEl>
                                          <p:spTgt spid="3088"/>
                                        </p:tgtEl>
                                        <p:attrNameLst>
                                          <p:attrName>style.visibility</p:attrName>
                                        </p:attrNameLst>
                                      </p:cBhvr>
                                      <p:to>
                                        <p:strVal val="visible"/>
                                      </p:to>
                                    </p:set>
                                    <p:animEffect transition="in" filter="wipe(down)">
                                      <p:cBhvr>
                                        <p:cTn id="159" dur="200"/>
                                        <p:tgtEl>
                                          <p:spTgt spid="3088"/>
                                        </p:tgtEl>
                                      </p:cBhvr>
                                    </p:animEffect>
                                  </p:childTnLst>
                                </p:cTn>
                              </p:par>
                            </p:childTnLst>
                          </p:cTn>
                        </p:par>
                        <p:par>
                          <p:cTn id="160" fill="hold">
                            <p:stCondLst>
                              <p:cond delay="3500"/>
                            </p:stCondLst>
                            <p:childTnLst>
                              <p:par>
                                <p:cTn id="161" presetID="0" presetClass="path" presetSubtype="0" accel="50000" decel="50000" fill="hold" nodeType="afterEffect">
                                  <p:stCondLst>
                                    <p:cond delay="0"/>
                                  </p:stCondLst>
                                  <p:childTnLst>
                                    <p:animMotion origin="layout" path="M -0.19167 0.13203 C -0.18715 0.12486 -0.17396 0.10405 -0.16615 0.09133 C -0.15834 0.07862 -0.14965 0.06544 -0.14462 0.05642 C -0.13959 0.0474 -0.13524 0.04209 -0.13611 0.03677 C -0.13698 0.03145 -0.1474 0.02683 -0.15035 0.02428 " pathEditMode="fixed" rAng="0" ptsTypes="aaaaa">
                                      <p:cBhvr>
                                        <p:cTn id="162" dur="200" spd="-99900" fill="hold"/>
                                        <p:tgtEl>
                                          <p:spTgt spid="3108"/>
                                        </p:tgtEl>
                                        <p:attrNameLst>
                                          <p:attrName>ppt_x,ppt_y</p:attrName>
                                        </p:attrNameLst>
                                      </p:cBhvr>
                                      <p:rCtr x="28" y="-53"/>
                                    </p:animMotion>
                                  </p:childTnLst>
                                </p:cTn>
                              </p:par>
                              <p:par>
                                <p:cTn id="163" presetID="22" presetClass="entr" presetSubtype="1" fill="hold" grpId="0" nodeType="withEffect">
                                  <p:stCondLst>
                                    <p:cond delay="0"/>
                                  </p:stCondLst>
                                  <p:childTnLst>
                                    <p:set>
                                      <p:cBhvr>
                                        <p:cTn id="164" dur="1" fill="hold">
                                          <p:stCondLst>
                                            <p:cond delay="0"/>
                                          </p:stCondLst>
                                        </p:cTn>
                                        <p:tgtEl>
                                          <p:spTgt spid="3087"/>
                                        </p:tgtEl>
                                        <p:attrNameLst>
                                          <p:attrName>style.visibility</p:attrName>
                                        </p:attrNameLst>
                                      </p:cBhvr>
                                      <p:to>
                                        <p:strVal val="visible"/>
                                      </p:to>
                                    </p:set>
                                    <p:animEffect transition="in" filter="wipe(up)">
                                      <p:cBhvr>
                                        <p:cTn id="165" dur="200"/>
                                        <p:tgtEl>
                                          <p:spTgt spid="3087"/>
                                        </p:tgtEl>
                                      </p:cBhvr>
                                    </p:animEffect>
                                  </p:childTnLst>
                                </p:cTn>
                              </p:par>
                            </p:childTnLst>
                          </p:cTn>
                        </p:par>
                        <p:par>
                          <p:cTn id="166" fill="hold">
                            <p:stCondLst>
                              <p:cond delay="3700"/>
                            </p:stCondLst>
                            <p:childTnLst>
                              <p:par>
                                <p:cTn id="167" presetID="0" presetClass="path" presetSubtype="0" accel="50000" decel="50000" fill="hold" nodeType="afterEffect">
                                  <p:stCondLst>
                                    <p:cond delay="0"/>
                                  </p:stCondLst>
                                  <p:childTnLst>
                                    <p:animMotion origin="layout" path="M -0.11858 0.07954 C -0.11997 0.08324 -0.12917 0.10544 -0.12656 0.10128 C -0.12396 0.09711 -0.10886 0.06567 -0.10278 0.05411 C -0.0967 0.04255 -0.09445 0.037 -0.08993 0.03191 C -0.08542 0.02683 -0.07656 0.02012 -0.0757 0.02359 C -0.07483 0.02706 -0.07413 0.03723 -0.08524 0.05318 C -0.09636 0.06914 -0.12518 0.10359 -0.14236 0.11977 C -0.15955 0.13596 -0.18021 0.14752 -0.18837 0.15006 C -0.19653 0.15261 -0.19097 0.13827 -0.19167 0.13526 " pathEditMode="fixed" rAng="0" ptsTypes="aaaaaaaaa">
                                      <p:cBhvr>
                                        <p:cTn id="168" dur="100" spd="-99900" fill="hold"/>
                                        <p:tgtEl>
                                          <p:spTgt spid="3108"/>
                                        </p:tgtEl>
                                        <p:attrNameLst>
                                          <p:attrName>ppt_x,ppt_y</p:attrName>
                                        </p:attrNameLst>
                                      </p:cBhvr>
                                      <p:rCtr x="-16" y="7"/>
                                    </p:animMotion>
                                  </p:childTnLst>
                                </p:cTn>
                              </p:par>
                              <p:par>
                                <p:cTn id="169" presetID="22" presetClass="entr" presetSubtype="4" fill="hold" grpId="0" nodeType="withEffect">
                                  <p:stCondLst>
                                    <p:cond delay="0"/>
                                  </p:stCondLst>
                                  <p:childTnLst>
                                    <p:set>
                                      <p:cBhvr>
                                        <p:cTn id="170" dur="1" fill="hold">
                                          <p:stCondLst>
                                            <p:cond delay="0"/>
                                          </p:stCondLst>
                                        </p:cTn>
                                        <p:tgtEl>
                                          <p:spTgt spid="3083"/>
                                        </p:tgtEl>
                                        <p:attrNameLst>
                                          <p:attrName>style.visibility</p:attrName>
                                        </p:attrNameLst>
                                      </p:cBhvr>
                                      <p:to>
                                        <p:strVal val="visible"/>
                                      </p:to>
                                    </p:set>
                                    <p:animEffect transition="in" filter="wipe(down)">
                                      <p:cBhvr>
                                        <p:cTn id="171" dur="100"/>
                                        <p:tgtEl>
                                          <p:spTgt spid="3083"/>
                                        </p:tgtEl>
                                      </p:cBhvr>
                                    </p:animEffect>
                                  </p:childTnLst>
                                </p:cTn>
                              </p:par>
                            </p:childTnLst>
                          </p:cTn>
                        </p:par>
                        <p:par>
                          <p:cTn id="172" fill="hold">
                            <p:stCondLst>
                              <p:cond delay="3800"/>
                            </p:stCondLst>
                            <p:childTnLst>
                              <p:par>
                                <p:cTn id="173" presetID="0" presetClass="path" presetSubtype="0" accel="50000" decel="50000" fill="hold" nodeType="afterEffect">
                                  <p:stCondLst>
                                    <p:cond delay="0"/>
                                  </p:stCondLst>
                                  <p:childTnLst>
                                    <p:animMotion origin="layout" path="M -0.16823 0.16968 C -0.16181 0.15695 -0.13507 0.11112 -0.12639 0.09561 " pathEditMode="fixed" rAng="0" ptsTypes="aa">
                                      <p:cBhvr>
                                        <p:cTn id="174" dur="100" spd="-99900" fill="hold"/>
                                        <p:tgtEl>
                                          <p:spTgt spid="3108"/>
                                        </p:tgtEl>
                                        <p:attrNameLst>
                                          <p:attrName>ppt_x,ppt_y</p:attrName>
                                        </p:attrNameLst>
                                      </p:cBhvr>
                                      <p:rCtr x="21" y="-36"/>
                                    </p:animMotion>
                                  </p:childTnLst>
                                </p:cTn>
                              </p:par>
                              <p:par>
                                <p:cTn id="175" presetID="22" presetClass="entr" presetSubtype="2" fill="hold" grpId="0" nodeType="withEffect">
                                  <p:stCondLst>
                                    <p:cond delay="0"/>
                                  </p:stCondLst>
                                  <p:childTnLst>
                                    <p:set>
                                      <p:cBhvr>
                                        <p:cTn id="176" dur="1" fill="hold">
                                          <p:stCondLst>
                                            <p:cond delay="0"/>
                                          </p:stCondLst>
                                        </p:cTn>
                                        <p:tgtEl>
                                          <p:spTgt spid="3086"/>
                                        </p:tgtEl>
                                        <p:attrNameLst>
                                          <p:attrName>style.visibility</p:attrName>
                                        </p:attrNameLst>
                                      </p:cBhvr>
                                      <p:to>
                                        <p:strVal val="visible"/>
                                      </p:to>
                                    </p:set>
                                    <p:animEffect transition="in" filter="wipe(right)">
                                      <p:cBhvr>
                                        <p:cTn id="177" dur="100"/>
                                        <p:tgtEl>
                                          <p:spTgt spid="3086"/>
                                        </p:tgtEl>
                                      </p:cBhvr>
                                    </p:animEffect>
                                  </p:childTnLst>
                                </p:cTn>
                              </p:par>
                            </p:childTnLst>
                          </p:cTn>
                        </p:par>
                        <p:par>
                          <p:cTn id="178" fill="hold">
                            <p:stCondLst>
                              <p:cond delay="3900"/>
                            </p:stCondLst>
                            <p:childTnLst>
                              <p:par>
                                <p:cTn id="179" presetID="0" presetClass="path" presetSubtype="0" accel="50000" decel="50000" fill="hold" nodeType="afterEffect">
                                  <p:stCondLst>
                                    <p:cond delay="0"/>
                                  </p:stCondLst>
                                  <p:childTnLst>
                                    <p:animMotion origin="layout" path="M -0.1691 0.17037 C -0.17118 0.18033 -0.19774 0.225 -0.20938 0.23889 C -0.22101 0.25278 -0.23177 0.25255 -0.23854 0.25371 C -0.24531 0.25487 -0.24965 0.25209 -0.24965 0.2463 C -0.24965 0.24051 -0.2441 0.22662 -0.23854 0.21852 C -0.23299 0.21042 -0.22327 0.20463 -0.21632 0.19815 C -0.20938 0.19167 -0.20452 0.18403 -0.19688 0.17963 C -0.18924 0.17524 -0.16702 0.16042 -0.1691 0.17037 Z " pathEditMode="relative" rAng="0" ptsTypes="aaaaaaaa">
                                      <p:cBhvr>
                                        <p:cTn id="180" dur="100" fill="hold"/>
                                        <p:tgtEl>
                                          <p:spTgt spid="3108"/>
                                        </p:tgtEl>
                                        <p:attrNameLst>
                                          <p:attrName>ppt_x,ppt_y</p:attrName>
                                        </p:attrNameLst>
                                      </p:cBhvr>
                                      <p:rCtr x="-38" y="37"/>
                                    </p:animMotion>
                                  </p:childTnLst>
                                </p:cTn>
                              </p:par>
                              <p:par>
                                <p:cTn id="181" presetID="22" presetClass="entr" presetSubtype="2" fill="hold" grpId="0" nodeType="withEffect">
                                  <p:stCondLst>
                                    <p:cond delay="0"/>
                                  </p:stCondLst>
                                  <p:childTnLst>
                                    <p:set>
                                      <p:cBhvr>
                                        <p:cTn id="182" dur="1" fill="hold">
                                          <p:stCondLst>
                                            <p:cond delay="0"/>
                                          </p:stCondLst>
                                        </p:cTn>
                                        <p:tgtEl>
                                          <p:spTgt spid="3085"/>
                                        </p:tgtEl>
                                        <p:attrNameLst>
                                          <p:attrName>style.visibility</p:attrName>
                                        </p:attrNameLst>
                                      </p:cBhvr>
                                      <p:to>
                                        <p:strVal val="visible"/>
                                      </p:to>
                                    </p:set>
                                    <p:animEffect transition="in" filter="wipe(right)">
                                      <p:cBhvr>
                                        <p:cTn id="183" dur="100"/>
                                        <p:tgtEl>
                                          <p:spTgt spid="3085"/>
                                        </p:tgtEl>
                                      </p:cBhvr>
                                    </p:animEffect>
                                  </p:childTnLst>
                                </p:cTn>
                              </p:par>
                            </p:childTnLst>
                          </p:cTn>
                        </p:par>
                        <p:par>
                          <p:cTn id="184" fill="hold">
                            <p:stCondLst>
                              <p:cond delay="4000"/>
                            </p:stCondLst>
                            <p:childTnLst>
                              <p:par>
                                <p:cTn id="185" presetID="0" presetClass="path" presetSubtype="0" accel="50000" decel="50000" fill="hold" nodeType="afterEffect">
                                  <p:stCondLst>
                                    <p:cond delay="0"/>
                                  </p:stCondLst>
                                  <p:childTnLst>
                                    <p:animMotion origin="layout" path="M -0.17222 0.1676 C -0.16597 0.16482 -0.1599 0.16412 -0.15417 0.16389 C -0.14844 0.16366 -0.14254 0.16366 -0.13768 0.16551 C -0.13281 0.16737 -0.12865 0.16991 -0.12518 0.17477 C -0.1217 0.17963 -0.11858 0.19098 -0.11684 0.19514 " pathEditMode="relative" rAng="0" ptsTypes="aaaaa">
                                      <p:cBhvr>
                                        <p:cTn id="186" dur="100" fill="hold"/>
                                        <p:tgtEl>
                                          <p:spTgt spid="3108"/>
                                        </p:tgtEl>
                                        <p:attrNameLst>
                                          <p:attrName>ppt_x,ppt_y</p:attrName>
                                        </p:attrNameLst>
                                      </p:cBhvr>
                                      <p:rCtr x="28" y="12"/>
                                    </p:animMotion>
                                  </p:childTnLst>
                                </p:cTn>
                              </p:par>
                              <p:par>
                                <p:cTn id="187" presetID="22" presetClass="entr" presetSubtype="8" fill="hold" grpId="0" nodeType="withEffect">
                                  <p:stCondLst>
                                    <p:cond delay="0"/>
                                  </p:stCondLst>
                                  <p:childTnLst>
                                    <p:set>
                                      <p:cBhvr>
                                        <p:cTn id="188" dur="1" fill="hold">
                                          <p:stCondLst>
                                            <p:cond delay="0"/>
                                          </p:stCondLst>
                                        </p:cTn>
                                        <p:tgtEl>
                                          <p:spTgt spid="3084"/>
                                        </p:tgtEl>
                                        <p:attrNameLst>
                                          <p:attrName>style.visibility</p:attrName>
                                        </p:attrNameLst>
                                      </p:cBhvr>
                                      <p:to>
                                        <p:strVal val="visible"/>
                                      </p:to>
                                    </p:set>
                                    <p:animEffect transition="in" filter="wipe(left)">
                                      <p:cBhvr>
                                        <p:cTn id="189" dur="100"/>
                                        <p:tgtEl>
                                          <p:spTgt spid="3084"/>
                                        </p:tgtEl>
                                      </p:cBhvr>
                                    </p:animEffect>
                                  </p:childTnLst>
                                </p:cTn>
                              </p:par>
                            </p:childTnLst>
                          </p:cTn>
                        </p:par>
                        <p:par>
                          <p:cTn id="190" fill="hold">
                            <p:stCondLst>
                              <p:cond delay="4100"/>
                            </p:stCondLst>
                            <p:childTnLst>
                              <p:par>
                                <p:cTn id="191" presetID="0" presetClass="path" presetSubtype="0" accel="50000" decel="50000" fill="hold" nodeType="afterEffect">
                                  <p:stCondLst>
                                    <p:cond delay="0"/>
                                  </p:stCondLst>
                                  <p:childTnLst>
                                    <p:animMotion origin="layout" path="M -0.11545 0.19862 C -0.1184 0.1748 -0.1217 0.15029 -0.1217 0.13735 C -0.1217 0.1244 -0.11684 0.12394 -0.11545 0.12047 " pathEditMode="relative" rAng="0" ptsTypes="aaa">
                                      <p:cBhvr>
                                        <p:cTn id="192" dur="100" fill="hold"/>
                                        <p:tgtEl>
                                          <p:spTgt spid="3108"/>
                                        </p:tgtEl>
                                        <p:attrNameLst>
                                          <p:attrName>ppt_x,ppt_y</p:attrName>
                                        </p:attrNameLst>
                                      </p:cBhvr>
                                      <p:rCtr x="-2" y="-38"/>
                                    </p:animMotion>
                                  </p:childTnLst>
                                </p:cTn>
                              </p:par>
                            </p:childTnLst>
                          </p:cTn>
                        </p:par>
                        <p:par>
                          <p:cTn id="193" fill="hold">
                            <p:stCondLst>
                              <p:cond delay="4200"/>
                            </p:stCondLst>
                            <p:childTnLst>
                              <p:par>
                                <p:cTn id="194" presetID="0" presetClass="path" presetSubtype="0" accel="50000" decel="50000" fill="hold" nodeType="afterEffect">
                                  <p:stCondLst>
                                    <p:cond delay="0"/>
                                  </p:stCondLst>
                                  <p:childTnLst>
                                    <p:animMotion origin="layout" path="M -0.11702 0.12278 C -0.10209 0.10868 -0.08715 0.09457 -0.08524 0.09526 C -0.08334 0.09596 -0.10174 0.11839 -0.1059 0.12694 C -0.11007 0.1355 -0.11042 0.14081 -0.11059 0.14613 " pathEditMode="relative" rAng="0" ptsTypes="aaaA">
                                      <p:cBhvr>
                                        <p:cTn id="195" dur="100" fill="hold"/>
                                        <p:tgtEl>
                                          <p:spTgt spid="3108"/>
                                        </p:tgtEl>
                                        <p:attrNameLst>
                                          <p:attrName>ppt_x,ppt_y</p:attrName>
                                        </p:attrNameLst>
                                      </p:cBhvr>
                                      <p:rCtr x="17" y="-2"/>
                                    </p:animMotion>
                                  </p:childTnLst>
                                </p:cTn>
                              </p:par>
                              <p:par>
                                <p:cTn id="196" presetID="22" presetClass="entr" presetSubtype="1" fill="hold" grpId="0" nodeType="withEffect">
                                  <p:stCondLst>
                                    <p:cond delay="0"/>
                                  </p:stCondLst>
                                  <p:childTnLst>
                                    <p:set>
                                      <p:cBhvr>
                                        <p:cTn id="197" dur="1" fill="hold">
                                          <p:stCondLst>
                                            <p:cond delay="0"/>
                                          </p:stCondLst>
                                        </p:cTn>
                                        <p:tgtEl>
                                          <p:spTgt spid="3089"/>
                                        </p:tgtEl>
                                        <p:attrNameLst>
                                          <p:attrName>style.visibility</p:attrName>
                                        </p:attrNameLst>
                                      </p:cBhvr>
                                      <p:to>
                                        <p:strVal val="visible"/>
                                      </p:to>
                                    </p:set>
                                    <p:animEffect transition="in" filter="wipe(up)">
                                      <p:cBhvr>
                                        <p:cTn id="198" dur="100"/>
                                        <p:tgtEl>
                                          <p:spTgt spid="3089"/>
                                        </p:tgtEl>
                                      </p:cBhvr>
                                    </p:animEffect>
                                  </p:childTnLst>
                                </p:cTn>
                              </p:par>
                            </p:childTnLst>
                          </p:cTn>
                        </p:par>
                        <p:par>
                          <p:cTn id="199" fill="hold">
                            <p:stCondLst>
                              <p:cond delay="4300"/>
                            </p:stCondLst>
                            <p:childTnLst>
                              <p:par>
                                <p:cTn id="200" presetID="0" presetClass="path" presetSubtype="0" accel="50000" decel="50000" fill="hold" nodeType="afterEffect">
                                  <p:stCondLst>
                                    <p:cond delay="0"/>
                                  </p:stCondLst>
                                  <p:childTnLst>
                                    <p:animMotion origin="layout" path="M -0.1092 0.14035 C -0.1033 0.14197 -0.0974 0.14359 -0.09184 0.14035 C -0.08629 0.13711 -0.07986 0.12671 -0.07587 0.12116 C -0.07188 0.11561 -0.0691 0.11099 -0.06806 0.10636 C -0.06702 0.10174 -0.06945 0.09365 -0.06962 0.09365 C -0.06979 0.09365 -0.06771 0.10105 -0.06962 0.10636 C -0.07153 0.11168 -0.07917 0.12232 -0.08073 0.12555 " pathEditMode="relative" rAng="0" ptsTypes="aaaaaaA">
                                      <p:cBhvr>
                                        <p:cTn id="201" dur="100" fill="hold"/>
                                        <p:tgtEl>
                                          <p:spTgt spid="3108"/>
                                        </p:tgtEl>
                                        <p:attrNameLst>
                                          <p:attrName>ppt_x,ppt_y</p:attrName>
                                        </p:attrNameLst>
                                      </p:cBhvr>
                                      <p:rCtr x="21" y="-21"/>
                                    </p:animMotion>
                                  </p:childTnLst>
                                </p:cTn>
                              </p:par>
                              <p:par>
                                <p:cTn id="202" presetID="22" presetClass="entr" presetSubtype="4" fill="hold" grpId="0" nodeType="withEffect">
                                  <p:stCondLst>
                                    <p:cond delay="0"/>
                                  </p:stCondLst>
                                  <p:childTnLst>
                                    <p:set>
                                      <p:cBhvr>
                                        <p:cTn id="203" dur="1" fill="hold">
                                          <p:stCondLst>
                                            <p:cond delay="0"/>
                                          </p:stCondLst>
                                        </p:cTn>
                                        <p:tgtEl>
                                          <p:spTgt spid="3090"/>
                                        </p:tgtEl>
                                        <p:attrNameLst>
                                          <p:attrName>style.visibility</p:attrName>
                                        </p:attrNameLst>
                                      </p:cBhvr>
                                      <p:to>
                                        <p:strVal val="visible"/>
                                      </p:to>
                                    </p:set>
                                    <p:animEffect transition="in" filter="wipe(down)">
                                      <p:cBhvr>
                                        <p:cTn id="204" dur="100"/>
                                        <p:tgtEl>
                                          <p:spTgt spid="3090"/>
                                        </p:tgtEl>
                                      </p:cBhvr>
                                    </p:animEffect>
                                  </p:childTnLst>
                                </p:cTn>
                              </p:par>
                            </p:childTnLst>
                          </p:cTn>
                        </p:par>
                        <p:par>
                          <p:cTn id="205" fill="hold">
                            <p:stCondLst>
                              <p:cond delay="4400"/>
                            </p:stCondLst>
                            <p:childTnLst>
                              <p:par>
                                <p:cTn id="206" presetID="0" presetClass="path" presetSubtype="0" accel="50000" decel="50000" fill="hold" nodeType="afterEffect">
                                  <p:stCondLst>
                                    <p:cond delay="0"/>
                                  </p:stCondLst>
                                  <p:childTnLst>
                                    <p:animMotion origin="layout" path="M -0.07188 0.09688 C -0.07726 0.11145 -0.08247 0.12602 -0.08143 0.13087 C -0.08038 0.13573 -0.0684 0.12833 -0.06545 0.12648 " pathEditMode="relative" rAng="0" ptsTypes="aaA">
                                      <p:cBhvr>
                                        <p:cTn id="207" dur="100" fill="hold"/>
                                        <p:tgtEl>
                                          <p:spTgt spid="3108"/>
                                        </p:tgtEl>
                                        <p:attrNameLst>
                                          <p:attrName>ppt_x,ppt_y</p:attrName>
                                        </p:attrNameLst>
                                      </p:cBhvr>
                                      <p:rCtr x="0" y="19"/>
                                    </p:animMotion>
                                  </p:childTnLst>
                                </p:cTn>
                              </p:par>
                              <p:par>
                                <p:cTn id="208" presetID="22" presetClass="entr" presetSubtype="8" fill="hold" grpId="0" nodeType="withEffect">
                                  <p:stCondLst>
                                    <p:cond delay="0"/>
                                  </p:stCondLst>
                                  <p:childTnLst>
                                    <p:set>
                                      <p:cBhvr>
                                        <p:cTn id="209" dur="1" fill="hold">
                                          <p:stCondLst>
                                            <p:cond delay="0"/>
                                          </p:stCondLst>
                                        </p:cTn>
                                        <p:tgtEl>
                                          <p:spTgt spid="3105"/>
                                        </p:tgtEl>
                                        <p:attrNameLst>
                                          <p:attrName>style.visibility</p:attrName>
                                        </p:attrNameLst>
                                      </p:cBhvr>
                                      <p:to>
                                        <p:strVal val="visible"/>
                                      </p:to>
                                    </p:set>
                                    <p:animEffect transition="in" filter="wipe(left)">
                                      <p:cBhvr>
                                        <p:cTn id="210" dur="100"/>
                                        <p:tgtEl>
                                          <p:spTgt spid="3105"/>
                                        </p:tgtEl>
                                      </p:cBhvr>
                                    </p:animEffect>
                                  </p:childTnLst>
                                </p:cTn>
                              </p:par>
                            </p:childTnLst>
                          </p:cTn>
                        </p:par>
                        <p:par>
                          <p:cTn id="211" fill="hold">
                            <p:stCondLst>
                              <p:cond delay="4500"/>
                            </p:stCondLst>
                            <p:childTnLst>
                              <p:par>
                                <p:cTn id="212" presetID="0" presetClass="path" presetSubtype="0" accel="50000" decel="50000" fill="hold" nodeType="afterEffect">
                                  <p:stCondLst>
                                    <p:cond delay="0"/>
                                  </p:stCondLst>
                                  <p:childTnLst>
                                    <p:animMotion origin="layout" path="M -0.06493 0.12509 L -0.02257 0.09318 " pathEditMode="relative" rAng="0" ptsTypes="AA">
                                      <p:cBhvr>
                                        <p:cTn id="213" dur="100" fill="hold"/>
                                        <p:tgtEl>
                                          <p:spTgt spid="3108"/>
                                        </p:tgtEl>
                                        <p:attrNameLst>
                                          <p:attrName>ppt_x,ppt_y</p:attrName>
                                        </p:attrNameLst>
                                      </p:cBhvr>
                                      <p:rCtr x="21" y="-15"/>
                                    </p:animMotion>
                                  </p:childTnLst>
                                </p:cTn>
                              </p:par>
                              <p:par>
                                <p:cTn id="214" presetID="22" presetClass="entr" presetSubtype="4" fill="hold" grpId="0" nodeType="withEffect">
                                  <p:stCondLst>
                                    <p:cond delay="0"/>
                                  </p:stCondLst>
                                  <p:childTnLst>
                                    <p:set>
                                      <p:cBhvr>
                                        <p:cTn id="215" dur="1" fill="hold">
                                          <p:stCondLst>
                                            <p:cond delay="0"/>
                                          </p:stCondLst>
                                        </p:cTn>
                                        <p:tgtEl>
                                          <p:spTgt spid="3091"/>
                                        </p:tgtEl>
                                        <p:attrNameLst>
                                          <p:attrName>style.visibility</p:attrName>
                                        </p:attrNameLst>
                                      </p:cBhvr>
                                      <p:to>
                                        <p:strVal val="visible"/>
                                      </p:to>
                                    </p:set>
                                    <p:animEffect transition="in" filter="wipe(down)">
                                      <p:cBhvr>
                                        <p:cTn id="216" dur="100"/>
                                        <p:tgtEl>
                                          <p:spTgt spid="3091"/>
                                        </p:tgtEl>
                                      </p:cBhvr>
                                    </p:animEffect>
                                  </p:childTnLst>
                                </p:cTn>
                              </p:par>
                            </p:childTnLst>
                          </p:cTn>
                        </p:par>
                        <p:par>
                          <p:cTn id="217" fill="hold">
                            <p:stCondLst>
                              <p:cond delay="4600"/>
                            </p:stCondLst>
                            <p:childTnLst>
                              <p:par>
                                <p:cTn id="218" presetID="0" presetClass="path" presetSubtype="0" accel="50000" decel="50000" fill="hold" nodeType="afterEffect">
                                  <p:stCondLst>
                                    <p:cond delay="0"/>
                                  </p:stCondLst>
                                  <p:childTnLst>
                                    <p:animMotion origin="layout" path="M -0.02257 0.09318 C -0.03281 0.10266 -0.04288 0.11214 -0.04792 0.1207 C -0.05295 0.12925 -0.05243 0.14012 -0.05261 0.14405 " pathEditMode="relative" rAng="0" ptsTypes="aaA">
                                      <p:cBhvr>
                                        <p:cTn id="219" dur="100" fill="hold"/>
                                        <p:tgtEl>
                                          <p:spTgt spid="3108"/>
                                        </p:tgtEl>
                                        <p:attrNameLst>
                                          <p:attrName>ppt_x,ppt_y</p:attrName>
                                        </p:attrNameLst>
                                      </p:cBhvr>
                                      <p:rCtr x="-14" y="25"/>
                                    </p:animMotion>
                                  </p:childTnLst>
                                </p:cTn>
                              </p:par>
                              <p:par>
                                <p:cTn id="220" presetID="22" presetClass="entr" presetSubtype="1" fill="hold" grpId="0" nodeType="withEffect">
                                  <p:stCondLst>
                                    <p:cond delay="0"/>
                                  </p:stCondLst>
                                  <p:childTnLst>
                                    <p:set>
                                      <p:cBhvr>
                                        <p:cTn id="221" dur="1" fill="hold">
                                          <p:stCondLst>
                                            <p:cond delay="0"/>
                                          </p:stCondLst>
                                        </p:cTn>
                                        <p:tgtEl>
                                          <p:spTgt spid="3092"/>
                                        </p:tgtEl>
                                        <p:attrNameLst>
                                          <p:attrName>style.visibility</p:attrName>
                                        </p:attrNameLst>
                                      </p:cBhvr>
                                      <p:to>
                                        <p:strVal val="visible"/>
                                      </p:to>
                                    </p:set>
                                    <p:animEffect transition="in" filter="wipe(up)">
                                      <p:cBhvr>
                                        <p:cTn id="222" dur="100"/>
                                        <p:tgtEl>
                                          <p:spTgt spid="3092"/>
                                        </p:tgtEl>
                                      </p:cBhvr>
                                    </p:animEffect>
                                  </p:childTnLst>
                                </p:cTn>
                              </p:par>
                            </p:childTnLst>
                          </p:cTn>
                        </p:par>
                        <p:par>
                          <p:cTn id="223" fill="hold">
                            <p:stCondLst>
                              <p:cond delay="4700"/>
                            </p:stCondLst>
                            <p:childTnLst>
                              <p:par>
                                <p:cTn id="224" presetID="0" presetClass="path" presetSubtype="0" accel="50000" decel="50000" fill="hold" nodeType="afterEffect">
                                  <p:stCondLst>
                                    <p:cond delay="0"/>
                                  </p:stCondLst>
                                  <p:childTnLst>
                                    <p:animMotion origin="layout" path="M -0.05139 0.14243 C -0.03941 0.13295 -0.02726 0.12347 -0.01806 0.11492 C -0.00886 0.10636 -0.00243 0.09896 0.00416 0.09157 " pathEditMode="relative" rAng="0" ptsTypes="aaA">
                                      <p:cBhvr>
                                        <p:cTn id="225" dur="100" fill="hold"/>
                                        <p:tgtEl>
                                          <p:spTgt spid="3108"/>
                                        </p:tgtEl>
                                        <p:attrNameLst>
                                          <p:attrName>ppt_x,ppt_y</p:attrName>
                                        </p:attrNameLst>
                                      </p:cBhvr>
                                      <p:rCtr x="28" y="-24"/>
                                    </p:animMotion>
                                  </p:childTnLst>
                                </p:cTn>
                              </p:par>
                              <p:par>
                                <p:cTn id="226" presetID="22" presetClass="entr" presetSubtype="8" fill="hold" grpId="0" nodeType="withEffect">
                                  <p:stCondLst>
                                    <p:cond delay="0"/>
                                  </p:stCondLst>
                                  <p:childTnLst>
                                    <p:set>
                                      <p:cBhvr>
                                        <p:cTn id="227" dur="1" fill="hold">
                                          <p:stCondLst>
                                            <p:cond delay="0"/>
                                          </p:stCondLst>
                                        </p:cTn>
                                        <p:tgtEl>
                                          <p:spTgt spid="3093"/>
                                        </p:tgtEl>
                                        <p:attrNameLst>
                                          <p:attrName>style.visibility</p:attrName>
                                        </p:attrNameLst>
                                      </p:cBhvr>
                                      <p:to>
                                        <p:strVal val="visible"/>
                                      </p:to>
                                    </p:set>
                                    <p:animEffect transition="in" filter="wipe(left)">
                                      <p:cBhvr>
                                        <p:cTn id="228" dur="100"/>
                                        <p:tgtEl>
                                          <p:spTgt spid="3093"/>
                                        </p:tgtEl>
                                      </p:cBhvr>
                                    </p:animEffect>
                                  </p:childTnLst>
                                </p:cTn>
                              </p:par>
                            </p:childTnLst>
                          </p:cTn>
                        </p:par>
                        <p:par>
                          <p:cTn id="229" fill="hold">
                            <p:stCondLst>
                              <p:cond delay="4800"/>
                            </p:stCondLst>
                            <p:childTnLst>
                              <p:par>
                                <p:cTn id="230" presetID="0" presetClass="path" presetSubtype="0" accel="50000" decel="50000" fill="hold" nodeType="afterEffect">
                                  <p:stCondLst>
                                    <p:cond delay="0"/>
                                  </p:stCondLst>
                                  <p:childTnLst>
                                    <p:animMotion origin="layout" path="M 0.00434 0.09526 C 0.00191 0.09989 -0.00625 0.11515 -0.01059 0.12255 C -0.01493 0.12995 -0.01945 0.13596 -0.0217 0.13943 " pathEditMode="relative" rAng="0" ptsTypes="aaa">
                                      <p:cBhvr>
                                        <p:cTn id="231" dur="100" fill="hold"/>
                                        <p:tgtEl>
                                          <p:spTgt spid="3108"/>
                                        </p:tgtEl>
                                        <p:attrNameLst>
                                          <p:attrName>ppt_x,ppt_y</p:attrName>
                                        </p:attrNameLst>
                                      </p:cBhvr>
                                      <p:rCtr x="-12" y="22"/>
                                    </p:animMotion>
                                  </p:childTnLst>
                                </p:cTn>
                              </p:par>
                              <p:par>
                                <p:cTn id="232" presetID="22" presetClass="entr" presetSubtype="1" fill="hold" grpId="0" nodeType="withEffect">
                                  <p:stCondLst>
                                    <p:cond delay="0"/>
                                  </p:stCondLst>
                                  <p:childTnLst>
                                    <p:set>
                                      <p:cBhvr>
                                        <p:cTn id="233" dur="1" fill="hold">
                                          <p:stCondLst>
                                            <p:cond delay="0"/>
                                          </p:stCondLst>
                                        </p:cTn>
                                        <p:tgtEl>
                                          <p:spTgt spid="3094"/>
                                        </p:tgtEl>
                                        <p:attrNameLst>
                                          <p:attrName>style.visibility</p:attrName>
                                        </p:attrNameLst>
                                      </p:cBhvr>
                                      <p:to>
                                        <p:strVal val="visible"/>
                                      </p:to>
                                    </p:set>
                                    <p:animEffect transition="in" filter="wipe(up)">
                                      <p:cBhvr>
                                        <p:cTn id="234" dur="100"/>
                                        <p:tgtEl>
                                          <p:spTgt spid="3094"/>
                                        </p:tgtEl>
                                      </p:cBhvr>
                                    </p:animEffect>
                                  </p:childTnLst>
                                </p:cTn>
                              </p:par>
                            </p:childTnLst>
                          </p:cTn>
                        </p:par>
                        <p:par>
                          <p:cTn id="235" fill="hold">
                            <p:stCondLst>
                              <p:cond delay="4900"/>
                            </p:stCondLst>
                            <p:childTnLst>
                              <p:par>
                                <p:cTn id="236" presetID="0" presetClass="path" presetSubtype="0" accel="50000" decel="50000" fill="hold" nodeType="afterEffect">
                                  <p:stCondLst>
                                    <p:cond delay="0"/>
                                  </p:stCondLst>
                                  <p:childTnLst>
                                    <p:animMotion origin="layout" path="M -0.02101 0.14197 C -0.01389 0.14151 -0.00799 0.1422 -0.00209 0.13781 C 0.00382 0.13342 0.01128 0.12093 0.01476 0.11631 " pathEditMode="relative" rAng="0" ptsTypes="aaa">
                                      <p:cBhvr>
                                        <p:cTn id="237" dur="300" fill="hold"/>
                                        <p:tgtEl>
                                          <p:spTgt spid="3108"/>
                                        </p:tgtEl>
                                        <p:attrNameLst>
                                          <p:attrName>ppt_x,ppt_y</p:attrName>
                                        </p:attrNameLst>
                                      </p:cBhvr>
                                      <p:rCtr x="18" y="-12"/>
                                    </p:animMotion>
                                  </p:childTnLst>
                                </p:cTn>
                              </p:par>
                              <p:par>
                                <p:cTn id="238" presetID="22" presetClass="entr" presetSubtype="4" fill="hold" grpId="0" nodeType="withEffect">
                                  <p:stCondLst>
                                    <p:cond delay="0"/>
                                  </p:stCondLst>
                                  <p:childTnLst>
                                    <p:set>
                                      <p:cBhvr>
                                        <p:cTn id="239" dur="1" fill="hold">
                                          <p:stCondLst>
                                            <p:cond delay="0"/>
                                          </p:stCondLst>
                                        </p:cTn>
                                        <p:tgtEl>
                                          <p:spTgt spid="3095"/>
                                        </p:tgtEl>
                                        <p:attrNameLst>
                                          <p:attrName>style.visibility</p:attrName>
                                        </p:attrNameLst>
                                      </p:cBhvr>
                                      <p:to>
                                        <p:strVal val="visible"/>
                                      </p:to>
                                    </p:set>
                                    <p:animEffect transition="in" filter="wipe(down)">
                                      <p:cBhvr>
                                        <p:cTn id="240" dur="300"/>
                                        <p:tgtEl>
                                          <p:spTgt spid="3095"/>
                                        </p:tgtEl>
                                      </p:cBhvr>
                                    </p:animEffect>
                                  </p:childTnLst>
                                </p:cTn>
                              </p:par>
                            </p:childTnLst>
                          </p:cTn>
                        </p:par>
                        <p:par>
                          <p:cTn id="241" fill="hold">
                            <p:stCondLst>
                              <p:cond delay="5200"/>
                            </p:stCondLst>
                            <p:childTnLst>
                              <p:par>
                                <p:cTn id="242" presetID="0" presetClass="path" presetSubtype="0" accel="50000" decel="50000" fill="hold" nodeType="afterEffect">
                                  <p:stCondLst>
                                    <p:cond delay="0"/>
                                  </p:stCondLst>
                                  <p:childTnLst>
                                    <p:animMotion origin="layout" path="M 0.01788 0.11389 C 0.01632 0.16436 -0.01233 0.30487 0.00816 0.41667 C 0.02864 0.52848 0.11441 0.71181 0.14045 0.7845 C 0.16649 0.85718 0.15955 0.83889 0.16458 0.85325 " pathEditMode="relative" rAng="0" ptsTypes="aaaa">
                                      <p:cBhvr>
                                        <p:cTn id="243" dur="1000" fill="hold"/>
                                        <p:tgtEl>
                                          <p:spTgt spid="3108"/>
                                        </p:tgtEl>
                                        <p:attrNameLst>
                                          <p:attrName>ppt_x,ppt_y</p:attrName>
                                        </p:attrNameLst>
                                      </p:cBhvr>
                                      <p:rCtr x="59" y="3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P spid="3077" grpId="0" animBg="1"/>
      <p:bldP spid="3078" grpId="0" animBg="1"/>
      <p:bldP spid="3079" grpId="0" animBg="1"/>
      <p:bldP spid="3080" grpId="0" animBg="1"/>
      <p:bldP spid="3081" grpId="0" animBg="1"/>
      <p:bldP spid="3082" grpId="0" animBg="1"/>
      <p:bldP spid="3083" grpId="0" animBg="1"/>
      <p:bldP spid="3084" grpId="0" animBg="1"/>
      <p:bldP spid="3085" grpId="0" animBg="1"/>
      <p:bldP spid="3086" grpId="0" animBg="1"/>
      <p:bldP spid="3087" grpId="0" animBg="1"/>
      <p:bldP spid="3088" grpId="0" animBg="1"/>
      <p:bldP spid="3089" grpId="0" animBg="1"/>
      <p:bldP spid="3090" grpId="0" animBg="1"/>
      <p:bldP spid="3091" grpId="0" animBg="1"/>
      <p:bldP spid="3092" grpId="0" animBg="1"/>
      <p:bldP spid="3093" grpId="0" animBg="1"/>
      <p:bldP spid="3094" grpId="0" animBg="1"/>
      <p:bldP spid="3095" grpId="0" animBg="1"/>
      <p:bldP spid="3096" grpId="0" animBg="1"/>
      <p:bldP spid="3097" grpId="0" animBg="1"/>
      <p:bldP spid="3098" grpId="0" animBg="1"/>
      <p:bldP spid="3099" grpId="0" animBg="1"/>
      <p:bldP spid="3100" grpId="0" animBg="1"/>
      <p:bldP spid="3101" grpId="0" animBg="1"/>
      <p:bldP spid="3102" grpId="0" animBg="1"/>
      <p:bldP spid="3103" grpId="0" animBg="1"/>
      <p:bldP spid="3104" grpId="0" animBg="1"/>
      <p:bldP spid="3105" grpId="0" animBg="1"/>
      <p:bldP spid="3106" grpId="0" animBg="1"/>
      <p:bldP spid="3107" grpId="0" animBg="1"/>
      <p:bldP spid="3109" grpId="0" animBg="1"/>
      <p:bldP spid="3110" grpId="0" animBg="1"/>
      <p:bldP spid="3111" grpId="0" animBg="1"/>
      <p:bldP spid="3112"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6149</TotalTime>
  <Words>1968</Words>
  <Application>Microsoft Office PowerPoint</Application>
  <PresentationFormat>自定义</PresentationFormat>
  <Paragraphs>216</Paragraphs>
  <Slides>41</Slides>
  <Notes>2</Notes>
  <HiddenSlides>0</HiddenSlides>
  <MMClips>0</MMClips>
  <ScaleCrop>false</ScaleCrop>
  <HeadingPairs>
    <vt:vector size="4" baseType="variant">
      <vt:variant>
        <vt:lpstr>主题</vt:lpstr>
      </vt:variant>
      <vt:variant>
        <vt:i4>1</vt:i4>
      </vt:variant>
      <vt:variant>
        <vt:lpstr>幻灯片标题</vt:lpstr>
      </vt:variant>
      <vt:variant>
        <vt:i4>41</vt:i4>
      </vt:variant>
    </vt:vector>
  </HeadingPairs>
  <TitlesOfParts>
    <vt:vector size="4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User</cp:lastModifiedBy>
  <cp:revision>1233</cp:revision>
  <dcterms:modified xsi:type="dcterms:W3CDTF">2015-11-04T10:36:23Z</dcterms:modified>
</cp:coreProperties>
</file>