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12.xml" ContentType="application/vnd.ms-office.chartcolorstyle+xml"/>
  <Override PartName="/ppt/charts/colors13.xml" ContentType="application/vnd.ms-office.chartcolorstyle+xml"/>
  <Override PartName="/ppt/charts/colors14.xml" ContentType="application/vnd.ms-office.chartcolorstyle+xml"/>
  <Override PartName="/ppt/charts/colors15.xml" ContentType="application/vnd.ms-office.chartcolorstyle+xml"/>
  <Override PartName="/ppt/charts/colors16.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12.xml" ContentType="application/vnd.ms-office.chartstyle+xml"/>
  <Override PartName="/ppt/charts/style13.xml" ContentType="application/vnd.ms-office.chartstyle+xml"/>
  <Override PartName="/ppt/charts/style14.xml" ContentType="application/vnd.ms-office.chartstyle+xml"/>
  <Override PartName="/ppt/charts/style15.xml" ContentType="application/vnd.ms-office.chartstyle+xml"/>
  <Override PartName="/ppt/charts/style16.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400" r:id="rId3"/>
    <p:sldId id="401" r:id="rId4"/>
    <p:sldId id="402" r:id="rId5"/>
    <p:sldId id="411" r:id="rId7"/>
    <p:sldId id="412" r:id="rId8"/>
    <p:sldId id="413" r:id="rId9"/>
    <p:sldId id="414" r:id="rId10"/>
    <p:sldId id="415" r:id="rId11"/>
    <p:sldId id="416" r:id="rId12"/>
    <p:sldId id="403" r:id="rId13"/>
    <p:sldId id="404" r:id="rId14"/>
    <p:sldId id="405" r:id="rId15"/>
    <p:sldId id="406" r:id="rId16"/>
    <p:sldId id="407" r:id="rId17"/>
    <p:sldId id="408" r:id="rId18"/>
    <p:sldId id="409" r:id="rId19"/>
    <p:sldId id="410" r:id="rId20"/>
    <p:sldId id="378" r:id="rId21"/>
    <p:sldId id="376" r:id="rId22"/>
    <p:sldId id="399" r:id="rId23"/>
    <p:sldId id="389" r:id="rId24"/>
    <p:sldId id="390" r:id="rId25"/>
    <p:sldId id="391" r:id="rId26"/>
    <p:sldId id="392" r:id="rId27"/>
    <p:sldId id="393" r:id="rId28"/>
    <p:sldId id="394" r:id="rId29"/>
    <p:sldId id="396" r:id="rId30"/>
    <p:sldId id="417" r:id="rId31"/>
    <p:sldId id="418" r:id="rId32"/>
    <p:sldId id="421" r:id="rId33"/>
    <p:sldId id="422" r:id="rId34"/>
  </p:sldIdLst>
  <p:sldSz cx="12192000" cy="6858000"/>
  <p:notesSz cx="6858000" cy="9144000"/>
  <p:custDataLst>
    <p:tags r:id="rId3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11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gs" Target="tags/tag15.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5" Type="http://schemas.microsoft.com/office/2011/relationships/chartColorStyle" Target="colors1.xml"/><Relationship Id="rId4" Type="http://schemas.microsoft.com/office/2011/relationships/chartStyle" Target="style1.xml"/><Relationship Id="rId3" Type="http://schemas.openxmlformats.org/officeDocument/2006/relationships/image" Target="../media/image7.jpeg"/><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5" Type="http://schemas.microsoft.com/office/2011/relationships/chartColorStyle" Target="colors2.xml"/><Relationship Id="rId4" Type="http://schemas.microsoft.com/office/2011/relationships/chartStyle" Target="style2.xml"/><Relationship Id="rId3" Type="http://schemas.openxmlformats.org/officeDocument/2006/relationships/image" Target="../media/image7.jpeg"/><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image" Target="../media/image7.jpeg"/><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image" Target="../media/image7.jpeg"/><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5" Type="http://schemas.microsoft.com/office/2011/relationships/chartColorStyle" Target="colors5.xml"/><Relationship Id="rId4" Type="http://schemas.microsoft.com/office/2011/relationships/chartStyle" Target="style5.xml"/><Relationship Id="rId3" Type="http://schemas.openxmlformats.org/officeDocument/2006/relationships/image" Target="../media/image7.jpeg"/><Relationship Id="rId2" Type="http://schemas.openxmlformats.org/officeDocument/2006/relationships/themeOverride" Target="../theme/themeOverride3.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4" Type="http://schemas.microsoft.com/office/2011/relationships/chartColorStyle" Target="colors6.xml"/><Relationship Id="rId3" Type="http://schemas.microsoft.com/office/2011/relationships/chartStyle" Target="style6.xml"/><Relationship Id="rId2" Type="http://schemas.openxmlformats.org/officeDocument/2006/relationships/image" Target="../media/image7.jpeg"/><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5" Type="http://schemas.microsoft.com/office/2011/relationships/chartColorStyle" Target="colors7.xml"/><Relationship Id="rId4" Type="http://schemas.microsoft.com/office/2011/relationships/chartStyle" Target="style7.xml"/><Relationship Id="rId3" Type="http://schemas.openxmlformats.org/officeDocument/2006/relationships/image" Target="../media/image7.jpeg"/><Relationship Id="rId2" Type="http://schemas.openxmlformats.org/officeDocument/2006/relationships/themeOverride" Target="../theme/themeOverride4.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5" Type="http://schemas.microsoft.com/office/2011/relationships/chartColorStyle" Target="colors8.xml"/><Relationship Id="rId4" Type="http://schemas.microsoft.com/office/2011/relationships/chartStyle" Target="style8.xml"/><Relationship Id="rId3" Type="http://schemas.openxmlformats.org/officeDocument/2006/relationships/image" Target="../media/image7.jpeg"/><Relationship Id="rId2" Type="http://schemas.openxmlformats.org/officeDocument/2006/relationships/themeOverride" Target="../theme/themeOverride5.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5" Type="http://schemas.microsoft.com/office/2011/relationships/chartColorStyle" Target="colors9.xml"/><Relationship Id="rId4" Type="http://schemas.microsoft.com/office/2011/relationships/chartStyle" Target="style9.xml"/><Relationship Id="rId3" Type="http://schemas.openxmlformats.org/officeDocument/2006/relationships/image" Target="../media/image7.jpeg"/><Relationship Id="rId2" Type="http://schemas.openxmlformats.org/officeDocument/2006/relationships/themeOverride" Target="../theme/themeOverride6.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5" Type="http://schemas.microsoft.com/office/2011/relationships/chartColorStyle" Target="colors10.xml"/><Relationship Id="rId4" Type="http://schemas.microsoft.com/office/2011/relationships/chartStyle" Target="style10.xml"/><Relationship Id="rId3" Type="http://schemas.openxmlformats.org/officeDocument/2006/relationships/image" Target="../media/image7.jpeg"/><Relationship Id="rId2" Type="http://schemas.openxmlformats.org/officeDocument/2006/relationships/themeOverride" Target="../theme/themeOverride7.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5" Type="http://schemas.microsoft.com/office/2011/relationships/chartColorStyle" Target="colors11.xml"/><Relationship Id="rId4" Type="http://schemas.microsoft.com/office/2011/relationships/chartStyle" Target="style11.xml"/><Relationship Id="rId3" Type="http://schemas.openxmlformats.org/officeDocument/2006/relationships/image" Target="../media/image7.jpeg"/><Relationship Id="rId2" Type="http://schemas.openxmlformats.org/officeDocument/2006/relationships/themeOverride" Target="../theme/themeOverride8.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5" Type="http://schemas.microsoft.com/office/2011/relationships/chartColorStyle" Target="colors12.xml"/><Relationship Id="rId4" Type="http://schemas.microsoft.com/office/2011/relationships/chartStyle" Target="style12.xml"/><Relationship Id="rId3" Type="http://schemas.openxmlformats.org/officeDocument/2006/relationships/image" Target="../media/image7.jpeg"/><Relationship Id="rId2" Type="http://schemas.openxmlformats.org/officeDocument/2006/relationships/themeOverride" Target="../theme/themeOverride9.xml"/><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5" Type="http://schemas.microsoft.com/office/2011/relationships/chartColorStyle" Target="colors13.xml"/><Relationship Id="rId4" Type="http://schemas.microsoft.com/office/2011/relationships/chartStyle" Target="style13.xml"/><Relationship Id="rId3" Type="http://schemas.openxmlformats.org/officeDocument/2006/relationships/image" Target="../media/image7.jpeg"/><Relationship Id="rId2" Type="http://schemas.openxmlformats.org/officeDocument/2006/relationships/themeOverride" Target="../theme/themeOverride10.xml"/><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5" Type="http://schemas.microsoft.com/office/2011/relationships/chartColorStyle" Target="colors14.xml"/><Relationship Id="rId4" Type="http://schemas.microsoft.com/office/2011/relationships/chartStyle" Target="style14.xml"/><Relationship Id="rId3" Type="http://schemas.openxmlformats.org/officeDocument/2006/relationships/image" Target="../media/image7.jpeg"/><Relationship Id="rId2" Type="http://schemas.openxmlformats.org/officeDocument/2006/relationships/themeOverride" Target="../theme/themeOverride11.xml"/><Relationship Id="rId1" Type="http://schemas.openxmlformats.org/officeDocument/2006/relationships/package" Target="../embeddings/Workbook14.xlsx"/></Relationships>
</file>

<file path=ppt/charts/_rels/chart15.xml.rels><?xml version="1.0" encoding="UTF-8" standalone="yes"?>
<Relationships xmlns="http://schemas.openxmlformats.org/package/2006/relationships"><Relationship Id="rId5" Type="http://schemas.microsoft.com/office/2011/relationships/chartColorStyle" Target="colors15.xml"/><Relationship Id="rId4" Type="http://schemas.microsoft.com/office/2011/relationships/chartStyle" Target="style15.xml"/><Relationship Id="rId3" Type="http://schemas.openxmlformats.org/officeDocument/2006/relationships/image" Target="../media/image7.jpeg"/><Relationship Id="rId2" Type="http://schemas.openxmlformats.org/officeDocument/2006/relationships/themeOverride" Target="../theme/themeOverride12.xml"/><Relationship Id="rId1" Type="http://schemas.openxmlformats.org/officeDocument/2006/relationships/package" Target="../embeddings/Workbook15.xlsx"/></Relationships>
</file>

<file path=ppt/charts/_rels/chart16.xml.rels><?xml version="1.0" encoding="UTF-8" standalone="yes"?>
<Relationships xmlns="http://schemas.openxmlformats.org/package/2006/relationships"><Relationship Id="rId5" Type="http://schemas.microsoft.com/office/2011/relationships/chartColorStyle" Target="colors16.xml"/><Relationship Id="rId4" Type="http://schemas.microsoft.com/office/2011/relationships/chartStyle" Target="style16.xml"/><Relationship Id="rId3" Type="http://schemas.openxmlformats.org/officeDocument/2006/relationships/image" Target="../media/image7.jpeg"/><Relationship Id="rId2" Type="http://schemas.openxmlformats.org/officeDocument/2006/relationships/themeOverride" Target="../theme/themeOverride13.xml"/><Relationship Id="rId1" Type="http://schemas.openxmlformats.org/officeDocument/2006/relationships/package" Target="../embeddings/Workbook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Бүгд!$A$3</c:f>
              <c:strCache>
                <c:ptCount val="1"/>
                <c:pt idx="0">
                  <c:v>Адуу</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elete val="1"/>
          </c:dLbls>
          <c:cat>
            <c:numRef>
              <c:f>Бүгд!$B$2:$N$2</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Бүгд!$B$3:$N$3</c:f>
              <c:numCache>
                <c:formatCode>General</c:formatCode>
                <c:ptCount val="13"/>
                <c:pt idx="0">
                  <c:v>2317.9</c:v>
                </c:pt>
                <c:pt idx="1">
                  <c:v>2254.62</c:v>
                </c:pt>
                <c:pt idx="2">
                  <c:v>1985.4</c:v>
                </c:pt>
                <c:pt idx="3">
                  <c:v>1971</c:v>
                </c:pt>
                <c:pt idx="4">
                  <c:v>2262</c:v>
                </c:pt>
                <c:pt idx="5">
                  <c:v>2684.4</c:v>
                </c:pt>
                <c:pt idx="6">
                  <c:v>2660.8</c:v>
                </c:pt>
                <c:pt idx="7">
                  <c:v>2029.1</c:v>
                </c:pt>
                <c:pt idx="8">
                  <c:v>1920.3</c:v>
                </c:pt>
                <c:pt idx="9">
                  <c:v>3295.336</c:v>
                </c:pt>
                <c:pt idx="10">
                  <c:v>4093.861</c:v>
                </c:pt>
                <c:pt idx="11">
                  <c:v>4324.444</c:v>
                </c:pt>
                <c:pt idx="12">
                  <c:v>4821.008</c:v>
                </c:pt>
              </c:numCache>
            </c:numRef>
          </c:val>
          <c:smooth val="0"/>
        </c:ser>
        <c:ser>
          <c:idx val="1"/>
          <c:order val="1"/>
          <c:tx>
            <c:strRef>
              <c:f>Бүгд!$A$4</c:f>
              <c:strCache>
                <c:ptCount val="1"/>
                <c:pt idx="0">
                  <c:v>Үхэр</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numRef>
              <c:f>Бүгд!$B$2:$N$2</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Бүгд!$B$4:$N$4</c:f>
              <c:numCache>
                <c:formatCode>General</c:formatCode>
                <c:ptCount val="13"/>
                <c:pt idx="0">
                  <c:v>2107.83</c:v>
                </c:pt>
                <c:pt idx="1">
                  <c:v>2427.05</c:v>
                </c:pt>
                <c:pt idx="2">
                  <c:v>2397.1</c:v>
                </c:pt>
                <c:pt idx="3">
                  <c:v>2408.1</c:v>
                </c:pt>
                <c:pt idx="4">
                  <c:v>2848.7</c:v>
                </c:pt>
                <c:pt idx="5">
                  <c:v>3317.1</c:v>
                </c:pt>
                <c:pt idx="6">
                  <c:v>3097.6</c:v>
                </c:pt>
                <c:pt idx="7">
                  <c:v>1963.6</c:v>
                </c:pt>
                <c:pt idx="8">
                  <c:v>2176</c:v>
                </c:pt>
                <c:pt idx="9">
                  <c:v>3780.402</c:v>
                </c:pt>
                <c:pt idx="10">
                  <c:v>4732.01</c:v>
                </c:pt>
                <c:pt idx="11">
                  <c:v>5022.225</c:v>
                </c:pt>
                <c:pt idx="12">
                  <c:v>5512.804</c:v>
                </c:pt>
              </c:numCache>
            </c:numRef>
          </c:val>
          <c:smooth val="0"/>
        </c:ser>
        <c:ser>
          <c:idx val="2"/>
          <c:order val="2"/>
          <c:tx>
            <c:strRef>
              <c:f>Бүгд!$A$5</c:f>
              <c:strCache>
                <c:ptCount val="1"/>
                <c:pt idx="0">
                  <c:v>Тэмээ</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elete val="1"/>
          </c:dLbls>
          <c:cat>
            <c:numRef>
              <c:f>Бүгд!$B$2:$N$2</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Бүгд!$B$5:$N$5</c:f>
              <c:numCache>
                <c:formatCode>General</c:formatCode>
                <c:ptCount val="13"/>
                <c:pt idx="0">
                  <c:v>633.49</c:v>
                </c:pt>
                <c:pt idx="1">
                  <c:v>616.99</c:v>
                </c:pt>
                <c:pt idx="2">
                  <c:v>591.5</c:v>
                </c:pt>
                <c:pt idx="3">
                  <c:v>559</c:v>
                </c:pt>
                <c:pt idx="4">
                  <c:v>537.5</c:v>
                </c:pt>
                <c:pt idx="5">
                  <c:v>367.5</c:v>
                </c:pt>
                <c:pt idx="6">
                  <c:v>322.9</c:v>
                </c:pt>
                <c:pt idx="7">
                  <c:v>254.2</c:v>
                </c:pt>
                <c:pt idx="8">
                  <c:v>269.6</c:v>
                </c:pt>
                <c:pt idx="9">
                  <c:v>367.994</c:v>
                </c:pt>
                <c:pt idx="10">
                  <c:v>472.934</c:v>
                </c:pt>
                <c:pt idx="11">
                  <c:v>454.038</c:v>
                </c:pt>
                <c:pt idx="12">
                  <c:v>470.462</c:v>
                </c:pt>
              </c:numCache>
            </c:numRef>
          </c:val>
          <c:smooth val="0"/>
        </c:ser>
        <c:ser>
          <c:idx val="3"/>
          <c:order val="3"/>
          <c:tx>
            <c:strRef>
              <c:f>Бүгд!$A$6</c:f>
              <c:strCache>
                <c:ptCount val="1"/>
                <c:pt idx="0">
                  <c:v>Хонь</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elete val="1"/>
          </c:dLbls>
          <c:cat>
            <c:numRef>
              <c:f>Бүгд!$B$2:$N$2</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Бүгд!$B$6:$N$6</c:f>
              <c:numCache>
                <c:formatCode>General</c:formatCode>
                <c:ptCount val="13"/>
                <c:pt idx="0">
                  <c:v>13311.7</c:v>
                </c:pt>
                <c:pt idx="1">
                  <c:v>14458.32</c:v>
                </c:pt>
                <c:pt idx="2">
                  <c:v>14230.7</c:v>
                </c:pt>
                <c:pt idx="3">
                  <c:v>13248.8</c:v>
                </c:pt>
                <c:pt idx="4">
                  <c:v>15083</c:v>
                </c:pt>
                <c:pt idx="5">
                  <c:v>13718.6</c:v>
                </c:pt>
                <c:pt idx="6">
                  <c:v>13876.3</c:v>
                </c:pt>
                <c:pt idx="7">
                  <c:v>12884.5</c:v>
                </c:pt>
                <c:pt idx="8">
                  <c:v>14480.4</c:v>
                </c:pt>
                <c:pt idx="9">
                  <c:v>24943.127</c:v>
                </c:pt>
                <c:pt idx="10">
                  <c:v>30049.428</c:v>
                </c:pt>
                <c:pt idx="11">
                  <c:v>31086.963</c:v>
                </c:pt>
                <c:pt idx="12">
                  <c:v>32747.162</c:v>
                </c:pt>
              </c:numCache>
            </c:numRef>
          </c:val>
          <c:smooth val="0"/>
        </c:ser>
        <c:ser>
          <c:idx val="4"/>
          <c:order val="4"/>
          <c:tx>
            <c:strRef>
              <c:f>Бүгд!$A$7</c:f>
              <c:strCache>
                <c:ptCount val="1"/>
                <c:pt idx="0">
                  <c:v>Ямаа</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elete val="1"/>
          </c:dLbls>
          <c:cat>
            <c:numRef>
              <c:f>Бүгд!$B$2:$N$2</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Бүгд!$B$7:$N$7</c:f>
              <c:numCache>
                <c:formatCode>General</c:formatCode>
                <c:ptCount val="13"/>
                <c:pt idx="0">
                  <c:v>4204</c:v>
                </c:pt>
                <c:pt idx="1">
                  <c:v>4594.59</c:v>
                </c:pt>
                <c:pt idx="2">
                  <c:v>4566.7</c:v>
                </c:pt>
                <c:pt idx="3">
                  <c:v>4298.6</c:v>
                </c:pt>
                <c:pt idx="4">
                  <c:v>5127.7</c:v>
                </c:pt>
                <c:pt idx="5">
                  <c:v>8520.7</c:v>
                </c:pt>
                <c:pt idx="6">
                  <c:v>10269.8</c:v>
                </c:pt>
                <c:pt idx="7">
                  <c:v>13267.4</c:v>
                </c:pt>
                <c:pt idx="8">
                  <c:v>13883.2</c:v>
                </c:pt>
                <c:pt idx="9">
                  <c:v>23592.922</c:v>
                </c:pt>
                <c:pt idx="10">
                  <c:v>27720.253</c:v>
                </c:pt>
                <c:pt idx="11">
                  <c:v>26456.089</c:v>
                </c:pt>
                <c:pt idx="12">
                  <c:v>27568.997</c:v>
                </c:pt>
              </c:numCache>
            </c:numRef>
          </c:val>
          <c:smooth val="0"/>
        </c:ser>
        <c:dLbls>
          <c:showLegendKey val="0"/>
          <c:showVal val="0"/>
          <c:showCatName val="0"/>
          <c:showSerName val="0"/>
          <c:showPercent val="0"/>
          <c:showBubbleSize val="0"/>
        </c:dLbls>
        <c:marker val="1"/>
        <c:smooth val="0"/>
        <c:axId val="1381623536"/>
        <c:axId val="1381610096"/>
      </c:lineChart>
      <c:catAx>
        <c:axId val="138162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crossAx val="1381610096"/>
        <c:crosses val="autoZero"/>
        <c:auto val="1"/>
        <c:lblAlgn val="ctr"/>
        <c:lblOffset val="100"/>
        <c:noMultiLvlLbl val="0"/>
      </c:catAx>
      <c:valAx>
        <c:axId val="138161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1" i="0" u="none" strike="noStrike" kern="1200" baseline="0">
                <a:solidFill>
                  <a:srgbClr val="002060"/>
                </a:solidFill>
                <a:latin typeface="+mn-lt"/>
                <a:ea typeface="+mn-ea"/>
                <a:cs typeface="+mn-cs"/>
              </a:defRPr>
            </a:pPr>
          </a:p>
        </c:txPr>
        <c:crossAx val="13816235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1" i="0" u="none" strike="noStrike" kern="1200" baseline="0">
              <a:solidFill>
                <a:srgbClr val="002060"/>
              </a:solidFill>
              <a:latin typeface="+mn-lt"/>
              <a:ea typeface="+mn-ea"/>
              <a:cs typeface="+mn-cs"/>
            </a:defRPr>
          </a:pPr>
        </a:p>
      </c:txPr>
    </c:legend>
    <c:plotVisOnly val="1"/>
    <c:dispBlanksAs val="gap"/>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5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pie3DChart>
        <c:varyColors val="1"/>
        <c:ser>
          <c:idx val="0"/>
          <c:order val="0"/>
          <c:spPr/>
          <c:explosion val="0"/>
          <c:dPt>
            <c:idx val="0"/>
            <c:bubble3D val="0"/>
            <c:explosion val="8"/>
            <c:spPr>
              <a:solidFill>
                <a:srgbClr val="0000CC"/>
              </a:solidFill>
              <a:ln>
                <a:noFill/>
              </a:ln>
              <a:effectLst>
                <a:outerShdw blurRad="254000" sx="102000" sy="102000" algn="ctr" rotWithShape="0">
                  <a:prstClr val="black">
                    <a:alpha val="20000"/>
                  </a:prstClr>
                </a:outerShdw>
              </a:effectLst>
              <a:scene3d>
                <a:camera prst="orthographicFront"/>
                <a:lightRig rig="threePt" dir="t"/>
              </a:scene3d>
              <a:sp3d/>
            </c:spPr>
          </c:dPt>
          <c:dPt>
            <c:idx val="1"/>
            <c:bubble3D val="0"/>
            <c:explosion val="3"/>
            <c:spPr>
              <a:solidFill>
                <a:srgbClr val="FF0000"/>
              </a:solidFill>
              <a:ln>
                <a:noFill/>
              </a:ln>
              <a:effectLst>
                <a:outerShdw blurRad="254000" sx="102000" sy="102000" algn="ctr" rotWithShape="0">
                  <a:prstClr val="black">
                    <a:alpha val="20000"/>
                  </a:prstClr>
                </a:outerShdw>
              </a:effectLst>
              <a:scene3d>
                <a:camera prst="orthographicFront"/>
                <a:lightRig rig="threePt" dir="t"/>
              </a:scene3d>
              <a:sp3d/>
            </c:spPr>
          </c:dPt>
          <c:dPt>
            <c:idx val="2"/>
            <c:bubble3D val="0"/>
            <c:spPr>
              <a:solidFill>
                <a:srgbClr val="FFFF00"/>
              </a:solidFill>
              <a:ln>
                <a:noFill/>
              </a:ln>
              <a:effectLst>
                <a:outerShdw blurRad="254000" sx="102000" sy="102000" algn="ctr" rotWithShape="0">
                  <a:prstClr val="black">
                    <a:alpha val="20000"/>
                  </a:prstClr>
                </a:outerShdw>
              </a:effectLst>
              <a:scene3d>
                <a:camera prst="orthographicFront"/>
                <a:lightRig rig="threePt" dir="t"/>
              </a:scene3d>
              <a:sp3d/>
            </c:spPr>
          </c:dPt>
          <c:dPt>
            <c:idx val="3"/>
            <c:bubble3D val="0"/>
            <c:spPr>
              <a:solidFill>
                <a:srgbClr val="00B050"/>
              </a:solidFill>
              <a:ln>
                <a:noFill/>
              </a:ln>
              <a:effectLst>
                <a:outerShdw blurRad="254000" sx="102000" sy="102000" algn="ctr" rotWithShape="0">
                  <a:prstClr val="black">
                    <a:alpha val="20000"/>
                  </a:prstClr>
                </a:outerShdw>
              </a:effectLst>
              <a:scene3d>
                <a:camera prst="orthographicFront"/>
                <a:lightRig rig="threePt" dir="t"/>
              </a:scene3d>
              <a:sp3d/>
            </c:spPr>
          </c:dPt>
          <c:dPt>
            <c:idx val="4"/>
            <c:bubble3D val="0"/>
            <c:explosion val="2"/>
            <c:spPr>
              <a:solidFill>
                <a:srgbClr val="FF33CC"/>
              </a:solidFill>
              <a:ln>
                <a:noFill/>
              </a:ln>
              <a:effectLst>
                <a:outerShdw blurRad="254000" sx="102000" sy="102000" algn="ctr" rotWithShape="0">
                  <a:prstClr val="black">
                    <a:alpha val="20000"/>
                  </a:prstClr>
                </a:outerShdw>
              </a:effectLst>
              <a:scene3d>
                <a:camera prst="orthographicFront"/>
                <a:lightRig rig="threePt" dir="t"/>
              </a:scene3d>
              <a:sp3d/>
            </c:spPr>
          </c:dPt>
          <c:dLbls>
            <c:dLbl>
              <c:idx val="0"/>
              <c:layout>
                <c:manualLayout>
                  <c:x val="0.0303103674540681"/>
                  <c:y val="-0.15052493438320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0343464566929134"/>
                  <c:y val="0.104642388451444"/>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155734033245844"/>
                  <c:y val="0.440488845144357"/>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276866579177603"/>
                  <c:y val="0.19977945465150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4"/>
              <c:layout>
                <c:manualLayout>
                  <c:x val="-0.24741447944007"/>
                  <c:y val="0.0435148731408574"/>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rgbClr val="0000CC"/>
                    </a:solidFill>
                    <a:latin typeface="+mn-lt"/>
                    <a:ea typeface="+mn-ea"/>
                    <a:cs typeface="+mn-cs"/>
                  </a:defRPr>
                </a:pPr>
              </a:p>
            </c:txPr>
            <c:dLblPos val="ctr"/>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'Бүгд-2021'!$C$33:$G$33</c:f>
              <c:strCache>
                <c:ptCount val="5"/>
                <c:pt idx="0">
                  <c:v>Хонь</c:v>
                </c:pt>
                <c:pt idx="1">
                  <c:v>Ямаа</c:v>
                </c:pt>
                <c:pt idx="2">
                  <c:v>Үхэр</c:v>
                </c:pt>
                <c:pt idx="3">
                  <c:v>Адуу</c:v>
                </c:pt>
                <c:pt idx="4">
                  <c:v>Тэмээ</c:v>
                </c:pt>
              </c:strCache>
            </c:strRef>
          </c:cat>
          <c:val>
            <c:numRef>
              <c:f>'Бүгд-2021'!$C$34:$G$34</c:f>
              <c:numCache>
                <c:formatCode>#,##0</c:formatCode>
                <c:ptCount val="5"/>
                <c:pt idx="0">
                  <c:v>31086963</c:v>
                </c:pt>
                <c:pt idx="1">
                  <c:v>26456089</c:v>
                </c:pt>
                <c:pt idx="2">
                  <c:v>5022225</c:v>
                </c:pt>
                <c:pt idx="3">
                  <c:v>4324444</c:v>
                </c:pt>
                <c:pt idx="4">
                  <c:v>454038</c:v>
                </c:pt>
              </c:numCache>
            </c:numRef>
          </c:val>
        </c:ser>
        <c:dLbls>
          <c:showLegendKey val="0"/>
          <c:showVal val="0"/>
          <c:showCatName val="1"/>
          <c:showSerName val="0"/>
          <c:showPercent val="0"/>
          <c:showBubbleSize val="0"/>
        </c:dLbls>
      </c:pie3DChart>
      <c:spPr>
        <a:noFill/>
        <a:ln>
          <a:noFill/>
        </a:ln>
        <a:effectLst/>
      </c:spPr>
    </c:plotArea>
    <c:plotVisOnly val="1"/>
    <c:dispBlanksAs val="gap"/>
    <c:showDLblsOverMax val="0"/>
  </c:chart>
  <c:spPr>
    <a:blipFill>
      <a:blip xmlns:r="http://schemas.openxmlformats.org/officeDocument/2006/relationships" r:embed="rId3"/>
      <a:tile tx="0" ty="0" sx="100000" sy="100000" flip="none" algn="tl"/>
    </a:blipFill>
    <a:ln w="15875" cap="flat" cmpd="sng" algn="ctr">
      <a:solidFill>
        <a:schemeClr val="accent1"/>
      </a:solid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flip="none" rotWithShape="1">
              <a:gsLst>
                <a:gs pos="0">
                  <a:srgbClr val="FFFF00"/>
                </a:gs>
                <a:gs pos="34000">
                  <a:schemeClr val="accent2">
                    <a:lumMod val="60000"/>
                    <a:lumOff val="40000"/>
                  </a:schemeClr>
                </a:gs>
                <a:gs pos="83000">
                  <a:srgbClr val="FF0000"/>
                </a:gs>
                <a:gs pos="100000">
                  <a:srgbClr val="C00000"/>
                </a:gs>
              </a:gsLst>
              <a:lin ang="5400000" scaled="1"/>
              <a:tileRect/>
            </a:gradFill>
            <a:ln>
              <a:noFill/>
            </a:ln>
            <a:effectLst/>
            <a:sp3d/>
          </c:spPr>
          <c:invertIfNegative val="0"/>
          <c:dLbls>
            <c:dLbl>
              <c:idx val="1"/>
              <c:delete val="1"/>
            </c:dLbl>
            <c:dLbl>
              <c:idx val="3"/>
              <c:delete val="1"/>
            </c:dLbl>
            <c:dLbl>
              <c:idx val="5"/>
              <c:delete val="1"/>
            </c:dLbl>
            <c:dLbl>
              <c:idx val="7"/>
              <c:delete val="1"/>
            </c:dLbl>
            <c:dLbl>
              <c:idx val="11"/>
              <c:delete val="1"/>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rgbClr val="0000CC"/>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Sheet4!$A$18:$A$30</c:f>
              <c:numCache>
                <c:formatCode>General</c:formatCode>
                <c:ptCount val="13"/>
                <c:pt idx="0">
                  <c:v>1970</c:v>
                </c:pt>
                <c:pt idx="1">
                  <c:v>1975</c:v>
                </c:pt>
                <c:pt idx="2">
                  <c:v>1980</c:v>
                </c:pt>
                <c:pt idx="3">
                  <c:v>1985</c:v>
                </c:pt>
                <c:pt idx="4">
                  <c:v>1990</c:v>
                </c:pt>
                <c:pt idx="5">
                  <c:v>1995</c:v>
                </c:pt>
                <c:pt idx="6">
                  <c:v>2000</c:v>
                </c:pt>
                <c:pt idx="7">
                  <c:v>2005</c:v>
                </c:pt>
                <c:pt idx="8">
                  <c:v>2010</c:v>
                </c:pt>
                <c:pt idx="9">
                  <c:v>2015</c:v>
                </c:pt>
                <c:pt idx="10">
                  <c:v>2020</c:v>
                </c:pt>
                <c:pt idx="11">
                  <c:v>2021</c:v>
                </c:pt>
                <c:pt idx="12">
                  <c:v>2022</c:v>
                </c:pt>
              </c:numCache>
            </c:numRef>
          </c:cat>
          <c:val>
            <c:numRef>
              <c:f>Sheet4!$B$18:$B$30</c:f>
              <c:numCache>
                <c:formatCode>#,##0</c:formatCode>
                <c:ptCount val="13"/>
                <c:pt idx="0">
                  <c:v>24544.92</c:v>
                </c:pt>
                <c:pt idx="1">
                  <c:v>26326.57</c:v>
                </c:pt>
                <c:pt idx="2">
                  <c:v>25751.4</c:v>
                </c:pt>
                <c:pt idx="3">
                  <c:v>24470.5</c:v>
                </c:pt>
                <c:pt idx="4">
                  <c:v>27848.9</c:v>
                </c:pt>
                <c:pt idx="5">
                  <c:v>30603.3</c:v>
                </c:pt>
                <c:pt idx="6">
                  <c:v>32227.4</c:v>
                </c:pt>
                <c:pt idx="7">
                  <c:v>32403.8</c:v>
                </c:pt>
                <c:pt idx="8">
                  <c:v>34739.5</c:v>
                </c:pt>
                <c:pt idx="9">
                  <c:v>57994.781</c:v>
                </c:pt>
                <c:pt idx="10">
                  <c:v>69088.486</c:v>
                </c:pt>
                <c:pt idx="11">
                  <c:v>69364.759</c:v>
                </c:pt>
                <c:pt idx="12">
                  <c:v>71120.433</c:v>
                </c:pt>
              </c:numCache>
            </c:numRef>
          </c:val>
        </c:ser>
        <c:dLbls>
          <c:showLegendKey val="0"/>
          <c:showVal val="1"/>
          <c:showCatName val="0"/>
          <c:showSerName val="0"/>
          <c:showPercent val="0"/>
          <c:showBubbleSize val="0"/>
        </c:dLbls>
        <c:gapWidth val="150"/>
        <c:axId val="1381622096"/>
        <c:axId val="1381626416"/>
      </c:barChart>
      <c:catAx>
        <c:axId val="13816220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rgbClr val="0000CC"/>
                </a:solidFill>
                <a:latin typeface="+mn-lt"/>
                <a:ea typeface="+mn-ea"/>
                <a:cs typeface="+mn-cs"/>
              </a:defRPr>
            </a:pPr>
          </a:p>
        </c:txPr>
        <c:crossAx val="1381626416"/>
        <c:crosses val="autoZero"/>
        <c:auto val="1"/>
        <c:lblAlgn val="ctr"/>
        <c:lblOffset val="100"/>
        <c:noMultiLvlLbl val="0"/>
      </c:catAx>
      <c:valAx>
        <c:axId val="138162641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381622096"/>
        <c:crosses val="autoZero"/>
        <c:crossBetween val="between"/>
      </c:valAx>
      <c:spPr>
        <a:noFill/>
        <a:ln>
          <a:noFill/>
        </a:ln>
        <a:effectLst/>
      </c:spPr>
    </c:plotArea>
    <c:plotVisOnly val="1"/>
    <c:dispBlanksAs val="gap"/>
    <c:showDLblsOverMax val="0"/>
  </c:chart>
  <c:spPr>
    <a:blipFill>
      <a:blip xmlns:r="http://schemas.openxmlformats.org/officeDocument/2006/relationships" r:embed="rId2"/>
      <a:tile tx="0" ty="0" sx="100000" sy="100000" flip="none" algn="tl"/>
    </a:blipFill>
    <a:ln w="12700" cap="flat" cmpd="sng" algn="ctr">
      <a:solidFill>
        <a:schemeClr val="tx2">
          <a:lumMod val="60000"/>
          <a:lumOff val="40000"/>
        </a:schemeClr>
      </a:solid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pie3DChart>
        <c:varyColors val="1"/>
        <c:ser>
          <c:idx val="0"/>
          <c:order val="0"/>
          <c:spPr>
            <a:ln w="19050">
              <a:noFill/>
            </a:ln>
          </c:spPr>
          <c:explosion val="9"/>
          <c:dPt>
            <c:idx val="0"/>
            <c:bubble3D val="0"/>
            <c:explosion val="3"/>
            <c:spPr>
              <a:solidFill>
                <a:srgbClr val="FFFF00">
                  <a:alpha val="90000"/>
                </a:srgbClr>
              </a:solidFill>
              <a:ln w="19050">
                <a:noFill/>
              </a:ln>
              <a:effectLst>
                <a:innerShdw blurRad="114300">
                  <a:schemeClr val="accent1">
                    <a:lumMod val="75000"/>
                  </a:schemeClr>
                </a:innerShdw>
              </a:effectLst>
              <a:scene3d>
                <a:camera prst="orthographicFront"/>
                <a:lightRig rig="threePt" dir="t"/>
              </a:scene3d>
              <a:sp3d prstMaterial="flat">
                <a:contourClr>
                  <a:schemeClr val="accent4">
                    <a:lumMod val="75000"/>
                  </a:schemeClr>
                </a:contourClr>
              </a:sp3d>
            </c:spPr>
          </c:dPt>
          <c:dPt>
            <c:idx val="1"/>
            <c:bubble3D val="0"/>
            <c:explosion val="2"/>
            <c:spPr>
              <a:solidFill>
                <a:srgbClr val="00B050">
                  <a:alpha val="89804"/>
                </a:srgbClr>
              </a:solidFill>
              <a:ln w="19050">
                <a:noFill/>
              </a:ln>
              <a:effectLst>
                <a:innerShdw blurRad="114300">
                  <a:schemeClr val="accent2">
                    <a:lumMod val="75000"/>
                  </a:schemeClr>
                </a:innerShdw>
              </a:effectLst>
              <a:scene3d>
                <a:camera prst="orthographicFront"/>
                <a:lightRig rig="threePt" dir="t"/>
              </a:scene3d>
              <a:sp3d prstMaterial="flat">
                <a:contourClr>
                  <a:schemeClr val="accent4">
                    <a:lumMod val="75000"/>
                  </a:schemeClr>
                </a:contourClr>
              </a:sp3d>
            </c:spPr>
          </c:dPt>
          <c:dPt>
            <c:idx val="2"/>
            <c:bubble3D val="0"/>
            <c:explosion val="3"/>
            <c:spPr>
              <a:solidFill>
                <a:srgbClr val="FF33CC">
                  <a:alpha val="90000"/>
                </a:srgbClr>
              </a:solidFill>
              <a:ln w="19050">
                <a:noFill/>
              </a:ln>
              <a:effectLst>
                <a:innerShdw blurRad="114300">
                  <a:schemeClr val="accent3">
                    <a:lumMod val="75000"/>
                  </a:schemeClr>
                </a:innerShdw>
              </a:effectLst>
              <a:scene3d>
                <a:camera prst="orthographicFront"/>
                <a:lightRig rig="threePt" dir="t"/>
              </a:scene3d>
              <a:sp3d prstMaterial="flat">
                <a:contourClr>
                  <a:schemeClr val="accent4">
                    <a:lumMod val="75000"/>
                  </a:schemeClr>
                </a:contourClr>
              </a:sp3d>
            </c:spPr>
          </c:dPt>
          <c:dPt>
            <c:idx val="3"/>
            <c:bubble3D val="0"/>
            <c:spPr>
              <a:solidFill>
                <a:srgbClr val="0000CC">
                  <a:alpha val="90000"/>
                </a:srgbClr>
              </a:solidFill>
              <a:ln w="19050">
                <a:noFill/>
              </a:ln>
              <a:effectLst>
                <a:innerShdw blurRad="114300">
                  <a:schemeClr val="accent4">
                    <a:lumMod val="75000"/>
                  </a:schemeClr>
                </a:innerShdw>
              </a:effectLst>
              <a:scene3d>
                <a:camera prst="orthographicFront"/>
                <a:lightRig rig="threePt" dir="t"/>
              </a:scene3d>
              <a:sp3d prstMaterial="flat">
                <a:contourClr>
                  <a:schemeClr val="accent4">
                    <a:lumMod val="75000"/>
                  </a:schemeClr>
                </a:contourClr>
              </a:sp3d>
            </c:spPr>
          </c:dPt>
          <c:dPt>
            <c:idx val="4"/>
            <c:bubble3D val="0"/>
            <c:explosion val="0"/>
            <c:spPr>
              <a:solidFill>
                <a:srgbClr val="FF0000">
                  <a:alpha val="90000"/>
                </a:srgbClr>
              </a:solidFill>
              <a:ln w="19050">
                <a:noFill/>
              </a:ln>
              <a:effectLst>
                <a:innerShdw blurRad="114300">
                  <a:schemeClr val="accent5">
                    <a:lumMod val="75000"/>
                  </a:schemeClr>
                </a:innerShdw>
              </a:effectLst>
              <a:scene3d>
                <a:camera prst="orthographicFront"/>
                <a:lightRig rig="threePt" dir="t"/>
              </a:scene3d>
              <a:sp3d prstMaterial="flat">
                <a:contourClr>
                  <a:schemeClr val="accent4">
                    <a:lumMod val="75000"/>
                  </a:schemeClr>
                </a:contourClr>
              </a:sp3d>
            </c:spPr>
          </c:dPt>
          <c:dLbls>
            <c:dLbl>
              <c:idx val="0"/>
              <c:layout>
                <c:manualLayout>
                  <c:x val="0.122294838145232"/>
                  <c:y val="0.0337547389909595"/>
                </c:manualLayout>
              </c:layout>
              <c:numFmt formatCode="General" sourceLinked="1"/>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0913958880139983"/>
                  <c:y val="0.0766039661708953"/>
                </c:manualLayout>
              </c:layout>
              <c:numFmt formatCode="General" sourceLinked="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0590413385826771"/>
                  <c:y val="0.162152230971129"/>
                </c:manualLayout>
              </c:layout>
              <c:numFmt formatCode="General" sourceLinked="1"/>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276111329833771"/>
                  <c:y val="-0.0791014144065325"/>
                </c:manualLayout>
              </c:layout>
              <c:numFmt formatCode="General" sourceLinked="1"/>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4"/>
              <c:layout>
                <c:manualLayout>
                  <c:x val="-0.103366579177603"/>
                  <c:y val="0.0739814814814815"/>
                </c:manualLayout>
              </c:layout>
              <c:numFmt formatCode="General" sourceLinked="1"/>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solidFill>
                <a:sysClr val="window" lastClr="FFFFFF">
                  <a:alpha val="90000"/>
                </a:sysClr>
              </a:solidFill>
              <a:ln w="12700" cap="flat" cmpd="sng" algn="ctr">
                <a:solidFill>
                  <a:srgbClr val="4F81BD"/>
                </a:solidFill>
                <a:round/>
              </a:ln>
              <a:effectLst>
                <a:outerShdw blurRad="50800" dist="38100" dir="2700000" algn="tl" rotWithShape="0">
                  <a:srgbClr val="4F81BD">
                    <a:lumMod val="75000"/>
                    <a:alpha val="40000"/>
                  </a:srgbClr>
                </a:outerShdw>
              </a:effectLst>
            </c:spPr>
            <c:txPr>
              <a:bodyPr rot="0" spcFirstLastPara="1" vertOverflow="clip" horzOverflow="clip" vert="horz" wrap="square" lIns="38100" tIns="19050" rIns="38100" bIns="19050" anchor="ctr" anchorCtr="1">
                <a:spAutoFit/>
              </a:bodyPr>
              <a:lstStyle/>
              <a:p>
                <a:pPr>
                  <a:defRPr lang="zh-CN" sz="1400" b="1" i="0" u="none" strike="noStrike" kern="1200" baseline="0">
                    <a:solidFill>
                      <a:srgbClr val="002060"/>
                    </a:solidFill>
                    <a:effectLst/>
                    <a:latin typeface="+mn-lt"/>
                    <a:ea typeface="+mn-ea"/>
                    <a:cs typeface="+mn-cs"/>
                  </a:defRPr>
                </a:pPr>
              </a:p>
            </c:txPr>
            <c:dLblPos val="in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'Бүгд-төрлөөр'!$K$19:$O$19</c:f>
              <c:strCache>
                <c:ptCount val="5"/>
                <c:pt idx="0">
                  <c:v>Адуу</c:v>
                </c:pt>
                <c:pt idx="1">
                  <c:v>Үхэр</c:v>
                </c:pt>
                <c:pt idx="2">
                  <c:v>Тэмээ</c:v>
                </c:pt>
                <c:pt idx="3">
                  <c:v>Хонь</c:v>
                </c:pt>
                <c:pt idx="4">
                  <c:v>Ямаа</c:v>
                </c:pt>
              </c:strCache>
            </c:strRef>
          </c:cat>
          <c:val>
            <c:numRef>
              <c:f>'Бүгд-төрлөөр'!$K$20:$O$20</c:f>
              <c:numCache>
                <c:formatCode>#,##0</c:formatCode>
                <c:ptCount val="5"/>
                <c:pt idx="0">
                  <c:v>2317.9</c:v>
                </c:pt>
                <c:pt idx="1">
                  <c:v>2107.83</c:v>
                </c:pt>
                <c:pt idx="2">
                  <c:v>633.49</c:v>
                </c:pt>
                <c:pt idx="3">
                  <c:v>13311.7</c:v>
                </c:pt>
                <c:pt idx="4">
                  <c:v>4204</c:v>
                </c:pt>
              </c:numCache>
            </c:numRef>
          </c:val>
        </c:ser>
        <c:dLbls>
          <c:showLegendKey val="0"/>
          <c:showVal val="0"/>
          <c:showCatName val="0"/>
          <c:showSerName val="0"/>
          <c:showPercent val="1"/>
          <c:showBubbleSize val="0"/>
        </c:dLbls>
      </c:pie3DChart>
      <c:spPr>
        <a:noFill/>
        <a:ln>
          <a:noFill/>
        </a:ln>
        <a:effectLst/>
      </c:spPr>
    </c:plotArea>
    <c:plotVisOnly val="1"/>
    <c:dispBlanksAs val="gap"/>
    <c:showDLblsOverMax val="0"/>
  </c:chart>
  <c:spPr>
    <a:blipFill>
      <a:blip xmlns:r="http://schemas.openxmlformats.org/officeDocument/2006/relationships" r:embed="rId2"/>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spPr>
            <a:ln w="50800" cap="rnd">
              <a:solidFill>
                <a:srgbClr val="C00000"/>
              </a:solidFill>
              <a:round/>
            </a:ln>
            <a:effectLst/>
          </c:spPr>
          <c:marker>
            <c:symbol val="circle"/>
            <c:size val="5"/>
            <c:spPr>
              <a:solidFill>
                <a:schemeClr val="accent1"/>
              </a:solidFill>
              <a:ln w="9525">
                <a:solidFill>
                  <a:schemeClr val="accent1"/>
                </a:solidFill>
              </a:ln>
              <a:effectLst/>
            </c:spPr>
          </c:marker>
          <c:dLbls>
            <c:dLbl>
              <c:idx val="0"/>
              <c:layout>
                <c:manualLayout>
                  <c:x val="-0.0521666666666667"/>
                  <c:y val="0.06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688333333333333"/>
                  <c:y val="-0.083333333333333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660555555555556"/>
                  <c:y val="-0.069444444444444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835"/>
                  <c:y val="-0.06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751666666666667"/>
                  <c:y val="-0.074074074074074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0816666666666667"/>
                  <c:y val="0.0092592592592592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130722222222222"/>
                  <c:y val="-0.018518518518518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585"/>
                  <c:y val="-0.060185185185185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585"/>
                  <c:y val="0.074074074074074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0342777777777778"/>
                  <c:y val="-0.06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Sheet4!$D$21:$D$30</c:f>
              <c:numCache>
                <c:formatCode>General</c:formatCode>
                <c:ptCount val="10"/>
                <c:pt idx="0">
                  <c:v>1985</c:v>
                </c:pt>
                <c:pt idx="1">
                  <c:v>1990</c:v>
                </c:pt>
                <c:pt idx="2">
                  <c:v>1995</c:v>
                </c:pt>
                <c:pt idx="3">
                  <c:v>2000</c:v>
                </c:pt>
                <c:pt idx="4">
                  <c:v>2005</c:v>
                </c:pt>
                <c:pt idx="5">
                  <c:v>2010</c:v>
                </c:pt>
                <c:pt idx="6">
                  <c:v>2015</c:v>
                </c:pt>
                <c:pt idx="7">
                  <c:v>2020</c:v>
                </c:pt>
                <c:pt idx="8">
                  <c:v>2021</c:v>
                </c:pt>
                <c:pt idx="9">
                  <c:v>2022</c:v>
                </c:pt>
              </c:numCache>
            </c:numRef>
          </c:cat>
          <c:val>
            <c:numRef>
              <c:f>Sheet4!$E$21:$E$30</c:f>
              <c:numCache>
                <c:formatCode>#,##0</c:formatCode>
                <c:ptCount val="10"/>
                <c:pt idx="0">
                  <c:v>4298.6</c:v>
                </c:pt>
                <c:pt idx="1">
                  <c:v>5127.7</c:v>
                </c:pt>
                <c:pt idx="2">
                  <c:v>8520.7</c:v>
                </c:pt>
                <c:pt idx="3">
                  <c:v>10269.8</c:v>
                </c:pt>
                <c:pt idx="4">
                  <c:v>13267.4</c:v>
                </c:pt>
                <c:pt idx="5">
                  <c:v>13883.2</c:v>
                </c:pt>
                <c:pt idx="6">
                  <c:v>23592.922</c:v>
                </c:pt>
                <c:pt idx="7">
                  <c:v>27720.253</c:v>
                </c:pt>
                <c:pt idx="8">
                  <c:v>26456.089</c:v>
                </c:pt>
                <c:pt idx="9">
                  <c:v>27568.997</c:v>
                </c:pt>
              </c:numCache>
            </c:numRef>
          </c:val>
          <c:smooth val="0"/>
        </c:ser>
        <c:dLbls>
          <c:showLegendKey val="0"/>
          <c:showVal val="1"/>
          <c:showCatName val="0"/>
          <c:showSerName val="0"/>
          <c:showPercent val="0"/>
          <c:showBubbleSize val="0"/>
        </c:dLbls>
        <c:marker val="1"/>
        <c:smooth val="0"/>
        <c:axId val="954592495"/>
        <c:axId val="954596815"/>
      </c:lineChart>
      <c:catAx>
        <c:axId val="954592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crossAx val="954596815"/>
        <c:crosses val="autoZero"/>
        <c:auto val="1"/>
        <c:lblAlgn val="ctr"/>
        <c:lblOffset val="100"/>
        <c:noMultiLvlLbl val="0"/>
      </c:catAx>
      <c:valAx>
        <c:axId val="954596815"/>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54592495"/>
        <c:crosses val="autoZero"/>
        <c:crossBetween val="between"/>
      </c:valAx>
      <c:spPr>
        <a:noFill/>
        <a:ln>
          <a:noFill/>
        </a:ln>
        <a:effectLst/>
      </c:spPr>
    </c:plotArea>
    <c:plotVisOnly val="1"/>
    <c:dispBlanksAs val="zero"/>
    <c:showDLblsOverMax val="0"/>
  </c:chart>
  <c:spPr>
    <a:blipFill>
      <a:blip xmlns:r="http://schemas.openxmlformats.org/officeDocument/2006/relationships" r:embed="rId3"/>
      <a:tile tx="0" ty="0" sx="100000" sy="100000" flip="none" algn="tl"/>
    </a:blipFill>
    <a:ln w="12700" cap="flat" cmpd="sng" algn="ctr">
      <a:solidFill>
        <a:srgbClr val="0000CC"/>
      </a:solidFill>
      <a:round/>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pie3DChart>
        <c:varyColors val="1"/>
        <c:ser>
          <c:idx val="0"/>
          <c:order val="0"/>
          <c:spPr>
            <a:ln w="19050">
              <a:noFill/>
            </a:ln>
          </c:spPr>
          <c:explosion val="4"/>
          <c:dPt>
            <c:idx val="0"/>
            <c:bubble3D val="0"/>
            <c:spPr>
              <a:solidFill>
                <a:srgbClr val="00B050">
                  <a:alpha val="90000"/>
                </a:srgbClr>
              </a:solidFill>
              <a:ln w="19050">
                <a:noFill/>
              </a:ln>
              <a:effectLst>
                <a:innerShdw blurRad="114300">
                  <a:schemeClr val="accent1">
                    <a:lumMod val="75000"/>
                  </a:schemeClr>
                </a:innerShdw>
              </a:effectLst>
              <a:scene3d>
                <a:camera prst="orthographicFront"/>
                <a:lightRig rig="threePt" dir="t"/>
              </a:scene3d>
              <a:sp3d prstMaterial="flat">
                <a:contourClr>
                  <a:schemeClr val="accent4">
                    <a:lumMod val="75000"/>
                  </a:schemeClr>
                </a:contourClr>
              </a:sp3d>
            </c:spPr>
          </c:dPt>
          <c:dPt>
            <c:idx val="1"/>
            <c:bubble3D val="0"/>
            <c:spPr>
              <a:solidFill>
                <a:srgbClr val="0000CC"/>
              </a:solidFill>
              <a:ln w="19050">
                <a:noFill/>
              </a:ln>
              <a:effectLst>
                <a:innerShdw blurRad="114300">
                  <a:schemeClr val="accent2">
                    <a:lumMod val="75000"/>
                  </a:schemeClr>
                </a:innerShdw>
              </a:effectLst>
              <a:scene3d>
                <a:camera prst="orthographicFront"/>
                <a:lightRig rig="threePt" dir="t"/>
              </a:scene3d>
              <a:sp3d prstMaterial="flat">
                <a:contourClr>
                  <a:schemeClr val="accent4">
                    <a:lumMod val="75000"/>
                  </a:schemeClr>
                </a:contourClr>
              </a:sp3d>
            </c:spPr>
          </c:dPt>
          <c:dPt>
            <c:idx val="2"/>
            <c:bubble3D val="0"/>
            <c:spPr>
              <a:solidFill>
                <a:srgbClr val="FF0000">
                  <a:alpha val="90000"/>
                </a:srgbClr>
              </a:solidFill>
              <a:ln w="19050">
                <a:noFill/>
              </a:ln>
              <a:effectLst>
                <a:innerShdw blurRad="114300">
                  <a:schemeClr val="accent3">
                    <a:lumMod val="75000"/>
                  </a:schemeClr>
                </a:innerShdw>
              </a:effectLst>
              <a:scene3d>
                <a:camera prst="orthographicFront"/>
                <a:lightRig rig="threePt" dir="t"/>
              </a:scene3d>
              <a:sp3d prstMaterial="flat">
                <a:contourClr>
                  <a:schemeClr val="accent4">
                    <a:lumMod val="75000"/>
                  </a:schemeClr>
                </a:contourClr>
              </a:sp3d>
            </c:spPr>
          </c:dPt>
          <c:dPt>
            <c:idx val="3"/>
            <c:bubble3D val="0"/>
            <c:spPr>
              <a:solidFill>
                <a:srgbClr val="FFFF00">
                  <a:alpha val="90000"/>
                </a:srgbClr>
              </a:solidFill>
              <a:ln w="19050">
                <a:noFill/>
              </a:ln>
              <a:effectLst>
                <a:innerShdw blurRad="114300">
                  <a:schemeClr val="accent4">
                    <a:lumMod val="75000"/>
                  </a:schemeClr>
                </a:innerShdw>
              </a:effectLst>
              <a:scene3d>
                <a:camera prst="orthographicFront"/>
                <a:lightRig rig="threePt" dir="t"/>
              </a:scene3d>
              <a:sp3d prstMaterial="flat">
                <a:contourClr>
                  <a:schemeClr val="accent4">
                    <a:lumMod val="75000"/>
                  </a:schemeClr>
                </a:contourClr>
              </a:sp3d>
            </c:spPr>
          </c:dPt>
          <c:dLbls>
            <c:dLbl>
              <c:idx val="0"/>
              <c:layout>
                <c:manualLayout>
                  <c:x val="0.0562725284339457"/>
                  <c:y val="-0.00230351414406534"/>
                </c:manualLayout>
              </c:layout>
              <c:numFmt formatCode="General" sourceLinked="1"/>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157993875765529"/>
                  <c:y val="-0.111753426655001"/>
                </c:manualLayout>
              </c:layout>
              <c:numFmt formatCode="General" sourceLinked="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0108672353455818"/>
                  <c:y val="0.187210192475941"/>
                </c:manualLayout>
              </c:layout>
              <c:numFmt formatCode="General" sourceLinked="1"/>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168084208223972"/>
                  <c:y val="0.0838024934383202"/>
                </c:manualLayout>
              </c:layout>
              <c:numFmt formatCode="General" sourceLinked="1"/>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solidFill>
                <a:sysClr val="window" lastClr="FFFFFF">
                  <a:alpha val="90000"/>
                </a:sysClr>
              </a:solidFill>
              <a:ln w="12700" cap="flat" cmpd="sng" algn="ctr">
                <a:solidFill>
                  <a:srgbClr val="4F81BD"/>
                </a:solidFill>
                <a:round/>
              </a:ln>
              <a:effectLst>
                <a:outerShdw blurRad="50800" dist="38100" dir="2700000" algn="tl" rotWithShape="0">
                  <a:srgbClr val="4F81BD">
                    <a:lumMod val="75000"/>
                    <a:alpha val="40000"/>
                  </a:srgb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in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Бүсээр!$G$4:$G$7</c:f>
              <c:strCache>
                <c:ptCount val="4"/>
                <c:pt idx="0">
                  <c:v>Баруун бүс</c:v>
                </c:pt>
                <c:pt idx="1">
                  <c:v>Хангай бүс</c:v>
                </c:pt>
                <c:pt idx="2">
                  <c:v>Төвийн бүс</c:v>
                </c:pt>
                <c:pt idx="3">
                  <c:v>Зүүн бүс</c:v>
                </c:pt>
              </c:strCache>
            </c:strRef>
          </c:cat>
          <c:val>
            <c:numRef>
              <c:f>Бүсээр!$H$4:$H$7</c:f>
              <c:numCache>
                <c:formatCode>General</c:formatCode>
                <c:ptCount val="4"/>
                <c:pt idx="0">
                  <c:v>7440.549</c:v>
                </c:pt>
                <c:pt idx="1">
                  <c:v>8907.178</c:v>
                </c:pt>
                <c:pt idx="2" c:formatCode="#,##0">
                  <c:v>7190.597</c:v>
                </c:pt>
                <c:pt idx="3">
                  <c:v>4031.075</c:v>
                </c:pt>
              </c:numCache>
            </c:numRef>
          </c:val>
        </c:ser>
        <c:dLbls>
          <c:showLegendKey val="0"/>
          <c:showVal val="0"/>
          <c:showCatName val="0"/>
          <c:showSerName val="0"/>
          <c:showPercent val="1"/>
          <c:showBubbleSize val="0"/>
        </c:dLbls>
      </c:pie3DChart>
      <c:spPr>
        <a:noFill/>
        <a:ln>
          <a:noFill/>
        </a:ln>
        <a:effectLst/>
      </c:spPr>
    </c:plotArea>
    <c:plotVisOnly val="1"/>
    <c:dispBlanksAs val="gap"/>
    <c:showDLblsOverMax val="0"/>
  </c:chart>
  <c:spPr>
    <a:blipFill>
      <a:blip xmlns:r="http://schemas.openxmlformats.org/officeDocument/2006/relationships" r:embed="rId2"/>
      <a:tile tx="0" ty="0" sx="100000" sy="100000" flip="none" algn="tl"/>
    </a:blipFill>
    <a:ln w="15875" cap="flat" cmpd="sng" algn="ctr">
      <a:solidFill>
        <a:srgbClr val="0070C0"/>
      </a:solidFill>
      <a:round/>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a:gsLst>
                <a:gs pos="0">
                  <a:srgbClr val="FFFF00"/>
                </a:gs>
                <a:gs pos="37000">
                  <a:schemeClr val="accent2">
                    <a:lumMod val="60000"/>
                    <a:lumOff val="40000"/>
                  </a:schemeClr>
                </a:gs>
                <a:gs pos="83000">
                  <a:srgbClr val="FF0000"/>
                </a:gs>
                <a:gs pos="100000">
                  <a:srgbClr val="C00000"/>
                </a:gs>
              </a:gsLst>
              <a:lin ang="5400000" scaled="1"/>
            </a:gradFill>
            <a:ln>
              <a:noFill/>
            </a:ln>
            <a:effectLst/>
            <a:sp3d/>
          </c:spPr>
          <c:invertIfNegative val="0"/>
          <c:dLbls>
            <c:delete val="1"/>
          </c:dLbls>
          <c:cat>
            <c:strRef>
              <c:f>Бүсээр!$B$34:$B$54</c:f>
              <c:strCache>
                <c:ptCount val="21"/>
                <c:pt idx="0">
                  <c:v>            Хөвсгөл</c:v>
                </c:pt>
                <c:pt idx="1">
                  <c:v>            Баянхонгор</c:v>
                </c:pt>
                <c:pt idx="2">
                  <c:v>            Говь-Алтай</c:v>
                </c:pt>
                <c:pt idx="3">
                  <c:v>            Ховд</c:v>
                </c:pt>
                <c:pt idx="4">
                  <c:v>            Өвөрхангай</c:v>
                </c:pt>
                <c:pt idx="5">
                  <c:v>            Хэнтий</c:v>
                </c:pt>
                <c:pt idx="6">
                  <c:v>            Өмнөговь</c:v>
                </c:pt>
                <c:pt idx="7">
                  <c:v>            Төв</c:v>
                </c:pt>
                <c:pt idx="8">
                  <c:v>            Дундговь</c:v>
                </c:pt>
                <c:pt idx="9">
                  <c:v>            Архангай</c:v>
                </c:pt>
                <c:pt idx="10">
                  <c:v>            Сүхбаатар</c:v>
                </c:pt>
                <c:pt idx="11">
                  <c:v>            Увс</c:v>
                </c:pt>
                <c:pt idx="12">
                  <c:v>            Завхан</c:v>
                </c:pt>
                <c:pt idx="13">
                  <c:v>            Дорноговь</c:v>
                </c:pt>
                <c:pt idx="14">
                  <c:v>            Булган</c:v>
                </c:pt>
                <c:pt idx="15">
                  <c:v>            Баян-Өлгий</c:v>
                </c:pt>
                <c:pt idx="16">
                  <c:v>            Дорнод</c:v>
                </c:pt>
                <c:pt idx="17">
                  <c:v>            Сэлэнгэ</c:v>
                </c:pt>
                <c:pt idx="18">
                  <c:v>            Говьсүмбэр</c:v>
                </c:pt>
                <c:pt idx="19">
                  <c:v>Улаанбаатар</c:v>
                </c:pt>
                <c:pt idx="20">
                  <c:v>            Дархан-Уул</c:v>
                </c:pt>
              </c:strCache>
            </c:strRef>
          </c:cat>
          <c:val>
            <c:numRef>
              <c:f>Бүсээр!$C$34:$C$54</c:f>
              <c:numCache>
                <c:formatCode>General</c:formatCode>
                <c:ptCount val="21"/>
                <c:pt idx="0">
                  <c:v>2241.319</c:v>
                </c:pt>
                <c:pt idx="1">
                  <c:v>2182.701</c:v>
                </c:pt>
                <c:pt idx="2">
                  <c:v>1987.277</c:v>
                </c:pt>
                <c:pt idx="3">
                  <c:v>1845.904</c:v>
                </c:pt>
                <c:pt idx="4">
                  <c:v>1707.761</c:v>
                </c:pt>
                <c:pt idx="5">
                  <c:v>1650.227</c:v>
                </c:pt>
                <c:pt idx="6">
                  <c:v>1649.63</c:v>
                </c:pt>
                <c:pt idx="7">
                  <c:v>1628.695</c:v>
                </c:pt>
                <c:pt idx="8">
                  <c:v>1603.415</c:v>
                </c:pt>
                <c:pt idx="9">
                  <c:v>1526.894</c:v>
                </c:pt>
                <c:pt idx="10">
                  <c:v>1482.428</c:v>
                </c:pt>
                <c:pt idx="11">
                  <c:v>1353.278</c:v>
                </c:pt>
                <c:pt idx="12">
                  <c:v>1286.698</c:v>
                </c:pt>
                <c:pt idx="13">
                  <c:v>1278.315</c:v>
                </c:pt>
                <c:pt idx="14">
                  <c:v>1248.503</c:v>
                </c:pt>
                <c:pt idx="15">
                  <c:v>967.392</c:v>
                </c:pt>
                <c:pt idx="16">
                  <c:v>898.42</c:v>
                </c:pt>
                <c:pt idx="17">
                  <c:v>626.664</c:v>
                </c:pt>
                <c:pt idx="18">
                  <c:v>179.819</c:v>
                </c:pt>
                <c:pt idx="19">
                  <c:v>121.463</c:v>
                </c:pt>
                <c:pt idx="20">
                  <c:v>102.596</c:v>
                </c:pt>
              </c:numCache>
            </c:numRef>
          </c:val>
        </c:ser>
        <c:dLbls>
          <c:showLegendKey val="0"/>
          <c:showVal val="0"/>
          <c:showCatName val="0"/>
          <c:showSerName val="0"/>
          <c:showPercent val="0"/>
          <c:showBubbleSize val="0"/>
        </c:dLbls>
        <c:gapWidth val="150"/>
        <c:axId val="982912287"/>
        <c:axId val="982917567"/>
      </c:barChart>
      <c:catAx>
        <c:axId val="98291228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crossAx val="982917567"/>
        <c:crosses val="autoZero"/>
        <c:auto val="1"/>
        <c:lblAlgn val="ctr"/>
        <c:lblOffset val="100"/>
        <c:noMultiLvlLbl val="0"/>
      </c:catAx>
      <c:valAx>
        <c:axId val="982917567"/>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crossAx val="982912287"/>
        <c:crosses val="autoZero"/>
        <c:crossBetween val="between"/>
      </c:valAx>
      <c:spPr>
        <a:noFill/>
        <a:ln>
          <a:noFill/>
        </a:ln>
        <a:effectLst/>
      </c:spPr>
    </c:plotArea>
    <c:plotVisOnly val="1"/>
    <c:dispBlanksAs val="gap"/>
    <c:showDLblsOverMax val="0"/>
  </c:chart>
  <c:spPr>
    <a:blipFill>
      <a:blip xmlns:r="http://schemas.openxmlformats.org/officeDocument/2006/relationships" r:embed="rId3"/>
      <a:tile tx="0" ty="0" sx="100000" sy="100000" flip="none" algn="tl"/>
    </a:blipFill>
    <a:ln w="12700" cap="flat" cmpd="sng" algn="ctr">
      <a:solidFill>
        <a:srgbClr val="0070C0"/>
      </a:solidFill>
      <a:round/>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5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pie3DChart>
        <c:varyColors val="1"/>
        <c:ser>
          <c:idx val="0"/>
          <c:order val="0"/>
          <c:spPr>
            <a:ln w="19050">
              <a:noFill/>
            </a:ln>
          </c:spPr>
          <c:explosion val="0"/>
          <c:dPt>
            <c:idx val="0"/>
            <c:bubble3D val="0"/>
            <c:explosion val="7"/>
            <c:spPr>
              <a:solidFill>
                <a:srgbClr val="00B050">
                  <a:alpha val="90000"/>
                </a:srgbClr>
              </a:solidFill>
              <a:ln w="19050">
                <a:noFill/>
              </a:ln>
              <a:effectLst>
                <a:innerShdw blurRad="114300">
                  <a:schemeClr val="accent1">
                    <a:lumMod val="75000"/>
                  </a:schemeClr>
                </a:innerShdw>
              </a:effectLst>
              <a:scene3d>
                <a:camera prst="orthographicFront"/>
                <a:lightRig rig="threePt" dir="t"/>
              </a:scene3d>
              <a:sp3d prstMaterial="flat">
                <a:contourClr>
                  <a:schemeClr val="accent4">
                    <a:lumMod val="75000"/>
                  </a:schemeClr>
                </a:contourClr>
              </a:sp3d>
            </c:spPr>
          </c:dPt>
          <c:dPt>
            <c:idx val="1"/>
            <c:bubble3D val="0"/>
            <c:explosion val="10"/>
            <c:spPr>
              <a:solidFill>
                <a:srgbClr val="002060">
                  <a:alpha val="90000"/>
                </a:srgbClr>
              </a:solidFill>
              <a:ln w="19050">
                <a:noFill/>
              </a:ln>
              <a:effectLst>
                <a:innerShdw blurRad="114300">
                  <a:schemeClr val="accent2">
                    <a:lumMod val="75000"/>
                  </a:schemeClr>
                </a:innerShdw>
              </a:effectLst>
              <a:scene3d>
                <a:camera prst="orthographicFront"/>
                <a:lightRig rig="threePt" dir="t"/>
              </a:scene3d>
              <a:sp3d prstMaterial="flat">
                <a:contourClr>
                  <a:schemeClr val="accent4">
                    <a:lumMod val="75000"/>
                  </a:schemeClr>
                </a:contourClr>
              </a:sp3d>
            </c:spPr>
          </c:dPt>
          <c:dPt>
            <c:idx val="2"/>
            <c:bubble3D val="0"/>
            <c:explosion val="1"/>
            <c:spPr>
              <a:solidFill>
                <a:srgbClr val="FF0000">
                  <a:alpha val="90000"/>
                </a:srgbClr>
              </a:solidFill>
              <a:ln w="19050">
                <a:noFill/>
              </a:ln>
              <a:effectLst>
                <a:innerShdw blurRad="114300">
                  <a:schemeClr val="accent3">
                    <a:lumMod val="75000"/>
                  </a:schemeClr>
                </a:innerShdw>
              </a:effectLst>
              <a:scene3d>
                <a:camera prst="orthographicFront"/>
                <a:lightRig rig="threePt" dir="t"/>
              </a:scene3d>
              <a:sp3d prstMaterial="flat">
                <a:contourClr>
                  <a:schemeClr val="accent4">
                    <a:lumMod val="75000"/>
                  </a:schemeClr>
                </a:contourClr>
              </a:sp3d>
            </c:spPr>
          </c:dPt>
          <c:dPt>
            <c:idx val="3"/>
            <c:bubble3D val="0"/>
            <c:explosion val="3"/>
            <c:spPr>
              <a:solidFill>
                <a:srgbClr val="FFFF00">
                  <a:alpha val="90000"/>
                </a:srgbClr>
              </a:solidFill>
              <a:ln w="19050">
                <a:noFill/>
              </a:ln>
              <a:effectLst>
                <a:innerShdw blurRad="114300">
                  <a:schemeClr val="accent4">
                    <a:lumMod val="75000"/>
                  </a:schemeClr>
                </a:innerShdw>
              </a:effectLst>
              <a:scene3d>
                <a:camera prst="orthographicFront"/>
                <a:lightRig rig="threePt" dir="t"/>
              </a:scene3d>
              <a:sp3d prstMaterial="flat">
                <a:contourClr>
                  <a:schemeClr val="accent4">
                    <a:lumMod val="75000"/>
                  </a:schemeClr>
                </a:contourClr>
              </a:sp3d>
            </c:spPr>
          </c:dPt>
          <c:dLbls>
            <c:dLbl>
              <c:idx val="0"/>
              <c:layout>
                <c:manualLayout>
                  <c:x val="0.0657064741907261"/>
                  <c:y val="0.0686468358121901"/>
                </c:manualLayout>
              </c:layout>
              <c:numFmt formatCode="General" sourceLinked="1"/>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149415135608049"/>
                  <c:y val="-0.101904345290172"/>
                </c:manualLayout>
              </c:layout>
              <c:numFmt formatCode="General" sourceLinked="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00168219597550306"/>
                  <c:y val="0.233790099154272"/>
                </c:manualLayout>
              </c:layout>
              <c:numFmt formatCode="General" sourceLinked="1"/>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124021434820647"/>
                  <c:y val="0.0638105132691747"/>
                </c:manualLayout>
              </c:layout>
              <c:numFmt formatCode="General" sourceLinked="1"/>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solidFill>
                <a:sysClr val="window" lastClr="FFFFFF">
                  <a:alpha val="90000"/>
                </a:sysClr>
              </a:solidFill>
              <a:ln w="12700" cap="flat" cmpd="sng" algn="ctr">
                <a:solidFill>
                  <a:srgbClr val="4F81BD"/>
                </a:solidFill>
                <a:round/>
              </a:ln>
              <a:effectLst>
                <a:outerShdw blurRad="50800" dist="38100" dir="2700000" algn="tl" rotWithShape="0">
                  <a:srgbClr val="4F81BD">
                    <a:lumMod val="75000"/>
                    <a:alpha val="40000"/>
                  </a:srgbClr>
                </a:outerShdw>
              </a:effectLst>
            </c:spPr>
            <c:txPr>
              <a:bodyPr rot="0" spcFirstLastPara="1" vertOverflow="clip" horzOverflow="clip" vert="horz" wrap="square" lIns="38100" tIns="19050" rIns="38100" bIns="19050" anchor="ctr" anchorCtr="1">
                <a:spAutoFit/>
              </a:bodyPr>
              <a:lstStyle/>
              <a:p>
                <a:pPr>
                  <a:defRPr lang="zh-CN" sz="1000" b="1" i="0" u="none" strike="noStrike" kern="1200" baseline="0">
                    <a:solidFill>
                      <a:srgbClr val="002060"/>
                    </a:solidFill>
                    <a:effectLst/>
                    <a:latin typeface="+mn-lt"/>
                    <a:ea typeface="+mn-ea"/>
                    <a:cs typeface="+mn-cs"/>
                  </a:defRPr>
                </a:pPr>
              </a:p>
            </c:txPr>
            <c:dLblPos val="in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Ноолуур!$H$4:$H$7</c:f>
              <c:strCache>
                <c:ptCount val="4"/>
                <c:pt idx="0">
                  <c:v>Баруун бүс</c:v>
                </c:pt>
                <c:pt idx="1">
                  <c:v>Хангайн бүс</c:v>
                </c:pt>
                <c:pt idx="2">
                  <c:v>Төвийн бүс</c:v>
                </c:pt>
                <c:pt idx="3">
                  <c:v>Зүүн бүс</c:v>
                </c:pt>
              </c:strCache>
            </c:strRef>
          </c:cat>
          <c:val>
            <c:numRef>
              <c:f>Ноолуур!$I$4:$I$7</c:f>
              <c:numCache>
                <c:formatCode>0.00</c:formatCode>
                <c:ptCount val="4"/>
                <c:pt idx="0">
                  <c:v>2686.038189</c:v>
                </c:pt>
                <c:pt idx="1">
                  <c:v>3215.491258</c:v>
                </c:pt>
                <c:pt idx="2">
                  <c:v>2595.96</c:v>
                </c:pt>
                <c:pt idx="3">
                  <c:v>1455.218075</c:v>
                </c:pt>
              </c:numCache>
            </c:numRef>
          </c:val>
        </c:ser>
        <c:dLbls>
          <c:showLegendKey val="0"/>
          <c:showVal val="0"/>
          <c:showCatName val="0"/>
          <c:showSerName val="0"/>
          <c:showPercent val="1"/>
          <c:showBubbleSize val="0"/>
        </c:dLbls>
      </c:pie3DChart>
      <c:spPr>
        <a:noFill/>
        <a:ln>
          <a:noFill/>
        </a:ln>
        <a:effectLst/>
      </c:spPr>
    </c:plotArea>
    <c:plotVisOnly val="1"/>
    <c:dispBlanksAs val="gap"/>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spPr>
            <a:ln w="57150" cap="rnd">
              <a:solidFill>
                <a:srgbClr val="C00000"/>
              </a:solidFill>
              <a:round/>
            </a:ln>
            <a:effectLst>
              <a:outerShdw dist="25400" dir="2700000" algn="tl" rotWithShape="0">
                <a:schemeClr val="accent1"/>
              </a:outerShdw>
            </a:effectLst>
          </c:spPr>
          <c:marker>
            <c:symbol val="none"/>
          </c:marker>
          <c:dLbls>
            <c:dLbl>
              <c:idx val="0"/>
              <c:layout>
                <c:manualLayout>
                  <c:x val="-0.0586181102362205"/>
                  <c:y val="0.097222222222222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649514435695538"/>
                  <c:y val="0.08796296296296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593958880139983"/>
                  <c:y val="0.069444444444444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677292213473316"/>
                  <c:y val="0.097222222222222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580555555555556"/>
                  <c:y val="-0.0787037037037037"/>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363958880139982"/>
                  <c:y val="0.0787037037037037"/>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noFill/>
                    </a:ln>
                    <a:effectLst/>
                  </c:spPr>
                </c15:leaderLines>
              </c:ext>
            </c:extLst>
          </c:dLbls>
          <c:cat>
            <c:numRef>
              <c:f>Ноолуур!$G$24:$L$24</c:f>
              <c:numCache>
                <c:formatCode>General</c:formatCode>
                <c:ptCount val="6"/>
                <c:pt idx="0">
                  <c:v>2016</c:v>
                </c:pt>
                <c:pt idx="1">
                  <c:v>2017</c:v>
                </c:pt>
                <c:pt idx="2">
                  <c:v>2018</c:v>
                </c:pt>
                <c:pt idx="3">
                  <c:v>2019</c:v>
                </c:pt>
                <c:pt idx="4">
                  <c:v>2020</c:v>
                </c:pt>
                <c:pt idx="5">
                  <c:v>2022</c:v>
                </c:pt>
              </c:numCache>
            </c:numRef>
          </c:cat>
          <c:val>
            <c:numRef>
              <c:f>Ноолуур!$G$25:$L$25</c:f>
              <c:numCache>
                <c:formatCode>General</c:formatCode>
                <c:ptCount val="6"/>
                <c:pt idx="0">
                  <c:v>9449.6</c:v>
                </c:pt>
                <c:pt idx="1">
                  <c:v>10247.5</c:v>
                </c:pt>
                <c:pt idx="2">
                  <c:v>10945.1</c:v>
                </c:pt>
                <c:pt idx="3">
                  <c:v>10994.2</c:v>
                </c:pt>
                <c:pt idx="4">
                  <c:v>11826</c:v>
                </c:pt>
                <c:pt idx="5">
                  <c:v>9952.5</c:v>
                </c:pt>
              </c:numCache>
            </c:numRef>
          </c:val>
          <c:smooth val="0"/>
        </c:ser>
        <c:dLbls>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marker val="0"/>
        <c:smooth val="0"/>
        <c:axId val="954580015"/>
        <c:axId val="954577135"/>
      </c:lineChart>
      <c:catAx>
        <c:axId val="9545800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spc="30" baseline="0">
                <a:solidFill>
                  <a:srgbClr val="002060"/>
                </a:solidFill>
                <a:latin typeface="+mn-lt"/>
                <a:ea typeface="+mn-ea"/>
                <a:cs typeface="+mn-cs"/>
              </a:defRPr>
            </a:pPr>
          </a:p>
        </c:txPr>
        <c:crossAx val="954577135"/>
        <c:crosses val="autoZero"/>
        <c:auto val="1"/>
        <c:lblAlgn val="ctr"/>
        <c:lblOffset val="100"/>
        <c:noMultiLvlLbl val="0"/>
      </c:catAx>
      <c:valAx>
        <c:axId val="954577135"/>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lt1"/>
                </a:solidFill>
                <a:latin typeface="+mn-lt"/>
                <a:ea typeface="+mn-ea"/>
                <a:cs typeface="+mn-cs"/>
              </a:defRPr>
            </a:pPr>
          </a:p>
        </c:txPr>
        <c:crossAx val="954580015"/>
        <c:crosses val="autoZero"/>
        <c:crossBetween val="between"/>
      </c:valAx>
      <c:spPr>
        <a:noFill/>
        <a:ln>
          <a:noFill/>
        </a:ln>
        <a:effectLst/>
      </c:spPr>
    </c:plotArea>
    <c:plotVisOnly val="1"/>
    <c:dispBlanksAs val="zero"/>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Sheet6!$C$11</c:f>
              <c:strCache>
                <c:ptCount val="1"/>
                <c:pt idx="0">
                  <c:v>Бэлтгэсэн ноолуур</c:v>
                </c:pt>
              </c:strCache>
            </c:strRef>
          </c:tx>
          <c:spPr>
            <a:gradFill flip="none" rotWithShape="1">
              <a:gsLst>
                <a:gs pos="0">
                  <a:srgbClr val="FFFF00"/>
                </a:gs>
                <a:gs pos="46000">
                  <a:schemeClr val="accent2">
                    <a:lumMod val="60000"/>
                    <a:lumOff val="40000"/>
                  </a:schemeClr>
                </a:gs>
                <a:gs pos="75000">
                  <a:srgbClr val="FF0000"/>
                </a:gs>
                <a:gs pos="100000">
                  <a:srgbClr val="C00000"/>
                </a:gs>
              </a:gsLst>
              <a:lin ang="5400000" scaled="1"/>
              <a:tileRect/>
            </a:gradFill>
            <a:ln w="12700">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rgbClr val="00206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Sheet6!$D$10:$I$10</c:f>
              <c:numCache>
                <c:formatCode>General</c:formatCode>
                <c:ptCount val="6"/>
                <c:pt idx="0">
                  <c:v>2016</c:v>
                </c:pt>
                <c:pt idx="1">
                  <c:v>2017</c:v>
                </c:pt>
                <c:pt idx="2">
                  <c:v>2018</c:v>
                </c:pt>
                <c:pt idx="3">
                  <c:v>2019</c:v>
                </c:pt>
                <c:pt idx="4">
                  <c:v>2020</c:v>
                </c:pt>
                <c:pt idx="5">
                  <c:v>2022</c:v>
                </c:pt>
              </c:numCache>
            </c:numRef>
          </c:cat>
          <c:val>
            <c:numRef>
              <c:f>Sheet6!$D$11:$I$11</c:f>
              <c:numCache>
                <c:formatCode>0.00</c:formatCode>
                <c:ptCount val="6"/>
                <c:pt idx="0">
                  <c:v>9449.6</c:v>
                </c:pt>
                <c:pt idx="1">
                  <c:v>10247.5</c:v>
                </c:pt>
                <c:pt idx="2">
                  <c:v>10945.1</c:v>
                </c:pt>
                <c:pt idx="3">
                  <c:v>10994.2</c:v>
                </c:pt>
                <c:pt idx="4">
                  <c:v>11826</c:v>
                </c:pt>
                <c:pt idx="5">
                  <c:v>9952.5</c:v>
                </c:pt>
              </c:numCache>
            </c:numRef>
          </c:val>
        </c:ser>
        <c:ser>
          <c:idx val="1"/>
          <c:order val="1"/>
          <c:tx>
            <c:strRef>
              <c:f>Sheet6!$C$12</c:f>
              <c:strCache>
                <c:ptCount val="1"/>
                <c:pt idx="0">
                  <c:v>Дотоодын үйлдвэрт самнасан</c:v>
                </c:pt>
              </c:strCache>
            </c:strRef>
          </c:tx>
          <c:spPr>
            <a:gradFill>
              <a:gsLst>
                <a:gs pos="0">
                  <a:schemeClr val="tx2">
                    <a:lumMod val="40000"/>
                    <a:lumOff val="60000"/>
                  </a:schemeClr>
                </a:gs>
                <a:gs pos="40000">
                  <a:srgbClr val="00B0F0"/>
                </a:gs>
                <a:gs pos="71000">
                  <a:srgbClr val="0070C0"/>
                </a:gs>
                <a:gs pos="100000">
                  <a:srgbClr val="002060"/>
                </a:gs>
              </a:gsLst>
              <a:lin ang="5400000" scaled="1"/>
            </a:gradFill>
            <a:ln>
              <a:noFill/>
            </a:ln>
            <a:effectLst/>
            <a:sp3d/>
          </c:spPr>
          <c:invertIfNegative val="0"/>
          <c:dLbls>
            <c:dLbl>
              <c:idx val="0"/>
              <c:layout>
                <c:manualLayout>
                  <c:x val="0.0277777777777778"/>
                  <c:y val="-0.017055144968732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333333333333333"/>
                  <c:y val="-1.04224681907611e-16"/>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388888888888889"/>
                  <c:y val="-0.00568504832291074"/>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333333333333333"/>
                  <c:y val="-0.00568504832291074"/>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305555555555555"/>
                  <c:y val="-0.0227401932916431"/>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499999999999999"/>
                  <c:y val="-0.0113700966458215"/>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rgbClr val="00206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Sheet6!$D$10:$I$10</c:f>
              <c:numCache>
                <c:formatCode>General</c:formatCode>
                <c:ptCount val="6"/>
                <c:pt idx="0">
                  <c:v>2016</c:v>
                </c:pt>
                <c:pt idx="1">
                  <c:v>2017</c:v>
                </c:pt>
                <c:pt idx="2">
                  <c:v>2018</c:v>
                </c:pt>
                <c:pt idx="3">
                  <c:v>2019</c:v>
                </c:pt>
                <c:pt idx="4">
                  <c:v>2020</c:v>
                </c:pt>
                <c:pt idx="5">
                  <c:v>2022</c:v>
                </c:pt>
              </c:numCache>
            </c:numRef>
          </c:cat>
          <c:val>
            <c:numRef>
              <c:f>Sheet6!$D$12:$I$12</c:f>
              <c:numCache>
                <c:formatCode>0.00</c:formatCode>
                <c:ptCount val="6"/>
                <c:pt idx="0">
                  <c:v>776.3</c:v>
                </c:pt>
                <c:pt idx="1">
                  <c:v>1101.8</c:v>
                </c:pt>
                <c:pt idx="2">
                  <c:v>1160.3</c:v>
                </c:pt>
                <c:pt idx="3">
                  <c:v>774</c:v>
                </c:pt>
                <c:pt idx="4">
                  <c:v>516.4</c:v>
                </c:pt>
                <c:pt idx="5">
                  <c:v>678.9</c:v>
                </c:pt>
              </c:numCache>
            </c:numRef>
          </c:val>
        </c:ser>
        <c:dLbls>
          <c:showLegendKey val="0"/>
          <c:showVal val="1"/>
          <c:showCatName val="0"/>
          <c:showSerName val="0"/>
          <c:showPercent val="0"/>
          <c:showBubbleSize val="0"/>
        </c:dLbls>
        <c:gapWidth val="150"/>
        <c:axId val="853622271"/>
        <c:axId val="853632351"/>
      </c:barChart>
      <c:catAx>
        <c:axId val="85362227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crossAx val="853632351"/>
        <c:crosses val="autoZero"/>
        <c:auto val="1"/>
        <c:lblAlgn val="ctr"/>
        <c:lblOffset val="100"/>
        <c:noMultiLvlLbl val="0"/>
      </c:catAx>
      <c:valAx>
        <c:axId val="85363235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crossAx val="85362227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200" b="1" i="0" u="none" strike="noStrike" kern="1200" baseline="0">
              <a:solidFill>
                <a:srgbClr val="002060"/>
              </a:solidFill>
              <a:latin typeface="+mn-lt"/>
              <a:ea typeface="+mn-ea"/>
              <a:cs typeface="+mn-cs"/>
            </a:defRPr>
          </a:pPr>
        </a:p>
      </c:txPr>
    </c:legend>
    <c:plotVisOnly val="1"/>
    <c:dispBlanksAs val="gap"/>
    <c:showDLblsOverMax val="0"/>
  </c:chart>
  <c:spPr>
    <a:blipFill>
      <a:blip xmlns:r="http://schemas.openxmlformats.org/officeDocument/2006/relationships" r:embed="rId3"/>
      <a:tile tx="0" ty="0" sx="100000" sy="100000" flip="none" algn="tl"/>
    </a:blipFill>
    <a:ln w="9525" cap="flat" cmpd="sng" algn="ctr">
      <a:solidFill>
        <a:srgbClr val="0070C0"/>
      </a:solidFill>
      <a:round/>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spPr>
            <a:ln w="60325" cap="rnd">
              <a:solidFill>
                <a:srgbClr val="C00000"/>
              </a:solidFill>
              <a:round/>
            </a:ln>
            <a:effectLst/>
          </c:spPr>
          <c:marker>
            <c:symbol val="diamond"/>
            <c:size val="6"/>
            <c:spPr>
              <a:solidFill>
                <a:schemeClr val="accent1"/>
              </a:solidFill>
              <a:ln w="9525">
                <a:solidFill>
                  <a:schemeClr val="accent1"/>
                </a:solidFill>
                <a:round/>
              </a:ln>
              <a:effectLst/>
            </c:spPr>
          </c:marker>
          <c:dLbls>
            <c:dLbl>
              <c:idx val="0"/>
              <c:layout>
                <c:manualLayout>
                  <c:x val="-0.0594444444444444"/>
                  <c:y val="-0.060185185185185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66666666666667"/>
                  <c:y val="-0.055555555555555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566666666666668"/>
                  <c:y val="0.097222222222222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00006999125109"/>
                  <c:y val="-0.0555555555555556"/>
                </c:manualLayout>
              </c:layout>
              <c:tx>
                <c:rich>
                  <a:bodyPr rot="0" spcFirstLastPara="1" vertOverflow="ellipsis" vert="horz" wrap="square" lIns="38100" tIns="19050" rIns="38100" bIns="19050" anchor="ctr" anchorCtr="1"/>
                  <a:lstStyle/>
                  <a:p>
                    <a:pPr>
                      <a:defRPr lang="zh-CN" sz="900" b="1" i="0" u="none" strike="noStrike" kern="1200" baseline="0">
                        <a:solidFill>
                          <a:srgbClr val="002060"/>
                        </a:solidFill>
                        <a:latin typeface="+mn-lt"/>
                        <a:ea typeface="+mn-ea"/>
                        <a:cs typeface="+mn-cs"/>
                      </a:defRPr>
                    </a:pPr>
                    <a:r>
                      <a:rPr lang="en-US"/>
                      <a:t>100444,3</a:t>
                    </a:r>
                    <a:endParaRPr lang="en-US"/>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602222222222222"/>
                  <c:y val="-0.08796296296296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Sheet5!$H$2:$H$6</c:f>
              <c:strCache>
                <c:ptCount val="5"/>
                <c:pt idx="0">
                  <c:v>Баруун бүс</c:v>
                </c:pt>
                <c:pt idx="1">
                  <c:v>Хангайн бүс</c:v>
                </c:pt>
                <c:pt idx="2">
                  <c:v>Төвийн бүс</c:v>
                </c:pt>
                <c:pt idx="3">
                  <c:v>Зүүн бүс</c:v>
                </c:pt>
                <c:pt idx="4">
                  <c:v>Улаанбаатар</c:v>
                </c:pt>
              </c:strCache>
            </c:strRef>
          </c:cat>
          <c:val>
            <c:numRef>
              <c:f>Sheet5!$I$2:$I$6</c:f>
              <c:numCache>
                <c:formatCode>General</c:formatCode>
                <c:ptCount val="5"/>
                <c:pt idx="0">
                  <c:v>98651</c:v>
                </c:pt>
                <c:pt idx="1">
                  <c:v>97225</c:v>
                </c:pt>
                <c:pt idx="2">
                  <c:v>85811</c:v>
                </c:pt>
                <c:pt idx="3">
                  <c:v>100444.333333333</c:v>
                </c:pt>
                <c:pt idx="4">
                  <c:v>103889</c:v>
                </c:pt>
              </c:numCache>
            </c:numRef>
          </c:val>
          <c:smooth val="0"/>
        </c:ser>
        <c:dLbls>
          <c:showLegendKey val="0"/>
          <c:showVal val="1"/>
          <c:showCatName val="0"/>
          <c:showSerName val="0"/>
          <c:showPercent val="0"/>
          <c:showBubbleSize val="0"/>
        </c:dLbls>
        <c:marker val="1"/>
        <c:smooth val="0"/>
        <c:axId val="960696031"/>
        <c:axId val="960696991"/>
      </c:lineChart>
      <c:catAx>
        <c:axId val="9606960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800" b="1" i="0" u="none" strike="noStrike" kern="1200" cap="all" spc="120" normalizeH="0" baseline="0">
                <a:solidFill>
                  <a:srgbClr val="002060"/>
                </a:solidFill>
                <a:latin typeface="+mn-lt"/>
                <a:ea typeface="+mn-ea"/>
                <a:cs typeface="+mn-cs"/>
              </a:defRPr>
            </a:pPr>
          </a:p>
        </c:txPr>
        <c:crossAx val="960696991"/>
        <c:crosses val="autoZero"/>
        <c:auto val="1"/>
        <c:lblAlgn val="ctr"/>
        <c:lblOffset val="100"/>
        <c:noMultiLvlLbl val="0"/>
      </c:catAx>
      <c:valAx>
        <c:axId val="960696991"/>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crossAx val="960696031"/>
        <c:crosses val="autoZero"/>
        <c:crossBetween val="between"/>
      </c:valAx>
      <c:spPr>
        <a:noFill/>
        <a:ln>
          <a:noFill/>
        </a:ln>
        <a:effectLst/>
      </c:spPr>
    </c:plotArea>
    <c:plotVisOnly val="1"/>
    <c:dispBlanksAs val="zero"/>
    <c:showDLblsOverMax val="0"/>
  </c:chart>
  <c:spPr>
    <a:blipFill>
      <a:blip xmlns:r="http://schemas.openxmlformats.org/officeDocument/2006/relationships" r:embed="rId3"/>
      <a:tile tx="0" ty="0" sx="100000" sy="100000" flip="none" algn="tl"/>
    </a:blipFill>
    <a:ln w="12700" cap="flat" cmpd="sng" algn="ctr">
      <a:solidFill>
        <a:srgbClr val="4472C4"/>
      </a:solidFill>
      <a:round/>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a:gsLst>
                <a:gs pos="0">
                  <a:srgbClr val="FFFF00"/>
                </a:gs>
                <a:gs pos="46000">
                  <a:srgbClr val="ED7D31">
                    <a:lumMod val="60000"/>
                    <a:lumOff val="40000"/>
                  </a:srgbClr>
                </a:gs>
                <a:gs pos="75000">
                  <a:srgbClr val="FF0000"/>
                </a:gs>
                <a:gs pos="100000">
                  <a:srgbClr val="C00000"/>
                </a:gs>
              </a:gsLst>
              <a:lin ang="5400000" scaled="1"/>
            </a:gradFill>
            <a:ln>
              <a:noFill/>
            </a:ln>
            <a:effectLst/>
            <a:sp3d/>
          </c:spPr>
          <c:invertIfNegative val="0"/>
          <c:dLbls>
            <c:delete val="1"/>
          </c:dLbls>
          <c:cat>
            <c:strRef>
              <c:f>Sheet5!$B$32:$B$52</c:f>
              <c:strCache>
                <c:ptCount val="21"/>
                <c:pt idx="0">
                  <c:v>Сүхбаатар</c:v>
                </c:pt>
                <c:pt idx="1">
                  <c:v>Өвөрхангай</c:v>
                </c:pt>
                <c:pt idx="2">
                  <c:v>Увс</c:v>
                </c:pt>
                <c:pt idx="3">
                  <c:v>Завхан</c:v>
                </c:pt>
                <c:pt idx="4">
                  <c:v>Баян-Өлгий</c:v>
                </c:pt>
                <c:pt idx="5">
                  <c:v>Баянхонгор</c:v>
                </c:pt>
                <c:pt idx="6">
                  <c:v>Говьсүмбэр</c:v>
                </c:pt>
                <c:pt idx="7">
                  <c:v>Сэлэнгэ</c:v>
                </c:pt>
                <c:pt idx="8">
                  <c:v>Улаанбаатар</c:v>
                </c:pt>
                <c:pt idx="9">
                  <c:v> Архангай</c:v>
                </c:pt>
                <c:pt idx="10">
                  <c:v>Өмнөговь</c:v>
                </c:pt>
                <c:pt idx="11">
                  <c:v>Дорноговь</c:v>
                </c:pt>
                <c:pt idx="12">
                  <c:v>Говь-Алтай</c:v>
                </c:pt>
                <c:pt idx="13">
                  <c:v>Дорнод</c:v>
                </c:pt>
                <c:pt idx="14">
                  <c:v>Дундговь</c:v>
                </c:pt>
                <c:pt idx="15">
                  <c:v>Булган</c:v>
                </c:pt>
                <c:pt idx="16">
                  <c:v>Хэнтий</c:v>
                </c:pt>
                <c:pt idx="17">
                  <c:v>Төв</c:v>
                </c:pt>
                <c:pt idx="18">
                  <c:v>Хөвсгөл</c:v>
                </c:pt>
                <c:pt idx="19">
                  <c:v>Ховд</c:v>
                </c:pt>
                <c:pt idx="20">
                  <c:v>Дархан-Уул</c:v>
                </c:pt>
              </c:strCache>
            </c:strRef>
          </c:cat>
          <c:val>
            <c:numRef>
              <c:f>Sheet5!$C$32:$C$52</c:f>
              <c:numCache>
                <c:formatCode>#,##0</c:formatCode>
                <c:ptCount val="21"/>
                <c:pt idx="0">
                  <c:v>118333</c:v>
                </c:pt>
                <c:pt idx="1">
                  <c:v>111375</c:v>
                </c:pt>
                <c:pt idx="2">
                  <c:v>109400</c:v>
                </c:pt>
                <c:pt idx="3">
                  <c:v>109125</c:v>
                </c:pt>
                <c:pt idx="4">
                  <c:v>108813</c:v>
                </c:pt>
                <c:pt idx="5">
                  <c:v>108750</c:v>
                </c:pt>
                <c:pt idx="6">
                  <c:v>108333</c:v>
                </c:pt>
                <c:pt idx="7">
                  <c:v>106444</c:v>
                </c:pt>
                <c:pt idx="8">
                  <c:v>103889</c:v>
                </c:pt>
                <c:pt idx="9">
                  <c:v>100000</c:v>
                </c:pt>
                <c:pt idx="10">
                  <c:v>99333</c:v>
                </c:pt>
                <c:pt idx="11">
                  <c:v>97000</c:v>
                </c:pt>
                <c:pt idx="12">
                  <c:v>95917</c:v>
                </c:pt>
                <c:pt idx="13">
                  <c:v>95000</c:v>
                </c:pt>
                <c:pt idx="14">
                  <c:v>90400</c:v>
                </c:pt>
                <c:pt idx="15">
                  <c:v>90000</c:v>
                </c:pt>
                <c:pt idx="16">
                  <c:v>88000</c:v>
                </c:pt>
                <c:pt idx="17">
                  <c:v>87500</c:v>
                </c:pt>
                <c:pt idx="18">
                  <c:v>76000</c:v>
                </c:pt>
                <c:pt idx="19">
                  <c:v>70000</c:v>
                </c:pt>
                <c:pt idx="20">
                  <c:v>11667</c:v>
                </c:pt>
              </c:numCache>
            </c:numRef>
          </c:val>
        </c:ser>
        <c:dLbls>
          <c:showLegendKey val="0"/>
          <c:showVal val="0"/>
          <c:showCatName val="0"/>
          <c:showSerName val="0"/>
          <c:showPercent val="0"/>
          <c:showBubbleSize val="0"/>
        </c:dLbls>
        <c:gapWidth val="150"/>
        <c:axId val="982920927"/>
        <c:axId val="982922367"/>
      </c:barChart>
      <c:catAx>
        <c:axId val="98292092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crossAx val="982922367"/>
        <c:crosses val="autoZero"/>
        <c:auto val="1"/>
        <c:lblAlgn val="ctr"/>
        <c:lblOffset val="100"/>
        <c:noMultiLvlLbl val="0"/>
      </c:catAx>
      <c:valAx>
        <c:axId val="9829223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crossAx val="982920927"/>
        <c:crosses val="autoZero"/>
        <c:crossBetween val="between"/>
      </c:valAx>
      <c:spPr>
        <a:noFill/>
        <a:ln>
          <a:noFill/>
        </a:ln>
        <a:effectLst/>
      </c:spPr>
    </c:plotArea>
    <c:plotVisOnly val="1"/>
    <c:dispBlanksAs val="gap"/>
    <c:showDLblsOverMax val="0"/>
  </c:chart>
  <c:spPr>
    <a:blipFill>
      <a:blip xmlns:r="http://schemas.openxmlformats.org/officeDocument/2006/relationships" r:embed="rId3"/>
      <a:tile tx="0" ty="0" sx="100000" sy="100000" flip="none" algn="tl"/>
    </a:blip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Sheet3!$B$4</c:f>
              <c:strCache>
                <c:ptCount val="1"/>
                <c:pt idx="0">
                  <c:v>2017</c:v>
                </c:pt>
              </c:strCache>
            </c:strRef>
          </c:tx>
          <c:spPr>
            <a:gradFill flip="none" rotWithShape="1">
              <a:gsLst>
                <a:gs pos="0">
                  <a:schemeClr val="tx2">
                    <a:lumMod val="20000"/>
                    <a:lumOff val="80000"/>
                  </a:schemeClr>
                </a:gs>
                <a:gs pos="41000">
                  <a:srgbClr val="00B0F0"/>
                </a:gs>
                <a:gs pos="83000">
                  <a:srgbClr val="002060"/>
                </a:gs>
                <a:gs pos="100000">
                  <a:schemeClr val="accent5">
                    <a:lumMod val="30000"/>
                    <a:lumOff val="70000"/>
                  </a:schemeClr>
                </a:gs>
              </a:gsLst>
              <a:lin ang="540000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Sheet3!$C$3:$F$3</c:f>
              <c:strCache>
                <c:ptCount val="4"/>
                <c:pt idx="0">
                  <c:v>Хялгас ялгах, тн</c:v>
                </c:pt>
                <c:pt idx="1">
                  <c:v>Ээрэх, тн</c:v>
                </c:pt>
                <c:pt idx="2">
                  <c:v>Нэхэх, мян.м</c:v>
                </c:pt>
                <c:pt idx="3">
                  <c:v>Сүлжих, мян.ш</c:v>
                </c:pt>
              </c:strCache>
            </c:strRef>
          </c:cat>
          <c:val>
            <c:numRef>
              <c:f>Sheet3!$C$4:$F$4</c:f>
              <c:numCache>
                <c:formatCode>General</c:formatCode>
                <c:ptCount val="4"/>
                <c:pt idx="0">
                  <c:v>4350</c:v>
                </c:pt>
                <c:pt idx="1">
                  <c:v>1680</c:v>
                </c:pt>
                <c:pt idx="2">
                  <c:v>2000</c:v>
                </c:pt>
                <c:pt idx="3">
                  <c:v>2800</c:v>
                </c:pt>
              </c:numCache>
            </c:numRef>
          </c:val>
        </c:ser>
        <c:ser>
          <c:idx val="1"/>
          <c:order val="1"/>
          <c:tx>
            <c:strRef>
              <c:f>Sheet3!$B$5</c:f>
              <c:strCache>
                <c:ptCount val="1"/>
                <c:pt idx="0">
                  <c:v>2019</c:v>
                </c:pt>
              </c:strCache>
            </c:strRef>
          </c:tx>
          <c:spPr>
            <a:gradFill>
              <a:gsLst>
                <a:gs pos="0">
                  <a:srgbClr val="FFFF00"/>
                </a:gs>
                <a:gs pos="47000">
                  <a:schemeClr val="accent6">
                    <a:lumMod val="60000"/>
                    <a:lumOff val="40000"/>
                  </a:schemeClr>
                </a:gs>
                <a:gs pos="83000">
                  <a:srgbClr val="FF0000"/>
                </a:gs>
                <a:gs pos="100000">
                  <a:srgbClr val="C00000"/>
                </a:gs>
              </a:gsLst>
              <a:lin ang="5400000" scaled="1"/>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Sheet3!$C$3:$F$3</c:f>
              <c:strCache>
                <c:ptCount val="4"/>
                <c:pt idx="0">
                  <c:v>Хялгас ялгах, тн</c:v>
                </c:pt>
                <c:pt idx="1">
                  <c:v>Ээрэх, тн</c:v>
                </c:pt>
                <c:pt idx="2">
                  <c:v>Нэхэх, мян.м</c:v>
                </c:pt>
                <c:pt idx="3">
                  <c:v>Сүлжих, мян.ш</c:v>
                </c:pt>
              </c:strCache>
            </c:strRef>
          </c:cat>
          <c:val>
            <c:numRef>
              <c:f>Sheet3!$C$5:$F$5</c:f>
              <c:numCache>
                <c:formatCode>General</c:formatCode>
                <c:ptCount val="4"/>
                <c:pt idx="0">
                  <c:v>5827</c:v>
                </c:pt>
                <c:pt idx="1">
                  <c:v>2278</c:v>
                </c:pt>
                <c:pt idx="2">
                  <c:v>2329</c:v>
                </c:pt>
                <c:pt idx="3">
                  <c:v>4500</c:v>
                </c:pt>
              </c:numCache>
            </c:numRef>
          </c:val>
        </c:ser>
        <c:dLbls>
          <c:showLegendKey val="0"/>
          <c:showVal val="1"/>
          <c:showCatName val="0"/>
          <c:showSerName val="0"/>
          <c:showPercent val="0"/>
          <c:showBubbleSize val="0"/>
        </c:dLbls>
        <c:gapWidth val="150"/>
        <c:axId val="1536019744"/>
        <c:axId val="1536004864"/>
      </c:barChart>
      <c:catAx>
        <c:axId val="15360197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p>
        </c:txPr>
        <c:crossAx val="1536004864"/>
        <c:crosses val="autoZero"/>
        <c:auto val="1"/>
        <c:lblAlgn val="ctr"/>
        <c:lblOffset val="100"/>
        <c:noMultiLvlLbl val="0"/>
      </c:catAx>
      <c:valAx>
        <c:axId val="1536004864"/>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536019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legend>
    <c:plotVisOnly val="1"/>
    <c:dispBlanksAs val="gap"/>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Sheet3!$K$4</c:f>
              <c:strCache>
                <c:ptCount val="1"/>
                <c:pt idx="0">
                  <c:v>Суурилагдсан хүчин чадал</c:v>
                </c:pt>
              </c:strCache>
            </c:strRef>
          </c:tx>
          <c:spPr>
            <a:gradFill flip="none" rotWithShape="1">
              <a:gsLst>
                <a:gs pos="53000">
                  <a:schemeClr val="accent2">
                    <a:lumMod val="60000"/>
                    <a:lumOff val="40000"/>
                  </a:schemeClr>
                </a:gs>
                <a:gs pos="0">
                  <a:srgbClr val="FFFF00"/>
                </a:gs>
                <a:gs pos="83000">
                  <a:srgbClr val="FF0000"/>
                </a:gs>
                <a:gs pos="83000">
                  <a:srgbClr val="C00000"/>
                </a:gs>
                <a:gs pos="100000">
                  <a:srgbClr val="FF0000"/>
                </a:gs>
              </a:gsLst>
              <a:lin ang="5400000" scaled="1"/>
              <a:tileRect/>
            </a:gra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Sheet3!$L$3:$P$3</c:f>
              <c:strCache>
                <c:ptCount val="5"/>
                <c:pt idx="0">
                  <c:v>Хялгас ялгах,
 тн</c:v>
                </c:pt>
                <c:pt idx="1">
                  <c:v>Ээрэх, 
тн</c:v>
                </c:pt>
                <c:pt idx="2">
                  <c:v>Нэхэх, 
мян.м</c:v>
                </c:pt>
                <c:pt idx="3">
                  <c:v>Сүлжих, 
мян.ш</c:v>
                </c:pt>
                <c:pt idx="4">
                  <c:v>Угаах
тн
</c:v>
                </c:pt>
              </c:strCache>
            </c:strRef>
          </c:cat>
          <c:val>
            <c:numRef>
              <c:f>Sheet3!$L$4:$P$4</c:f>
              <c:numCache>
                <c:formatCode>General</c:formatCode>
                <c:ptCount val="5"/>
                <c:pt idx="0">
                  <c:v>5827</c:v>
                </c:pt>
                <c:pt idx="1">
                  <c:v>2278</c:v>
                </c:pt>
                <c:pt idx="2">
                  <c:v>2329</c:v>
                </c:pt>
                <c:pt idx="3">
                  <c:v>4500</c:v>
                </c:pt>
                <c:pt idx="4">
                  <c:v>54310</c:v>
                </c:pt>
              </c:numCache>
            </c:numRef>
          </c:val>
        </c:ser>
        <c:ser>
          <c:idx val="1"/>
          <c:order val="1"/>
          <c:tx>
            <c:strRef>
              <c:f>Sheet3!$K$5</c:f>
              <c:strCache>
                <c:ptCount val="1"/>
                <c:pt idx="0">
                  <c:v>Хүчин чадал ашиглалт</c:v>
                </c:pt>
              </c:strCache>
            </c:strRef>
          </c:tx>
          <c:spPr>
            <a:gradFill>
              <a:gsLst>
                <a:gs pos="0">
                  <a:schemeClr val="accent6">
                    <a:lumMod val="5000"/>
                    <a:lumOff val="95000"/>
                  </a:schemeClr>
                </a:gs>
                <a:gs pos="34000">
                  <a:schemeClr val="accent6">
                    <a:lumMod val="40000"/>
                    <a:lumOff val="60000"/>
                  </a:schemeClr>
                </a:gs>
                <a:gs pos="83000">
                  <a:schemeClr val="accent6">
                    <a:lumMod val="60000"/>
                    <a:lumOff val="40000"/>
                  </a:schemeClr>
                </a:gs>
                <a:gs pos="100000">
                  <a:schemeClr val="accent6">
                    <a:lumMod val="75000"/>
                  </a:schemeClr>
                </a:gs>
              </a:gsLst>
              <a:lin ang="5400000" scaled="1"/>
            </a:gra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Sheet3!$L$3:$P$3</c:f>
              <c:strCache>
                <c:ptCount val="5"/>
                <c:pt idx="0">
                  <c:v>Хялгас ялгах,
 тн</c:v>
                </c:pt>
                <c:pt idx="1">
                  <c:v>Ээрэх, 
тн</c:v>
                </c:pt>
                <c:pt idx="2">
                  <c:v>Нэхэх, 
мян.м</c:v>
                </c:pt>
                <c:pt idx="3">
                  <c:v>Сүлжих, 
мян.ш</c:v>
                </c:pt>
                <c:pt idx="4">
                  <c:v>Угаах
тн
</c:v>
                </c:pt>
              </c:strCache>
            </c:strRef>
          </c:cat>
          <c:val>
            <c:numRef>
              <c:f>Sheet3!$L$5:$P$5</c:f>
              <c:numCache>
                <c:formatCode>0</c:formatCode>
                <c:ptCount val="5"/>
                <c:pt idx="0">
                  <c:v>1520</c:v>
                </c:pt>
                <c:pt idx="1">
                  <c:v>717</c:v>
                </c:pt>
                <c:pt idx="2">
                  <c:v>644</c:v>
                </c:pt>
                <c:pt idx="3">
                  <c:v>2976</c:v>
                </c:pt>
                <c:pt idx="4">
                  <c:v>13519</c:v>
                </c:pt>
              </c:numCache>
            </c:numRef>
          </c:val>
        </c:ser>
        <c:ser>
          <c:idx val="2"/>
          <c:order val="2"/>
          <c:tx>
            <c:strRef>
              <c:f>Sheet3!$K$6</c:f>
              <c:strCache>
                <c:ptCount val="1"/>
                <c:pt idx="0">
                  <c:v>Хувь</c:v>
                </c:pt>
              </c:strCache>
            </c:strRef>
          </c:tx>
          <c:spPr>
            <a:solidFill>
              <a:srgbClr val="FF0000">
                <a:alpha val="85000"/>
              </a:srgbClr>
            </a:solidFill>
            <a:ln w="9525" cap="flat" cmpd="sng" algn="ctr">
              <a:solidFill>
                <a:schemeClr val="lt1">
                  <a:alpha val="50000"/>
                </a:schemeClr>
              </a:solidFill>
              <a:round/>
            </a:ln>
            <a:effectLst/>
          </c:spPr>
          <c:invertIfNegative val="0"/>
          <c:dPt>
            <c:idx val="4"/>
            <c:invertIfNegative val="0"/>
            <c:bubble3D val="0"/>
            <c:sp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9525" cap="flat" cmpd="sng" algn="ctr">
                <a:solidFill>
                  <a:schemeClr val="lt1">
                    <a:alpha val="50000"/>
                  </a:schemeClr>
                </a:solidFill>
                <a:round/>
              </a:ln>
              <a:effectLst/>
            </c:spPr>
          </c:dPt>
          <c:dLbls>
            <c:dLbl>
              <c:idx val="0"/>
              <c:layout>
                <c:manualLayout>
                  <c:x val="0"/>
                  <c:y val="0.263888888888889"/>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0.27314814814814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0.27314814814814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0.33333333333333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0370135052832e-16"/>
                  <c:y val="0.27777777777777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noFill/>
                    </a:ln>
                    <a:effectLst/>
                  </c:spPr>
                </c15:leaderLines>
              </c:ext>
            </c:extLst>
          </c:dLbls>
          <c:cat>
            <c:strRef>
              <c:f>Sheet3!$L$3:$P$3</c:f>
              <c:strCache>
                <c:ptCount val="5"/>
                <c:pt idx="0">
                  <c:v>Хялгас ялгах,
 тн</c:v>
                </c:pt>
                <c:pt idx="1">
                  <c:v>Ээрэх, 
тн</c:v>
                </c:pt>
                <c:pt idx="2">
                  <c:v>Нэхэх, 
мян.м</c:v>
                </c:pt>
                <c:pt idx="3">
                  <c:v>Сүлжих, 
мян.ш</c:v>
                </c:pt>
                <c:pt idx="4">
                  <c:v>Угаах
тн
</c:v>
                </c:pt>
              </c:strCache>
            </c:strRef>
          </c:cat>
          <c:val>
            <c:numRef>
              <c:f>Sheet3!$L$6:$P$6</c:f>
              <c:numCache>
                <c:formatCode>0%</c:formatCode>
                <c:ptCount val="5"/>
                <c:pt idx="0">
                  <c:v>0.26</c:v>
                </c:pt>
                <c:pt idx="1" c:formatCode="0.00%">
                  <c:v>0.314</c:v>
                </c:pt>
                <c:pt idx="2" c:formatCode="0.00%">
                  <c:v>0.276</c:v>
                </c:pt>
                <c:pt idx="3" c:formatCode="0.00%">
                  <c:v>0.661</c:v>
                </c:pt>
                <c:pt idx="4" c:formatCode="0.00%">
                  <c:v>0.248</c:v>
                </c:pt>
              </c:numCache>
            </c:numRef>
          </c:val>
        </c:ser>
        <c:dLbls>
          <c:showLegendKey val="0"/>
          <c:showVal val="1"/>
          <c:showCatName val="0"/>
          <c:showSerName val="0"/>
          <c:showPercent val="0"/>
          <c:showBubbleSize val="0"/>
        </c:dLbls>
        <c:gapWidth val="150"/>
        <c:overlap val="100"/>
        <c:axId val="1536025504"/>
        <c:axId val="1536016384"/>
      </c:barChart>
      <c:catAx>
        <c:axId val="153602550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lang="zh-CN" sz="900" b="1" i="0" u="none" strike="noStrike" kern="1200" cap="all" baseline="0">
                <a:solidFill>
                  <a:srgbClr val="002060"/>
                </a:solidFill>
                <a:latin typeface="+mn-lt"/>
                <a:ea typeface="+mn-ea"/>
                <a:cs typeface="+mn-cs"/>
              </a:defRPr>
            </a:pPr>
          </a:p>
        </c:txPr>
        <c:crossAx val="1536016384"/>
        <c:crosses val="autoZero"/>
        <c:auto val="1"/>
        <c:lblAlgn val="ctr"/>
        <c:lblOffset val="100"/>
        <c:noMultiLvlLbl val="0"/>
      </c:catAx>
      <c:valAx>
        <c:axId val="153601638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dk1">
                    <a:lumMod val="75000"/>
                    <a:lumOff val="25000"/>
                  </a:schemeClr>
                </a:solidFill>
                <a:latin typeface="+mn-lt"/>
                <a:ea typeface="+mn-ea"/>
                <a:cs typeface="+mn-cs"/>
              </a:defRPr>
            </a:pPr>
          </a:p>
        </c:txPr>
        <c:crossAx val="1536025504"/>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lang="zh-CN" sz="900" b="1" i="0" u="none" strike="noStrike" kern="1200" baseline="0">
              <a:solidFill>
                <a:srgbClr val="002060"/>
              </a:solidFill>
              <a:latin typeface="+mn-lt"/>
              <a:ea typeface="+mn-ea"/>
              <a:cs typeface="+mn-cs"/>
            </a:defRPr>
          </a:pPr>
        </a:p>
      </c:txPr>
    </c:legend>
    <c:plotVisOnly val="1"/>
    <c:dispBlanksAs val="gap"/>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spPr>
            <a:ln w="60325" cap="rnd">
              <a:solidFill>
                <a:srgbClr val="FF0000"/>
              </a:solidFill>
              <a:round/>
            </a:ln>
            <a:effectLst/>
          </c:spPr>
          <c:marker>
            <c:symbol val="diamond"/>
            <c:size val="6"/>
            <c:spPr>
              <a:solidFill>
                <a:schemeClr val="accent1"/>
              </a:solidFill>
              <a:ln w="9525">
                <a:solidFill>
                  <a:schemeClr val="accent1"/>
                </a:solidFill>
                <a:round/>
              </a:ln>
              <a:effectLst/>
            </c:spPr>
          </c:marker>
          <c:dLbls>
            <c:dLbl>
              <c:idx val="0"/>
              <c:layout>
                <c:manualLayout>
                  <c:x val="-0.0503333333333333"/>
                  <c:y val="0.0879629629629629"/>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31111111111111"/>
                  <c:y val="-0.060185185185185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503333333333333"/>
                  <c:y val="-0.069444444444444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31111111111111"/>
                  <c:y val="0.07407407407407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753333333333333"/>
                  <c:y val="-0.06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503333333333333"/>
                  <c:y val="-0.06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503333333333334"/>
                  <c:y val="0.083333333333333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Sheet7!$E$9:$K$9</c:f>
              <c:numCache>
                <c:formatCode>General</c:formatCode>
                <c:ptCount val="7"/>
                <c:pt idx="0">
                  <c:v>2015</c:v>
                </c:pt>
                <c:pt idx="1">
                  <c:v>2016</c:v>
                </c:pt>
                <c:pt idx="2">
                  <c:v>2017</c:v>
                </c:pt>
                <c:pt idx="3">
                  <c:v>2018</c:v>
                </c:pt>
                <c:pt idx="4">
                  <c:v>2019</c:v>
                </c:pt>
                <c:pt idx="5">
                  <c:v>2020</c:v>
                </c:pt>
                <c:pt idx="6">
                  <c:v>2021</c:v>
                </c:pt>
              </c:numCache>
            </c:numRef>
          </c:cat>
          <c:val>
            <c:numRef>
              <c:f>Sheet7!$E$10:$K$10</c:f>
              <c:numCache>
                <c:formatCode>0</c:formatCode>
                <c:ptCount val="7"/>
                <c:pt idx="0">
                  <c:v>4988.215</c:v>
                </c:pt>
                <c:pt idx="1">
                  <c:v>5413.452</c:v>
                </c:pt>
                <c:pt idx="2">
                  <c:v>5409.6525</c:v>
                </c:pt>
                <c:pt idx="3">
                  <c:v>5286.60819</c:v>
                </c:pt>
                <c:pt idx="4">
                  <c:v>5688.703</c:v>
                </c:pt>
                <c:pt idx="5">
                  <c:v>6339.83135</c:v>
                </c:pt>
                <c:pt idx="6">
                  <c:v>6026.8522</c:v>
                </c:pt>
              </c:numCache>
            </c:numRef>
          </c:val>
          <c:smooth val="0"/>
        </c:ser>
        <c:dLbls>
          <c:showLegendKey val="0"/>
          <c:showVal val="1"/>
          <c:showCatName val="0"/>
          <c:showSerName val="0"/>
          <c:showPercent val="0"/>
          <c:showBubbleSize val="0"/>
        </c:dLbls>
        <c:marker val="1"/>
        <c:smooth val="0"/>
        <c:axId val="1258946752"/>
        <c:axId val="1258942912"/>
      </c:lineChart>
      <c:catAx>
        <c:axId val="1258946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1" i="0" u="none" strike="noStrike" kern="1200" cap="all" spc="120" normalizeH="0" baseline="0">
                <a:solidFill>
                  <a:srgbClr val="002060"/>
                </a:solidFill>
                <a:latin typeface="Times New Roman" panose="02020603050405020304" pitchFamily="18" charset="0"/>
                <a:ea typeface="+mn-ea"/>
                <a:cs typeface="Times New Roman" panose="02020603050405020304" pitchFamily="18" charset="0"/>
              </a:defRPr>
            </a:pPr>
          </a:p>
        </c:txPr>
        <c:crossAx val="1258942912"/>
        <c:crosses val="autoZero"/>
        <c:auto val="1"/>
        <c:lblAlgn val="ctr"/>
        <c:lblOffset val="100"/>
        <c:noMultiLvlLbl val="0"/>
      </c:catAx>
      <c:valAx>
        <c:axId val="1258942912"/>
        <c:scaling>
          <c:orientation val="minMax"/>
        </c:scaling>
        <c:delete val="1"/>
        <c:axPos val="l"/>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258946752"/>
        <c:crosses val="autoZero"/>
        <c:crossBetween val="between"/>
      </c:valAx>
      <c:spPr>
        <a:noFill/>
        <a:ln>
          <a:noFill/>
        </a:ln>
        <a:effectLst/>
      </c:spPr>
    </c:plotArea>
    <c:plotVisOnly val="1"/>
    <c:dispBlanksAs val="zero"/>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spPr>
            <a:ln w="60325" cap="rnd">
              <a:solidFill>
                <a:srgbClr val="FF0000"/>
              </a:solidFill>
              <a:round/>
            </a:ln>
            <a:effectLst>
              <a:outerShdw dist="25400" dir="2700000" algn="tl" rotWithShape="0">
                <a:schemeClr val="accent1"/>
              </a:outerShdw>
            </a:effectLst>
          </c:spPr>
          <c:marker>
            <c:symbol val="none"/>
          </c:marker>
          <c:dLbls>
            <c:dLbl>
              <c:idx val="0"/>
              <c:layout>
                <c:manualLayout>
                  <c:x val="-0.0550679498396034"/>
                  <c:y val="0.0972222222222221"/>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50679498396034"/>
                  <c:y val="0.087962962962963"/>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575370856420725"/>
                  <c:y val="0.0925925925925926"/>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6494449304948"/>
                  <c:y val="0.115740740740741"/>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575370856420725"/>
                  <c:y val="-0.0509259259259259"/>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550679498396034"/>
                  <c:y val="0.0925925925925926"/>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507524059492563"/>
                  <c:y val="-0.0833333333333333"/>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rgbClr val="002060"/>
                      </a:solidFill>
                      <a:latin typeface="+mn-lt"/>
                      <a:ea typeface="+mn-ea"/>
                      <a:cs typeface="+mn-cs"/>
                    </a:defRPr>
                  </a:pPr>
                </a:p>
              </c:txPr>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rgbClr val="002060"/>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accent1">
                          <a:lumMod val="60000"/>
                          <a:lumOff val="40000"/>
                        </a:schemeClr>
                      </a:solidFill>
                    </a:ln>
                    <a:effectLst/>
                  </c:spPr>
                </c15:leaderLines>
              </c:ext>
            </c:extLst>
          </c:dLbls>
          <c:cat>
            <c:numRef>
              <c:f>Sheet7!$K$8:$Q$8</c:f>
              <c:numCache>
                <c:formatCode>General</c:formatCode>
                <c:ptCount val="7"/>
                <c:pt idx="0">
                  <c:v>2015</c:v>
                </c:pt>
                <c:pt idx="1">
                  <c:v>2016</c:v>
                </c:pt>
                <c:pt idx="2">
                  <c:v>2017</c:v>
                </c:pt>
                <c:pt idx="3">
                  <c:v>2018</c:v>
                </c:pt>
                <c:pt idx="4">
                  <c:v>2019</c:v>
                </c:pt>
                <c:pt idx="5">
                  <c:v>2020</c:v>
                </c:pt>
                <c:pt idx="6">
                  <c:v>2021</c:v>
                </c:pt>
              </c:numCache>
            </c:numRef>
          </c:cat>
          <c:val>
            <c:numRef>
              <c:f>Sheet7!$K$9:$Q$9</c:f>
              <c:numCache>
                <c:formatCode>#,##0</c:formatCode>
                <c:ptCount val="7"/>
                <c:pt idx="0">
                  <c:v>197181</c:v>
                </c:pt>
                <c:pt idx="1">
                  <c:v>192534.6</c:v>
                </c:pt>
                <c:pt idx="2">
                  <c:v>205639.5</c:v>
                </c:pt>
                <c:pt idx="3">
                  <c:v>251956.169033</c:v>
                </c:pt>
                <c:pt idx="4">
                  <c:v>283289.7</c:v>
                </c:pt>
                <c:pt idx="5">
                  <c:v>185313.1</c:v>
                </c:pt>
                <c:pt idx="6">
                  <c:v>253646.352555</c:v>
                </c:pt>
              </c:numCache>
            </c:numRef>
          </c:val>
          <c:smooth val="0"/>
        </c:ser>
        <c:dLbls>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marker val="0"/>
        <c:smooth val="0"/>
        <c:axId val="1258927216"/>
        <c:axId val="1258943872"/>
      </c:lineChart>
      <c:catAx>
        <c:axId val="12589272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1" i="0" u="none" strike="noStrike" kern="1200" spc="30" baseline="0">
                <a:solidFill>
                  <a:srgbClr val="002060"/>
                </a:solidFill>
                <a:latin typeface="+mn-lt"/>
                <a:ea typeface="+mn-ea"/>
                <a:cs typeface="+mn-cs"/>
              </a:defRPr>
            </a:pPr>
          </a:p>
        </c:txPr>
        <c:crossAx val="1258943872"/>
        <c:crosses val="autoZero"/>
        <c:auto val="1"/>
        <c:lblAlgn val="ctr"/>
        <c:lblOffset val="100"/>
        <c:noMultiLvlLbl val="0"/>
      </c:catAx>
      <c:valAx>
        <c:axId val="1258943872"/>
        <c:scaling>
          <c:orientation val="minMax"/>
        </c:scaling>
        <c:delete val="1"/>
        <c:axPos val="l"/>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lt1"/>
                </a:solidFill>
                <a:latin typeface="+mn-lt"/>
                <a:ea typeface="+mn-ea"/>
                <a:cs typeface="+mn-cs"/>
              </a:defRPr>
            </a:pPr>
          </a:p>
        </c:txPr>
        <c:crossAx val="1258927216"/>
        <c:crosses val="autoZero"/>
        <c:crossBetween val="between"/>
      </c:valAx>
      <c:spPr>
        <a:noFill/>
        <a:ln>
          <a:noFill/>
        </a:ln>
        <a:effectLst/>
      </c:spPr>
    </c:plotArea>
    <c:plotVisOnly val="1"/>
    <c:dispBlanksAs val="zero"/>
    <c:showDLblsOverMax val="0"/>
  </c:chart>
  <c:spPr>
    <a:blipFill>
      <a:blip xmlns:r="http://schemas.openxmlformats.org/officeDocument/2006/relationships" r:embed="rId3"/>
      <a:tile tx="0" ty="0" sx="100000" sy="100000" flip="none" algn="tl"/>
    </a:blipFill>
    <a:ln w="12700" cap="flat" cmpd="sng" algn="ctr">
      <a:solidFill>
        <a:schemeClr val="accent1"/>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5B04D12-3900-4C88-B3C8-5BE1840E7F8D}" type="doc">
      <dgm:prSet loTypeId="urn:microsoft.com/office/officeart/2005/8/layout/chevron1" loCatId="process" qsTypeId="urn:microsoft.com/office/officeart/2005/8/quickstyle/simple1" qsCatId="simple" csTypeId="urn:microsoft.com/office/officeart/2005/8/colors/accent1_2" csCatId="accent1" phldr="1"/>
      <dgm:spPr/>
    </dgm:pt>
    <dgm:pt modelId="{53D83EF1-8CBC-4B5C-BEF0-6EA535C2FD25}">
      <dgm:prSet phldrT="[Text]"/>
      <dgm:spPr/>
      <dgm:t>
        <a:bodyPr/>
        <a:lstStyle/>
        <a:p>
          <a:r>
            <a:rPr lang="en-US" dirty="0"/>
            <a:t>Бүдүүвтэр ноос </a:t>
          </a:r>
        </a:p>
        <a:p>
          <a:r>
            <a:rPr lang="en-US" dirty="0"/>
            <a:t>4₮-6.3₮</a:t>
          </a:r>
        </a:p>
      </dgm:t>
    </dgm:pt>
    <dgm:pt modelId="{6A73E69A-D0AE-4164-BD75-C1D0EDE5E6CF}" cxnId="{3B5424C1-F37E-41E0-926C-E8A732CDEC3F}" type="parTrans">
      <dgm:prSet/>
      <dgm:spPr/>
      <dgm:t>
        <a:bodyPr/>
        <a:lstStyle/>
        <a:p>
          <a:endParaRPr lang="en-US"/>
        </a:p>
      </dgm:t>
    </dgm:pt>
    <dgm:pt modelId="{D12EAD39-598E-4F8F-A716-631F435C9B02}" cxnId="{3B5424C1-F37E-41E0-926C-E8A732CDEC3F}" type="sibTrans">
      <dgm:prSet/>
      <dgm:spPr/>
      <dgm:t>
        <a:bodyPr/>
        <a:lstStyle/>
        <a:p>
          <a:endParaRPr lang="en-US"/>
        </a:p>
      </dgm:t>
    </dgm:pt>
    <dgm:pt modelId="{754426F7-A986-44C2-BBAD-66D4CE8CC8D8}">
      <dgm:prSet phldrT="[Text]"/>
      <dgm:spPr/>
      <dgm:t>
        <a:bodyPr/>
        <a:lstStyle/>
        <a:p>
          <a:r>
            <a:rPr lang="en-US" dirty="0"/>
            <a:t>Бүдүүн ноос </a:t>
          </a:r>
        </a:p>
        <a:p>
          <a:r>
            <a:rPr lang="en-US" dirty="0"/>
            <a:t>1.7₮-3.5₮</a:t>
          </a:r>
          <a:endParaRPr lang="en-US" dirty="0"/>
        </a:p>
      </dgm:t>
    </dgm:pt>
    <dgm:pt modelId="{15CB32D1-D534-4D39-81F2-D14A4F3A3910}" cxnId="{B8C0041D-36F4-4958-A05D-38D31ED4FEAD}" type="parTrans">
      <dgm:prSet/>
      <dgm:spPr/>
      <dgm:t>
        <a:bodyPr/>
        <a:lstStyle/>
        <a:p>
          <a:endParaRPr lang="en-US"/>
        </a:p>
      </dgm:t>
    </dgm:pt>
    <dgm:pt modelId="{E3E3FC2C-F7AF-4680-BDDD-A43397FDC12C}" cxnId="{B8C0041D-36F4-4958-A05D-38D31ED4FEAD}" type="sibTrans">
      <dgm:prSet/>
      <dgm:spPr/>
      <dgm:t>
        <a:bodyPr/>
        <a:lstStyle/>
        <a:p>
          <a:endParaRPr lang="en-US"/>
        </a:p>
      </dgm:t>
    </dgm:pt>
    <dgm:pt modelId="{FC472CE6-B87C-4A27-A93E-24721A48CF23}">
      <dgm:prSet/>
      <dgm:spPr/>
      <dgm:t>
        <a:bodyPr/>
        <a:lstStyle/>
        <a:p>
          <a:r>
            <a:rPr lang="en-US" dirty="0"/>
            <a:t>Нарийвтар ноос </a:t>
          </a:r>
        </a:p>
        <a:p>
          <a:r>
            <a:rPr lang="en-US" dirty="0"/>
            <a:t>3.4₮-11.20₮</a:t>
          </a:r>
        </a:p>
      </dgm:t>
    </dgm:pt>
    <dgm:pt modelId="{D7E505A7-674A-4098-8B4E-59EE2331BBE4}" cxnId="{7FA1F07A-FBBC-4925-82F6-26AD14A5D461}" type="parTrans">
      <dgm:prSet/>
      <dgm:spPr/>
      <dgm:t>
        <a:bodyPr/>
        <a:lstStyle/>
        <a:p>
          <a:endParaRPr lang="en-US"/>
        </a:p>
      </dgm:t>
    </dgm:pt>
    <dgm:pt modelId="{B08B68DA-80A0-4DB7-9119-F8BC2684ADB4}" cxnId="{7FA1F07A-FBBC-4925-82F6-26AD14A5D461}" type="sibTrans">
      <dgm:prSet/>
      <dgm:spPr/>
      <dgm:t>
        <a:bodyPr/>
        <a:lstStyle/>
        <a:p>
          <a:endParaRPr lang="en-US"/>
        </a:p>
      </dgm:t>
    </dgm:pt>
    <dgm:pt modelId="{3BDE0A2E-B5EB-497D-917D-F045E4569E0B}" type="pres">
      <dgm:prSet presAssocID="{E5B04D12-3900-4C88-B3C8-5BE1840E7F8D}" presName="Name0" presStyleCnt="0">
        <dgm:presLayoutVars>
          <dgm:dir/>
          <dgm:animLvl val="lvl"/>
          <dgm:resizeHandles val="exact"/>
        </dgm:presLayoutVars>
      </dgm:prSet>
      <dgm:spPr/>
    </dgm:pt>
    <dgm:pt modelId="{973C2CC1-7B5B-45AD-825E-A3DEF4E81216}" type="pres">
      <dgm:prSet presAssocID="{FC472CE6-B87C-4A27-A93E-24721A48CF23}" presName="parTxOnly" presStyleLbl="node1" presStyleIdx="0" presStyleCnt="3">
        <dgm:presLayoutVars>
          <dgm:chMax val="0"/>
          <dgm:chPref val="0"/>
          <dgm:bulletEnabled val="1"/>
        </dgm:presLayoutVars>
      </dgm:prSet>
      <dgm:spPr/>
    </dgm:pt>
    <dgm:pt modelId="{E27C6F35-1BA7-4AF2-AE70-089A1E9E449E}" type="pres">
      <dgm:prSet presAssocID="{B08B68DA-80A0-4DB7-9119-F8BC2684ADB4}" presName="parTxOnlySpace" presStyleCnt="0"/>
      <dgm:spPr/>
    </dgm:pt>
    <dgm:pt modelId="{0AA6D5A2-00D5-451E-A242-69D7654F0913}" type="pres">
      <dgm:prSet presAssocID="{53D83EF1-8CBC-4B5C-BEF0-6EA535C2FD25}" presName="parTxOnly" presStyleLbl="node1" presStyleIdx="1" presStyleCnt="3">
        <dgm:presLayoutVars>
          <dgm:chMax val="0"/>
          <dgm:chPref val="0"/>
          <dgm:bulletEnabled val="1"/>
        </dgm:presLayoutVars>
      </dgm:prSet>
      <dgm:spPr/>
    </dgm:pt>
    <dgm:pt modelId="{AF9E8937-3D95-43EE-A293-B15CA1E1B1D3}" type="pres">
      <dgm:prSet presAssocID="{D12EAD39-598E-4F8F-A716-631F435C9B02}" presName="parTxOnlySpace" presStyleCnt="0"/>
      <dgm:spPr/>
    </dgm:pt>
    <dgm:pt modelId="{B8C189FE-961C-4F84-9A05-A55F0D8C1134}" type="pres">
      <dgm:prSet presAssocID="{754426F7-A986-44C2-BBAD-66D4CE8CC8D8}" presName="parTxOnly" presStyleLbl="node1" presStyleIdx="2" presStyleCnt="3">
        <dgm:presLayoutVars>
          <dgm:chMax val="0"/>
          <dgm:chPref val="0"/>
          <dgm:bulletEnabled val="1"/>
        </dgm:presLayoutVars>
      </dgm:prSet>
      <dgm:spPr/>
    </dgm:pt>
  </dgm:ptLst>
  <dgm:cxnLst>
    <dgm:cxn modelId="{3D9A8C14-6E2C-402B-9749-04060CA4AC36}" type="presOf" srcId="{E5B04D12-3900-4C88-B3C8-5BE1840E7F8D}" destId="{3BDE0A2E-B5EB-497D-917D-F045E4569E0B}" srcOrd="0" destOrd="0" presId="urn:microsoft.com/office/officeart/2005/8/layout/chevron1"/>
    <dgm:cxn modelId="{B8C0041D-36F4-4958-A05D-38D31ED4FEAD}" srcId="{E5B04D12-3900-4C88-B3C8-5BE1840E7F8D}" destId="{754426F7-A986-44C2-BBAD-66D4CE8CC8D8}" srcOrd="2" destOrd="0" parTransId="{15CB32D1-D534-4D39-81F2-D14A4F3A3910}" sibTransId="{E3E3FC2C-F7AF-4680-BDDD-A43397FDC12C}"/>
    <dgm:cxn modelId="{0F2F5047-020C-46E8-8057-72628D711F64}" type="presOf" srcId="{53D83EF1-8CBC-4B5C-BEF0-6EA535C2FD25}" destId="{0AA6D5A2-00D5-451E-A242-69D7654F0913}" srcOrd="0" destOrd="0" presId="urn:microsoft.com/office/officeart/2005/8/layout/chevron1"/>
    <dgm:cxn modelId="{D895754B-96BA-49F9-969C-FB670AB0138B}" type="presOf" srcId="{FC472CE6-B87C-4A27-A93E-24721A48CF23}" destId="{973C2CC1-7B5B-45AD-825E-A3DEF4E81216}" srcOrd="0" destOrd="0" presId="urn:microsoft.com/office/officeart/2005/8/layout/chevron1"/>
    <dgm:cxn modelId="{D263A253-71C8-4665-B32B-842D170BD8E6}" type="presOf" srcId="{754426F7-A986-44C2-BBAD-66D4CE8CC8D8}" destId="{B8C189FE-961C-4F84-9A05-A55F0D8C1134}" srcOrd="0" destOrd="0" presId="urn:microsoft.com/office/officeart/2005/8/layout/chevron1"/>
    <dgm:cxn modelId="{7FA1F07A-FBBC-4925-82F6-26AD14A5D461}" srcId="{E5B04D12-3900-4C88-B3C8-5BE1840E7F8D}" destId="{FC472CE6-B87C-4A27-A93E-24721A48CF23}" srcOrd="0" destOrd="0" parTransId="{D7E505A7-674A-4098-8B4E-59EE2331BBE4}" sibTransId="{B08B68DA-80A0-4DB7-9119-F8BC2684ADB4}"/>
    <dgm:cxn modelId="{3B5424C1-F37E-41E0-926C-E8A732CDEC3F}" srcId="{E5B04D12-3900-4C88-B3C8-5BE1840E7F8D}" destId="{53D83EF1-8CBC-4B5C-BEF0-6EA535C2FD25}" srcOrd="1" destOrd="0" parTransId="{6A73E69A-D0AE-4164-BD75-C1D0EDE5E6CF}" sibTransId="{D12EAD39-598E-4F8F-A716-631F435C9B02}"/>
    <dgm:cxn modelId="{34FAB46A-2CE3-462C-B452-AC9E3CB2E1C6}" type="presParOf" srcId="{3BDE0A2E-B5EB-497D-917D-F045E4569E0B}" destId="{973C2CC1-7B5B-45AD-825E-A3DEF4E81216}" srcOrd="0" destOrd="0" presId="urn:microsoft.com/office/officeart/2005/8/layout/chevron1"/>
    <dgm:cxn modelId="{721C39BA-B936-4D82-A4CB-5C754438517B}" type="presParOf" srcId="{3BDE0A2E-B5EB-497D-917D-F045E4569E0B}" destId="{E27C6F35-1BA7-4AF2-AE70-089A1E9E449E}" srcOrd="1" destOrd="0" presId="urn:microsoft.com/office/officeart/2005/8/layout/chevron1"/>
    <dgm:cxn modelId="{0418BDF2-D93A-49BA-BED8-A5CDC20D2425}" type="presParOf" srcId="{3BDE0A2E-B5EB-497D-917D-F045E4569E0B}" destId="{0AA6D5A2-00D5-451E-A242-69D7654F0913}" srcOrd="2" destOrd="0" presId="urn:microsoft.com/office/officeart/2005/8/layout/chevron1"/>
    <dgm:cxn modelId="{66B98525-D590-4A1F-8909-CE2CC3F7DE50}" type="presParOf" srcId="{3BDE0A2E-B5EB-497D-917D-F045E4569E0B}" destId="{AF9E8937-3D95-43EE-A293-B15CA1E1B1D3}" srcOrd="3" destOrd="0" presId="urn:microsoft.com/office/officeart/2005/8/layout/chevron1"/>
    <dgm:cxn modelId="{E88A29B1-A07B-4F05-B466-D9C34AFC527E}" type="presParOf" srcId="{3BDE0A2E-B5EB-497D-917D-F045E4569E0B}" destId="{B8C189FE-961C-4F84-9A05-A55F0D8C1134}"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04D12-3900-4C88-B3C8-5BE1840E7F8D}" type="doc">
      <dgm:prSet loTypeId="urn:microsoft.com/office/officeart/2005/8/layout/chevron1" loCatId="process" qsTypeId="urn:microsoft.com/office/officeart/2005/8/quickstyle/simple1" qsCatId="simple" csTypeId="urn:microsoft.com/office/officeart/2005/8/colors/accent1_2" csCatId="accent1" phldr="1"/>
      <dgm:spPr/>
    </dgm:pt>
    <dgm:pt modelId="{53D83EF1-8CBC-4B5C-BEF0-6EA535C2FD25}">
      <dgm:prSet phldrT="[Text]"/>
      <dgm:spPr/>
      <dgm:t>
        <a:bodyPr/>
        <a:lstStyle/>
        <a:p>
          <a:r>
            <a:rPr lang="en-US" dirty="0"/>
            <a:t>60-80% ноолуур </a:t>
          </a:r>
        </a:p>
        <a:p>
          <a:r>
            <a:rPr lang="en-US" dirty="0"/>
            <a:t>20₮</a:t>
          </a:r>
        </a:p>
      </dgm:t>
    </dgm:pt>
    <dgm:pt modelId="{6A73E69A-D0AE-4164-BD75-C1D0EDE5E6CF}" cxnId="{3B5424C1-F37E-41E0-926C-E8A732CDEC3F}" type="parTrans">
      <dgm:prSet/>
      <dgm:spPr/>
      <dgm:t>
        <a:bodyPr/>
        <a:lstStyle/>
        <a:p>
          <a:endParaRPr lang="en-US"/>
        </a:p>
      </dgm:t>
    </dgm:pt>
    <dgm:pt modelId="{D12EAD39-598E-4F8F-A716-631F435C9B02}" cxnId="{3B5424C1-F37E-41E0-926C-E8A732CDEC3F}" type="sibTrans">
      <dgm:prSet/>
      <dgm:spPr/>
      <dgm:t>
        <a:bodyPr/>
        <a:lstStyle/>
        <a:p>
          <a:endParaRPr lang="en-US"/>
        </a:p>
      </dgm:t>
    </dgm:pt>
    <dgm:pt modelId="{754426F7-A986-44C2-BBAD-66D4CE8CC8D8}">
      <dgm:prSet phldrT="[Text]"/>
      <dgm:spPr/>
      <dgm:t>
        <a:bodyPr/>
        <a:lstStyle/>
        <a:p>
          <a:r>
            <a:rPr lang="en-US" dirty="0"/>
            <a:t>35-60% ноолуур </a:t>
          </a:r>
        </a:p>
        <a:p>
          <a:r>
            <a:rPr lang="en-US" dirty="0"/>
            <a:t>8₮</a:t>
          </a:r>
          <a:endParaRPr lang="en-US" dirty="0"/>
        </a:p>
      </dgm:t>
    </dgm:pt>
    <dgm:pt modelId="{15CB32D1-D534-4D39-81F2-D14A4F3A3910}" cxnId="{B8C0041D-36F4-4958-A05D-38D31ED4FEAD}" type="parTrans">
      <dgm:prSet/>
      <dgm:spPr/>
      <dgm:t>
        <a:bodyPr/>
        <a:lstStyle/>
        <a:p>
          <a:endParaRPr lang="en-US"/>
        </a:p>
      </dgm:t>
    </dgm:pt>
    <dgm:pt modelId="{E3E3FC2C-F7AF-4680-BDDD-A43397FDC12C}" cxnId="{B8C0041D-36F4-4958-A05D-38D31ED4FEAD}" type="sibTrans">
      <dgm:prSet/>
      <dgm:spPr/>
      <dgm:t>
        <a:bodyPr/>
        <a:lstStyle/>
        <a:p>
          <a:endParaRPr lang="en-US"/>
        </a:p>
      </dgm:t>
    </dgm:pt>
    <dgm:pt modelId="{FC472CE6-B87C-4A27-A93E-24721A48CF23}">
      <dgm:prSet/>
      <dgm:spPr/>
      <dgm:t>
        <a:bodyPr/>
        <a:lstStyle/>
        <a:p>
          <a:r>
            <a:rPr lang="en-US" dirty="0"/>
            <a:t>80% ба түүнээс дээш </a:t>
          </a:r>
        </a:p>
        <a:p>
          <a:r>
            <a:rPr lang="en-US" dirty="0"/>
            <a:t>36.00₮</a:t>
          </a:r>
        </a:p>
      </dgm:t>
    </dgm:pt>
    <dgm:pt modelId="{D7E505A7-674A-4098-8B4E-59EE2331BBE4}" cxnId="{7FA1F07A-FBBC-4925-82F6-26AD14A5D461}" type="parTrans">
      <dgm:prSet/>
      <dgm:spPr/>
      <dgm:t>
        <a:bodyPr/>
        <a:lstStyle/>
        <a:p>
          <a:endParaRPr lang="en-US"/>
        </a:p>
      </dgm:t>
    </dgm:pt>
    <dgm:pt modelId="{B08B68DA-80A0-4DB7-9119-F8BC2684ADB4}" cxnId="{7FA1F07A-FBBC-4925-82F6-26AD14A5D461}" type="sibTrans">
      <dgm:prSet/>
      <dgm:spPr/>
      <dgm:t>
        <a:bodyPr/>
        <a:lstStyle/>
        <a:p>
          <a:endParaRPr lang="en-US"/>
        </a:p>
      </dgm:t>
    </dgm:pt>
    <dgm:pt modelId="{3BDE0A2E-B5EB-497D-917D-F045E4569E0B}" type="pres">
      <dgm:prSet presAssocID="{E5B04D12-3900-4C88-B3C8-5BE1840E7F8D}" presName="Name0" presStyleCnt="0">
        <dgm:presLayoutVars>
          <dgm:dir/>
          <dgm:animLvl val="lvl"/>
          <dgm:resizeHandles val="exact"/>
        </dgm:presLayoutVars>
      </dgm:prSet>
      <dgm:spPr/>
    </dgm:pt>
    <dgm:pt modelId="{973C2CC1-7B5B-45AD-825E-A3DEF4E81216}" type="pres">
      <dgm:prSet presAssocID="{FC472CE6-B87C-4A27-A93E-24721A48CF23}" presName="parTxOnly" presStyleLbl="node1" presStyleIdx="0" presStyleCnt="3">
        <dgm:presLayoutVars>
          <dgm:chMax val="0"/>
          <dgm:chPref val="0"/>
          <dgm:bulletEnabled val="1"/>
        </dgm:presLayoutVars>
      </dgm:prSet>
      <dgm:spPr/>
    </dgm:pt>
    <dgm:pt modelId="{E27C6F35-1BA7-4AF2-AE70-089A1E9E449E}" type="pres">
      <dgm:prSet presAssocID="{B08B68DA-80A0-4DB7-9119-F8BC2684ADB4}" presName="parTxOnlySpace" presStyleCnt="0"/>
      <dgm:spPr/>
    </dgm:pt>
    <dgm:pt modelId="{0AA6D5A2-00D5-451E-A242-69D7654F0913}" type="pres">
      <dgm:prSet presAssocID="{53D83EF1-8CBC-4B5C-BEF0-6EA535C2FD25}" presName="parTxOnly" presStyleLbl="node1" presStyleIdx="1" presStyleCnt="3">
        <dgm:presLayoutVars>
          <dgm:chMax val="0"/>
          <dgm:chPref val="0"/>
          <dgm:bulletEnabled val="1"/>
        </dgm:presLayoutVars>
      </dgm:prSet>
      <dgm:spPr/>
    </dgm:pt>
    <dgm:pt modelId="{AF9E8937-3D95-43EE-A293-B15CA1E1B1D3}" type="pres">
      <dgm:prSet presAssocID="{D12EAD39-598E-4F8F-A716-631F435C9B02}" presName="parTxOnlySpace" presStyleCnt="0"/>
      <dgm:spPr/>
    </dgm:pt>
    <dgm:pt modelId="{B8C189FE-961C-4F84-9A05-A55F0D8C1134}" type="pres">
      <dgm:prSet presAssocID="{754426F7-A986-44C2-BBAD-66D4CE8CC8D8}" presName="parTxOnly" presStyleLbl="node1" presStyleIdx="2" presStyleCnt="3">
        <dgm:presLayoutVars>
          <dgm:chMax val="0"/>
          <dgm:chPref val="0"/>
          <dgm:bulletEnabled val="1"/>
        </dgm:presLayoutVars>
      </dgm:prSet>
      <dgm:spPr/>
    </dgm:pt>
  </dgm:ptLst>
  <dgm:cxnLst>
    <dgm:cxn modelId="{B8C0041D-36F4-4958-A05D-38D31ED4FEAD}" srcId="{E5B04D12-3900-4C88-B3C8-5BE1840E7F8D}" destId="{754426F7-A986-44C2-BBAD-66D4CE8CC8D8}" srcOrd="2" destOrd="0" parTransId="{15CB32D1-D534-4D39-81F2-D14A4F3A3910}" sibTransId="{E3E3FC2C-F7AF-4680-BDDD-A43397FDC12C}"/>
    <dgm:cxn modelId="{F00C7338-FC16-4B85-931F-7A4B0EBA2F60}" type="presOf" srcId="{E5B04D12-3900-4C88-B3C8-5BE1840E7F8D}" destId="{3BDE0A2E-B5EB-497D-917D-F045E4569E0B}" srcOrd="0" destOrd="0" presId="urn:microsoft.com/office/officeart/2005/8/layout/chevron1"/>
    <dgm:cxn modelId="{C4921570-D557-4250-AB34-5FB8C9B5BFBD}" type="presOf" srcId="{FC472CE6-B87C-4A27-A93E-24721A48CF23}" destId="{973C2CC1-7B5B-45AD-825E-A3DEF4E81216}" srcOrd="0" destOrd="0" presId="urn:microsoft.com/office/officeart/2005/8/layout/chevron1"/>
    <dgm:cxn modelId="{7FA1F07A-FBBC-4925-82F6-26AD14A5D461}" srcId="{E5B04D12-3900-4C88-B3C8-5BE1840E7F8D}" destId="{FC472CE6-B87C-4A27-A93E-24721A48CF23}" srcOrd="0" destOrd="0" parTransId="{D7E505A7-674A-4098-8B4E-59EE2331BBE4}" sibTransId="{B08B68DA-80A0-4DB7-9119-F8BC2684ADB4}"/>
    <dgm:cxn modelId="{8CF8E5A3-4178-4145-ABCA-5B9979110D68}" type="presOf" srcId="{53D83EF1-8CBC-4B5C-BEF0-6EA535C2FD25}" destId="{0AA6D5A2-00D5-451E-A242-69D7654F0913}" srcOrd="0" destOrd="0" presId="urn:microsoft.com/office/officeart/2005/8/layout/chevron1"/>
    <dgm:cxn modelId="{3B5424C1-F37E-41E0-926C-E8A732CDEC3F}" srcId="{E5B04D12-3900-4C88-B3C8-5BE1840E7F8D}" destId="{53D83EF1-8CBC-4B5C-BEF0-6EA535C2FD25}" srcOrd="1" destOrd="0" parTransId="{6A73E69A-D0AE-4164-BD75-C1D0EDE5E6CF}" sibTransId="{D12EAD39-598E-4F8F-A716-631F435C9B02}"/>
    <dgm:cxn modelId="{44DD03FC-D4C6-45BE-BFCF-30D21E0D2288}" type="presOf" srcId="{754426F7-A986-44C2-BBAD-66D4CE8CC8D8}" destId="{B8C189FE-961C-4F84-9A05-A55F0D8C1134}" srcOrd="0" destOrd="0" presId="urn:microsoft.com/office/officeart/2005/8/layout/chevron1"/>
    <dgm:cxn modelId="{1773A8FA-EBF1-4F10-AB45-FD4D539FF5BF}" type="presParOf" srcId="{3BDE0A2E-B5EB-497D-917D-F045E4569E0B}" destId="{973C2CC1-7B5B-45AD-825E-A3DEF4E81216}" srcOrd="0" destOrd="0" presId="urn:microsoft.com/office/officeart/2005/8/layout/chevron1"/>
    <dgm:cxn modelId="{EAC61530-CCE6-47BA-B539-E76CE0F15527}" type="presParOf" srcId="{3BDE0A2E-B5EB-497D-917D-F045E4569E0B}" destId="{E27C6F35-1BA7-4AF2-AE70-089A1E9E449E}" srcOrd="1" destOrd="0" presId="urn:microsoft.com/office/officeart/2005/8/layout/chevron1"/>
    <dgm:cxn modelId="{B4267812-DCD5-4CB1-BB75-989B99A06834}" type="presParOf" srcId="{3BDE0A2E-B5EB-497D-917D-F045E4569E0B}" destId="{0AA6D5A2-00D5-451E-A242-69D7654F0913}" srcOrd="2" destOrd="0" presId="urn:microsoft.com/office/officeart/2005/8/layout/chevron1"/>
    <dgm:cxn modelId="{D687C7DF-420F-464F-A710-1048E215A670}" type="presParOf" srcId="{3BDE0A2E-B5EB-497D-917D-F045E4569E0B}" destId="{AF9E8937-3D95-43EE-A293-B15CA1E1B1D3}" srcOrd="3" destOrd="0" presId="urn:microsoft.com/office/officeart/2005/8/layout/chevron1"/>
    <dgm:cxn modelId="{B997D294-02BA-4FE1-A65F-753E9E960C10}" type="presParOf" srcId="{3BDE0A2E-B5EB-497D-917D-F045E4569E0B}" destId="{B8C189FE-961C-4F84-9A05-A55F0D8C1134}"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B04D12-3900-4C88-B3C8-5BE1840E7F8D}" type="doc">
      <dgm:prSet loTypeId="urn:microsoft.com/office/officeart/2005/8/layout/chevron1" loCatId="process" qsTypeId="urn:microsoft.com/office/officeart/2005/8/quickstyle/simple1" qsCatId="simple" csTypeId="urn:microsoft.com/office/officeart/2005/8/colors/accent1_2" csCatId="accent1" phldr="1"/>
      <dgm:spPr/>
    </dgm:pt>
    <dgm:pt modelId="{53D83EF1-8CBC-4B5C-BEF0-6EA535C2FD25}">
      <dgm:prSet phldrT="[Text]"/>
      <dgm:spPr/>
      <dgm:t>
        <a:bodyPr/>
        <a:lstStyle/>
        <a:p>
          <a:r>
            <a:rPr lang="en-US" dirty="0"/>
            <a:t>Адууны шир </a:t>
          </a:r>
        </a:p>
        <a:p>
          <a:r>
            <a:rPr lang="en-US" dirty="0"/>
            <a:t>0.45₮-3.76₮</a:t>
          </a:r>
        </a:p>
      </dgm:t>
    </dgm:pt>
    <dgm:pt modelId="{6A73E69A-D0AE-4164-BD75-C1D0EDE5E6CF}" cxnId="{3B5424C1-F37E-41E0-926C-E8A732CDEC3F}" type="parTrans">
      <dgm:prSet/>
      <dgm:spPr/>
      <dgm:t>
        <a:bodyPr/>
        <a:lstStyle/>
        <a:p>
          <a:endParaRPr lang="en-US"/>
        </a:p>
      </dgm:t>
    </dgm:pt>
    <dgm:pt modelId="{D12EAD39-598E-4F8F-A716-631F435C9B02}" cxnId="{3B5424C1-F37E-41E0-926C-E8A732CDEC3F}" type="sibTrans">
      <dgm:prSet/>
      <dgm:spPr/>
      <dgm:t>
        <a:bodyPr/>
        <a:lstStyle/>
        <a:p>
          <a:endParaRPr lang="en-US"/>
        </a:p>
      </dgm:t>
    </dgm:pt>
    <dgm:pt modelId="{754426F7-A986-44C2-BBAD-66D4CE8CC8D8}">
      <dgm:prSet phldrT="[Text]"/>
      <dgm:spPr/>
      <dgm:t>
        <a:bodyPr/>
        <a:lstStyle/>
        <a:p>
          <a:r>
            <a:rPr lang="en-US" dirty="0"/>
            <a:t>Тэмээний шир 0.3-1.44₮</a:t>
          </a:r>
        </a:p>
      </dgm:t>
    </dgm:pt>
    <dgm:pt modelId="{15CB32D1-D534-4D39-81F2-D14A4F3A3910}" cxnId="{B8C0041D-36F4-4958-A05D-38D31ED4FEAD}" type="parTrans">
      <dgm:prSet/>
      <dgm:spPr/>
      <dgm:t>
        <a:bodyPr/>
        <a:lstStyle/>
        <a:p>
          <a:endParaRPr lang="en-US"/>
        </a:p>
      </dgm:t>
    </dgm:pt>
    <dgm:pt modelId="{E3E3FC2C-F7AF-4680-BDDD-A43397FDC12C}" cxnId="{B8C0041D-36F4-4958-A05D-38D31ED4FEAD}" type="sibTrans">
      <dgm:prSet/>
      <dgm:spPr/>
      <dgm:t>
        <a:bodyPr/>
        <a:lstStyle/>
        <a:p>
          <a:endParaRPr lang="en-US"/>
        </a:p>
      </dgm:t>
    </dgm:pt>
    <dgm:pt modelId="{FC472CE6-B87C-4A27-A93E-24721A48CF23}">
      <dgm:prSet/>
      <dgm:spPr/>
      <dgm:t>
        <a:bodyPr/>
        <a:lstStyle/>
        <a:p>
          <a:r>
            <a:rPr lang="en-US" dirty="0"/>
            <a:t>Үхрийн шир</a:t>
          </a:r>
        </a:p>
        <a:p>
          <a:r>
            <a:rPr lang="en-US" dirty="0"/>
            <a:t>1₮-8.6₮</a:t>
          </a:r>
        </a:p>
      </dgm:t>
    </dgm:pt>
    <dgm:pt modelId="{D7E505A7-674A-4098-8B4E-59EE2331BBE4}" cxnId="{7FA1F07A-FBBC-4925-82F6-26AD14A5D461}" type="parTrans">
      <dgm:prSet/>
      <dgm:spPr/>
      <dgm:t>
        <a:bodyPr/>
        <a:lstStyle/>
        <a:p>
          <a:endParaRPr lang="en-US"/>
        </a:p>
      </dgm:t>
    </dgm:pt>
    <dgm:pt modelId="{B08B68DA-80A0-4DB7-9119-F8BC2684ADB4}" cxnId="{7FA1F07A-FBBC-4925-82F6-26AD14A5D461}" type="sibTrans">
      <dgm:prSet/>
      <dgm:spPr/>
      <dgm:t>
        <a:bodyPr/>
        <a:lstStyle/>
        <a:p>
          <a:endParaRPr lang="en-US"/>
        </a:p>
      </dgm:t>
    </dgm:pt>
    <dgm:pt modelId="{3BDE0A2E-B5EB-497D-917D-F045E4569E0B}" type="pres">
      <dgm:prSet presAssocID="{E5B04D12-3900-4C88-B3C8-5BE1840E7F8D}" presName="Name0" presStyleCnt="0">
        <dgm:presLayoutVars>
          <dgm:dir/>
          <dgm:animLvl val="lvl"/>
          <dgm:resizeHandles val="exact"/>
        </dgm:presLayoutVars>
      </dgm:prSet>
      <dgm:spPr/>
    </dgm:pt>
    <dgm:pt modelId="{973C2CC1-7B5B-45AD-825E-A3DEF4E81216}" type="pres">
      <dgm:prSet presAssocID="{FC472CE6-B87C-4A27-A93E-24721A48CF23}" presName="parTxOnly" presStyleLbl="node1" presStyleIdx="0" presStyleCnt="3">
        <dgm:presLayoutVars>
          <dgm:chMax val="0"/>
          <dgm:chPref val="0"/>
          <dgm:bulletEnabled val="1"/>
        </dgm:presLayoutVars>
      </dgm:prSet>
      <dgm:spPr/>
    </dgm:pt>
    <dgm:pt modelId="{E27C6F35-1BA7-4AF2-AE70-089A1E9E449E}" type="pres">
      <dgm:prSet presAssocID="{B08B68DA-80A0-4DB7-9119-F8BC2684ADB4}" presName="parTxOnlySpace" presStyleCnt="0"/>
      <dgm:spPr/>
    </dgm:pt>
    <dgm:pt modelId="{0AA6D5A2-00D5-451E-A242-69D7654F0913}" type="pres">
      <dgm:prSet presAssocID="{53D83EF1-8CBC-4B5C-BEF0-6EA535C2FD25}" presName="parTxOnly" presStyleLbl="node1" presStyleIdx="1" presStyleCnt="3">
        <dgm:presLayoutVars>
          <dgm:chMax val="0"/>
          <dgm:chPref val="0"/>
          <dgm:bulletEnabled val="1"/>
        </dgm:presLayoutVars>
      </dgm:prSet>
      <dgm:spPr/>
    </dgm:pt>
    <dgm:pt modelId="{AF9E8937-3D95-43EE-A293-B15CA1E1B1D3}" type="pres">
      <dgm:prSet presAssocID="{D12EAD39-598E-4F8F-A716-631F435C9B02}" presName="parTxOnlySpace" presStyleCnt="0"/>
      <dgm:spPr/>
    </dgm:pt>
    <dgm:pt modelId="{B8C189FE-961C-4F84-9A05-A55F0D8C1134}" type="pres">
      <dgm:prSet presAssocID="{754426F7-A986-44C2-BBAD-66D4CE8CC8D8}" presName="parTxOnly" presStyleLbl="node1" presStyleIdx="2" presStyleCnt="3">
        <dgm:presLayoutVars>
          <dgm:chMax val="0"/>
          <dgm:chPref val="0"/>
          <dgm:bulletEnabled val="1"/>
        </dgm:presLayoutVars>
      </dgm:prSet>
      <dgm:spPr/>
    </dgm:pt>
  </dgm:ptLst>
  <dgm:cxnLst>
    <dgm:cxn modelId="{B8C0041D-36F4-4958-A05D-38D31ED4FEAD}" srcId="{E5B04D12-3900-4C88-B3C8-5BE1840E7F8D}" destId="{754426F7-A986-44C2-BBAD-66D4CE8CC8D8}" srcOrd="2" destOrd="0" parTransId="{15CB32D1-D534-4D39-81F2-D14A4F3A3910}" sibTransId="{E3E3FC2C-F7AF-4680-BDDD-A43397FDC12C}"/>
    <dgm:cxn modelId="{E2724765-2493-4DA7-8172-23BABC6C9F61}" type="presOf" srcId="{754426F7-A986-44C2-BBAD-66D4CE8CC8D8}" destId="{B8C189FE-961C-4F84-9A05-A55F0D8C1134}" srcOrd="0" destOrd="0" presId="urn:microsoft.com/office/officeart/2005/8/layout/chevron1"/>
    <dgm:cxn modelId="{7FA1F07A-FBBC-4925-82F6-26AD14A5D461}" srcId="{E5B04D12-3900-4C88-B3C8-5BE1840E7F8D}" destId="{FC472CE6-B87C-4A27-A93E-24721A48CF23}" srcOrd="0" destOrd="0" parTransId="{D7E505A7-674A-4098-8B4E-59EE2331BBE4}" sibTransId="{B08B68DA-80A0-4DB7-9119-F8BC2684ADB4}"/>
    <dgm:cxn modelId="{09587AA3-1D5D-45B3-A602-C94B87406816}" type="presOf" srcId="{E5B04D12-3900-4C88-B3C8-5BE1840E7F8D}" destId="{3BDE0A2E-B5EB-497D-917D-F045E4569E0B}" srcOrd="0" destOrd="0" presId="urn:microsoft.com/office/officeart/2005/8/layout/chevron1"/>
    <dgm:cxn modelId="{3B5424C1-F37E-41E0-926C-E8A732CDEC3F}" srcId="{E5B04D12-3900-4C88-B3C8-5BE1840E7F8D}" destId="{53D83EF1-8CBC-4B5C-BEF0-6EA535C2FD25}" srcOrd="1" destOrd="0" parTransId="{6A73E69A-D0AE-4164-BD75-C1D0EDE5E6CF}" sibTransId="{D12EAD39-598E-4F8F-A716-631F435C9B02}"/>
    <dgm:cxn modelId="{A59C21EA-7D45-4EF1-BC44-07C115EF135C}" type="presOf" srcId="{FC472CE6-B87C-4A27-A93E-24721A48CF23}" destId="{973C2CC1-7B5B-45AD-825E-A3DEF4E81216}" srcOrd="0" destOrd="0" presId="urn:microsoft.com/office/officeart/2005/8/layout/chevron1"/>
    <dgm:cxn modelId="{E94D65EE-1C45-4823-95EE-DC31CCC67AC4}" type="presOf" srcId="{53D83EF1-8CBC-4B5C-BEF0-6EA535C2FD25}" destId="{0AA6D5A2-00D5-451E-A242-69D7654F0913}" srcOrd="0" destOrd="0" presId="urn:microsoft.com/office/officeart/2005/8/layout/chevron1"/>
    <dgm:cxn modelId="{FA86DC45-B2F7-4A75-8615-4A75A3AC9DCA}" type="presParOf" srcId="{3BDE0A2E-B5EB-497D-917D-F045E4569E0B}" destId="{973C2CC1-7B5B-45AD-825E-A3DEF4E81216}" srcOrd="0" destOrd="0" presId="urn:microsoft.com/office/officeart/2005/8/layout/chevron1"/>
    <dgm:cxn modelId="{37947483-CF2D-434B-951E-32629086DA70}" type="presParOf" srcId="{3BDE0A2E-B5EB-497D-917D-F045E4569E0B}" destId="{E27C6F35-1BA7-4AF2-AE70-089A1E9E449E}" srcOrd="1" destOrd="0" presId="urn:microsoft.com/office/officeart/2005/8/layout/chevron1"/>
    <dgm:cxn modelId="{FE1DFA6D-D2A7-4537-A78E-9D9E1158717B}" type="presParOf" srcId="{3BDE0A2E-B5EB-497D-917D-F045E4569E0B}" destId="{0AA6D5A2-00D5-451E-A242-69D7654F0913}" srcOrd="2" destOrd="0" presId="urn:microsoft.com/office/officeart/2005/8/layout/chevron1"/>
    <dgm:cxn modelId="{FA2DF4FE-47AD-4F0E-993E-A372A690EA9E}" type="presParOf" srcId="{3BDE0A2E-B5EB-497D-917D-F045E4569E0B}" destId="{AF9E8937-3D95-43EE-A293-B15CA1E1B1D3}" srcOrd="3" destOrd="0" presId="urn:microsoft.com/office/officeart/2005/8/layout/chevron1"/>
    <dgm:cxn modelId="{DF3CF81B-4828-419B-8909-AA1D6EA1D2DA}" type="presParOf" srcId="{3BDE0A2E-B5EB-497D-917D-F045E4569E0B}" destId="{B8C189FE-961C-4F84-9A05-A55F0D8C1134}" srcOrd="4"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B04D12-3900-4C88-B3C8-5BE1840E7F8D}" type="doc">
      <dgm:prSet loTypeId="urn:microsoft.com/office/officeart/2005/8/layout/chevron1" loCatId="process" qsTypeId="urn:microsoft.com/office/officeart/2005/8/quickstyle/simple1" qsCatId="simple" csTypeId="urn:microsoft.com/office/officeart/2005/8/colors/accent1_2" csCatId="accent1" phldr="1"/>
      <dgm:spPr/>
    </dgm:pt>
    <dgm:pt modelId="{53D83EF1-8CBC-4B5C-BEF0-6EA535C2FD25}">
      <dgm:prSet phldrT="[Text]"/>
      <dgm:spPr/>
      <dgm:t>
        <a:bodyPr/>
        <a:lstStyle/>
        <a:p>
          <a:r>
            <a:rPr lang="en-US" dirty="0"/>
            <a:t>Хонины арьс </a:t>
          </a:r>
        </a:p>
        <a:p>
          <a:r>
            <a:rPr lang="en-US" dirty="0"/>
            <a:t>1.9₮-10.04₮</a:t>
          </a:r>
        </a:p>
      </dgm:t>
    </dgm:pt>
    <dgm:pt modelId="{6A73E69A-D0AE-4164-BD75-C1D0EDE5E6CF}" cxnId="{3B5424C1-F37E-41E0-926C-E8A732CDEC3F}" type="parTrans">
      <dgm:prSet/>
      <dgm:spPr/>
      <dgm:t>
        <a:bodyPr/>
        <a:lstStyle/>
        <a:p>
          <a:endParaRPr lang="en-US"/>
        </a:p>
      </dgm:t>
    </dgm:pt>
    <dgm:pt modelId="{D12EAD39-598E-4F8F-A716-631F435C9B02}" cxnId="{3B5424C1-F37E-41E0-926C-E8A732CDEC3F}" type="sibTrans">
      <dgm:prSet/>
      <dgm:spPr/>
      <dgm:t>
        <a:bodyPr/>
        <a:lstStyle/>
        <a:p>
          <a:endParaRPr lang="en-US"/>
        </a:p>
      </dgm:t>
    </dgm:pt>
    <dgm:pt modelId="{754426F7-A986-44C2-BBAD-66D4CE8CC8D8}">
      <dgm:prSet phldrT="[Text]"/>
      <dgm:spPr/>
      <dgm:t>
        <a:bodyPr/>
        <a:lstStyle/>
        <a:p>
          <a:r>
            <a:rPr lang="en-US" dirty="0"/>
            <a:t>Яс, эвэр туурай 0.15-0.8₮</a:t>
          </a:r>
        </a:p>
      </dgm:t>
    </dgm:pt>
    <dgm:pt modelId="{15CB32D1-D534-4D39-81F2-D14A4F3A3910}" cxnId="{B8C0041D-36F4-4958-A05D-38D31ED4FEAD}" type="parTrans">
      <dgm:prSet/>
      <dgm:spPr/>
      <dgm:t>
        <a:bodyPr/>
        <a:lstStyle/>
        <a:p>
          <a:endParaRPr lang="en-US"/>
        </a:p>
      </dgm:t>
    </dgm:pt>
    <dgm:pt modelId="{E3E3FC2C-F7AF-4680-BDDD-A43397FDC12C}" cxnId="{B8C0041D-36F4-4958-A05D-38D31ED4FEAD}" type="sibTrans">
      <dgm:prSet/>
      <dgm:spPr/>
      <dgm:t>
        <a:bodyPr/>
        <a:lstStyle/>
        <a:p>
          <a:endParaRPr lang="en-US"/>
        </a:p>
      </dgm:t>
    </dgm:pt>
    <dgm:pt modelId="{FC472CE6-B87C-4A27-A93E-24721A48CF23}">
      <dgm:prSet/>
      <dgm:spPr/>
      <dgm:t>
        <a:bodyPr/>
        <a:lstStyle/>
        <a:p>
          <a:r>
            <a:rPr lang="en-US" dirty="0"/>
            <a:t>Ямааны арьс</a:t>
          </a:r>
        </a:p>
        <a:p>
          <a:r>
            <a:rPr lang="en-US" dirty="0"/>
            <a:t>2.4₮-11.5₮</a:t>
          </a:r>
        </a:p>
      </dgm:t>
    </dgm:pt>
    <dgm:pt modelId="{D7E505A7-674A-4098-8B4E-59EE2331BBE4}" cxnId="{7FA1F07A-FBBC-4925-82F6-26AD14A5D461}" type="parTrans">
      <dgm:prSet/>
      <dgm:spPr/>
      <dgm:t>
        <a:bodyPr/>
        <a:lstStyle/>
        <a:p>
          <a:endParaRPr lang="en-US"/>
        </a:p>
      </dgm:t>
    </dgm:pt>
    <dgm:pt modelId="{B08B68DA-80A0-4DB7-9119-F8BC2684ADB4}" cxnId="{7FA1F07A-FBBC-4925-82F6-26AD14A5D461}" type="sibTrans">
      <dgm:prSet/>
      <dgm:spPr/>
      <dgm:t>
        <a:bodyPr/>
        <a:lstStyle/>
        <a:p>
          <a:endParaRPr lang="en-US"/>
        </a:p>
      </dgm:t>
    </dgm:pt>
    <dgm:pt modelId="{3BDE0A2E-B5EB-497D-917D-F045E4569E0B}" type="pres">
      <dgm:prSet presAssocID="{E5B04D12-3900-4C88-B3C8-5BE1840E7F8D}" presName="Name0" presStyleCnt="0">
        <dgm:presLayoutVars>
          <dgm:dir/>
          <dgm:animLvl val="lvl"/>
          <dgm:resizeHandles val="exact"/>
        </dgm:presLayoutVars>
      </dgm:prSet>
      <dgm:spPr/>
    </dgm:pt>
    <dgm:pt modelId="{973C2CC1-7B5B-45AD-825E-A3DEF4E81216}" type="pres">
      <dgm:prSet presAssocID="{FC472CE6-B87C-4A27-A93E-24721A48CF23}" presName="parTxOnly" presStyleLbl="node1" presStyleIdx="0" presStyleCnt="3">
        <dgm:presLayoutVars>
          <dgm:chMax val="0"/>
          <dgm:chPref val="0"/>
          <dgm:bulletEnabled val="1"/>
        </dgm:presLayoutVars>
      </dgm:prSet>
      <dgm:spPr/>
    </dgm:pt>
    <dgm:pt modelId="{E27C6F35-1BA7-4AF2-AE70-089A1E9E449E}" type="pres">
      <dgm:prSet presAssocID="{B08B68DA-80A0-4DB7-9119-F8BC2684ADB4}" presName="parTxOnlySpace" presStyleCnt="0"/>
      <dgm:spPr/>
    </dgm:pt>
    <dgm:pt modelId="{0AA6D5A2-00D5-451E-A242-69D7654F0913}" type="pres">
      <dgm:prSet presAssocID="{53D83EF1-8CBC-4B5C-BEF0-6EA535C2FD25}" presName="parTxOnly" presStyleLbl="node1" presStyleIdx="1" presStyleCnt="3">
        <dgm:presLayoutVars>
          <dgm:chMax val="0"/>
          <dgm:chPref val="0"/>
          <dgm:bulletEnabled val="1"/>
        </dgm:presLayoutVars>
      </dgm:prSet>
      <dgm:spPr/>
    </dgm:pt>
    <dgm:pt modelId="{AF9E8937-3D95-43EE-A293-B15CA1E1B1D3}" type="pres">
      <dgm:prSet presAssocID="{D12EAD39-598E-4F8F-A716-631F435C9B02}" presName="parTxOnlySpace" presStyleCnt="0"/>
      <dgm:spPr/>
    </dgm:pt>
    <dgm:pt modelId="{B8C189FE-961C-4F84-9A05-A55F0D8C1134}" type="pres">
      <dgm:prSet presAssocID="{754426F7-A986-44C2-BBAD-66D4CE8CC8D8}" presName="parTxOnly" presStyleLbl="node1" presStyleIdx="2" presStyleCnt="3">
        <dgm:presLayoutVars>
          <dgm:chMax val="0"/>
          <dgm:chPref val="0"/>
          <dgm:bulletEnabled val="1"/>
        </dgm:presLayoutVars>
      </dgm:prSet>
      <dgm:spPr/>
    </dgm:pt>
  </dgm:ptLst>
  <dgm:cxnLst>
    <dgm:cxn modelId="{0F937B05-3484-49AA-9DEF-89EEEF387014}" type="presOf" srcId="{FC472CE6-B87C-4A27-A93E-24721A48CF23}" destId="{973C2CC1-7B5B-45AD-825E-A3DEF4E81216}" srcOrd="0" destOrd="0" presId="urn:microsoft.com/office/officeart/2005/8/layout/chevron1"/>
    <dgm:cxn modelId="{B8C0041D-36F4-4958-A05D-38D31ED4FEAD}" srcId="{E5B04D12-3900-4C88-B3C8-5BE1840E7F8D}" destId="{754426F7-A986-44C2-BBAD-66D4CE8CC8D8}" srcOrd="2" destOrd="0" parTransId="{15CB32D1-D534-4D39-81F2-D14A4F3A3910}" sibTransId="{E3E3FC2C-F7AF-4680-BDDD-A43397FDC12C}"/>
    <dgm:cxn modelId="{7FA1F07A-FBBC-4925-82F6-26AD14A5D461}" srcId="{E5B04D12-3900-4C88-B3C8-5BE1840E7F8D}" destId="{FC472CE6-B87C-4A27-A93E-24721A48CF23}" srcOrd="0" destOrd="0" parTransId="{D7E505A7-674A-4098-8B4E-59EE2331BBE4}" sibTransId="{B08B68DA-80A0-4DB7-9119-F8BC2684ADB4}"/>
    <dgm:cxn modelId="{3EF9549E-3CA5-4FCB-8DA2-17B947C414C3}" type="presOf" srcId="{E5B04D12-3900-4C88-B3C8-5BE1840E7F8D}" destId="{3BDE0A2E-B5EB-497D-917D-F045E4569E0B}" srcOrd="0" destOrd="0" presId="urn:microsoft.com/office/officeart/2005/8/layout/chevron1"/>
    <dgm:cxn modelId="{3B5424C1-F37E-41E0-926C-E8A732CDEC3F}" srcId="{E5B04D12-3900-4C88-B3C8-5BE1840E7F8D}" destId="{53D83EF1-8CBC-4B5C-BEF0-6EA535C2FD25}" srcOrd="1" destOrd="0" parTransId="{6A73E69A-D0AE-4164-BD75-C1D0EDE5E6CF}" sibTransId="{D12EAD39-598E-4F8F-A716-631F435C9B02}"/>
    <dgm:cxn modelId="{1D43B1E4-FC88-43B3-BC36-6F0A8015DD9A}" type="presOf" srcId="{53D83EF1-8CBC-4B5C-BEF0-6EA535C2FD25}" destId="{0AA6D5A2-00D5-451E-A242-69D7654F0913}" srcOrd="0" destOrd="0" presId="urn:microsoft.com/office/officeart/2005/8/layout/chevron1"/>
    <dgm:cxn modelId="{F79FF8FF-206D-4FA8-838B-2286A0CF0DCA}" type="presOf" srcId="{754426F7-A986-44C2-BBAD-66D4CE8CC8D8}" destId="{B8C189FE-961C-4F84-9A05-A55F0D8C1134}" srcOrd="0" destOrd="0" presId="urn:microsoft.com/office/officeart/2005/8/layout/chevron1"/>
    <dgm:cxn modelId="{B569CE4D-7458-4E7A-A008-5C7DF0ADDBC7}" type="presParOf" srcId="{3BDE0A2E-B5EB-497D-917D-F045E4569E0B}" destId="{973C2CC1-7B5B-45AD-825E-A3DEF4E81216}" srcOrd="0" destOrd="0" presId="urn:microsoft.com/office/officeart/2005/8/layout/chevron1"/>
    <dgm:cxn modelId="{29BB2587-D5A4-4245-A29D-479C74B6A6C2}" type="presParOf" srcId="{3BDE0A2E-B5EB-497D-917D-F045E4569E0B}" destId="{E27C6F35-1BA7-4AF2-AE70-089A1E9E449E}" srcOrd="1" destOrd="0" presId="urn:microsoft.com/office/officeart/2005/8/layout/chevron1"/>
    <dgm:cxn modelId="{EE319F3E-A69A-4835-A1EA-A8A1E1239216}" type="presParOf" srcId="{3BDE0A2E-B5EB-497D-917D-F045E4569E0B}" destId="{0AA6D5A2-00D5-451E-A242-69D7654F0913}" srcOrd="2" destOrd="0" presId="urn:microsoft.com/office/officeart/2005/8/layout/chevron1"/>
    <dgm:cxn modelId="{E5FBD85E-C57A-4160-A222-5FB11629A061}" type="presParOf" srcId="{3BDE0A2E-B5EB-497D-917D-F045E4569E0B}" destId="{AF9E8937-3D95-43EE-A293-B15CA1E1B1D3}" srcOrd="3" destOrd="0" presId="urn:microsoft.com/office/officeart/2005/8/layout/chevron1"/>
    <dgm:cxn modelId="{B4BDDBF8-DD73-446F-BDE9-E86FC2A38D91}" type="presParOf" srcId="{3BDE0A2E-B5EB-497D-917D-F045E4569E0B}" destId="{B8C189FE-961C-4F84-9A05-A55F0D8C1134}" srcOrd="4" destOrd="0" presId="urn:microsoft.com/office/officeart/2005/8/layout/chevro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663156" cy="1365917"/>
        <a:chOff x="0" y="0"/>
        <a:chExt cx="5663156" cy="1365917"/>
      </a:xfrm>
    </dsp:grpSpPr>
    <dsp:sp modelId="{973C2CC1-7B5B-45AD-825E-A3DEF4E81216}">
      <dsp:nvSpPr>
        <dsp:cNvPr id="3" name="燕尾形 2"/>
        <dsp:cNvSpPr/>
      </dsp:nvSpPr>
      <dsp:spPr bwMode="white">
        <a:xfrm>
          <a:off x="0" y="278447"/>
          <a:ext cx="2022556" cy="809022"/>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Нарийвтар ноос </a:t>
          </a:r>
          <a:endParaRPr lang="en-US" dirty="0"/>
        </a:p>
        <a:p>
          <a:pPr lvl="0">
            <a:lnSpc>
              <a:spcPct val="100000"/>
            </a:lnSpc>
            <a:spcBef>
              <a:spcPct val="0"/>
            </a:spcBef>
            <a:spcAft>
              <a:spcPct val="35000"/>
            </a:spcAft>
          </a:pPr>
          <a:r>
            <a:rPr lang="en-US" dirty="0"/>
            <a:t>3.4₮-11.20₮</a:t>
          </a:r>
        </a:p>
      </dsp:txBody>
      <dsp:txXfrm>
        <a:off x="0" y="278447"/>
        <a:ext cx="2022556" cy="809022"/>
      </dsp:txXfrm>
    </dsp:sp>
    <dsp:sp modelId="{0AA6D5A2-00D5-451E-A242-69D7654F0913}">
      <dsp:nvSpPr>
        <dsp:cNvPr id="4" name="燕尾形 3"/>
        <dsp:cNvSpPr/>
      </dsp:nvSpPr>
      <dsp:spPr bwMode="white">
        <a:xfrm>
          <a:off x="1820300" y="278447"/>
          <a:ext cx="2022556" cy="809022"/>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Бүдүүвтэр ноос </a:t>
          </a:r>
          <a:endParaRPr lang="en-US" dirty="0"/>
        </a:p>
        <a:p>
          <a:pPr lvl="0">
            <a:lnSpc>
              <a:spcPct val="100000"/>
            </a:lnSpc>
            <a:spcBef>
              <a:spcPct val="0"/>
            </a:spcBef>
            <a:spcAft>
              <a:spcPct val="35000"/>
            </a:spcAft>
          </a:pPr>
          <a:r>
            <a:rPr lang="en-US" dirty="0"/>
            <a:t>4₮-6.3₮</a:t>
          </a:r>
        </a:p>
      </dsp:txBody>
      <dsp:txXfrm>
        <a:off x="1820300" y="278447"/>
        <a:ext cx="2022556" cy="809022"/>
      </dsp:txXfrm>
    </dsp:sp>
    <dsp:sp modelId="{B8C189FE-961C-4F84-9A05-A55F0D8C1134}">
      <dsp:nvSpPr>
        <dsp:cNvPr id="5" name="燕尾形 4"/>
        <dsp:cNvSpPr/>
      </dsp:nvSpPr>
      <dsp:spPr bwMode="white">
        <a:xfrm>
          <a:off x="3640600" y="278447"/>
          <a:ext cx="2022556" cy="809022"/>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Бүдүүн ноос </a:t>
          </a:r>
          <a:endParaRPr lang="en-US" dirty="0"/>
        </a:p>
        <a:p>
          <a:pPr lvl="0">
            <a:lnSpc>
              <a:spcPct val="100000"/>
            </a:lnSpc>
            <a:spcBef>
              <a:spcPct val="0"/>
            </a:spcBef>
            <a:spcAft>
              <a:spcPct val="35000"/>
            </a:spcAft>
          </a:pPr>
          <a:r>
            <a:rPr lang="en-US" dirty="0"/>
            <a:t>1.7₮-3.5₮</a:t>
          </a:r>
          <a:endParaRPr lang="en-US" dirty="0"/>
        </a:p>
      </dsp:txBody>
      <dsp:txXfrm>
        <a:off x="3640600" y="278447"/>
        <a:ext cx="2022556" cy="809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014586" cy="1175515"/>
        <a:chOff x="0" y="0"/>
        <a:chExt cx="5014586" cy="1175515"/>
      </a:xfrm>
    </dsp:grpSpPr>
    <dsp:sp modelId="{973C2CC1-7B5B-45AD-825E-A3DEF4E81216}">
      <dsp:nvSpPr>
        <dsp:cNvPr id="3" name="燕尾形 2"/>
        <dsp:cNvSpPr/>
      </dsp:nvSpPr>
      <dsp:spPr bwMode="white">
        <a:xfrm>
          <a:off x="0"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80% ба түүнээс дээш </a:t>
          </a:r>
          <a:endParaRPr lang="en-US" dirty="0"/>
        </a:p>
        <a:p>
          <a:pPr lvl="0">
            <a:lnSpc>
              <a:spcPct val="100000"/>
            </a:lnSpc>
            <a:spcBef>
              <a:spcPct val="0"/>
            </a:spcBef>
            <a:spcAft>
              <a:spcPct val="35000"/>
            </a:spcAft>
          </a:pPr>
          <a:r>
            <a:rPr lang="en-US" dirty="0"/>
            <a:t>36.00₮</a:t>
          </a:r>
        </a:p>
      </dsp:txBody>
      <dsp:txXfrm>
        <a:off x="0" y="229573"/>
        <a:ext cx="1790924" cy="716369"/>
      </dsp:txXfrm>
    </dsp:sp>
    <dsp:sp modelId="{0AA6D5A2-00D5-451E-A242-69D7654F0913}">
      <dsp:nvSpPr>
        <dsp:cNvPr id="4" name="燕尾形 3"/>
        <dsp:cNvSpPr/>
      </dsp:nvSpPr>
      <dsp:spPr bwMode="white">
        <a:xfrm>
          <a:off x="1611831"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60-80% ноолуур </a:t>
          </a:r>
          <a:endParaRPr lang="en-US" dirty="0"/>
        </a:p>
        <a:p>
          <a:pPr lvl="0">
            <a:lnSpc>
              <a:spcPct val="100000"/>
            </a:lnSpc>
            <a:spcBef>
              <a:spcPct val="0"/>
            </a:spcBef>
            <a:spcAft>
              <a:spcPct val="35000"/>
            </a:spcAft>
          </a:pPr>
          <a:r>
            <a:rPr lang="en-US" dirty="0"/>
            <a:t>20₮</a:t>
          </a:r>
        </a:p>
      </dsp:txBody>
      <dsp:txXfrm>
        <a:off x="1611831" y="229573"/>
        <a:ext cx="1790924" cy="716369"/>
      </dsp:txXfrm>
    </dsp:sp>
    <dsp:sp modelId="{B8C189FE-961C-4F84-9A05-A55F0D8C1134}">
      <dsp:nvSpPr>
        <dsp:cNvPr id="5" name="燕尾形 4"/>
        <dsp:cNvSpPr/>
      </dsp:nvSpPr>
      <dsp:spPr bwMode="white">
        <a:xfrm>
          <a:off x="3223662"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35-60% ноолуур </a:t>
          </a:r>
          <a:endParaRPr lang="en-US" dirty="0"/>
        </a:p>
        <a:p>
          <a:pPr lvl="0">
            <a:lnSpc>
              <a:spcPct val="100000"/>
            </a:lnSpc>
            <a:spcBef>
              <a:spcPct val="0"/>
            </a:spcBef>
            <a:spcAft>
              <a:spcPct val="35000"/>
            </a:spcAft>
          </a:pPr>
          <a:r>
            <a:rPr lang="en-US" dirty="0"/>
            <a:t>8₮</a:t>
          </a:r>
          <a:endParaRPr lang="en-US" dirty="0"/>
        </a:p>
      </dsp:txBody>
      <dsp:txXfrm>
        <a:off x="3223662" y="229573"/>
        <a:ext cx="1790924" cy="716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014586" cy="1175515"/>
        <a:chOff x="0" y="0"/>
        <a:chExt cx="5014586" cy="1175515"/>
      </a:xfrm>
    </dsp:grpSpPr>
    <dsp:sp modelId="{973C2CC1-7B5B-45AD-825E-A3DEF4E81216}">
      <dsp:nvSpPr>
        <dsp:cNvPr id="3" name="燕尾形 2"/>
        <dsp:cNvSpPr/>
      </dsp:nvSpPr>
      <dsp:spPr bwMode="white">
        <a:xfrm>
          <a:off x="0"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Үхрийн шир</a:t>
          </a:r>
          <a:endParaRPr lang="en-US" dirty="0"/>
        </a:p>
        <a:p>
          <a:pPr lvl="0">
            <a:lnSpc>
              <a:spcPct val="100000"/>
            </a:lnSpc>
            <a:spcBef>
              <a:spcPct val="0"/>
            </a:spcBef>
            <a:spcAft>
              <a:spcPct val="35000"/>
            </a:spcAft>
          </a:pPr>
          <a:r>
            <a:rPr lang="en-US" dirty="0"/>
            <a:t>1₮-8.6₮</a:t>
          </a:r>
        </a:p>
      </dsp:txBody>
      <dsp:txXfrm>
        <a:off x="0" y="229573"/>
        <a:ext cx="1790924" cy="716369"/>
      </dsp:txXfrm>
    </dsp:sp>
    <dsp:sp modelId="{0AA6D5A2-00D5-451E-A242-69D7654F0913}">
      <dsp:nvSpPr>
        <dsp:cNvPr id="4" name="燕尾形 3"/>
        <dsp:cNvSpPr/>
      </dsp:nvSpPr>
      <dsp:spPr bwMode="white">
        <a:xfrm>
          <a:off x="1611831"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Адууны шир </a:t>
          </a:r>
          <a:endParaRPr lang="en-US" dirty="0"/>
        </a:p>
        <a:p>
          <a:pPr lvl="0">
            <a:lnSpc>
              <a:spcPct val="100000"/>
            </a:lnSpc>
            <a:spcBef>
              <a:spcPct val="0"/>
            </a:spcBef>
            <a:spcAft>
              <a:spcPct val="35000"/>
            </a:spcAft>
          </a:pPr>
          <a:r>
            <a:rPr lang="en-US" dirty="0"/>
            <a:t>0.45₮-3.76₮</a:t>
          </a:r>
        </a:p>
      </dsp:txBody>
      <dsp:txXfrm>
        <a:off x="1611831" y="229573"/>
        <a:ext cx="1790924" cy="716369"/>
      </dsp:txXfrm>
    </dsp:sp>
    <dsp:sp modelId="{B8C189FE-961C-4F84-9A05-A55F0D8C1134}">
      <dsp:nvSpPr>
        <dsp:cNvPr id="5" name="燕尾形 4"/>
        <dsp:cNvSpPr/>
      </dsp:nvSpPr>
      <dsp:spPr bwMode="white">
        <a:xfrm>
          <a:off x="3223662" y="229573"/>
          <a:ext cx="1790924" cy="716369"/>
        </a:xfrm>
        <a:prstGeom prst="chevron">
          <a:avLst/>
        </a:prstGeom>
      </dsp:spPr>
      <dsp:style>
        <a:lnRef idx="2">
          <a:schemeClr val="lt1"/>
        </a:lnRef>
        <a:fillRef idx="1">
          <a:schemeClr val="accent1"/>
        </a:fillRef>
        <a:effectRef idx="0">
          <a:scrgbClr r="0" g="0" b="0"/>
        </a:effectRef>
        <a:fontRef idx="minor">
          <a:schemeClr val="lt1"/>
        </a:fontRef>
      </dsp:style>
      <dsp:txBody>
        <a:bodyPr lIns="56007" tIns="18669" rIns="18669" bIns="18669"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Тэмээний шир 0.3-1.44₮</a:t>
          </a:r>
        </a:p>
      </dsp:txBody>
      <dsp:txXfrm>
        <a:off x="3223662" y="229573"/>
        <a:ext cx="1790924" cy="716369"/>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582107" cy="839275"/>
        <a:chOff x="0" y="0"/>
        <a:chExt cx="4582107" cy="839275"/>
      </a:xfrm>
    </dsp:grpSpPr>
    <dsp:sp modelId="{973C2CC1-7B5B-45AD-825E-A3DEF4E81216}">
      <dsp:nvSpPr>
        <dsp:cNvPr id="3" name="燕尾形 2"/>
        <dsp:cNvSpPr/>
      </dsp:nvSpPr>
      <dsp:spPr bwMode="white">
        <a:xfrm>
          <a:off x="0" y="92344"/>
          <a:ext cx="1636467" cy="654587"/>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Ямааны арьс</a:t>
          </a:r>
          <a:endParaRPr lang="en-US" dirty="0"/>
        </a:p>
        <a:p>
          <a:pPr lvl="0">
            <a:lnSpc>
              <a:spcPct val="100000"/>
            </a:lnSpc>
            <a:spcBef>
              <a:spcPct val="0"/>
            </a:spcBef>
            <a:spcAft>
              <a:spcPct val="35000"/>
            </a:spcAft>
          </a:pPr>
          <a:r>
            <a:rPr lang="en-US" dirty="0"/>
            <a:t>2.4₮-11.5₮</a:t>
          </a:r>
        </a:p>
      </dsp:txBody>
      <dsp:txXfrm>
        <a:off x="0" y="92344"/>
        <a:ext cx="1636467" cy="654587"/>
      </dsp:txXfrm>
    </dsp:sp>
    <dsp:sp modelId="{0AA6D5A2-00D5-451E-A242-69D7654F0913}">
      <dsp:nvSpPr>
        <dsp:cNvPr id="4" name="燕尾形 3"/>
        <dsp:cNvSpPr/>
      </dsp:nvSpPr>
      <dsp:spPr bwMode="white">
        <a:xfrm>
          <a:off x="1472820" y="92344"/>
          <a:ext cx="1636467" cy="654587"/>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Хонины арьс </a:t>
          </a:r>
          <a:endParaRPr lang="en-US" dirty="0"/>
        </a:p>
        <a:p>
          <a:pPr lvl="0">
            <a:lnSpc>
              <a:spcPct val="100000"/>
            </a:lnSpc>
            <a:spcBef>
              <a:spcPct val="0"/>
            </a:spcBef>
            <a:spcAft>
              <a:spcPct val="35000"/>
            </a:spcAft>
          </a:pPr>
          <a:r>
            <a:rPr lang="en-US" dirty="0"/>
            <a:t>1.9₮-10.04₮</a:t>
          </a:r>
        </a:p>
      </dsp:txBody>
      <dsp:txXfrm>
        <a:off x="1472820" y="92344"/>
        <a:ext cx="1636467" cy="654587"/>
      </dsp:txXfrm>
    </dsp:sp>
    <dsp:sp modelId="{B8C189FE-961C-4F84-9A05-A55F0D8C1134}">
      <dsp:nvSpPr>
        <dsp:cNvPr id="5" name="燕尾形 4"/>
        <dsp:cNvSpPr/>
      </dsp:nvSpPr>
      <dsp:spPr bwMode="white">
        <a:xfrm>
          <a:off x="2945640" y="92344"/>
          <a:ext cx="1636467" cy="654587"/>
        </a:xfrm>
        <a:prstGeom prst="chevron">
          <a:avLst/>
        </a:prstGeom>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Яс, эвэр туурай 0.15-0.8₮</a:t>
          </a:r>
        </a:p>
      </dsp:txBody>
      <dsp:txXfrm>
        <a:off x="2945640" y="92344"/>
        <a:ext cx="1636467" cy="6545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A14616-92E3-4E97-A8CD-F9E65968F3E3}"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255EF2-C0E9-41B5-92C2-AE8003F533AE}"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55EF2-C0E9-41B5-92C2-AE8003F533AE}"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55EF2-C0E9-41B5-92C2-AE8003F533AE}"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2BA360-9B99-44D6-83F8-8E6DFB12F8F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22BA360-9B99-44D6-83F8-8E6DFB12F8F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22BA360-9B99-44D6-83F8-8E6DFB12F8F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B22BA360-9B99-44D6-83F8-8E6DFB12F8F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22BA360-9B99-44D6-83F8-8E6DFB12F8F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2BA360-9B99-44D6-83F8-8E6DFB12F8F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2BA360-9B99-44D6-83F8-8E6DFB12F8F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22BA360-9B99-44D6-83F8-8E6DFB12F8F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22BA360-9B99-44D6-83F8-8E6DFB12F8F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22BA360-9B99-44D6-83F8-8E6DFB12F8F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22BA360-9B99-44D6-83F8-8E6DFB12F8F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71D65-2B10-4960-ADED-ADA36A246558}"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2BA360-9B99-44D6-83F8-8E6DFB12F8F2}"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71D65-2B10-4960-ADED-ADA36A246558}"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8.jpeg"/><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chart" Target="../charts/chart6.xml"/><Relationship Id="rId1" Type="http://schemas.openxmlformats.org/officeDocument/2006/relationships/chart" Target="../charts/chart5.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8.jpeg"/><Relationship Id="rId1" Type="http://schemas.openxmlformats.org/officeDocument/2006/relationships/chart" Target="../charts/chart7.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2.xml"/><Relationship Id="rId3" Type="http://schemas.openxmlformats.org/officeDocument/2006/relationships/image" Target="../media/image8.jpeg"/><Relationship Id="rId2" Type="http://schemas.openxmlformats.org/officeDocument/2006/relationships/chart" Target="../charts/chart9.xml"/><Relationship Id="rId1" Type="http://schemas.openxmlformats.org/officeDocument/2006/relationships/chart" Target="../charts/chart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xml"/><Relationship Id="rId2" Type="http://schemas.openxmlformats.org/officeDocument/2006/relationships/image" Target="../media/image8.jpeg"/><Relationship Id="rId1"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9" Type="http://schemas.openxmlformats.org/officeDocument/2006/relationships/diagramQuickStyle" Target="../diagrams/quickStyle2.xml"/><Relationship Id="rId8" Type="http://schemas.openxmlformats.org/officeDocument/2006/relationships/diagramLayout" Target="../diagrams/layout2.xml"/><Relationship Id="rId7" Type="http://schemas.openxmlformats.org/officeDocument/2006/relationships/diagramData" Target="../diagrams/data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3" Type="http://schemas.openxmlformats.org/officeDocument/2006/relationships/slideLayout" Target="../slideLayouts/slideLayout2.xml"/><Relationship Id="rId22" Type="http://schemas.openxmlformats.org/officeDocument/2006/relationships/image" Target="../media/image8.jpeg"/><Relationship Id="rId21" Type="http://schemas.microsoft.com/office/2007/relationships/diagramDrawing" Target="../diagrams/drawing4.xml"/><Relationship Id="rId20" Type="http://schemas.openxmlformats.org/officeDocument/2006/relationships/diagramColors" Target="../diagrams/colors4.xml"/><Relationship Id="rId2" Type="http://schemas.openxmlformats.org/officeDocument/2006/relationships/diagramData" Target="../diagrams/data1.xml"/><Relationship Id="rId19" Type="http://schemas.openxmlformats.org/officeDocument/2006/relationships/diagramQuickStyle" Target="../diagrams/quickStyle4.xml"/><Relationship Id="rId18" Type="http://schemas.openxmlformats.org/officeDocument/2006/relationships/diagramLayout" Target="../diagrams/layout4.xml"/><Relationship Id="rId17" Type="http://schemas.openxmlformats.org/officeDocument/2006/relationships/diagramData" Target="../diagrams/data4.xml"/><Relationship Id="rId16" Type="http://schemas.microsoft.com/office/2007/relationships/diagramDrawing" Target="../diagrams/drawing3.xml"/><Relationship Id="rId15" Type="http://schemas.openxmlformats.org/officeDocument/2006/relationships/diagramColors" Target="../diagrams/colors3.xml"/><Relationship Id="rId14" Type="http://schemas.openxmlformats.org/officeDocument/2006/relationships/diagramQuickStyle" Target="../diagrams/quickStyle3.xml"/><Relationship Id="rId13" Type="http://schemas.openxmlformats.org/officeDocument/2006/relationships/diagramLayout" Target="../diagrams/layout3.xml"/><Relationship Id="rId12" Type="http://schemas.openxmlformats.org/officeDocument/2006/relationships/diagramData" Target="../diagrams/data3.xml"/><Relationship Id="rId11" Type="http://schemas.microsoft.com/office/2007/relationships/diagramDrawing" Target="../diagrams/drawing2.xml"/><Relationship Id="rId10" Type="http://schemas.openxmlformats.org/officeDocument/2006/relationships/diagramColors" Target="../diagrams/colors2.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8.jpe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8.jpeg"/></Relationships>
</file>

<file path=ppt/slides/_rels/slide2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8.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chart" Target="../charts/chart14.xml"/><Relationship Id="rId1" Type="http://schemas.openxmlformats.org/officeDocument/2006/relationships/chart" Target="../charts/chart13.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6.jpeg"/><Relationship Id="rId3" Type="http://schemas.openxmlformats.org/officeDocument/2006/relationships/image" Target="../media/image8.jpeg"/><Relationship Id="rId2" Type="http://schemas.openxmlformats.org/officeDocument/2006/relationships/chart" Target="../charts/chart16.xml"/><Relationship Id="rId1" Type="http://schemas.openxmlformats.org/officeDocument/2006/relationships/chart" Target="../charts/chart15.xml"/></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tags" Target="../tags/tag14.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88326" y="4843161"/>
            <a:ext cx="8414269" cy="463397"/>
          </a:xfrm>
          <a:prstGeom prst="rect">
            <a:avLst/>
          </a:prstGeom>
          <a:noFill/>
        </p:spPr>
        <p:txBody>
          <a:bodyPr wrap="square">
            <a:spAutoFit/>
          </a:bodyPr>
          <a:lstStyle/>
          <a:p>
            <a:pPr algn="ctr">
              <a:lnSpc>
                <a:spcPct val="150000"/>
              </a:lnSpc>
            </a:pPr>
            <a:r>
              <a:rPr lang="en-US" b="1" dirty="0">
                <a:solidFill>
                  <a:srgbClr val="002060"/>
                </a:solidFill>
                <a:effectLst/>
                <a:latin typeface="Times New Roman" panose="02020603050405020304" pitchFamily="18" charset="0"/>
                <a:ea typeface="Times New Roman" panose="02020603050405020304" pitchFamily="18" charset="0"/>
              </a:rPr>
              <a:t>ЯМААНЫ НООЛУУР</a:t>
            </a:r>
            <a:endParaRPr lang="en-US" dirty="0">
              <a:solidFill>
                <a:srgbClr val="002060"/>
              </a:solidFill>
            </a:endParaRPr>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15961" y="1412745"/>
            <a:ext cx="807492" cy="816464"/>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7381" y="1494487"/>
            <a:ext cx="807492" cy="807492"/>
          </a:xfrm>
          <a:prstGeom prst="rect">
            <a:avLst/>
          </a:prstGeom>
        </p:spPr>
      </p:pic>
      <p:sp>
        <p:nvSpPr>
          <p:cNvPr id="7" name="TextBox 6"/>
          <p:cNvSpPr txBox="1"/>
          <p:nvPr/>
        </p:nvSpPr>
        <p:spPr>
          <a:xfrm>
            <a:off x="5031686" y="2391357"/>
            <a:ext cx="6768549" cy="860425"/>
          </a:xfrm>
          <a:prstGeom prst="rect">
            <a:avLst/>
          </a:prstGeom>
          <a:noFill/>
        </p:spPr>
        <p:txBody>
          <a:bodyPr wrap="square">
            <a:spAutoFit/>
          </a:bodyPr>
          <a:lstStyle/>
          <a:p>
            <a:r>
              <a:rPr lang="en-US" sz="1800" b="1" dirty="0">
                <a:solidFill>
                  <a:srgbClr val="0000CC"/>
                </a:solidFill>
                <a:cs typeface="Arial" panose="020B0604020202020204" pitchFamily="34" charset="0"/>
              </a:rPr>
              <a:t>	</a:t>
            </a:r>
            <a:r>
              <a:rPr lang="en-US" sz="1600" b="1" dirty="0">
                <a:solidFill>
                  <a:srgbClr val="0000CC"/>
                </a:solidFill>
                <a:cs typeface="Arial" panose="020B0604020202020204" pitchFamily="34" charset="0"/>
              </a:rPr>
              <a:t>          </a:t>
            </a:r>
            <a:r>
              <a:rPr lang="en-US" sz="1600" b="1" dirty="0">
                <a:solidFill>
                  <a:srgbClr val="0000CC"/>
                </a:solidFill>
                <a:cs typeface="Arial" panose="020B0604020202020204" pitchFamily="34" charset="0"/>
              </a:rPr>
              <a:t>  </a:t>
            </a:r>
            <a:r>
              <a:rPr lang="en-US" sz="1600" b="1" dirty="0">
                <a:solidFill>
                  <a:srgbClr val="0000CC"/>
                </a:solidFill>
                <a:cs typeface="Arial" panose="020B0604020202020204" pitchFamily="34" charset="0"/>
              </a:rPr>
              <a:t>   </a:t>
            </a:r>
            <a:r>
              <a:rPr lang="en-US" sz="1600" b="1" dirty="0">
                <a:solidFill>
                  <a:srgbClr val="0000CC"/>
                </a:solidFill>
                <a:latin typeface="Times New Roman" panose="02020603050405020304" pitchFamily="18" charset="0"/>
                <a:cs typeface="Times New Roman" panose="02020603050405020304" pitchFamily="18" charset="0"/>
              </a:rPr>
              <a:t>ӨВӨРМОНГОЛЫН ТАРИАЛАНГИЙН ИХ СУРГУУЛЬ</a:t>
            </a:r>
            <a:endParaRPr lang="en-US" sz="1600" b="1" dirty="0">
              <a:solidFill>
                <a:srgbClr val="0000CC"/>
              </a:solidFill>
              <a:latin typeface="Times New Roman" panose="02020603050405020304" pitchFamily="18" charset="0"/>
              <a:cs typeface="Times New Roman" panose="02020603050405020304" pitchFamily="18" charset="0"/>
            </a:endParaRPr>
          </a:p>
          <a:p>
            <a:r>
              <a:rPr lang="en-US" sz="1600" b="1" dirty="0">
                <a:solidFill>
                  <a:srgbClr val="0000CC"/>
                </a:solidFill>
                <a:latin typeface="Times New Roman" panose="02020603050405020304" pitchFamily="18" charset="0"/>
                <a:cs typeface="Times New Roman" panose="02020603050405020304" pitchFamily="18" charset="0"/>
              </a:rPr>
              <a:t>                            ЭДИЙН ЗАСАГ, МЕНЕЖМЕНТИЙН СУРГУУЛЬ</a:t>
            </a:r>
            <a:endParaRPr lang="en-US" sz="1600" b="1" dirty="0">
              <a:solidFill>
                <a:srgbClr val="0000CC"/>
              </a:solidFill>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内蒙古农业大学经济管理学院</a:t>
            </a:r>
            <a:endParaRPr lang="en-US" sz="16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83703" y="2422135"/>
            <a:ext cx="5012635" cy="829945"/>
          </a:xfrm>
          <a:prstGeom prst="rect">
            <a:avLst/>
          </a:prstGeom>
          <a:noFill/>
        </p:spPr>
        <p:txBody>
          <a:bodyPr wrap="square">
            <a:spAutoFit/>
          </a:bodyPr>
          <a:lstStyle/>
          <a:p>
            <a:pPr algn="ctr"/>
            <a:r>
              <a:rPr lang="en-US" sz="1600" b="1" dirty="0">
                <a:solidFill>
                  <a:srgbClr val="0000CC"/>
                </a:solidFill>
                <a:latin typeface="Times New Roman" panose="02020603050405020304" pitchFamily="18" charset="0"/>
                <a:cs typeface="Times New Roman" panose="02020603050405020304" pitchFamily="18" charset="0"/>
              </a:rPr>
              <a:t>МОНГОЛ УЛСЫН ХӨДӨӨ АЖ АХУЙН </a:t>
            </a:r>
            <a:endParaRPr lang="en-US" sz="1600" b="1" dirty="0">
              <a:solidFill>
                <a:srgbClr val="0000CC"/>
              </a:solidFill>
              <a:latin typeface="Times New Roman" panose="02020603050405020304" pitchFamily="18" charset="0"/>
              <a:cs typeface="Times New Roman" panose="02020603050405020304" pitchFamily="18" charset="0"/>
            </a:endParaRPr>
          </a:p>
          <a:p>
            <a:pPr algn="ctr"/>
            <a:r>
              <a:rPr lang="en-US" sz="1600" b="1" dirty="0">
                <a:solidFill>
                  <a:srgbClr val="0000CC"/>
                </a:solidFill>
                <a:latin typeface="Times New Roman" panose="02020603050405020304" pitchFamily="18" charset="0"/>
                <a:cs typeface="Times New Roman" panose="02020603050405020304" pitchFamily="18" charset="0"/>
              </a:rPr>
              <a:t>ИХ СУРГУУЛЬ</a:t>
            </a:r>
            <a:endParaRPr lang="en-US" sz="1600" b="1" dirty="0">
              <a:solidFill>
                <a:srgbClr val="0000CC"/>
              </a:solidFill>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蒙古农业大学</a:t>
            </a:r>
            <a:endParaRPr lang="en-US" sz="1600"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51" y="211436"/>
            <a:ext cx="2590800" cy="848692"/>
          </a:xfrm>
          <a:prstGeom prst="rect">
            <a:avLst/>
          </a:prstGeom>
          <a:solidFill>
            <a:schemeClr val="accent1">
              <a:lumMod val="40000"/>
              <a:lumOff val="60000"/>
            </a:schemeClr>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968" y="302048"/>
            <a:ext cx="2209800" cy="731623"/>
          </a:xfrm>
          <a:prstGeom prst="rect">
            <a:avLst/>
          </a:prstGeom>
          <a:solidFill>
            <a:schemeClr val="accent1">
              <a:lumMod val="60000"/>
              <a:lumOff val="40000"/>
            </a:schemeClr>
          </a:solidFill>
        </p:spPr>
      </p:pic>
      <p:sp>
        <p:nvSpPr>
          <p:cNvPr id="13" name="TextBox 12"/>
          <p:cNvSpPr txBox="1"/>
          <p:nvPr/>
        </p:nvSpPr>
        <p:spPr>
          <a:xfrm>
            <a:off x="1101587" y="3441271"/>
            <a:ext cx="9988826" cy="1260475"/>
          </a:xfrm>
          <a:prstGeom prst="rect">
            <a:avLst/>
          </a:prstGeom>
          <a:noFill/>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МАЛ АЖ АХУЙН БҮТЭЭГДЭХҮҮН НИЙЛҮҮЛЭЛТИЙН </a:t>
            </a:r>
            <a:endParaRPr lang="en-US" sz="2800" b="1" dirty="0">
              <a:solidFill>
                <a:srgbClr val="C00000"/>
              </a:solidFill>
              <a:latin typeface="Times New Roman" panose="02020603050405020304" pitchFamily="18" charset="0"/>
              <a:cs typeface="Times New Roman" panose="02020603050405020304" pitchFamily="18" charset="0"/>
            </a:endParaRPr>
          </a:p>
          <a:p>
            <a:pPr algn="ctr"/>
            <a:r>
              <a:rPr lang="en-US" sz="2800" b="1" dirty="0">
                <a:solidFill>
                  <a:srgbClr val="C00000"/>
                </a:solidFill>
                <a:latin typeface="Times New Roman" panose="02020603050405020304" pitchFamily="18" charset="0"/>
                <a:cs typeface="Times New Roman" panose="02020603050405020304" pitchFamily="18" charset="0"/>
              </a:rPr>
              <a:t>СҮЛЖЭЭНИЙ</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 СУДАЛГАА  </a:t>
            </a:r>
            <a:endParaRPr lang="en-US" sz="2800" b="1" dirty="0">
              <a:solidFill>
                <a:srgbClr val="C00000"/>
              </a:solidFill>
              <a:latin typeface="Times New Roman" panose="02020603050405020304" pitchFamily="18" charset="0"/>
              <a:cs typeface="Times New Roman" panose="02020603050405020304" pitchFamily="18" charset="0"/>
            </a:endParaRPr>
          </a:p>
          <a:p>
            <a:pPr algn="ctr"/>
            <a:r>
              <a:rPr lang="en-US" sz="2000" b="1" dirty="0">
                <a:latin typeface="Times New Roman" panose="02020603050405020304" pitchFamily="18" charset="0"/>
                <a:cs typeface="Times New Roman" panose="02020603050405020304" pitchFamily="18" charset="0"/>
              </a:rPr>
              <a:t>畜产品供应链研究</a:t>
            </a:r>
            <a:endParaRPr lang="en-US" sz="2000"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1888865" y="5817999"/>
            <a:ext cx="8414269" cy="504625"/>
          </a:xfrm>
          <a:prstGeom prst="rect">
            <a:avLst/>
          </a:prstGeom>
          <a:noFill/>
        </p:spPr>
        <p:txBody>
          <a:bodyPr wrap="square">
            <a:spAutoFit/>
          </a:bodyPr>
          <a:lstStyle/>
          <a:p>
            <a:pPr algn="ctr">
              <a:lnSpc>
                <a:spcPct val="150000"/>
              </a:lnSpc>
            </a:pPr>
            <a:r>
              <a:rPr lang="en-US" sz="2000" b="1" dirty="0">
                <a:solidFill>
                  <a:srgbClr val="002060"/>
                </a:solidFill>
                <a:effectLst/>
                <a:latin typeface="Times New Roman" panose="02020603050405020304" pitchFamily="18" charset="0"/>
                <a:ea typeface="Times New Roman" panose="02020603050405020304" pitchFamily="18" charset="0"/>
              </a:rPr>
              <a:t>20</a:t>
            </a:r>
            <a:r>
              <a:rPr lang="en-US" sz="2000" b="1" dirty="0">
                <a:solidFill>
                  <a:srgbClr val="002060"/>
                </a:solidFill>
                <a:latin typeface="Times New Roman" panose="02020603050405020304" pitchFamily="18" charset="0"/>
                <a:ea typeface="Times New Roman" panose="02020603050405020304" pitchFamily="18" charset="0"/>
              </a:rPr>
              <a:t>23 он</a:t>
            </a:r>
            <a:endParaRPr lang="en-US" sz="2000" dirty="0">
              <a:solidFill>
                <a:srgbClr val="002060"/>
              </a:solidFill>
            </a:endParaRP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253" y="4772424"/>
            <a:ext cx="2945710" cy="1956367"/>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4526" y="4843084"/>
            <a:ext cx="2945709" cy="18857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custDataLst>
              <p:tags r:id="rId3"/>
            </p:custDataLst>
          </p:nvPr>
        </p:nvGraphicFramePr>
        <p:xfrm>
          <a:off x="539115" y="1280161"/>
          <a:ext cx="6090920" cy="5283200"/>
        </p:xfrm>
        <a:graphic>
          <a:graphicData uri="http://schemas.openxmlformats.org/drawingml/2006/table">
            <a:tbl>
              <a:tblPr firstRow="1" firstCol="1" bandRow="1"/>
              <a:tblGrid>
                <a:gridCol w="925244"/>
                <a:gridCol w="859155"/>
                <a:gridCol w="765810"/>
                <a:gridCol w="1019175"/>
                <a:gridCol w="726391"/>
                <a:gridCol w="902970"/>
                <a:gridCol w="892175"/>
              </a:tblGrid>
              <a:tr h="377371">
                <a:tc>
                  <a:txBody>
                    <a:bodyPr/>
                    <a:lstStyle/>
                    <a:p>
                      <a:pPr marL="0" marR="0" algn="ctr">
                        <a:lnSpc>
                          <a:spcPct val="107000"/>
                        </a:lnSpc>
                        <a:spcBef>
                          <a:spcPts val="0"/>
                        </a:spcBef>
                        <a:spcAft>
                          <a:spcPts val="0"/>
                        </a:spcAft>
                      </a:pPr>
                      <a:r>
                        <a:rPr 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Он</a:t>
                      </a:r>
                      <a:r>
                        <a:rPr lang="zh-CN" alt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年</a:t>
                      </a:r>
                      <a:endParaRPr lang="zh-CN" alt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Адуу</a:t>
                      </a:r>
                      <a:r>
                        <a:rPr lang="zh-CN" alt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马</a:t>
                      </a:r>
                      <a:endParaRPr lang="zh-CN" altLang="en-US" sz="14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Үхэр</a:t>
                      </a:r>
                      <a:r>
                        <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牛</a:t>
                      </a:r>
                      <a:endPar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Тэмээ</a:t>
                      </a:r>
                      <a:r>
                        <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骆驼</a:t>
                      </a:r>
                      <a:endPar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Хонь</a:t>
                      </a:r>
                      <a:r>
                        <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羊</a:t>
                      </a:r>
                      <a:endPar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Ямаа</a:t>
                      </a:r>
                      <a:r>
                        <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山羊</a:t>
                      </a:r>
                      <a:endPar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Бүгд</a:t>
                      </a:r>
                      <a:r>
                        <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总共</a:t>
                      </a:r>
                      <a:endParaRPr lang="zh-CN" alt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8DB4E2"/>
                    </a:solidFill>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1970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2,318</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2,108</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633</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13,312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4,204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22,575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1975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2,255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2,427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617</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14,458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4,595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24,352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2,397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592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14,231</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4,567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23,771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190">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1,971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2,408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13,249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4,299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22,485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1990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2,262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2,849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538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15,083</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5,128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25,859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1995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2,684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3,317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368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13,719</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8,521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28,608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2000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2,661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3,098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323</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13,876</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10,270</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30,228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2005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1,964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12,885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13,267</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30,399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1,920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2,176</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14,480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13,883</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32,730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3,295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3,780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368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24,943</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23,593</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55,980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4,094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4,732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473</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30,049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27,720</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67,068</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4,324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5,022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454</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31,087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26,456</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67,344</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77371">
                <a:tc>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2022</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4,821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5,513</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32,747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27,569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71,120</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graphicFrame>
        <p:nvGraphicFramePr>
          <p:cNvPr id="8" name="Chart 7"/>
          <p:cNvGraphicFramePr/>
          <p:nvPr/>
        </p:nvGraphicFramePr>
        <p:xfrm>
          <a:off x="6817360" y="1715135"/>
          <a:ext cx="5012690" cy="4754880"/>
        </p:xfrm>
        <a:graphic>
          <a:graphicData uri="http://schemas.openxmlformats.org/drawingml/2006/chart">
            <c:chart xmlns:c="http://schemas.openxmlformats.org/drawingml/2006/chart" xmlns:r="http://schemas.openxmlformats.org/officeDocument/2006/relationships" r:id="rId1"/>
          </a:graphicData>
        </a:graphic>
      </p:graphicFrame>
      <p:sp>
        <p:nvSpPr>
          <p:cNvPr id="11" name="TextBox 10"/>
          <p:cNvSpPr txBox="1"/>
          <p:nvPr/>
        </p:nvSpPr>
        <p:spPr>
          <a:xfrm>
            <a:off x="3117573" y="123580"/>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蒙古的</a:t>
            </a:r>
            <a:r>
              <a:rPr lang="en-US" dirty="0">
                <a:solidFill>
                  <a:srgbClr val="002060"/>
                </a:solidFill>
                <a:latin typeface="Times New Roman" panose="02020603050405020304" pitchFamily="18" charset="0"/>
                <a:cs typeface="Times New Roman" panose="02020603050405020304" pitchFamily="18" charset="0"/>
              </a:rPr>
              <a:t>牲畜数量</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746240" y="1085215"/>
            <a:ext cx="5012690" cy="579755"/>
          </a:xfrm>
          <a:prstGeom prst="rect">
            <a:avLst/>
          </a:prstGeom>
          <a:noFill/>
        </p:spPr>
        <p:txBody>
          <a:bodyPr wrap="square">
            <a:no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мал сүргийн тооны өсөлт</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dirty="0">
                <a:solidFill>
                  <a:srgbClr val="002060"/>
                </a:solidFill>
                <a:latin typeface="Times New Roman" panose="02020603050405020304" pitchFamily="18" charset="0"/>
                <a:cs typeface="Times New Roman" panose="02020603050405020304" pitchFamily="18" charset="0"/>
              </a:rPr>
              <a:t>蒙古牲畜数量的增加</a:t>
            </a:r>
            <a:endParaRPr lang="en-US" sz="16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 name="Chart 1"/>
          <p:cNvGraphicFramePr/>
          <p:nvPr/>
        </p:nvGraphicFramePr>
        <p:xfrm>
          <a:off x="5946820" y="4514045"/>
          <a:ext cx="5537200" cy="214693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 name="Chart 2"/>
          <p:cNvGraphicFramePr/>
          <p:nvPr/>
        </p:nvGraphicFramePr>
        <p:xfrm>
          <a:off x="238773" y="1643044"/>
          <a:ext cx="5227749" cy="371731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117573" y="141413"/>
            <a:ext cx="5012635" cy="646331"/>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7" name="Chart 6"/>
          <p:cNvGraphicFramePr/>
          <p:nvPr/>
        </p:nvGraphicFramePr>
        <p:xfrm>
          <a:off x="5946821" y="1643044"/>
          <a:ext cx="5537199" cy="226385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435610" y="1082040"/>
            <a:ext cx="4895215" cy="518795"/>
          </a:xfrm>
          <a:prstGeom prst="rect">
            <a:avLst/>
          </a:prstGeom>
          <a:noFill/>
        </p:spPr>
        <p:txBody>
          <a:bodyPr wrap="square">
            <a:no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мал сүргийнтооны өсөлт</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dirty="0">
                <a:solidFill>
                  <a:srgbClr val="002060"/>
                </a:solidFill>
                <a:latin typeface="Times New Roman" panose="02020603050405020304" pitchFamily="18" charset="0"/>
                <a:cs typeface="Times New Roman" panose="02020603050405020304" pitchFamily="18" charset="0"/>
              </a:rPr>
              <a:t>蒙古牲畜数量的增加</a:t>
            </a:r>
            <a:endParaRPr lang="en-US" sz="1600" dirty="0">
              <a:solidFill>
                <a:srgbClr val="00206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6209030" y="1105535"/>
            <a:ext cx="5012690" cy="495935"/>
          </a:xfrm>
          <a:prstGeom prst="rect">
            <a:avLst/>
          </a:prstGeom>
          <a:noFill/>
        </p:spPr>
        <p:txBody>
          <a:bodyPr wrap="square">
            <a:no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мал сүргийн бүтэц, 1970 он</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b="1" dirty="0">
                <a:solidFill>
                  <a:srgbClr val="002060"/>
                </a:solidFill>
                <a:latin typeface="Times New Roman" panose="02020603050405020304" pitchFamily="18" charset="0"/>
                <a:cs typeface="Times New Roman" panose="02020603050405020304" pitchFamily="18" charset="0"/>
              </a:rPr>
              <a:t>蒙古的牲畜结构，1970 年 </a:t>
            </a:r>
            <a:endParaRPr lang="en-US" sz="1600" dirty="0">
              <a:solidFill>
                <a:srgbClr val="00206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5666591" y="3948337"/>
            <a:ext cx="6097656" cy="583565"/>
          </a:xfrm>
          <a:prstGeom prst="rect">
            <a:avLst/>
          </a:prstGeom>
          <a:noFill/>
        </p:spPr>
        <p:txBody>
          <a:bodyPr wrap="square">
            <a:sp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мал сүргийн бүтэц, 2022 он</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b="1" dirty="0">
                <a:solidFill>
                  <a:srgbClr val="002060"/>
                </a:solidFill>
                <a:latin typeface="Times New Roman" panose="02020603050405020304" pitchFamily="18" charset="0"/>
                <a:cs typeface="Times New Roman" panose="02020603050405020304" pitchFamily="18" charset="0"/>
              </a:rPr>
              <a:t>蒙古的牲畜结构2022年 </a:t>
            </a:r>
            <a:endParaRPr lang="en-US" sz="16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67510" y="260350"/>
            <a:ext cx="8144510"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796751" y="-983979"/>
            <a:ext cx="5317429" cy="98298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117573" y="141413"/>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5" y="4470828"/>
            <a:ext cx="3942312" cy="2139144"/>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97" y="1600199"/>
            <a:ext cx="3818750" cy="2306331"/>
          </a:xfrm>
          <a:prstGeom prst="rect">
            <a:avLst/>
          </a:prstGeom>
        </p:spPr>
      </p:pic>
      <p:sp>
        <p:nvSpPr>
          <p:cNvPr id="15" name="TextBox 14"/>
          <p:cNvSpPr txBox="1"/>
          <p:nvPr/>
        </p:nvSpPr>
        <p:spPr>
          <a:xfrm>
            <a:off x="4119382" y="1165681"/>
            <a:ext cx="2646764" cy="3009900"/>
          </a:xfrm>
          <a:prstGeom prst="rect">
            <a:avLst/>
          </a:prstGeom>
          <a:noFill/>
        </p:spPr>
        <p:txBody>
          <a:bodyPr wrap="square">
            <a:spAutoFit/>
          </a:bodyPr>
          <a:lstStyle/>
          <a:p>
            <a:pPr algn="just"/>
            <a:r>
              <a:rPr lang="en-US" sz="1400" b="1" i="0" dirty="0">
                <a:solidFill>
                  <a:srgbClr val="C00000"/>
                </a:solidFill>
                <a:effectLst/>
                <a:latin typeface="Times New Roman" panose="02020603050405020304" pitchFamily="18" charset="0"/>
              </a:rPr>
              <a:t>Ашиг шимийн чиглэл:</a:t>
            </a:r>
            <a:endParaRPr lang="en-US" sz="1400" b="1" i="0" dirty="0">
              <a:solidFill>
                <a:srgbClr val="C00000"/>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Нарийн /кашмир/ ноолуур,</a:t>
            </a:r>
            <a:endParaRPr lang="en-US" sz="1400" b="0" i="0" dirty="0">
              <a:solidFill>
                <a:srgbClr val="333333"/>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мах сүүний хосолмол  </a:t>
            </a:r>
            <a:endParaRPr lang="en-US" sz="1400" b="0" i="0" dirty="0">
              <a:solidFill>
                <a:srgbClr val="333333"/>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优点：优质羊绒和牛奶的结合</a:t>
            </a:r>
            <a:endParaRPr lang="en-US" sz="1400" b="0" i="0" dirty="0">
              <a:solidFill>
                <a:srgbClr val="333333"/>
              </a:solidFill>
              <a:effectLst/>
              <a:latin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хөнгөн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хүнсний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үйлдвэрийн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1990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8-р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сарын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13-ны A/69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дүгээр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批准日期：农业、轻工业和食品工业部长 1990 年 8 月 13 日第 A/69 号令</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400" dirty="0"/>
          </a:p>
        </p:txBody>
      </p:sp>
      <p:sp>
        <p:nvSpPr>
          <p:cNvPr id="3" name="TextBox 2"/>
          <p:cNvSpPr txBox="1"/>
          <p:nvPr/>
        </p:nvSpPr>
        <p:spPr>
          <a:xfrm>
            <a:off x="47625" y="4020185"/>
            <a:ext cx="4428490"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Баяндэлгэрийн улаан үүлдэр巴彦德尔格红种</a:t>
            </a:r>
            <a:endParaRPr lang="en-US"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89560" y="1252855"/>
            <a:ext cx="2581910"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Монгол үүлдэр</a:t>
            </a:r>
            <a:r>
              <a:rPr lang="zh-CN" altLang="en-US" sz="1600" b="1" dirty="0">
                <a:latin typeface="Times New Roman" panose="02020603050405020304" pitchFamily="18" charset="0"/>
                <a:cs typeface="Times New Roman" panose="02020603050405020304" pitchFamily="18" charset="0"/>
              </a:rPr>
              <a:t>蒙古种</a:t>
            </a:r>
            <a:endParaRPr lang="zh-CN" altLang="en-US" sz="1600" b="1" dirty="0">
              <a:latin typeface="Times New Roman" panose="02020603050405020304" pitchFamily="18" charset="0"/>
              <a:cs typeface="Times New Roman" panose="02020603050405020304" pitchFamily="18" charset="0"/>
            </a:endParaRPr>
          </a:p>
        </p:txBody>
      </p:sp>
      <p:graphicFrame>
        <p:nvGraphicFramePr>
          <p:cNvPr id="12" name="Table 11"/>
          <p:cNvGraphicFramePr>
            <a:graphicFrameLocks noGrp="1"/>
          </p:cNvGraphicFramePr>
          <p:nvPr>
            <p:custDataLst>
              <p:tags r:id="rId4"/>
            </p:custDataLst>
          </p:nvPr>
        </p:nvGraphicFramePr>
        <p:xfrm>
          <a:off x="7007087" y="1600198"/>
          <a:ext cx="5076825" cy="2315845"/>
        </p:xfrm>
        <a:graphic>
          <a:graphicData uri="http://schemas.openxmlformats.org/drawingml/2006/table">
            <a:tbl>
              <a:tblPr/>
              <a:tblGrid>
                <a:gridCol w="1310068"/>
                <a:gridCol w="772250"/>
                <a:gridCol w="772250"/>
                <a:gridCol w="640080"/>
                <a:gridCol w="777875"/>
                <a:gridCol w="804545"/>
              </a:tblGrid>
              <a:tr h="333284">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i="0" u="none" strike="noStrike">
                          <a:solidFill>
                            <a:srgbClr val="333333"/>
                          </a:solidFill>
                          <a:effectLst/>
                          <a:latin typeface="Times New Roman" panose="02020603050405020304" pitchFamily="18" charset="0"/>
                        </a:rPr>
                        <a:t>山羊的年龄和性别</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кг活重，公斤</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639906">
                <a:tc vMerge="1">
                  <a:tcPr/>
                </a:tc>
                <a:tc>
                  <a:txBody>
                    <a:bodyPr/>
                    <a:lstStyle/>
                    <a:p>
                      <a:pPr algn="ctr" fontAlgn="ctr"/>
                      <a:r>
                        <a:rPr lang="en-US" sz="1100" b="1" i="0" u="none" strike="noStrike" dirty="0">
                          <a:solidFill>
                            <a:srgbClr val="000000"/>
                          </a:solidFill>
                          <a:effectLst/>
                          <a:latin typeface="Times New Roman" panose="02020603050405020304" pitchFamily="18" charset="0"/>
                        </a:rPr>
                        <a:t>Хавар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/V сар/</a:t>
                      </a:r>
                      <a:endParaRPr lang="en-US" sz="1100" b="1" i="0" u="none" strike="noStrike" dirty="0">
                        <a:solidFill>
                          <a:srgbClr val="000000"/>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春天/月/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Намар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a:t>
                      </a:r>
                      <a:r>
                        <a:rPr lang="en-US" sz="1100" b="1" i="0" u="none" strike="noStrike" dirty="0">
                          <a:solidFill>
                            <a:srgbClr val="000000"/>
                          </a:solidFill>
                          <a:effectLst/>
                          <a:latin typeface="Times New Roman" panose="02020603050405020304" pitchFamily="18" charset="0"/>
                        </a:rPr>
                        <a:t>X </a:t>
                      </a:r>
                      <a:r>
                        <a:rPr lang="en-US" sz="1100" b="1" i="0" u="none" strike="noStrike" dirty="0">
                          <a:solidFill>
                            <a:srgbClr val="000000"/>
                          </a:solidFill>
                          <a:effectLst/>
                          <a:latin typeface="Times New Roman" panose="02020603050405020304" pitchFamily="18" charset="0"/>
                        </a:rPr>
                        <a:t>сар/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秋</a:t>
                      </a:r>
                      <a:r>
                        <a:rPr lang="zh-CN" altLang="en-US" sz="1100" b="1" i="0" u="none" strike="noStrike" dirty="0">
                          <a:solidFill>
                            <a:srgbClr val="000000"/>
                          </a:solidFill>
                          <a:effectLst/>
                          <a:latin typeface="Times New Roman" panose="02020603050405020304" pitchFamily="18" charset="0"/>
                        </a:rPr>
                        <a:t>天</a:t>
                      </a:r>
                      <a:r>
                        <a:rPr lang="en-US" sz="1100" b="1" i="0" u="none" strike="noStrike" dirty="0">
                          <a:solidFill>
                            <a:srgbClr val="000000"/>
                          </a:solidFill>
                          <a:effectLst/>
                          <a:latin typeface="Times New Roman" panose="02020603050405020304" pitchFamily="18" charset="0"/>
                        </a:rPr>
                        <a:t>/月/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гр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мкм</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直径，微米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см</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33284">
                <a:tc>
                  <a:txBody>
                    <a:bodyPr/>
                    <a:lstStyle/>
                    <a:p>
                      <a:pPr algn="l" fontAlgn="ctr"/>
                      <a:r>
                        <a:rPr lang="en-US" sz="1100" b="0" i="0" u="none" strike="noStrike" dirty="0">
                          <a:solidFill>
                            <a:srgbClr val="333333"/>
                          </a:solidFill>
                          <a:effectLst/>
                          <a:latin typeface="Times New Roman" panose="02020603050405020304" pitchFamily="18" charset="0"/>
                        </a:rPr>
                        <a:t>  Бүдүүн ухна</a:t>
                      </a:r>
                      <a:endParaRPr lang="en-US" sz="1100" b="0"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42</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55</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300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≥15.5</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≤4,5</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333284">
                <a:tc>
                  <a:txBody>
                    <a:bodyPr/>
                    <a:lstStyle/>
                    <a:p>
                      <a:pPr algn="l" fontAlgn="ctr"/>
                      <a:r>
                        <a:rPr lang="en-US" sz="1100" b="0" i="0" u="none" strike="noStrike" dirty="0">
                          <a:solidFill>
                            <a:srgbClr val="333333"/>
                          </a:solidFill>
                          <a:effectLst/>
                          <a:latin typeface="Times New Roman" panose="02020603050405020304" pitchFamily="18" charset="0"/>
                        </a:rPr>
                        <a:t>  Борлон ухна</a:t>
                      </a:r>
                      <a:endParaRPr lang="en-US" sz="1100" b="0"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22</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35</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230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≥14.5</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≤4.0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333284">
                <a:tc>
                  <a:txBody>
                    <a:bodyPr/>
                    <a:lstStyle/>
                    <a:p>
                      <a:pPr algn="l" fontAlgn="ctr"/>
                      <a:r>
                        <a:rPr lang="en-US" sz="1100" b="0" i="0" u="none" strike="noStrike" dirty="0">
                          <a:solidFill>
                            <a:srgbClr val="333333"/>
                          </a:solidFill>
                          <a:effectLst/>
                          <a:latin typeface="Times New Roman" panose="02020603050405020304" pitchFamily="18" charset="0"/>
                        </a:rPr>
                        <a:t>  Бүдүүн эм ямаа</a:t>
                      </a:r>
                      <a:endParaRPr lang="en-US" sz="1100" b="0"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30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40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250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≥15.0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≤5.0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333284">
                <a:tc>
                  <a:txBody>
                    <a:bodyPr/>
                    <a:lstStyle/>
                    <a:p>
                      <a:pPr algn="l" fontAlgn="ctr"/>
                      <a:r>
                        <a:rPr lang="en-US" sz="1100" b="0" i="0" u="none" strike="noStrike" dirty="0">
                          <a:solidFill>
                            <a:srgbClr val="333333"/>
                          </a:solidFill>
                          <a:effectLst/>
                          <a:latin typeface="Times New Roman" panose="02020603050405020304" pitchFamily="18" charset="0"/>
                        </a:rPr>
                        <a:t>  Охин борлон</a:t>
                      </a:r>
                      <a:endParaRPr lang="en-US" sz="1100" b="0"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20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30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220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333333"/>
                          </a:solidFill>
                          <a:effectLst/>
                          <a:latin typeface="Times New Roman" panose="02020603050405020304" pitchFamily="18" charset="0"/>
                        </a:rPr>
                        <a:t>≥14.0</a:t>
                      </a:r>
                      <a:endParaRPr lang="en-US" sz="1100" b="0"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rgbClr val="333333"/>
                          </a:solidFill>
                          <a:effectLst/>
                          <a:latin typeface="Times New Roman" panose="02020603050405020304" pitchFamily="18" charset="0"/>
                        </a:rPr>
                        <a:t>≤4.5</a:t>
                      </a:r>
                      <a:endParaRPr lang="en-US" sz="1100" b="0"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bl>
          </a:graphicData>
        </a:graphic>
      </p:graphicFrame>
      <p:graphicFrame>
        <p:nvGraphicFramePr>
          <p:cNvPr id="14" name="Table 13"/>
          <p:cNvGraphicFramePr>
            <a:graphicFrameLocks noGrp="1"/>
          </p:cNvGraphicFramePr>
          <p:nvPr>
            <p:custDataLst>
              <p:tags r:id="rId5"/>
            </p:custDataLst>
          </p:nvPr>
        </p:nvGraphicFramePr>
        <p:xfrm>
          <a:off x="7007086" y="4462009"/>
          <a:ext cx="5093335" cy="2241550"/>
        </p:xfrm>
        <a:graphic>
          <a:graphicData uri="http://schemas.openxmlformats.org/drawingml/2006/table">
            <a:tbl>
              <a:tblPr/>
              <a:tblGrid>
                <a:gridCol w="1310068"/>
                <a:gridCol w="772250"/>
                <a:gridCol w="772250"/>
                <a:gridCol w="662305"/>
                <a:gridCol w="754639"/>
                <a:gridCol w="821690"/>
              </a:tblGrid>
              <a:tr h="341722">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585808">
                <a:tc vMerge="1">
                  <a:tcPr/>
                </a:tc>
                <a:tc>
                  <a:txBody>
                    <a:bodyPr/>
                    <a:lstStyle/>
                    <a:p>
                      <a:pPr algn="ctr" fontAlgn="ctr"/>
                      <a:r>
                        <a:rPr lang="en-US" sz="1100" b="1" i="0" u="none" strike="noStrike" dirty="0">
                          <a:solidFill>
                            <a:srgbClr val="000000"/>
                          </a:solidFill>
                          <a:effectLst/>
                          <a:latin typeface="Times New Roman" panose="02020603050405020304" pitchFamily="18" charset="0"/>
                        </a:rPr>
                        <a:t>Хавар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V </a:t>
                      </a:r>
                      <a:r>
                        <a:rPr lang="en-US" sz="1100" b="1" i="0" u="none" strike="noStrike" dirty="0">
                          <a:solidFill>
                            <a:srgbClr val="000000"/>
                          </a:solidFill>
                          <a:effectLst/>
                          <a:latin typeface="Times New Roman" panose="02020603050405020304" pitchFamily="18" charset="0"/>
                        </a:rPr>
                        <a:t>сар/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春天/月/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Намар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/X сар/</a:t>
                      </a:r>
                      <a:endParaRPr lang="en-US" sz="1100" b="1" i="0" u="none" strike="noStrike" dirty="0">
                        <a:solidFill>
                          <a:srgbClr val="000000"/>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dirty="0">
                        <a:solidFill>
                          <a:srgbClr val="000000"/>
                        </a:solidFill>
                        <a:effectLst/>
                        <a:latin typeface="Times New Roman" panose="02020603050405020304" pitchFamily="18" charset="0"/>
                      </a:endParaRPr>
                    </a:p>
                    <a:p>
                      <a:pPr algn="ctr" fontAlgn="ct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гр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мкм</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直径，微米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см</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05109">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46</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05109">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05109">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05109">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31</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4259717" y="3906809"/>
            <a:ext cx="2646764" cy="2319655"/>
          </a:xfrm>
          <a:prstGeom prst="rect">
            <a:avLst/>
          </a:prstGeom>
          <a:noFill/>
        </p:spPr>
        <p:txBody>
          <a:bodyPr wrap="square">
            <a:spAutoFit/>
          </a:bodyPr>
          <a:lstStyle/>
          <a:p>
            <a:pPr algn="just"/>
            <a:r>
              <a:rPr lang="en-US" sz="1400" b="1" i="0" dirty="0">
                <a:solidFill>
                  <a:srgbClr val="C00000"/>
                </a:solidFill>
                <a:effectLst/>
                <a:latin typeface="Times New Roman" panose="02020603050405020304" pitchFamily="18" charset="0"/>
              </a:rPr>
              <a:t>Ашиг шимийн чиглэл:</a:t>
            </a:r>
            <a:endParaRPr lang="en-US" sz="1400" b="1" i="0" dirty="0">
              <a:solidFill>
                <a:srgbClr val="C00000"/>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Нарийн /кашмир/ ноолуур,</a:t>
            </a:r>
            <a:endParaRPr lang="en-US" sz="1400" b="0" i="0" dirty="0">
              <a:solidFill>
                <a:srgbClr val="333333"/>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мах сүүний хосолмол  </a:t>
            </a:r>
            <a:endParaRPr lang="en-US" sz="1400" b="0" i="0" dirty="0">
              <a:solidFill>
                <a:srgbClr val="333333"/>
              </a:solidFill>
              <a:effectLst/>
              <a:latin typeface="Times New Roman" panose="02020603050405020304" pitchFamily="18" charset="0"/>
            </a:endParaRPr>
          </a:p>
          <a:p>
            <a:pPr algn="just"/>
            <a:r>
              <a:rPr lang="zh-CN" altLang="en-US" sz="1400" b="0" i="0" dirty="0">
                <a:solidFill>
                  <a:srgbClr val="333333"/>
                </a:solidFill>
                <a:effectLst/>
                <a:latin typeface="Times New Roman" panose="02020603050405020304" pitchFamily="18" charset="0"/>
              </a:rPr>
              <a:t>优点</a:t>
            </a:r>
            <a:r>
              <a:rPr lang="en-US" sz="1400" b="0" i="0" dirty="0">
                <a:solidFill>
                  <a:srgbClr val="333333"/>
                </a:solidFill>
                <a:effectLst/>
                <a:latin typeface="Times New Roman" panose="02020603050405020304" pitchFamily="18" charset="0"/>
              </a:rPr>
              <a:t>：精细/羊绒/羊绒、</a:t>
            </a:r>
            <a:endParaRPr lang="en-US" sz="1400" b="0" i="0" dirty="0">
              <a:solidFill>
                <a:srgbClr val="333333"/>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肉类和牛奶组合  </a:t>
            </a:r>
            <a:endParaRPr lang="en-US" sz="1400" b="0" i="0" dirty="0">
              <a:solidFill>
                <a:srgbClr val="333333"/>
              </a:solidFill>
              <a:effectLst/>
              <a:latin typeface="Times New Roman" panose="02020603050405020304" pitchFamily="18" charset="0"/>
            </a:endParaRPr>
          </a:p>
          <a:p>
            <a:pPr marL="0" marR="0" algn="just">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2015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А/05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дугаар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批准日期：食品和农业部长2015年第A/05号令</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117573" y="141413"/>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841" y="1540057"/>
            <a:ext cx="3942312" cy="228373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42" y="4327949"/>
            <a:ext cx="3942311" cy="2283735"/>
          </a:xfrm>
          <a:prstGeom prst="rect">
            <a:avLst/>
          </a:prstGeom>
        </p:spPr>
      </p:pic>
      <p:sp>
        <p:nvSpPr>
          <p:cNvPr id="2" name="TextBox 1"/>
          <p:cNvSpPr txBox="1"/>
          <p:nvPr/>
        </p:nvSpPr>
        <p:spPr>
          <a:xfrm>
            <a:off x="361315" y="3930650"/>
            <a:ext cx="3618865"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Завхан буурал үүлдэр</a:t>
            </a:r>
            <a:r>
              <a:rPr lang="zh-CN" altLang="en-US" sz="1600" b="1" dirty="0">
                <a:latin typeface="Times New Roman" panose="02020603050405020304" pitchFamily="18" charset="0"/>
                <a:cs typeface="Times New Roman" panose="02020603050405020304" pitchFamily="18" charset="0"/>
              </a:rPr>
              <a:t>灰色品种</a:t>
            </a:r>
            <a:endParaRPr lang="zh-CN" altLang="en-US"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42595" y="1141095"/>
            <a:ext cx="3592195"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Говь гурван сайхан  үүлдэр</a:t>
            </a:r>
            <a:r>
              <a:rPr lang="zh-CN" altLang="en-US" sz="1600" b="1" dirty="0">
                <a:latin typeface="Times New Roman" panose="02020603050405020304" pitchFamily="18" charset="0"/>
                <a:cs typeface="Times New Roman" panose="02020603050405020304" pitchFamily="18" charset="0"/>
              </a:rPr>
              <a:t>戈壁品种</a:t>
            </a:r>
            <a:endParaRPr lang="zh-CN" altLang="en-US" sz="1600" b="1" dirty="0">
              <a:latin typeface="Times New Roman" panose="02020603050405020304" pitchFamily="18" charset="0"/>
              <a:cs typeface="Times New Roman" panose="02020603050405020304" pitchFamily="18" charset="0"/>
            </a:endParaRPr>
          </a:p>
        </p:txBody>
      </p:sp>
      <p:graphicFrame>
        <p:nvGraphicFramePr>
          <p:cNvPr id="11" name="Table 10"/>
          <p:cNvGraphicFramePr>
            <a:graphicFrameLocks noGrp="1"/>
          </p:cNvGraphicFramePr>
          <p:nvPr>
            <p:custDataLst>
              <p:tags r:id="rId4"/>
            </p:custDataLst>
          </p:nvPr>
        </p:nvGraphicFramePr>
        <p:xfrm>
          <a:off x="7186820" y="4367707"/>
          <a:ext cx="4759472" cy="2204218"/>
        </p:xfrm>
        <a:graphic>
          <a:graphicData uri="http://schemas.openxmlformats.org/drawingml/2006/table">
            <a:tbl>
              <a:tblPr/>
              <a:tblGrid>
                <a:gridCol w="1288176"/>
                <a:gridCol w="759346"/>
                <a:gridCol w="759346"/>
                <a:gridCol w="650868"/>
                <a:gridCol w="650868"/>
                <a:gridCol w="650868"/>
              </a:tblGrid>
              <a:tr h="350672">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601150">
                <a:tc vMerge="1">
                  <a:tcPr/>
                </a:tc>
                <a:tc>
                  <a:txBody>
                    <a:bodyPr/>
                    <a:lstStyle/>
                    <a:p>
                      <a:pPr algn="ctr" fontAlgn="ctr"/>
                      <a:r>
                        <a:rPr lang="en-US" sz="1100" b="1" i="0" u="none" strike="noStrike" dirty="0">
                          <a:solidFill>
                            <a:srgbClr val="000000"/>
                          </a:solidFill>
                          <a:effectLst/>
                          <a:latin typeface="Times New Roman" panose="02020603050405020304" pitchFamily="18" charset="0"/>
                        </a:rPr>
                        <a:t>Хавар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Намар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гр</a:t>
                      </a:r>
                      <a:endParaRPr lang="en-US" sz="1100" b="1" i="0" u="none" strike="noStrike" dirty="0">
                        <a:solidFill>
                          <a:srgbClr val="000000"/>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13099">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3099">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3099">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3099">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34</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custDataLst>
              <p:tags r:id="rId5"/>
            </p:custDataLst>
          </p:nvPr>
        </p:nvGraphicFramePr>
        <p:xfrm>
          <a:off x="7186819" y="1621202"/>
          <a:ext cx="4715338" cy="2202584"/>
        </p:xfrm>
        <a:graphic>
          <a:graphicData uri="http://schemas.openxmlformats.org/drawingml/2006/table">
            <a:tbl>
              <a:tblPr/>
              <a:tblGrid>
                <a:gridCol w="1435103"/>
                <a:gridCol w="655955"/>
                <a:gridCol w="656139"/>
                <a:gridCol w="656047"/>
                <a:gridCol w="656047"/>
                <a:gridCol w="656047"/>
              </a:tblGrid>
              <a:tr h="350411">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gridSpan="2">
                  <a:txBody>
                    <a:bodyPr/>
                    <a:lstStyle/>
                    <a:p>
                      <a:pPr algn="ctr" fontAlgn="ctr"/>
                      <a:r>
                        <a:rPr lang="en-US" sz="1100" b="1" i="0" u="none" strike="noStrike" dirty="0">
                          <a:solidFill>
                            <a:srgbClr val="333333"/>
                          </a:solidFill>
                          <a:effectLst/>
                          <a:latin typeface="Times New Roman" panose="02020603050405020304" pitchFamily="18" charset="0"/>
                        </a:rPr>
                        <a:t>Амьдын жин,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gridSpan="3">
                  <a:txBody>
                    <a:bodyPr/>
                    <a:lstStyle/>
                    <a:p>
                      <a:pPr algn="ctr" fontAlgn="ctr"/>
                      <a:r>
                        <a:rPr lang="en-US" sz="1100" b="1" i="0" u="none" strike="noStrike">
                          <a:solidFill>
                            <a:srgbClr val="333333"/>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hMerge="1">
                  <a:tcPr/>
                </a:tc>
              </a:tr>
              <a:tr h="600705">
                <a:tc vMerge="1">
                  <a:tcPr/>
                </a:tc>
                <a:tc>
                  <a:txBody>
                    <a:bodyPr/>
                    <a:lstStyle/>
                    <a:p>
                      <a:pPr algn="ctr" fontAlgn="ctr"/>
                      <a:r>
                        <a:rPr lang="en-US" sz="1100" b="1" i="0" u="none" strike="noStrike">
                          <a:solidFill>
                            <a:srgbClr val="333333"/>
                          </a:solidFill>
                          <a:effectLst/>
                          <a:latin typeface="Times New Roman" panose="02020603050405020304" pitchFamily="18" charset="0"/>
                        </a:rPr>
                        <a:t>Хавар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Намар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гарц,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гр</a:t>
                      </a:r>
                      <a:endParaRPr lang="en-US" sz="1100" b="1" i="0" u="none" strike="noStrike" dirty="0">
                        <a:solidFill>
                          <a:srgbClr val="333333"/>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голч,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урт,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r>
              <a:tr h="312867">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2867">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2867">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2867">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6</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4" name="TextBox 13"/>
          <p:cNvSpPr txBox="1"/>
          <p:nvPr/>
        </p:nvSpPr>
        <p:spPr>
          <a:xfrm>
            <a:off x="4460598" y="4219267"/>
            <a:ext cx="2556842" cy="2534920"/>
          </a:xfrm>
          <a:prstGeom prst="rect">
            <a:avLst/>
          </a:prstGeom>
          <a:noFill/>
        </p:spPr>
        <p:txBody>
          <a:bodyPr wrap="square">
            <a:spAutoFit/>
          </a:bodyPr>
          <a:lstStyle/>
          <a:p>
            <a:pPr algn="just"/>
            <a:r>
              <a:rPr lang="en-US" sz="1400" b="1" i="0" dirty="0">
                <a:solidFill>
                  <a:srgbClr val="C00000"/>
                </a:solidFill>
                <a:effectLst/>
                <a:latin typeface="Times New Roman" panose="02020603050405020304" pitchFamily="18" charset="0"/>
              </a:rPr>
              <a:t>Ашиг шимийн чиглэл:</a:t>
            </a:r>
            <a:endParaRPr lang="en-US" sz="1400" b="1" i="0" dirty="0">
              <a:solidFill>
                <a:srgbClr val="C00000"/>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Нарийн /кашмир/ ноолуур,</a:t>
            </a:r>
            <a:endParaRPr lang="en-US" sz="1400" b="0" i="0" dirty="0">
              <a:solidFill>
                <a:srgbClr val="333333"/>
              </a:solidFill>
              <a:effectLst/>
              <a:latin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мах сүүний хосолмол </a:t>
            </a:r>
            <a:endParaRPr lang="en-US" sz="1400" b="0" i="0" dirty="0">
              <a:solidFill>
                <a:srgbClr val="333333"/>
              </a:solidFill>
              <a:effectLst/>
              <a:latin typeface="Times New Roman" panose="02020603050405020304" pitchFamily="18" charset="0"/>
            </a:endParaRPr>
          </a:p>
          <a:p>
            <a:pPr algn="just"/>
            <a:r>
              <a:rPr lang="zh-CN" altLang="en-US" sz="1400" b="0" i="0" dirty="0">
                <a:solidFill>
                  <a:srgbClr val="333333"/>
                </a:solidFill>
                <a:effectLst/>
                <a:latin typeface="Times New Roman" panose="02020603050405020304" pitchFamily="18" charset="0"/>
              </a:rPr>
              <a:t>优点</a:t>
            </a:r>
            <a:r>
              <a:rPr lang="en-US" sz="1400" b="0" i="0" dirty="0">
                <a:solidFill>
                  <a:srgbClr val="333333"/>
                </a:solidFill>
                <a:effectLst/>
                <a:latin typeface="Times New Roman" panose="02020603050405020304" pitchFamily="18" charset="0"/>
              </a:rPr>
              <a:t>：细/羊绒/羊绒、肉类和牛奶组合 </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2015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А/24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дүгээр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批准日期：食品和农业部长 2015 年第 A/24 号令</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400" b="0" i="0" dirty="0">
                <a:solidFill>
                  <a:srgbClr val="333333"/>
                </a:solidFill>
                <a:effectLst/>
                <a:latin typeface="Times New Roman" panose="02020603050405020304" pitchFamily="18" charset="0"/>
              </a:rPr>
              <a:t> </a:t>
            </a:r>
            <a:endParaRPr lang="en-US" sz="1400" dirty="0"/>
          </a:p>
        </p:txBody>
      </p:sp>
      <p:sp>
        <p:nvSpPr>
          <p:cNvPr id="16" name="TextBox 15"/>
          <p:cNvSpPr txBox="1"/>
          <p:nvPr/>
        </p:nvSpPr>
        <p:spPr>
          <a:xfrm>
            <a:off x="4570343" y="1979307"/>
            <a:ext cx="2337353" cy="2541270"/>
          </a:xfrm>
          <a:prstGeom prst="rect">
            <a:avLst/>
          </a:prstGeom>
          <a:noFill/>
        </p:spPr>
        <p:txBody>
          <a:bodyPr wrap="square">
            <a:spAutoFit/>
          </a:bodyPr>
          <a:lstStyle/>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Кашгор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zh-CN" alt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优点</a:t>
            </a:r>
            <a:r>
              <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zh-CN" alt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羊绒方向</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1971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sym typeface="+mn-ea"/>
              </a:rPr>
              <a:t>批准日期：1971 年农业部长令</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2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117573" y="141413"/>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337" y="1567392"/>
            <a:ext cx="3975443" cy="2252262"/>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37" y="4416761"/>
            <a:ext cx="3942312" cy="2299825"/>
          </a:xfrm>
          <a:prstGeom prst="rect">
            <a:avLst/>
          </a:prstGeom>
        </p:spPr>
      </p:pic>
      <p:sp>
        <p:nvSpPr>
          <p:cNvPr id="2" name="TextBox 1"/>
          <p:cNvSpPr txBox="1"/>
          <p:nvPr/>
        </p:nvSpPr>
        <p:spPr>
          <a:xfrm>
            <a:off x="412115" y="1175385"/>
            <a:ext cx="3780790"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Залуу жинст эдрэн үүлдэр幼人参品种</a:t>
            </a:r>
            <a:endParaRPr lang="en-US"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43255" y="3906520"/>
            <a:ext cx="3199765"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Алтайн улаан үүлдэр阿尔泰红种</a:t>
            </a:r>
            <a:endParaRPr lang="en-US" sz="1600" b="1" dirty="0">
              <a:latin typeface="Times New Roman" panose="02020603050405020304" pitchFamily="18" charset="0"/>
              <a:cs typeface="Times New Roman" panose="02020603050405020304" pitchFamily="18" charset="0"/>
            </a:endParaRPr>
          </a:p>
        </p:txBody>
      </p:sp>
      <p:graphicFrame>
        <p:nvGraphicFramePr>
          <p:cNvPr id="12" name="Table 11"/>
          <p:cNvGraphicFramePr>
            <a:graphicFrameLocks noGrp="1"/>
          </p:cNvGraphicFramePr>
          <p:nvPr>
            <p:custDataLst>
              <p:tags r:id="rId4"/>
            </p:custDataLst>
          </p:nvPr>
        </p:nvGraphicFramePr>
        <p:xfrm>
          <a:off x="7047672" y="1513680"/>
          <a:ext cx="4769952" cy="2305972"/>
        </p:xfrm>
        <a:graphic>
          <a:graphicData uri="http://schemas.openxmlformats.org/drawingml/2006/table">
            <a:tbl>
              <a:tblPr/>
              <a:tblGrid>
                <a:gridCol w="1291013"/>
                <a:gridCol w="761018"/>
                <a:gridCol w="761018"/>
                <a:gridCol w="652301"/>
                <a:gridCol w="652301"/>
                <a:gridCol w="652301"/>
              </a:tblGrid>
              <a:tr h="366859">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628901">
                <a:tc vMerge="1">
                  <a:tcPr/>
                </a:tc>
                <a:tc>
                  <a:txBody>
                    <a:bodyPr/>
                    <a:lstStyle/>
                    <a:p>
                      <a:pPr algn="ctr" fontAlgn="ctr"/>
                      <a:r>
                        <a:rPr lang="en-US" sz="1100" b="1" i="0" u="none" strike="noStrike" dirty="0">
                          <a:solidFill>
                            <a:srgbClr val="000000"/>
                          </a:solidFill>
                          <a:effectLst/>
                          <a:latin typeface="Times New Roman" panose="02020603050405020304" pitchFamily="18" charset="0"/>
                        </a:rPr>
                        <a:t>Хавар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Намар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гр</a:t>
                      </a: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27553">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46</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7553">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7553">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7553">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custDataLst>
              <p:tags r:id="rId5"/>
            </p:custDataLst>
          </p:nvPr>
        </p:nvGraphicFramePr>
        <p:xfrm>
          <a:off x="7047672" y="4416760"/>
          <a:ext cx="4769950" cy="2310382"/>
        </p:xfrm>
        <a:graphic>
          <a:graphicData uri="http://schemas.openxmlformats.org/drawingml/2006/table">
            <a:tbl>
              <a:tblPr/>
              <a:tblGrid>
                <a:gridCol w="1451725"/>
                <a:gridCol w="663645"/>
                <a:gridCol w="663645"/>
                <a:gridCol w="663645"/>
                <a:gridCol w="663645"/>
                <a:gridCol w="663645"/>
              </a:tblGrid>
              <a:tr h="332345">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кг</a:t>
                      </a:r>
                      <a:r>
                        <a:rPr lang="en-US" sz="1100" b="1" dirty="0">
                          <a:solidFill>
                            <a:srgbClr val="000000"/>
                          </a:solidFill>
                          <a:effectLst/>
                          <a:latin typeface="Times New Roman" panose="02020603050405020304" pitchFamily="18" charset="0"/>
                          <a:sym typeface="+mn-ea"/>
                        </a:rPr>
                        <a:t>活重，公斤</a:t>
                      </a:r>
                      <a:endParaRPr lang="zh-CN" alt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638102">
                <a:tc vMerge="1">
                  <a:tcPr/>
                </a:tc>
                <a:tc>
                  <a:txBody>
                    <a:bodyPr/>
                    <a:lstStyle/>
                    <a:p>
                      <a:pPr algn="ctr" fontAlgn="ctr"/>
                      <a:r>
                        <a:rPr lang="en-US" sz="1100" b="1" i="0" u="none" strike="noStrike">
                          <a:solidFill>
                            <a:srgbClr val="000000"/>
                          </a:solidFill>
                          <a:effectLst/>
                          <a:latin typeface="Times New Roman" panose="02020603050405020304" pitchFamily="18" charset="0"/>
                        </a:rPr>
                        <a:t>Хавар /V сар/</a:t>
                      </a:r>
                      <a:r>
                        <a:rPr lang="en-US" sz="1100" b="1" dirty="0">
                          <a:solidFill>
                            <a:srgbClr val="000000"/>
                          </a:solidFill>
                          <a:effectLst/>
                          <a:latin typeface="Times New Roman" panose="02020603050405020304" pitchFamily="18" charset="0"/>
                          <a:sym typeface="+mn-ea"/>
                        </a:rPr>
                        <a:t>春天/月/</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a:solidFill>
                            <a:srgbClr val="000000"/>
                          </a:solidFill>
                          <a:effectLst/>
                          <a:latin typeface="Times New Roman" panose="02020603050405020304" pitchFamily="18" charset="0"/>
                        </a:rPr>
                        <a:t>Намар /X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гр</a:t>
                      </a: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32345">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64</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2345">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2345">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2345">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26</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5" name="TextBox 14"/>
          <p:cNvSpPr txBox="1"/>
          <p:nvPr/>
        </p:nvSpPr>
        <p:spPr>
          <a:xfrm>
            <a:off x="4457589" y="1205229"/>
            <a:ext cx="2385391" cy="313690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mn-cs"/>
              </a:rPr>
              <a:t>Ашиг шимийн чиглэл:</a:t>
            </a:r>
            <a:endParaRPr kumimoji="0" lang="en-US"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Нарийн /кашмир/ цагаан ноолуур, мах сүүний хосолмол  </a:t>
            </a:r>
            <a:endParaRPr kumimoji="0" 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优点</a:t>
            </a:r>
            <a:r>
              <a:rPr kumimoji="0" 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：细羊绒/羊绒/白羊绒、肉和奶组合  </a:t>
            </a:r>
            <a:endPar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defRPr/>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2015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А/59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дүгээр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defRPr/>
            </a:pPr>
            <a:r>
              <a:rPr lang="en-US" sz="1400" noProof="0" dirty="0">
                <a:ln>
                  <a:noFill/>
                </a:ln>
                <a:solidFill>
                  <a:srgbClr val="333333"/>
                </a:solidFill>
                <a:effectLst/>
                <a:uLnTx/>
                <a:uFillTx/>
                <a:latin typeface="Times New Roman" panose="02020603050405020304" pitchFamily="18" charset="0"/>
                <a:sym typeface="+mn-ea"/>
              </a:rPr>
              <a:t>批准日期：食品和农业部长 2015 年第 A/59 号令</a:t>
            </a:r>
            <a:endParaRPr kumimoji="0" 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endParaRPr>
          </a:p>
          <a:p>
            <a:pPr marL="0" marR="0">
              <a:lnSpc>
                <a:spcPct val="107000"/>
              </a:lnSpc>
              <a:spcBef>
                <a:spcPts val="0"/>
              </a:spcBef>
              <a:spcAft>
                <a:spcPts val="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endParaRPr>
          </a:p>
        </p:txBody>
      </p:sp>
      <p:sp>
        <p:nvSpPr>
          <p:cNvPr id="17" name="TextBox 16"/>
          <p:cNvSpPr txBox="1"/>
          <p:nvPr/>
        </p:nvSpPr>
        <p:spPr>
          <a:xfrm>
            <a:off x="4485529" y="3956490"/>
            <a:ext cx="2268607" cy="3009900"/>
          </a:xfrm>
          <a:prstGeom prst="rect">
            <a:avLst/>
          </a:prstGeom>
          <a:noFill/>
        </p:spPr>
        <p:txBody>
          <a:bodyPr wrap="square">
            <a:spAutoFit/>
          </a:bodyPr>
          <a:lstStyle/>
          <a:p>
            <a:pPr marL="0" marR="0" algn="just">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400" kern="0" dirty="0" err="1">
                <a:solidFill>
                  <a:srgbClr val="333333"/>
                </a:solidFill>
                <a:effectLst/>
                <a:latin typeface="Times New Roman" panose="02020603050405020304" pitchFamily="18" charset="0"/>
                <a:ea typeface="Times New Roman" panose="02020603050405020304" pitchFamily="18" charset="0"/>
              </a:rPr>
              <a:t>Нарийн</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кашмир</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цагаан</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цайвар</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ноолуур</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мах</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сүүний</a:t>
            </a:r>
            <a:r>
              <a:rPr lang="en-US" sz="1400" kern="0" dirty="0">
                <a:solidFill>
                  <a:srgbClr val="333333"/>
                </a:solidFill>
                <a:effectLst/>
                <a:latin typeface="Times New Roman" panose="02020603050405020304" pitchFamily="18" charset="0"/>
                <a:ea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rPr>
              <a:t>хосолмол</a:t>
            </a:r>
            <a:endParaRPr lang="en-US" sz="1400" kern="0" dirty="0" err="1">
              <a:solidFill>
                <a:srgbClr val="333333"/>
              </a:solidFill>
              <a:effectLst/>
              <a:latin typeface="Times New Roman" panose="02020603050405020304" pitchFamily="18" charset="0"/>
              <a:ea typeface="Times New Roman" panose="02020603050405020304" pitchFamily="18" charset="0"/>
            </a:endParaRPr>
          </a:p>
          <a:p>
            <a:pPr algn="just"/>
            <a:r>
              <a:rPr lang="zh-CN" altLang="en-US" sz="1400" kern="0" dirty="0" err="1">
                <a:solidFill>
                  <a:srgbClr val="333333"/>
                </a:solidFill>
                <a:effectLst/>
                <a:latin typeface="Times New Roman" panose="02020603050405020304" pitchFamily="18" charset="0"/>
                <a:ea typeface="Times New Roman" panose="02020603050405020304" pitchFamily="18" charset="0"/>
              </a:rPr>
              <a:t>优点</a:t>
            </a:r>
            <a:r>
              <a:rPr lang="en-US" sz="1400" kern="0" dirty="0" err="1">
                <a:solidFill>
                  <a:srgbClr val="333333"/>
                </a:solidFill>
                <a:effectLst/>
                <a:latin typeface="Times New Roman" panose="02020603050405020304" pitchFamily="18" charset="0"/>
                <a:ea typeface="Times New Roman" panose="02020603050405020304" pitchFamily="18" charset="0"/>
              </a:rPr>
              <a:t>：</a:t>
            </a:r>
            <a:r>
              <a:rPr lang="en-US" sz="1400" kern="0" dirty="0">
                <a:solidFill>
                  <a:srgbClr val="333333"/>
                </a:solidFill>
                <a:effectLst/>
                <a:latin typeface="Times New Roman" panose="02020603050405020304" pitchFamily="18" charset="0"/>
                <a:ea typeface="Times New Roman" panose="02020603050405020304" pitchFamily="18" charset="0"/>
              </a:rPr>
              <a:t>细羊绒/羊绒/白光羊绒、肉和奶组合</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А/87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дугаар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US" sz="1400" kern="0" dirty="0">
                <a:solidFill>
                  <a:srgbClr val="333333"/>
                </a:solidFill>
                <a:effectLst/>
                <a:latin typeface="Times New Roman" panose="02020603050405020304" pitchFamily="18" charset="0"/>
                <a:ea typeface="Times New Roman" panose="02020603050405020304" pitchFamily="18" charset="0"/>
                <a:sym typeface="+mn-ea"/>
              </a:rPr>
              <a:t>批准日期：食品和农业部长 2016 年第 A/87 号令</a:t>
            </a:r>
            <a:endParaRPr lang="en-US" sz="1400" kern="0" dirty="0">
              <a:solidFill>
                <a:srgbClr val="333333"/>
              </a:solidFill>
              <a:effectLst/>
              <a:latin typeface="Times New Roman" panose="02020603050405020304" pitchFamily="18" charset="0"/>
              <a:ea typeface="Times New Roman" panose="02020603050405020304" pitchFamily="18" charset="0"/>
            </a:endParaRPr>
          </a:p>
          <a:p>
            <a:pPr marL="0" marR="0" algn="just">
              <a:lnSpc>
                <a:spcPct val="107000"/>
              </a:lnSpc>
              <a:spcBef>
                <a:spcPts val="0"/>
              </a:spcBef>
              <a:spcAft>
                <a:spcPts val="0"/>
              </a:spcAft>
            </a:pP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117573" y="141413"/>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750" y="1520687"/>
            <a:ext cx="3924666" cy="238584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50" y="4391318"/>
            <a:ext cx="3942312" cy="2325269"/>
          </a:xfrm>
          <a:prstGeom prst="rect">
            <a:avLst/>
          </a:prstGeom>
        </p:spPr>
      </p:pic>
      <p:sp>
        <p:nvSpPr>
          <p:cNvPr id="2" name="TextBox 1"/>
          <p:cNvSpPr txBox="1"/>
          <p:nvPr/>
        </p:nvSpPr>
        <p:spPr>
          <a:xfrm>
            <a:off x="334010" y="1165860"/>
            <a:ext cx="3462655"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Өлгийн улаан үүлдэр摇篮红品种</a:t>
            </a:r>
            <a:endParaRPr lang="en-US" sz="16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616585" y="3988435"/>
            <a:ext cx="3067050" cy="33718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Уулынбор үүлдэр山棕色品种</a:t>
            </a:r>
            <a:endParaRPr lang="en-US" sz="1600" b="1" dirty="0">
              <a:latin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custDataLst>
              <p:tags r:id="rId4"/>
            </p:custDataLst>
          </p:nvPr>
        </p:nvGraphicFramePr>
        <p:xfrm>
          <a:off x="7087428" y="4327286"/>
          <a:ext cx="4858863" cy="2325267"/>
        </p:xfrm>
        <a:graphic>
          <a:graphicData uri="http://schemas.openxmlformats.org/drawingml/2006/table">
            <a:tbl>
              <a:tblPr/>
              <a:tblGrid>
                <a:gridCol w="1315077"/>
                <a:gridCol w="775203"/>
                <a:gridCol w="775203"/>
                <a:gridCol w="664460"/>
                <a:gridCol w="664460"/>
                <a:gridCol w="664460"/>
              </a:tblGrid>
              <a:tr h="347454">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100" b="1" i="0" u="none" strike="noStrike" dirty="0">
                          <a:solidFill>
                            <a:srgbClr val="000000"/>
                          </a:solidFill>
                          <a:effectLst/>
                          <a:latin typeface="Times New Roman" panose="02020603050405020304" pitchFamily="18" charset="0"/>
                        </a:rPr>
                        <a:t>Амьдын жин,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3">
                  <a:txBody>
                    <a:bodyPr/>
                    <a:lstStyle/>
                    <a:p>
                      <a:pPr algn="ctr" fontAlgn="ctr"/>
                      <a:r>
                        <a:rPr lang="en-US" sz="1100" b="1" i="0" u="none" strike="noStrike">
                          <a:solidFill>
                            <a:srgbClr val="000000"/>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hMerge="1">
                  <a:tcPr/>
                </a:tc>
              </a:tr>
              <a:tr h="641453">
                <a:tc vMerge="1">
                  <a:tcPr/>
                </a:tc>
                <a:tc>
                  <a:txBody>
                    <a:bodyPr/>
                    <a:lstStyle/>
                    <a:p>
                      <a:pPr algn="ctr" fontAlgn="ctr"/>
                      <a:r>
                        <a:rPr lang="en-US" sz="1100" b="1" i="0" u="none" strike="noStrike" dirty="0">
                          <a:solidFill>
                            <a:srgbClr val="000000"/>
                          </a:solidFill>
                          <a:effectLst/>
                          <a:latin typeface="Times New Roman" panose="02020603050405020304" pitchFamily="18" charset="0"/>
                        </a:rPr>
                        <a:t>Хавар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Намар</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гарц,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гр</a:t>
                      </a: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голч, </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p>
                      <a:pPr algn="ctr" fontAlgn="ct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100" b="1" i="0" u="none" strike="noStrike" dirty="0">
                          <a:solidFill>
                            <a:srgbClr val="000000"/>
                          </a:solidFill>
                          <a:effectLst/>
                          <a:latin typeface="Times New Roman" panose="02020603050405020304" pitchFamily="18" charset="0"/>
                        </a:rPr>
                        <a:t>урт,</a:t>
                      </a:r>
                      <a:endParaRPr lang="en-US" sz="1100" b="1" i="0" u="none" strike="noStrike" dirty="0">
                        <a:solidFill>
                          <a:srgbClr val="000000"/>
                        </a:solidFill>
                        <a:effectLst/>
                        <a:latin typeface="Times New Roman" panose="02020603050405020304" pitchFamily="18" charset="0"/>
                      </a:endParaRPr>
                    </a:p>
                    <a:p>
                      <a:pPr algn="ctr" fontAlgn="ctr"/>
                      <a:r>
                        <a:rPr lang="en-US" sz="1100" b="1" i="0" u="none" strike="noStrike" dirty="0">
                          <a:solidFill>
                            <a:srgbClr val="000000"/>
                          </a:solidFill>
                          <a:effectLst/>
                          <a:latin typeface="Times New Roman" panose="02020603050405020304" pitchFamily="18" charset="0"/>
                        </a:rPr>
                        <a:t> 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334090">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43</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700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4090">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4090">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600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≥18.0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4090">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6.5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custDataLst>
              <p:tags r:id="rId5"/>
            </p:custDataLst>
          </p:nvPr>
        </p:nvGraphicFramePr>
        <p:xfrm>
          <a:off x="7087428" y="1520687"/>
          <a:ext cx="4858864" cy="2325264"/>
        </p:xfrm>
        <a:graphic>
          <a:graphicData uri="http://schemas.openxmlformats.org/drawingml/2006/table">
            <a:tbl>
              <a:tblPr/>
              <a:tblGrid>
                <a:gridCol w="1478784"/>
                <a:gridCol w="675640"/>
                <a:gridCol w="676392"/>
                <a:gridCol w="676016"/>
                <a:gridCol w="676016"/>
                <a:gridCol w="676016"/>
              </a:tblGrid>
              <a:tr h="369929">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gridSpan="2">
                  <a:txBody>
                    <a:bodyPr/>
                    <a:lstStyle/>
                    <a:p>
                      <a:pPr algn="ctr" fontAlgn="ctr"/>
                      <a:r>
                        <a:rPr lang="en-US" sz="1100" b="1" i="0" u="none" strike="noStrike" dirty="0">
                          <a:solidFill>
                            <a:srgbClr val="333333"/>
                          </a:solidFill>
                          <a:effectLst/>
                          <a:latin typeface="Times New Roman" panose="02020603050405020304" pitchFamily="18" charset="0"/>
                        </a:rPr>
                        <a:t>Амьдын жин,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gridSpan="3">
                  <a:txBody>
                    <a:bodyPr/>
                    <a:lstStyle/>
                    <a:p>
                      <a:pPr algn="ctr" fontAlgn="ctr"/>
                      <a:r>
                        <a:rPr lang="en-US" sz="1100" b="1" i="0" u="none" strike="noStrike">
                          <a:solidFill>
                            <a:srgbClr val="333333"/>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hMerge="1">
                  <a:tcPr/>
                </a:tc>
              </a:tr>
              <a:tr h="634163">
                <a:tc vMerge="1">
                  <a:tcPr/>
                </a:tc>
                <a:tc>
                  <a:txBody>
                    <a:bodyPr/>
                    <a:lstStyle/>
                    <a:p>
                      <a:pPr algn="ctr" fontAlgn="ctr"/>
                      <a:r>
                        <a:rPr lang="en-US" sz="1100" b="1" i="0" u="none" strike="noStrike">
                          <a:solidFill>
                            <a:srgbClr val="333333"/>
                          </a:solidFill>
                          <a:effectLst/>
                          <a:latin typeface="Times New Roman" panose="02020603050405020304" pitchFamily="18" charset="0"/>
                        </a:rPr>
                        <a:t>Хавар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Намар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гарц,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гр</a:t>
                      </a: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голч,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p>
                      <a:pPr algn="ctr" fontAlgn="ct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урт,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r>
              <a:tr h="330293">
                <a:tc>
                  <a:txBody>
                    <a:bodyPr/>
                    <a:lstStyle/>
                    <a:p>
                      <a:pPr algn="l" fontAlgn="ctr"/>
                      <a:r>
                        <a:rPr lang="en-US" sz="1100" b="0" i="0" u="none" strike="noStrike" dirty="0">
                          <a:solidFill>
                            <a:srgbClr val="000000"/>
                          </a:solidFill>
                          <a:effectLst/>
                          <a:latin typeface="Times New Roman" panose="02020603050405020304" pitchFamily="18" charset="0"/>
                        </a:rPr>
                        <a:t>  Бүдүүн ухна</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56</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0293">
                <a:tc>
                  <a:txBody>
                    <a:bodyPr/>
                    <a:lstStyle/>
                    <a:p>
                      <a:pPr algn="l" fontAlgn="ctr"/>
                      <a:r>
                        <a:rPr lang="en-US" sz="1100" b="0" i="0" u="none" strike="noStrike" dirty="0">
                          <a:solidFill>
                            <a:srgbClr val="000000"/>
                          </a:solidFill>
                          <a:effectLst/>
                          <a:latin typeface="Times New Roman" panose="02020603050405020304" pitchFamily="18" charset="0"/>
                        </a:rPr>
                        <a:t>  Борлон ухна</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0293">
                <a:tc>
                  <a:txBody>
                    <a:bodyPr/>
                    <a:lstStyle/>
                    <a:p>
                      <a:pPr algn="l" fontAlgn="ctr"/>
                      <a:r>
                        <a:rPr lang="en-US" sz="1100" b="0" i="0" u="none" strike="noStrike" dirty="0">
                          <a:solidFill>
                            <a:srgbClr val="000000"/>
                          </a:solidFill>
                          <a:effectLst/>
                          <a:latin typeface="Times New Roman" panose="02020603050405020304" pitchFamily="18" charset="0"/>
                        </a:rPr>
                        <a:t>  Бүдүүн эм ямаа</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30293">
                <a:tc>
                  <a:txBody>
                    <a:bodyPr/>
                    <a:lstStyle/>
                    <a:p>
                      <a:pPr algn="l" fontAlgn="ctr"/>
                      <a:r>
                        <a:rPr lang="en-US" sz="1100" b="0" i="0" u="none" strike="noStrike" dirty="0">
                          <a:solidFill>
                            <a:srgbClr val="000000"/>
                          </a:solidFill>
                          <a:effectLst/>
                          <a:latin typeface="Times New Roman" panose="02020603050405020304" pitchFamily="18" charset="0"/>
                        </a:rPr>
                        <a:t>  Охин борлон</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34</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3" name="TextBox 12"/>
          <p:cNvSpPr txBox="1"/>
          <p:nvPr/>
        </p:nvSpPr>
        <p:spPr>
          <a:xfrm>
            <a:off x="4311098" y="1850603"/>
            <a:ext cx="2397816" cy="1670050"/>
          </a:xfrm>
          <a:prstGeom prst="rect">
            <a:avLst/>
          </a:prstGeom>
          <a:noFill/>
        </p:spPr>
        <p:txBody>
          <a:bodyPr wrap="square">
            <a:spAutoFit/>
          </a:bodyPr>
          <a:lstStyle/>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Нарийн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кашмир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мах</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сүүний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хосолмол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优点：优质羊绒和牛奶的结合</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2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p:cNvSpPr txBox="1"/>
          <p:nvPr/>
        </p:nvSpPr>
        <p:spPr>
          <a:xfrm>
            <a:off x="4324349" y="4038116"/>
            <a:ext cx="2507146" cy="2573655"/>
          </a:xfrm>
          <a:prstGeom prst="rect">
            <a:avLst/>
          </a:prstGeom>
          <a:noFill/>
        </p:spPr>
        <p:txBody>
          <a:bodyPr wrap="square">
            <a:spAutoFit/>
          </a:bodyPr>
          <a:lstStyle/>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Кашгор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zh-CN" alt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优点：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羊绒地区。</a:t>
            </a:r>
            <a:endPar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endParaRPr lang="en-US" sz="1400" kern="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хөнгөн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хүнсний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үйлдвэрийн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1991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А/23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дугаар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mn-ea"/>
              </a:rPr>
              <a:t>批准日期：农业和轻食工业部长 1991 年第 A/23 号令</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117573" y="141413"/>
            <a:ext cx="5012635" cy="92202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841" y="1540565"/>
            <a:ext cx="3942313" cy="242197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42" y="4332044"/>
            <a:ext cx="3942312" cy="2421976"/>
          </a:xfrm>
          <a:prstGeom prst="rect">
            <a:avLst/>
          </a:prstGeom>
        </p:spPr>
      </p:pic>
      <p:sp>
        <p:nvSpPr>
          <p:cNvPr id="2" name="TextBox 1"/>
          <p:cNvSpPr txBox="1"/>
          <p:nvPr/>
        </p:nvSpPr>
        <p:spPr>
          <a:xfrm>
            <a:off x="1362472" y="1105843"/>
            <a:ext cx="2086405" cy="338554"/>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Эрчмийн хар үүлдэр</a:t>
            </a:r>
            <a:endParaRPr lang="en-US" sz="16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362471" y="3993490"/>
            <a:ext cx="2563486" cy="338554"/>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Бөмбөгөрийн улаан омог</a:t>
            </a:r>
            <a:endParaRPr lang="en-US" sz="1600" b="1" dirty="0">
              <a:latin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custDataLst>
              <p:tags r:id="rId4"/>
            </p:custDataLst>
          </p:nvPr>
        </p:nvGraphicFramePr>
        <p:xfrm>
          <a:off x="7006259" y="1540564"/>
          <a:ext cx="4771609" cy="2285994"/>
        </p:xfrm>
        <a:graphic>
          <a:graphicData uri="http://schemas.openxmlformats.org/drawingml/2006/table">
            <a:tbl>
              <a:tblPr/>
              <a:tblGrid>
                <a:gridCol w="1452229"/>
                <a:gridCol w="663876"/>
                <a:gridCol w="663876"/>
                <a:gridCol w="663876"/>
                <a:gridCol w="663876"/>
                <a:gridCol w="663876"/>
              </a:tblGrid>
              <a:tr h="363681">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gridSpan="2">
                  <a:txBody>
                    <a:bodyPr/>
                    <a:lstStyle/>
                    <a:p>
                      <a:pPr algn="ctr" fontAlgn="ctr"/>
                      <a:r>
                        <a:rPr lang="en-US" sz="1100" b="1" i="0" u="none" strike="noStrike" dirty="0">
                          <a:solidFill>
                            <a:srgbClr val="333333"/>
                          </a:solidFill>
                          <a:effectLst/>
                          <a:latin typeface="Times New Roman" panose="02020603050405020304" pitchFamily="18" charset="0"/>
                        </a:rPr>
                        <a:t>Амьдын жин,</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 кг</a:t>
                      </a:r>
                      <a:r>
                        <a:rPr lang="en-US" sz="1100" b="1" dirty="0">
                          <a:solidFill>
                            <a:srgbClr val="000000"/>
                          </a:solidFill>
                          <a:effectLst/>
                          <a:latin typeface="Times New Roman" panose="02020603050405020304" pitchFamily="18" charset="0"/>
                          <a:sym typeface="+mn-ea"/>
                        </a:rPr>
                        <a:t>活重，公斤</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gridSpan="3">
                  <a:txBody>
                    <a:bodyPr/>
                    <a:lstStyle/>
                    <a:p>
                      <a:pPr algn="ctr" fontAlgn="ctr"/>
                      <a:r>
                        <a:rPr lang="en-US" sz="1100" b="1" i="0" u="none" strike="noStrike">
                          <a:solidFill>
                            <a:srgbClr val="333333"/>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hMerge="1">
                  <a:tcPr/>
                </a:tc>
              </a:tr>
              <a:tr h="623453">
                <a:tc vMerge="1">
                  <a:tcPr/>
                </a:tc>
                <a:tc>
                  <a:txBody>
                    <a:bodyPr/>
                    <a:lstStyle/>
                    <a:p>
                      <a:pPr algn="ctr" fontAlgn="ctr"/>
                      <a:r>
                        <a:rPr lang="en-US" sz="1100" b="1" i="0" u="none" strike="noStrike">
                          <a:solidFill>
                            <a:srgbClr val="333333"/>
                          </a:solidFill>
                          <a:effectLst/>
                          <a:latin typeface="Times New Roman" panose="02020603050405020304" pitchFamily="18" charset="0"/>
                        </a:rPr>
                        <a:t>Хавар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Намар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гарц,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гр</a:t>
                      </a:r>
                      <a:r>
                        <a:rPr lang="en-US" sz="1100" b="1" dirty="0">
                          <a:solidFill>
                            <a:srgbClr val="000000"/>
                          </a:solidFill>
                          <a:effectLst/>
                          <a:latin typeface="Times New Roman" panose="02020603050405020304" pitchFamily="18" charset="0"/>
                          <a:sym typeface="+mn-ea"/>
                        </a:rPr>
                        <a:t>出口，克</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голч, </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мкм</a:t>
                      </a:r>
                      <a:r>
                        <a:rPr lang="en-US" sz="1100" b="1" dirty="0">
                          <a:solidFill>
                            <a:srgbClr val="000000"/>
                          </a:solidFill>
                          <a:effectLst/>
                          <a:latin typeface="Times New Roman" panose="02020603050405020304" pitchFamily="18" charset="0"/>
                          <a:sym typeface="+mn-ea"/>
                        </a:rPr>
                        <a:t>直径，微米</a:t>
                      </a:r>
                      <a:endParaRPr lang="en-US" sz="1100" b="1" i="0" u="none" strike="noStrike" dirty="0">
                        <a:solidFill>
                          <a:srgbClr val="000000"/>
                        </a:solidFill>
                        <a:effectLst/>
                        <a:latin typeface="Times New Roman" panose="02020603050405020304" pitchFamily="18" charset="0"/>
                      </a:endParaRPr>
                    </a:p>
                    <a:p>
                      <a:pPr algn="ctr" fontAlgn="ct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dirty="0">
                          <a:solidFill>
                            <a:srgbClr val="333333"/>
                          </a:solidFill>
                          <a:effectLst/>
                          <a:latin typeface="Times New Roman" panose="02020603050405020304" pitchFamily="18" charset="0"/>
                        </a:rPr>
                        <a:t>урт,</a:t>
                      </a:r>
                      <a:endParaRPr lang="en-US" sz="1100" b="1" i="0" u="none" strike="noStrike" dirty="0">
                        <a:solidFill>
                          <a:srgbClr val="333333"/>
                        </a:solidFill>
                        <a:effectLst/>
                        <a:latin typeface="Times New Roman" panose="02020603050405020304" pitchFamily="18" charset="0"/>
                      </a:endParaRPr>
                    </a:p>
                    <a:p>
                      <a:pPr algn="ctr" fontAlgn="ctr"/>
                      <a:r>
                        <a:rPr lang="en-US" sz="1100" b="1" i="0" u="none" strike="noStrike" dirty="0">
                          <a:solidFill>
                            <a:srgbClr val="333333"/>
                          </a:solidFill>
                          <a:effectLst/>
                          <a:latin typeface="Times New Roman" panose="02020603050405020304" pitchFamily="18" charset="0"/>
                        </a:rPr>
                        <a:t> см</a:t>
                      </a:r>
                      <a:r>
                        <a:rPr lang="en-US" sz="1100" b="1" dirty="0">
                          <a:solidFill>
                            <a:srgbClr val="000000"/>
                          </a:solidFill>
                          <a:effectLst/>
                          <a:latin typeface="Times New Roman" panose="02020603050405020304" pitchFamily="18" charset="0"/>
                          <a:sym typeface="+mn-ea"/>
                        </a:rPr>
                        <a:t>长度，厘米</a:t>
                      </a:r>
                      <a:endParaRPr lang="en-US" sz="1100" b="1" i="0" u="none" strike="noStrike" dirty="0">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r>
              <a:tr h="324715">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4715">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24</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37</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4715">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31</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4715">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≥14.0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custDataLst>
              <p:tags r:id="rId5"/>
            </p:custDataLst>
          </p:nvPr>
        </p:nvGraphicFramePr>
        <p:xfrm>
          <a:off x="7006258" y="4411779"/>
          <a:ext cx="4771609" cy="2285992"/>
        </p:xfrm>
        <a:graphic>
          <a:graphicData uri="http://schemas.openxmlformats.org/drawingml/2006/table">
            <a:tbl>
              <a:tblPr/>
              <a:tblGrid>
                <a:gridCol w="1452229"/>
                <a:gridCol w="663876"/>
                <a:gridCol w="663876"/>
                <a:gridCol w="663575"/>
                <a:gridCol w="664210"/>
                <a:gridCol w="663843"/>
              </a:tblGrid>
              <a:tr h="341585">
                <a:tc rowSpan="2">
                  <a:txBody>
                    <a:bodyPr/>
                    <a:lstStyle/>
                    <a:p>
                      <a:pPr algn="ctr" fontAlgn="ctr"/>
                      <a:r>
                        <a:rPr lang="en-US" sz="1100" b="1" i="0" u="none" strike="noStrike">
                          <a:solidFill>
                            <a:srgbClr val="333333"/>
                          </a:solidFill>
                          <a:effectLst/>
                          <a:latin typeface="Times New Roman" panose="02020603050405020304" pitchFamily="18" charset="0"/>
                        </a:rPr>
                        <a:t>Ямааны нас,</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хүйс</a:t>
                      </a:r>
                      <a:endParaRPr lang="en-US" sz="1100" b="1" i="0" u="none" strike="noStrike">
                        <a:solidFill>
                          <a:srgbClr val="333333"/>
                        </a:solidFill>
                        <a:effectLst/>
                        <a:latin typeface="Times New Roman" panose="02020603050405020304" pitchFamily="18" charset="0"/>
                      </a:endParaRPr>
                    </a:p>
                    <a:p>
                      <a:pPr algn="ctr" fontAlgn="ctr"/>
                      <a:r>
                        <a:rPr lang="en-US" sz="1100" b="1">
                          <a:solidFill>
                            <a:srgbClr val="333333"/>
                          </a:solidFill>
                          <a:effectLst/>
                          <a:latin typeface="Times New Roman" panose="02020603050405020304" pitchFamily="18" charset="0"/>
                          <a:sym typeface="+mn-ea"/>
                        </a:rPr>
                        <a:t>山羊的年龄和性别</a:t>
                      </a:r>
                      <a:endParaRPr lang="en-US" sz="1100" b="1" i="0" u="none" strike="noStrike">
                        <a:solidFill>
                          <a:srgbClr val="333333"/>
                        </a:solidFill>
                        <a:effectLst/>
                        <a:latin typeface="Times New Roman" panose="02020603050405020304" pitchFamily="18" charset="0"/>
                      </a:endParaRPr>
                    </a:p>
                    <a:p>
                      <a:pPr algn="ctr" fontAlgn="ct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gridSpan="2">
                  <a:txBody>
                    <a:bodyPr/>
                    <a:lstStyle/>
                    <a:p>
                      <a:pPr algn="ctr" fontAlgn="ctr"/>
                      <a:r>
                        <a:rPr lang="en-US" sz="1100" b="1" i="0" u="none" strike="noStrike">
                          <a:solidFill>
                            <a:srgbClr val="333333"/>
                          </a:solidFill>
                          <a:effectLst/>
                          <a:latin typeface="Times New Roman" panose="02020603050405020304" pitchFamily="18" charset="0"/>
                        </a:rPr>
                        <a:t>Амьдын жин, кг</a:t>
                      </a:r>
                      <a:endParaRPr lang="en-US" sz="1100" b="1" i="0" u="none" strike="noStrike">
                        <a:solidFill>
                          <a:srgbClr val="333333"/>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活重，公斤</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gridSpan="3">
                  <a:txBody>
                    <a:bodyPr/>
                    <a:lstStyle/>
                    <a:p>
                      <a:pPr algn="ctr" fontAlgn="ctr"/>
                      <a:r>
                        <a:rPr lang="en-US" sz="1100" b="1" i="0" u="none" strike="noStrike">
                          <a:solidFill>
                            <a:srgbClr val="333333"/>
                          </a:solidFill>
                          <a:effectLst/>
                          <a:latin typeface="Times New Roman" panose="02020603050405020304" pitchFamily="18" charset="0"/>
                        </a:rPr>
                        <a:t>Ноолуурын</a:t>
                      </a:r>
                      <a:r>
                        <a:rPr lang="en-US" sz="1100" b="1">
                          <a:solidFill>
                            <a:srgbClr val="000000"/>
                          </a:solidFill>
                          <a:effectLst/>
                          <a:latin typeface="Times New Roman" panose="02020603050405020304" pitchFamily="18" charset="0"/>
                          <a:sym typeface="+mn-ea"/>
                        </a:rPr>
                        <a:t>羊绒</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hMerge="1">
                  <a:tcPr/>
                </a:tc>
              </a:tr>
              <a:tr h="630555">
                <a:tc vMerge="1">
                  <a:tcPr/>
                </a:tc>
                <a:tc>
                  <a:txBody>
                    <a:bodyPr/>
                    <a:lstStyle/>
                    <a:p>
                      <a:pPr algn="ctr" fontAlgn="ctr"/>
                      <a:r>
                        <a:rPr lang="en-US" sz="1100" b="1" i="0" u="none" strike="noStrike">
                          <a:solidFill>
                            <a:srgbClr val="333333"/>
                          </a:solidFill>
                          <a:effectLst/>
                          <a:latin typeface="Times New Roman" panose="02020603050405020304" pitchFamily="18" charset="0"/>
                        </a:rPr>
                        <a:t>Хавар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/V сар/</a:t>
                      </a:r>
                      <a:r>
                        <a:rPr lang="en-US" sz="1100" b="1" dirty="0">
                          <a:solidFill>
                            <a:srgbClr val="000000"/>
                          </a:solidFill>
                          <a:effectLst/>
                          <a:latin typeface="Times New Roman" panose="02020603050405020304" pitchFamily="18" charset="0"/>
                          <a:sym typeface="+mn-ea"/>
                        </a:rPr>
                        <a:t>春天/月/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Намар </a:t>
                      </a:r>
                      <a:br>
                        <a:rPr lang="en-US" sz="1100" b="1" i="0" u="none" strike="noStrike">
                          <a:solidFill>
                            <a:srgbClr val="333333"/>
                          </a:solidFill>
                          <a:effectLst/>
                          <a:latin typeface="Times New Roman" panose="02020603050405020304" pitchFamily="18" charset="0"/>
                        </a:rPr>
                      </a:br>
                      <a:r>
                        <a:rPr lang="en-US" sz="1100" b="1" i="0" u="none" strike="noStrike">
                          <a:solidFill>
                            <a:srgbClr val="333333"/>
                          </a:solidFill>
                          <a:effectLst/>
                          <a:latin typeface="Times New Roman" panose="02020603050405020304" pitchFamily="18" charset="0"/>
                        </a:rPr>
                        <a:t>/X сар/</a:t>
                      </a:r>
                      <a:r>
                        <a:rPr lang="en-US" sz="1100" b="1" dirty="0">
                          <a:solidFill>
                            <a:srgbClr val="000000"/>
                          </a:solidFill>
                          <a:effectLst/>
                          <a:latin typeface="Times New Roman" panose="02020603050405020304" pitchFamily="18" charset="0"/>
                          <a:sym typeface="+mn-ea"/>
                        </a:rPr>
                        <a:t>秋</a:t>
                      </a:r>
                      <a:r>
                        <a:rPr lang="zh-CN" altLang="en-US" sz="1100" b="1" dirty="0">
                          <a:solidFill>
                            <a:srgbClr val="000000"/>
                          </a:solidFill>
                          <a:effectLst/>
                          <a:latin typeface="Times New Roman" panose="02020603050405020304" pitchFamily="18" charset="0"/>
                          <a:sym typeface="+mn-ea"/>
                        </a:rPr>
                        <a:t>天</a:t>
                      </a:r>
                      <a:r>
                        <a:rPr lang="en-US" sz="1100" b="1" dirty="0">
                          <a:solidFill>
                            <a:srgbClr val="000000"/>
                          </a:solidFill>
                          <a:effectLst/>
                          <a:latin typeface="Times New Roman" panose="02020603050405020304" pitchFamily="18" charset="0"/>
                          <a:sym typeface="+mn-ea"/>
                        </a:rPr>
                        <a:t>/月/</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гарц, гр</a:t>
                      </a:r>
                      <a:endParaRPr lang="en-US" sz="1100" b="1" i="0" u="none" strike="noStrike">
                        <a:solidFill>
                          <a:srgbClr val="333333"/>
                        </a:solidFill>
                        <a:effectLst/>
                        <a:latin typeface="Times New Roman" panose="02020603050405020304" pitchFamily="18" charset="0"/>
                      </a:endParaRPr>
                    </a:p>
                    <a:p>
                      <a:pPr algn="ctr" fontAlgn="ctr"/>
                      <a:r>
                        <a:rPr lang="en-US" sz="1100" b="1" dirty="0">
                          <a:solidFill>
                            <a:srgbClr val="000000"/>
                          </a:solidFill>
                          <a:effectLst/>
                          <a:latin typeface="Times New Roman" panose="02020603050405020304" pitchFamily="18" charset="0"/>
                          <a:sym typeface="+mn-ea"/>
                        </a:rPr>
                        <a:t>出口，克</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голч, мкм</a:t>
                      </a:r>
                      <a:r>
                        <a:rPr lang="en-US" sz="1100" b="1" dirty="0">
                          <a:solidFill>
                            <a:srgbClr val="000000"/>
                          </a:solidFill>
                          <a:effectLst/>
                          <a:latin typeface="Times New Roman" panose="02020603050405020304" pitchFamily="18" charset="0"/>
                          <a:sym typeface="+mn-ea"/>
                        </a:rPr>
                        <a:t>直径，微米</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100" b="1" i="0" u="none" strike="noStrike">
                          <a:solidFill>
                            <a:srgbClr val="333333"/>
                          </a:solidFill>
                          <a:effectLst/>
                          <a:latin typeface="Times New Roman" panose="02020603050405020304" pitchFamily="18" charset="0"/>
                        </a:rPr>
                        <a:t>урт, см</a:t>
                      </a:r>
                      <a:r>
                        <a:rPr lang="en-US" sz="1100" b="1" dirty="0">
                          <a:solidFill>
                            <a:srgbClr val="000000"/>
                          </a:solidFill>
                          <a:effectLst/>
                          <a:latin typeface="Times New Roman" panose="02020603050405020304" pitchFamily="18" charset="0"/>
                          <a:sym typeface="+mn-ea"/>
                        </a:rPr>
                        <a:t>长度，厘米</a:t>
                      </a:r>
                      <a:endParaRPr lang="en-US" sz="1100" b="1" i="0" u="none" strike="noStrike">
                        <a:solidFill>
                          <a:srgbClr val="333333"/>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r>
              <a:tr h="328447">
                <a:tc>
                  <a:txBody>
                    <a:bodyPr/>
                    <a:lstStyle/>
                    <a:p>
                      <a:pPr algn="l" fontAlgn="ctr"/>
                      <a:r>
                        <a:rPr lang="en-US" sz="1100" b="0" i="0" u="none" strike="noStrike">
                          <a:solidFill>
                            <a:srgbClr val="000000"/>
                          </a:solidFill>
                          <a:effectLst/>
                          <a:latin typeface="Times New Roman" panose="02020603050405020304" pitchFamily="18" charset="0"/>
                        </a:rPr>
                        <a:t>  Бүдүүн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48</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59</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8447">
                <a:tc>
                  <a:txBody>
                    <a:bodyPr/>
                    <a:lstStyle/>
                    <a:p>
                      <a:pPr algn="l" fontAlgn="ctr"/>
                      <a:r>
                        <a:rPr lang="en-US" sz="1100" b="0" i="0" u="none" strike="noStrike">
                          <a:solidFill>
                            <a:srgbClr val="000000"/>
                          </a:solidFill>
                          <a:effectLst/>
                          <a:latin typeface="Times New Roman" panose="02020603050405020304" pitchFamily="18" charset="0"/>
                        </a:rPr>
                        <a:t>  Борлон ухна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36</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360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8447">
                <a:tc>
                  <a:txBody>
                    <a:bodyPr/>
                    <a:lstStyle/>
                    <a:p>
                      <a:pPr algn="l" fontAlgn="ctr"/>
                      <a:r>
                        <a:rPr lang="en-US" sz="1100" b="0" i="0" u="none" strike="noStrike">
                          <a:solidFill>
                            <a:srgbClr val="000000"/>
                          </a:solidFill>
                          <a:effectLst/>
                          <a:latin typeface="Times New Roman" panose="02020603050405020304" pitchFamily="18" charset="0"/>
                        </a:rPr>
                        <a:t>  Бүдүүн эм ямаа</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42</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390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≥15.5</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8447">
                <a:tc>
                  <a:txBody>
                    <a:bodyPr/>
                    <a:lstStyle/>
                    <a:p>
                      <a:pPr algn="l" fontAlgn="ctr"/>
                      <a:r>
                        <a:rPr lang="en-US" sz="1100" b="0" i="0" u="none" strike="noStrike">
                          <a:solidFill>
                            <a:srgbClr val="000000"/>
                          </a:solidFill>
                          <a:effectLst/>
                          <a:latin typeface="Times New Roman" panose="02020603050405020304" pitchFamily="18" charset="0"/>
                        </a:rPr>
                        <a:t>  Охин борлон</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31</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330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≥15.0</a:t>
                      </a:r>
                      <a:endParaRPr lang="en-US" sz="11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≤4.5</a:t>
                      </a:r>
                      <a:endParaRPr lang="en-US" sz="11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3" name="TextBox 12"/>
          <p:cNvSpPr txBox="1"/>
          <p:nvPr/>
        </p:nvSpPr>
        <p:spPr>
          <a:xfrm>
            <a:off x="4603115" y="1444625"/>
            <a:ext cx="2261870" cy="3034030"/>
          </a:xfrm>
          <a:prstGeom prst="rect">
            <a:avLst/>
          </a:prstGeom>
          <a:noFill/>
        </p:spPr>
        <p:txBody>
          <a:bodyPr wrap="square">
            <a:spAutoFit/>
          </a:bodyPr>
          <a:lstStyle/>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Нарийн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кашмир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мах</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сүүний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хосолмол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zh-CN" alt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优点</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精细/羊绒/羊绒、肉类和牛奶组合</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А/88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дугаар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sym typeface="+mn-ea"/>
              </a:rPr>
              <a:t>批准日期：食品和农业部长 2016 年第 A/88 号令</a:t>
            </a:r>
            <a:endPar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p:cNvSpPr txBox="1"/>
          <p:nvPr/>
        </p:nvSpPr>
        <p:spPr>
          <a:xfrm>
            <a:off x="4494079" y="4115779"/>
            <a:ext cx="2314810" cy="3034030"/>
          </a:xfrm>
          <a:prstGeom prst="rect">
            <a:avLst/>
          </a:prstGeom>
          <a:noFill/>
        </p:spPr>
        <p:txBody>
          <a:bodyPr wrap="square">
            <a:spAutoFit/>
          </a:bodyPr>
          <a:lstStyle/>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Ашиг</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шимийн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чиглэл</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Нарийн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кашмир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мах</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сүүний</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хосолмол</a:t>
            </a:r>
            <a:endPar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zh-CN" alt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优点</a:t>
            </a:r>
            <a:r>
              <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：精细/羊绒/羊绒、肉类和牛奶组合</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Баталгаажсан</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огноо</a:t>
            </a:r>
            <a:r>
              <a:rPr lang="en-US" sz="14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Хүнс</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хөдөө</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аж</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ахуйн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сайдын</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оны</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А/88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дугаар</a:t>
            </a:r>
            <a:r>
              <a:rPr lang="en-US" sz="1400"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тушаал</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sym typeface="+mn-ea"/>
              </a:rPr>
              <a:t>批准日期：食品和农业部长 2016 年第 A/88 号令</a:t>
            </a:r>
            <a:endParaRPr lang="en-US" sz="1400" b="1"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nvGraphicFramePr>
        <p:xfrm>
          <a:off x="170571" y="1166433"/>
          <a:ext cx="6568160" cy="5456174"/>
        </p:xfrm>
        <a:graphic>
          <a:graphicData uri="http://schemas.openxmlformats.org/drawingml/2006/table">
            <a:tbl>
              <a:tblPr firstRow="1" firstCol="1" bandRow="1"/>
              <a:tblGrid>
                <a:gridCol w="327905"/>
                <a:gridCol w="1658315"/>
                <a:gridCol w="974035"/>
                <a:gridCol w="924339"/>
                <a:gridCol w="974035"/>
                <a:gridCol w="884583"/>
                <a:gridCol w="824948"/>
              </a:tblGrid>
              <a:tr h="0">
                <a:tc>
                  <a:txBody>
                    <a:bodyPr/>
                    <a:lstStyle/>
                    <a:p>
                      <a:pPr marL="0" marR="0" algn="ct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2020</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r>
              <a:tr h="167663">
                <a:tc rowSpan="6">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Баруун</a:t>
                      </a: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2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бүс</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7319.934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7575.66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7716.259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7715.202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7440.549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7663">
                <a:tc vMerge="1">
                  <a:tcPr/>
                </a:tc>
                <a:tc>
                  <a:txBody>
                    <a:bodyPr/>
                    <a:lstStyle/>
                    <a:p>
                      <a:pPr marL="0" marR="0">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200" b="1" kern="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Завхан</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1292.671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1418.571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1338.223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1329.458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1286.698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Говь-Алтай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2196.797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2269.617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2123.205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1875.76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1987.277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Баян-Өлгий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930.404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933.345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1022.596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1063.809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967.392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Ховд</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1624.603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1631.32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1821.981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1947.258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1845.904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Увс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1275.459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1322.807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1410.254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1498.917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1353.278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rowSpan="7">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Хангайн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9486.047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10300.43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8773.468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8149.014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8906.776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0">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Орхон</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37.983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45.044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52.535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54.854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58.598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Өвөрхангай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2245.813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2344.611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1805.612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1493.496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1707.761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Булган</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1026.596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1162.007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1103.968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1122.5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1189.503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Баянхонгор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2478.897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2733.7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2219.2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1795.324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2182.701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Архангай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1499.308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1708.405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1489.306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1486.959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1526.894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Хөвсгөл</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2197.45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2306.665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2102.847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2195.881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2241.319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rowSpan="8">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Төвийн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6672.42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7515.112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7370.124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6617.73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7069.134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Төв</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1505.974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1670.546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1656.76</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1530.1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1628.695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0">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Говьсүмбэр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183.717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194.206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192.44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169.631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179.819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0">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Сэлэнгэ</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519.27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601.596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669.012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635.036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626.664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Дорноговь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958.588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1094.605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1167.697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1198.084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1278.315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0">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Дархан-Уул</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96.973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118.306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129.839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118.38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102.596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Өмнөговь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1691.339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1983.045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1887.787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1593.219</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1649.63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Дундговь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1716.559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1852.808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1666.589</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1373.28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1603.415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rowSpan="4">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Зүүн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3524.719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3736.221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3713.975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3846.463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4031.075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0">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Дорнод</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702.084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786.172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810.85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852.675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898.42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Сүхбаатар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1207.486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1247.417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1280.239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1343.378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1482.428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vMerge="1">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Хэнтий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1615.149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1702.632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1622.886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1650.41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1650.227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a:txBody>
                    <a:bodyPr/>
                    <a:lstStyle/>
                    <a:p>
                      <a:pPr marL="0" marR="0" algn="ct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Улаанбаатар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121.583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134.236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146.427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127.68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121.463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0">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ctr">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dirty="0">
                        <a:effectLst/>
                        <a:latin typeface="Calibri" panose="020F0502020204030204" pitchFamily="34" charset="0"/>
                        <a:cs typeface="Times New Roman" panose="02020603050405020304" pitchFamily="18" charset="0"/>
                      </a:endParaRPr>
                    </a:p>
                  </a:txBody>
                  <a:tcPr marL="32774" marR="32774"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7663">
                <a:tc gridSpan="2">
                  <a:txBody>
                    <a:bodyPr/>
                    <a:lstStyle/>
                    <a:p>
                      <a:pPr marL="0" marR="0" algn="ct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Улсын дүн</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hMerge="1">
                  <a:tcPr/>
                </a:tc>
                <a:tc>
                  <a:txBody>
                    <a:bodyPr/>
                    <a:lstStyle/>
                    <a:p>
                      <a:pPr marL="0" marR="0" algn="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27124.7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29261.66</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27720.25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r">
                        <a:lnSpc>
                          <a:spcPct val="107000"/>
                        </a:lnSpc>
                        <a:spcBef>
                          <a:spcPts val="0"/>
                        </a:spcBef>
                        <a:spcAft>
                          <a:spcPts val="0"/>
                        </a:spcAft>
                      </a:pPr>
                      <a:r>
                        <a:rPr lang="en-US" sz="14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26456.09</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r">
                        <a:lnSpc>
                          <a:spcPct val="107000"/>
                        </a:lnSpc>
                        <a:spcBef>
                          <a:spcPts val="0"/>
                        </a:spcBef>
                        <a:spcAft>
                          <a:spcPts val="0"/>
                        </a:spcAft>
                      </a:pPr>
                      <a:r>
                        <a:rPr lang="en-US" sz="14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27569</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2774" marR="32774"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r>
            </a:tbl>
          </a:graphicData>
        </a:graphic>
      </p:graphicFrame>
      <p:graphicFrame>
        <p:nvGraphicFramePr>
          <p:cNvPr id="8" name="Chart 7"/>
          <p:cNvGraphicFramePr/>
          <p:nvPr/>
        </p:nvGraphicFramePr>
        <p:xfrm>
          <a:off x="7020628" y="1636260"/>
          <a:ext cx="4796998" cy="22021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Chart 8"/>
          <p:cNvGraphicFramePr/>
          <p:nvPr/>
        </p:nvGraphicFramePr>
        <p:xfrm>
          <a:off x="7109804" y="4540809"/>
          <a:ext cx="4707546" cy="220218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3117573" y="141413"/>
            <a:ext cx="5012635" cy="119888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МАЛ СҮРГИЙН ТООНЫ ӨСӨЛТ, БҮТЭЦ</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sym typeface="+mn-ea"/>
              </a:rPr>
              <a:t>蒙古山羊群的数量增长和结构</a:t>
            </a:r>
            <a:endParaRPr lang="en-US" dirty="0">
              <a:solidFill>
                <a:srgbClr val="002060"/>
              </a:solidFill>
              <a:latin typeface="Times New Roman" panose="02020603050405020304" pitchFamily="18" charset="0"/>
              <a:cs typeface="Times New Roman" panose="02020603050405020304" pitchFamily="18" charset="0"/>
            </a:endParaRPr>
          </a:p>
          <a:p>
            <a:pPr algn="ctr"/>
            <a:endParaRPr lang="en-US" dirty="0">
              <a:solidFill>
                <a:srgbClr val="00206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6760265" y="1052636"/>
            <a:ext cx="5012635" cy="583565"/>
          </a:xfrm>
          <a:prstGeom prst="rect">
            <a:avLst/>
          </a:prstGeom>
          <a:noFill/>
        </p:spPr>
        <p:txBody>
          <a:bodyPr wrap="square">
            <a:sp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ямаан сүргийн өсөлт</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b="1" dirty="0">
                <a:solidFill>
                  <a:srgbClr val="002060"/>
                </a:solidFill>
                <a:latin typeface="Times New Roman" panose="02020603050405020304" pitchFamily="18" charset="0"/>
                <a:cs typeface="Times New Roman" panose="02020603050405020304" pitchFamily="18" charset="0"/>
              </a:rPr>
              <a:t>蒙古山羊群的生长</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7008794" y="3957303"/>
            <a:ext cx="5012635" cy="583565"/>
          </a:xfrm>
          <a:prstGeom prst="rect">
            <a:avLst/>
          </a:prstGeom>
          <a:noFill/>
        </p:spPr>
        <p:txBody>
          <a:bodyPr wrap="square">
            <a:sp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Монгол Улсын  ямаан сүрэг /бүсээр/</a:t>
            </a:r>
            <a:endParaRPr lang="en-US" sz="1600" b="1" dirty="0">
              <a:solidFill>
                <a:srgbClr val="002060"/>
              </a:solidFill>
              <a:latin typeface="Times New Roman" panose="02020603050405020304" pitchFamily="18" charset="0"/>
              <a:cs typeface="Times New Roman" panose="02020603050405020304" pitchFamily="18" charset="0"/>
            </a:endParaRPr>
          </a:p>
          <a:p>
            <a:pPr algn="ctr"/>
            <a:r>
              <a:rPr lang="en-US" sz="1600" b="1" dirty="0">
                <a:solidFill>
                  <a:srgbClr val="002060"/>
                </a:solidFill>
                <a:latin typeface="Times New Roman" panose="02020603050405020304" pitchFamily="18" charset="0"/>
                <a:cs typeface="Times New Roman" panose="02020603050405020304" pitchFamily="18" charset="0"/>
              </a:rPr>
              <a:t>蒙古的山羊群/按地区/</a:t>
            </a:r>
            <a:endParaRPr lang="en-US" sz="16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3" name="Chart 2"/>
          <p:cNvGraphicFramePr/>
          <p:nvPr/>
        </p:nvGraphicFramePr>
        <p:xfrm>
          <a:off x="4224131" y="1284056"/>
          <a:ext cx="7593496" cy="3765022"/>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2573655" y="294005"/>
            <a:ext cx="7495540"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МОНГОЛ УЛСЫН ЯМААН  МАЛ СҮРЭГ /аймгаар/</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蒙古山羊群</a:t>
            </a:r>
            <a:r>
              <a:rPr lang="en-US" dirty="0">
                <a:solidFill>
                  <a:srgbClr val="002060"/>
                </a:solidFill>
                <a:latin typeface="Times New Roman" panose="02020603050405020304" pitchFamily="18" charset="0"/>
                <a:cs typeface="Times New Roman" panose="02020603050405020304" pitchFamily="18" charset="0"/>
              </a:rPr>
              <a:t>/按省/</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285" y="1367585"/>
            <a:ext cx="2884342" cy="240928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100" y="4058860"/>
            <a:ext cx="2445473" cy="26003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custDataLst>
              <p:tags r:id="rId4"/>
            </p:custDataLst>
          </p:nvPr>
        </p:nvGraphicFramePr>
        <p:xfrm>
          <a:off x="289843" y="1166433"/>
          <a:ext cx="5723332" cy="5593845"/>
        </p:xfrm>
        <a:graphic>
          <a:graphicData uri="http://schemas.openxmlformats.org/drawingml/2006/table">
            <a:tbl>
              <a:tblPr firstRow="1" firstCol="1" bandRow="1"/>
              <a:tblGrid>
                <a:gridCol w="380514"/>
                <a:gridCol w="1923475"/>
                <a:gridCol w="1102288"/>
                <a:gridCol w="1293501"/>
                <a:gridCol w="1023554"/>
              </a:tblGrid>
              <a:tr h="473524">
                <a:tc>
                  <a:txBody>
                    <a:bodyPr/>
                    <a:lstStyle/>
                    <a:p>
                      <a:pPr marL="0" marR="0" algn="ctr">
                        <a:lnSpc>
                          <a:spcPct val="100000"/>
                        </a:lnSpc>
                        <a:spcBef>
                          <a:spcPts val="0"/>
                        </a:spcBef>
                        <a:spcAft>
                          <a:spcPts val="0"/>
                        </a:spcAft>
                      </a:pP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0000"/>
                        </a:lnSpc>
                        <a:spcBef>
                          <a:spcPts val="0"/>
                        </a:spcBef>
                        <a:spcAft>
                          <a:spcPts val="0"/>
                        </a:spcAft>
                      </a:pPr>
                      <a:r>
                        <a:rPr lang="en-US" sz="12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Бүс</a:t>
                      </a:r>
                      <a:endPar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0000"/>
                        </a:lnSpc>
                        <a:spcBef>
                          <a:spcPts val="0"/>
                        </a:spcBef>
                        <a:spcAft>
                          <a:spcPts val="0"/>
                        </a:spcAft>
                      </a:pP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2022</a:t>
                      </a:r>
                      <a:endPar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0000"/>
                        </a:lnSpc>
                        <a:spcBef>
                          <a:spcPts val="0"/>
                        </a:spcBef>
                        <a:spcAft>
                          <a:spcPts val="0"/>
                        </a:spcAft>
                      </a:pPr>
                      <a:r>
                        <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rPr>
                        <a:t>Нэгжийн ашиг шим</a:t>
                      </a:r>
                      <a:endPar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0000"/>
                        </a:lnSpc>
                        <a:spcBef>
                          <a:spcPts val="0"/>
                        </a:spcBef>
                        <a:spcAft>
                          <a:spcPts val="0"/>
                        </a:spcAft>
                      </a:pPr>
                      <a:r>
                        <a:rPr lang="en-US" sz="12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Бэлтгэх</a:t>
                      </a: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a:t>
                      </a:r>
                      <a:b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тонн</a:t>
                      </a:r>
                      <a:endParaRPr lang="en-US" sz="12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r>
              <a:tr h="195580">
                <a:tc rowSpan="6">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Баруун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7440.549</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2686.04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Завхан</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1286.698</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464.50</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Говь-Алтай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1987.277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717.41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Баян-Өлгий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967.392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349.23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Ховд</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1845.904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666.37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Увс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1353.278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488.53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4724">
                <a:tc rowSpan="6">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Хангайн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8907.178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3215.49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Өвөрхангай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1707.761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616.50</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Булган</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1248.503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450.71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Баянхонгор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2182.701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787.96</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Архангай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1526.894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551.21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Хөвсгөл</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2241.319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809.12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4724">
                <a:tc rowSpan="8">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Төвийн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7069.134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2551.96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Төв</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1628.695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587.96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Говьсүмбэр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179.819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64.91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Сэлэнгэ</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626.664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226.23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Дорноговь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1278.315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461.47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Дархан-Уул</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102.596</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37.04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Өмнөговь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1649.63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595.52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Дундговь</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1603.415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578.83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4724">
                <a:tc rowSpan="4">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Зүүн бүс</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4031.075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1455.22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Дорнод</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898.42</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324.33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Сүхбаатар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1482.428</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535.16</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5592">
                <a:tc vMerge="1">
                  <a:tcPr/>
                </a:tc>
                <a:tc>
                  <a:txBody>
                    <a:bodyPr/>
                    <a:lstStyle/>
                    <a:p>
                      <a:pPr marL="0" marR="0">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Хэнтий</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1650.227</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595.73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4724">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ctr">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Улаанбаатар</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80808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121.463</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12700" cap="flat" cmpd="sng" algn="ctr">
                      <a:solidFill>
                        <a:srgbClr val="00000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2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361</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43.85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FFFF00"/>
                    </a:solidFill>
                  </a:tcPr>
                </a:tc>
              </a:tr>
              <a:tr h="165592">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48196" marR="48196" marT="0" marB="0" anchor="ctr">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48196" marR="48196"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48196" marR="48196"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a:effectLst/>
                        <a:latin typeface="Calibri" panose="020F0502020204030204" pitchFamily="34" charset="0"/>
                        <a:cs typeface="Times New Roman" panose="02020603050405020304" pitchFamily="18" charset="0"/>
                      </a:endParaRPr>
                    </a:p>
                  </a:txBody>
                  <a:tcPr marL="48196" marR="48196"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c>
                  <a:txBody>
                    <a:bodyPr/>
                    <a:lstStyle/>
                    <a:p>
                      <a:pPr>
                        <a:lnSpc>
                          <a:spcPct val="107000"/>
                        </a:lnSpc>
                      </a:pPr>
                      <a:endParaRPr lang="en-US" sz="1200" kern="100" dirty="0">
                        <a:effectLst/>
                        <a:latin typeface="Calibri" panose="020F0502020204030204" pitchFamily="34" charset="0"/>
                        <a:cs typeface="Times New Roman" panose="02020603050405020304" pitchFamily="18" charset="0"/>
                      </a:endParaRPr>
                    </a:p>
                  </a:txBody>
                  <a:tcPr marL="48196" marR="48196" marT="0" marB="0" anchor="b">
                    <a:lnL>
                      <a:noFill/>
                    </a:lnL>
                    <a:lnR>
                      <a:noFill/>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tcPr>
                </a:tc>
              </a:tr>
              <a:tr h="164724">
                <a:tc gridSpan="2">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Улсын дүн</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hMerge="1">
                  <a:tcPr/>
                </a:tc>
                <a:tc>
                  <a:txBody>
                    <a:bodyPr/>
                    <a:lstStyle/>
                    <a:p>
                      <a:pPr marL="0" marR="0" algn="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27569</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ctr">
                        <a:lnSpc>
                          <a:spcPct val="107000"/>
                        </a:lnSpc>
                        <a:spcBef>
                          <a:spcPts val="0"/>
                        </a:spcBef>
                        <a:spcAft>
                          <a:spcPts val="0"/>
                        </a:spcAft>
                      </a:pPr>
                      <a:r>
                        <a:rPr lang="en-US" sz="12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c>
                  <a:txBody>
                    <a:bodyPr/>
                    <a:lstStyle/>
                    <a:p>
                      <a:pPr marL="0" marR="0" algn="r">
                        <a:lnSpc>
                          <a:spcPct val="107000"/>
                        </a:lnSpc>
                        <a:spcBef>
                          <a:spcPts val="0"/>
                        </a:spcBef>
                        <a:spcAft>
                          <a:spcPts val="0"/>
                        </a:spcAft>
                      </a:pPr>
                      <a:r>
                        <a:rPr lang="en-US"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9952.55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196" marR="48196" marT="0" marB="0" anchor="b">
                    <a:lnL w="28575" cap="flat" cmpd="dbl" algn="ctr">
                      <a:solidFill>
                        <a:srgbClr val="808080"/>
                      </a:solidFill>
                      <a:prstDash val="solid"/>
                      <a:round/>
                      <a:headEnd type="none" w="med" len="med"/>
                      <a:tailEnd type="none" w="med" len="med"/>
                    </a:lnL>
                    <a:lnR w="28575" cap="flat" cmpd="dbl" algn="ctr">
                      <a:solidFill>
                        <a:srgbClr val="808080"/>
                      </a:solidFill>
                      <a:prstDash val="solid"/>
                      <a:round/>
                      <a:headEnd type="none" w="med" len="med"/>
                      <a:tailEnd type="none" w="med" len="med"/>
                    </a:lnR>
                    <a:lnT w="28575" cap="flat" cmpd="dbl" algn="ctr">
                      <a:solidFill>
                        <a:srgbClr val="808080"/>
                      </a:solidFill>
                      <a:prstDash val="solid"/>
                      <a:round/>
                      <a:headEnd type="none" w="med" len="med"/>
                      <a:tailEnd type="none" w="med" len="med"/>
                    </a:lnT>
                    <a:lnB w="28575" cap="flat" cmpd="dbl" algn="ctr">
                      <a:solidFill>
                        <a:srgbClr val="808080"/>
                      </a:solidFill>
                      <a:prstDash val="solid"/>
                      <a:round/>
                      <a:headEnd type="none" w="med" len="med"/>
                      <a:tailEnd type="none" w="med" len="med"/>
                    </a:lnB>
                    <a:solidFill>
                      <a:srgbClr val="95B3D7"/>
                    </a:solidFill>
                  </a:tcPr>
                </a:tc>
              </a:tr>
            </a:tbl>
          </a:graphicData>
        </a:graphic>
      </p:graphicFrame>
      <p:sp>
        <p:nvSpPr>
          <p:cNvPr id="3" name="TextBox 2"/>
          <p:cNvSpPr txBox="1"/>
          <p:nvPr/>
        </p:nvSpPr>
        <p:spPr>
          <a:xfrm>
            <a:off x="2800350" y="182245"/>
            <a:ext cx="5727065"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ЯМААНЫ НООЛУУР БЭЛТГЭЛ/бүсээр</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/准备山羊腰果</a:t>
            </a:r>
            <a:r>
              <a:rPr lang="en-US" dirty="0">
                <a:solidFill>
                  <a:srgbClr val="002060"/>
                </a:solidFill>
                <a:latin typeface="Times New Roman" panose="02020603050405020304" pitchFamily="18" charset="0"/>
                <a:cs typeface="Times New Roman" panose="02020603050405020304" pitchFamily="18" charset="0"/>
              </a:rPr>
              <a:t>/按地区/</a:t>
            </a:r>
            <a:endParaRPr 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Chart 5"/>
          <p:cNvGraphicFramePr/>
          <p:nvPr/>
        </p:nvGraphicFramePr>
        <p:xfrm>
          <a:off x="6669052" y="4394420"/>
          <a:ext cx="4969669" cy="236585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Chart 6"/>
          <p:cNvGraphicFramePr/>
          <p:nvPr/>
        </p:nvGraphicFramePr>
        <p:xfrm>
          <a:off x="6669051" y="1520687"/>
          <a:ext cx="4969669" cy="238894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669051" y="1102632"/>
            <a:ext cx="4811103" cy="337185"/>
          </a:xfrm>
          <a:prstGeom prst="rect">
            <a:avLst/>
          </a:prstGeom>
          <a:noFill/>
        </p:spPr>
        <p:txBody>
          <a:bodyPr wrap="square">
            <a:sp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Ноолуур бэлтгэл, 1922 羊绒制品，1922 年</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010295" y="3963355"/>
            <a:ext cx="4811103" cy="337185"/>
          </a:xfrm>
          <a:prstGeom prst="rect">
            <a:avLst/>
          </a:prstGeom>
          <a:noFill/>
        </p:spPr>
        <p:txBody>
          <a:bodyPr wrap="square">
            <a:spAutoFit/>
          </a:bodyPr>
          <a:lstStyle/>
          <a:p>
            <a:pPr algn="ctr"/>
            <a:r>
              <a:rPr lang="en-US" sz="1600" b="1" dirty="0">
                <a:solidFill>
                  <a:srgbClr val="002060"/>
                </a:solidFill>
                <a:latin typeface="Times New Roman" panose="02020603050405020304" pitchFamily="18" charset="0"/>
                <a:cs typeface="Times New Roman" panose="02020603050405020304" pitchFamily="18" charset="0"/>
              </a:rPr>
              <a:t>Ноолуур бэлтгэл, бүсээр</a:t>
            </a:r>
            <a:r>
              <a:rPr lang="en-US" sz="1600" b="1" dirty="0">
                <a:solidFill>
                  <a:srgbClr val="002060"/>
                </a:solidFill>
                <a:latin typeface="Times New Roman" panose="02020603050405020304" pitchFamily="18" charset="0"/>
                <a:cs typeface="Times New Roman" panose="02020603050405020304" pitchFamily="18" charset="0"/>
                <a:sym typeface="+mn-ea"/>
              </a:rPr>
              <a:t>羊绒制品</a:t>
            </a:r>
            <a:r>
              <a:rPr lang="en-US" sz="1600" b="1" dirty="0">
                <a:solidFill>
                  <a:srgbClr val="002060"/>
                </a:solidFill>
                <a:latin typeface="Times New Roman" panose="02020603050405020304" pitchFamily="18" charset="0"/>
                <a:cs typeface="Times New Roman" panose="02020603050405020304" pitchFamily="18" charset="0"/>
              </a:rPr>
              <a:t> </a:t>
            </a:r>
            <a:endParaRPr lang="en-US" sz="16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custDataLst>
              <p:tags r:id="rId3"/>
            </p:custDataLst>
          </p:nvPr>
        </p:nvGraphicFramePr>
        <p:xfrm>
          <a:off x="864704" y="1325186"/>
          <a:ext cx="9753602" cy="1086692"/>
        </p:xfrm>
        <a:graphic>
          <a:graphicData uri="http://schemas.openxmlformats.org/drawingml/2006/table">
            <a:tbl>
              <a:tblPr firstRow="1" firstCol="1" bandRow="1"/>
              <a:tblGrid>
                <a:gridCol w="557349"/>
                <a:gridCol w="3155345"/>
                <a:gridCol w="929902"/>
                <a:gridCol w="1040582"/>
                <a:gridCol w="1040582"/>
                <a:gridCol w="1040582"/>
                <a:gridCol w="1040582"/>
                <a:gridCol w="948678"/>
              </a:tblGrid>
              <a:tr h="271673">
                <a:tc>
                  <a:txBody>
                    <a:bodyPr/>
                    <a:lstStyle/>
                    <a:p>
                      <a:pPr marL="0" marR="0" algn="ctr">
                        <a:lnSpc>
                          <a:spcPct val="107000"/>
                        </a:lnSpc>
                        <a:spcBef>
                          <a:spcPts val="0"/>
                        </a:spcBef>
                        <a:spcAft>
                          <a:spcPts val="0"/>
                        </a:spcAft>
                      </a:pPr>
                      <a:r>
                        <a:rPr lang="en-US" sz="14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Түүхий</a:t>
                      </a:r>
                      <a:r>
                        <a:rPr lang="en-US" sz="14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эд</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2016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2017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2018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2019</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Bef>
                          <a:spcPts val="0"/>
                        </a:spcBef>
                        <a:spcAft>
                          <a:spcPts val="0"/>
                        </a:spcAft>
                      </a:pPr>
                      <a:r>
                        <a:rPr lang="en-US" sz="14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00"/>
                    </a:solidFill>
                  </a:tcPr>
                </a:tc>
              </a:tr>
              <a:tr h="271673">
                <a:tc>
                  <a:txBody>
                    <a:bodyPr/>
                    <a:lstStyle/>
                    <a:p>
                      <a:pPr marL="0" marR="0" algn="ct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Бэлтгэсэн ноолуур</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9449.60</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10247.50</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10945.10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10994.20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11826.00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9952.50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1673">
                <a:tc>
                  <a:txBody>
                    <a:bodyPr/>
                    <a:lstStyle/>
                    <a:p>
                      <a:pPr marL="0" marR="0" algn="ct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Дотоодын үйлдвэрт самнасан</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776.30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1101.80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1160.30</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774.00</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516.40</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678.90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1673">
                <a:tc>
                  <a:txBody>
                    <a:bodyPr/>
                    <a:lstStyle/>
                    <a:p>
                      <a:pPr marL="0" marR="0" algn="ct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Болоюсруулсан</a:t>
                      </a: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ноолуур</a:t>
                      </a: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эзлэх</a:t>
                      </a: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хувь</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8.22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10.75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10.60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4.37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6.82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graphicFrame>
        <p:nvGraphicFramePr>
          <p:cNvPr id="3" name="Chart 2"/>
          <p:cNvGraphicFramePr/>
          <p:nvPr/>
        </p:nvGraphicFramePr>
        <p:xfrm>
          <a:off x="864704" y="2701164"/>
          <a:ext cx="5661991" cy="3550547"/>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3515035" y="200588"/>
            <a:ext cx="5012635"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ЯМААНЫ НООЛУУР ҮЙЛДВЭРЛЭЛ</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dirty="0">
                <a:solidFill>
                  <a:srgbClr val="002060"/>
                </a:solidFill>
                <a:latin typeface="Times New Roman" panose="02020603050405020304" pitchFamily="18" charset="0"/>
                <a:cs typeface="Times New Roman" panose="02020603050405020304" pitchFamily="18" charset="0"/>
              </a:rPr>
              <a:t>山羊绒生产</a:t>
            </a:r>
            <a:endParaRPr lang="en-US"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48" y="1311965"/>
            <a:ext cx="10535478" cy="5404621"/>
          </a:xfrm>
          <a:prstGeom prst="rect">
            <a:avLst/>
          </a:prstGeom>
        </p:spPr>
      </p:pic>
      <p:sp>
        <p:nvSpPr>
          <p:cNvPr id="7" name="TextBox 6"/>
          <p:cNvSpPr txBox="1"/>
          <p:nvPr/>
        </p:nvSpPr>
        <p:spPr>
          <a:xfrm>
            <a:off x="3515035" y="333132"/>
            <a:ext cx="5012635" cy="36830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НООЛУУРЫН ХАНШ羊绒交易所</a:t>
            </a:r>
            <a:endParaRPr lang="en-US"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515035" y="333132"/>
            <a:ext cx="5012635" cy="36830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НООЛУУРЫН ХАНШ羊绒交易所</a:t>
            </a:r>
            <a:endParaRPr lang="en-US" b="1" dirty="0">
              <a:solidFill>
                <a:srgbClr val="002060"/>
              </a:solidFill>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nvGraphicFramePr>
        <p:xfrm>
          <a:off x="483257" y="1402707"/>
          <a:ext cx="5013081" cy="5277688"/>
        </p:xfrm>
        <a:graphic>
          <a:graphicData uri="http://schemas.openxmlformats.org/drawingml/2006/table">
            <a:tbl>
              <a:tblPr/>
              <a:tblGrid>
                <a:gridCol w="408676"/>
                <a:gridCol w="1621078"/>
                <a:gridCol w="1035310"/>
                <a:gridCol w="1035310"/>
                <a:gridCol w="912707"/>
              </a:tblGrid>
              <a:tr h="202988">
                <a:tc>
                  <a:txBody>
                    <a:bodyPr/>
                    <a:lstStyle/>
                    <a:p>
                      <a:pPr algn="ctr" fontAlgn="ctr"/>
                      <a:r>
                        <a:rPr lang="en-US" sz="1200" b="1" i="0" u="none" strike="noStrike" dirty="0">
                          <a:solidFill>
                            <a:srgbClr val="000000"/>
                          </a:solidFill>
                          <a:effectLst/>
                          <a:latin typeface="Times New Roman" panose="02020603050405020304" pitchFamily="18" charset="0"/>
                        </a:rPr>
                        <a:t>№</a:t>
                      </a:r>
                      <a:endParaRPr lang="en-US" sz="1200" b="1" i="0" u="none" strike="noStrike" dirty="0">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95B3D7"/>
                    </a:solidFill>
                  </a:tcPr>
                </a:tc>
                <a:tc>
                  <a:txBody>
                    <a:bodyPr/>
                    <a:lstStyle/>
                    <a:p>
                      <a:pPr algn="ctr" fontAlgn="ctr"/>
                      <a:r>
                        <a:rPr lang="en-US" sz="1200" b="1" i="0" u="none" strike="noStrike">
                          <a:solidFill>
                            <a:srgbClr val="000000"/>
                          </a:solidFill>
                          <a:effectLst/>
                          <a:latin typeface="Times New Roman" panose="02020603050405020304" pitchFamily="18" charset="0"/>
                        </a:rPr>
                        <a:t>Бүс</a:t>
                      </a:r>
                      <a:endParaRPr lang="en-US" sz="1200" b="1"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95B3D7"/>
                    </a:solidFill>
                  </a:tcPr>
                </a:tc>
                <a:tc>
                  <a:txBody>
                    <a:bodyPr/>
                    <a:lstStyle/>
                    <a:p>
                      <a:pPr algn="ctr" fontAlgn="ctr"/>
                      <a:r>
                        <a:rPr lang="en-US" sz="1200" b="1" i="0" u="none" strike="noStrike">
                          <a:solidFill>
                            <a:srgbClr val="000000"/>
                          </a:solidFill>
                          <a:effectLst/>
                          <a:latin typeface="Times New Roman" panose="02020603050405020304" pitchFamily="18" charset="0"/>
                        </a:rPr>
                        <a:t>2019</a:t>
                      </a:r>
                      <a:endParaRPr lang="en-US" sz="1200" b="1"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95B3D7"/>
                    </a:solidFill>
                  </a:tcPr>
                </a:tc>
                <a:tc>
                  <a:txBody>
                    <a:bodyPr/>
                    <a:lstStyle/>
                    <a:p>
                      <a:pPr algn="ctr" fontAlgn="ctr"/>
                      <a:r>
                        <a:rPr lang="en-US" sz="1200" b="1" i="0" u="none" strike="noStrike">
                          <a:solidFill>
                            <a:srgbClr val="000000"/>
                          </a:solidFill>
                          <a:effectLst/>
                          <a:latin typeface="Times New Roman" panose="02020603050405020304" pitchFamily="18" charset="0"/>
                        </a:rPr>
                        <a:t>2020</a:t>
                      </a:r>
                      <a:endParaRPr lang="en-US" sz="1200" b="1"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95B3D7"/>
                    </a:solidFill>
                  </a:tcPr>
                </a:tc>
                <a:tc>
                  <a:txBody>
                    <a:bodyPr/>
                    <a:lstStyle/>
                    <a:p>
                      <a:pPr algn="ctr" fontAlgn="ctr"/>
                      <a:r>
                        <a:rPr lang="en-US" sz="1200" b="1" i="0" u="none" strike="noStrike">
                          <a:solidFill>
                            <a:srgbClr val="000000"/>
                          </a:solidFill>
                          <a:effectLst/>
                          <a:latin typeface="Times New Roman" panose="02020603050405020304" pitchFamily="18" charset="0"/>
                        </a:rPr>
                        <a:t>2021</a:t>
                      </a:r>
                      <a:endParaRPr lang="en-US" sz="1200" b="1"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95B3D7"/>
                    </a:solidFill>
                  </a:tcPr>
                </a:tc>
              </a:tr>
              <a:tr h="202988">
                <a:tc rowSpan="6">
                  <a:txBody>
                    <a:bodyPr/>
                    <a:lstStyle/>
                    <a:p>
                      <a:pPr algn="ctr" fontAlgn="ctr"/>
                      <a:r>
                        <a:rPr lang="en-US" sz="1200" b="0" i="0" u="none" strike="noStrike">
                          <a:solidFill>
                            <a:srgbClr val="000000"/>
                          </a:solidFill>
                          <a:effectLst/>
                          <a:latin typeface="Times New Roman" panose="02020603050405020304" pitchFamily="18" charset="0"/>
                        </a:rPr>
                        <a:t>1</a:t>
                      </a:r>
                      <a:endParaRPr lang="en-US" sz="1200" b="0"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l" fontAlgn="b"/>
                      <a:r>
                        <a:rPr lang="en-US" sz="1200" b="1" i="0" u="none" strike="noStrike" dirty="0">
                          <a:solidFill>
                            <a:srgbClr val="000000"/>
                          </a:solidFill>
                          <a:effectLst/>
                          <a:latin typeface="Times New Roman" panose="02020603050405020304" pitchFamily="18" charset="0"/>
                        </a:rPr>
                        <a:t>Баруун бүс</a:t>
                      </a:r>
                      <a:endParaRPr lang="en-US" sz="1200" b="1"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76584</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52214</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98651</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r>
              <a:tr h="202988">
                <a:tc vMerge="1">
                  <a:tcPr/>
                </a:tc>
                <a:tc>
                  <a:txBody>
                    <a:bodyPr/>
                    <a:lstStyle/>
                    <a:p>
                      <a:pPr algn="l" fontAlgn="b"/>
                      <a:r>
                        <a:rPr lang="en-US" sz="1200" b="0" i="0" u="none" strike="noStrike" dirty="0">
                          <a:solidFill>
                            <a:srgbClr val="000000"/>
                          </a:solidFill>
                          <a:effectLst/>
                          <a:latin typeface="Calibri" panose="020F0502020204030204" pitchFamily="34" charset="0"/>
                        </a:rPr>
                        <a:t>            Завхан</a:t>
                      </a:r>
                      <a:endParaRPr lang="en-US" sz="1200" b="0" i="0" u="none" strike="noStrike" dirty="0">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80417</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57600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109125</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Говь-Алтай</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70190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54333</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95917</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Баян-Өлгий</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panose="020F0502020204030204" pitchFamily="34" charset="0"/>
                        </a:rPr>
                        <a:t>75625</a:t>
                      </a:r>
                      <a:endParaRPr lang="en-US" sz="1200" b="0" i="0" u="none" strike="noStrike" dirty="0">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54182</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108813</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Ховд</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panose="020F0502020204030204" pitchFamily="34" charset="0"/>
                        </a:rPr>
                        <a:t>75889</a:t>
                      </a:r>
                      <a:endParaRPr lang="en-US" sz="1200" b="0" i="0" u="none" strike="noStrike" dirty="0">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51286</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70000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Увс</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panose="020F0502020204030204" pitchFamily="34" charset="0"/>
                        </a:rPr>
                        <a:t>80800</a:t>
                      </a:r>
                      <a:endParaRPr lang="en-US" sz="1200" b="0" i="0" u="none" strike="noStrike" dirty="0">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43667</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109400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rowSpan="6">
                  <a:txBody>
                    <a:bodyPr/>
                    <a:lstStyle/>
                    <a:p>
                      <a:pPr algn="ctr" fontAlgn="ctr"/>
                      <a:r>
                        <a:rPr lang="en-US" sz="1200" b="0" i="0" u="none" strike="noStrike">
                          <a:solidFill>
                            <a:srgbClr val="000000"/>
                          </a:solidFill>
                          <a:effectLst/>
                          <a:latin typeface="Times New Roman" panose="02020603050405020304" pitchFamily="18" charset="0"/>
                        </a:rPr>
                        <a:t>2</a:t>
                      </a:r>
                      <a:endParaRPr lang="en-US" sz="1200" b="0"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Times New Roman" panose="02020603050405020304" pitchFamily="18" charset="0"/>
                        </a:rPr>
                        <a:t>Хангайн бүс</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80403</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50461</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97225</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Өвөрхангай</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77833</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56591</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111375</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Булган</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panose="020F0502020204030204" pitchFamily="34" charset="0"/>
                        </a:rPr>
                        <a:t>70870</a:t>
                      </a:r>
                      <a:endParaRPr lang="en-US" sz="1200" b="0" i="0" u="none" strike="noStrike" dirty="0">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44450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90000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Баянхонгор</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74583</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53125</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108750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Архангай</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98000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49889</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100000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Хөвсгөл</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80727</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48250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76000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rowSpan="8">
                  <a:txBody>
                    <a:bodyPr/>
                    <a:lstStyle/>
                    <a:p>
                      <a:pPr algn="ctr" fontAlgn="ctr"/>
                      <a:r>
                        <a:rPr lang="en-US" sz="1200" b="0" i="0" u="none" strike="noStrike">
                          <a:solidFill>
                            <a:srgbClr val="000000"/>
                          </a:solidFill>
                          <a:effectLst/>
                          <a:latin typeface="Times New Roman" panose="02020603050405020304" pitchFamily="18" charset="0"/>
                        </a:rPr>
                        <a:t>3</a:t>
                      </a:r>
                      <a:endParaRPr lang="en-US" sz="1200" b="0"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Times New Roman" panose="02020603050405020304" pitchFamily="18" charset="0"/>
                        </a:rPr>
                        <a:t>Төвийн бүс</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80922</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dirty="0">
                          <a:solidFill>
                            <a:srgbClr val="000000"/>
                          </a:solidFill>
                          <a:effectLst/>
                          <a:latin typeface="Times New Roman" panose="02020603050405020304" pitchFamily="18" charset="0"/>
                        </a:rPr>
                        <a:t>51873</a:t>
                      </a:r>
                      <a:endParaRPr lang="en-US" sz="1200" b="1"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85811</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Төв</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96000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52000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87500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Говьсүмбэр</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100000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47500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108333</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Сэлэнгэ</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85000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46667</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106444</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Дорноговь</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84571</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51000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97000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Дархан-Уул</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112500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58222</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11667</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Өмнөговь</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79185</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56420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99333</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Дундговь</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9200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51300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90400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rowSpan="4">
                  <a:txBody>
                    <a:bodyPr/>
                    <a:lstStyle/>
                    <a:p>
                      <a:pPr algn="ctr" fontAlgn="ctr"/>
                      <a:r>
                        <a:rPr lang="en-US" sz="1200" b="0" i="0" u="none" strike="noStrike">
                          <a:solidFill>
                            <a:srgbClr val="000000"/>
                          </a:solidFill>
                          <a:effectLst/>
                          <a:latin typeface="Times New Roman" panose="02020603050405020304" pitchFamily="18" charset="0"/>
                        </a:rPr>
                        <a:t>4</a:t>
                      </a:r>
                      <a:endParaRPr lang="en-US" sz="1200" b="0"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Times New Roman" panose="02020603050405020304" pitchFamily="18" charset="0"/>
                        </a:rPr>
                        <a:t>Зүүн бүс</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79906</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Times New Roman" panose="02020603050405020304" pitchFamily="18" charset="0"/>
                        </a:rPr>
                        <a:t>57148</a:t>
                      </a:r>
                      <a:endParaRPr lang="en-US" sz="1200" b="1"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c>
                  <a:txBody>
                    <a:bodyPr/>
                    <a:lstStyle/>
                    <a:p>
                      <a:pPr algn="r" fontAlgn="b"/>
                      <a:r>
                        <a:rPr lang="en-US" sz="1200" b="1" i="0" u="none" strike="noStrike" dirty="0">
                          <a:solidFill>
                            <a:srgbClr val="000000"/>
                          </a:solidFill>
                          <a:effectLst/>
                          <a:latin typeface="Times New Roman" panose="02020603050405020304" pitchFamily="18" charset="0"/>
                        </a:rPr>
                        <a:t>100444</a:t>
                      </a:r>
                      <a:endParaRPr lang="en-US" sz="1200" b="1"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solidFill>
                      <a:srgbClr val="FFFF00"/>
                    </a:solidFill>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Дорнод</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61717</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50000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95000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Сүхбаатар</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90000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61643</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118333</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vMerge="1">
                  <a:tcPr/>
                </a:tc>
                <a:tc>
                  <a:txBody>
                    <a:bodyPr/>
                    <a:lstStyle/>
                    <a:p>
                      <a:pPr algn="l" fontAlgn="b"/>
                      <a:r>
                        <a:rPr lang="en-US" sz="1200" b="0" i="0" u="none" strike="noStrike">
                          <a:solidFill>
                            <a:srgbClr val="000000"/>
                          </a:solidFill>
                          <a:effectLst/>
                          <a:latin typeface="Calibri" panose="020F0502020204030204" pitchFamily="34" charset="0"/>
                        </a:rPr>
                        <a:t>            Хэнтий</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88000</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59800</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88000</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r h="202988">
                <a:tc>
                  <a:txBody>
                    <a:bodyPr/>
                    <a:lstStyle/>
                    <a:p>
                      <a:pPr algn="ctr" fontAlgn="ctr"/>
                      <a:r>
                        <a:rPr lang="en-US" sz="1200" b="0" i="0" u="none" strike="noStrike">
                          <a:solidFill>
                            <a:srgbClr val="000000"/>
                          </a:solidFill>
                          <a:effectLst/>
                          <a:latin typeface="Times New Roman" panose="02020603050405020304" pitchFamily="18" charset="0"/>
                        </a:rPr>
                        <a:t>5</a:t>
                      </a:r>
                      <a:endParaRPr lang="en-US" sz="1200" b="0" i="0" u="none" strike="noStrike">
                        <a:solidFill>
                          <a:srgbClr val="000000"/>
                        </a:solidFill>
                        <a:effectLst/>
                        <a:latin typeface="Times New Roman" panose="02020603050405020304" pitchFamily="18" charset="0"/>
                      </a:endParaRPr>
                    </a:p>
                  </a:txBody>
                  <a:tcPr marL="6437" marR="6437" marT="6437" marB="0" anchor="ctr">
                    <a:lnL w="25400" cap="flat" cmpd="dbl"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panose="020F0502020204030204" pitchFamily="34" charset="0"/>
                        </a:rPr>
                        <a:t>Улаанбаатар</a:t>
                      </a:r>
                      <a:endParaRPr lang="en-US" sz="1200" b="1" i="0" u="none" strike="noStrike">
                        <a:solidFill>
                          <a:srgbClr val="000000"/>
                        </a:solidFill>
                        <a:effectLst/>
                        <a:latin typeface="Calibri" panose="020F0502020204030204" pitchFamily="34" charset="0"/>
                      </a:endParaRPr>
                    </a:p>
                  </a:txBody>
                  <a:tcPr marL="6437" marR="6437" marT="6437" marB="0" anchor="b">
                    <a:lnL w="6350" cap="flat" cmpd="sng" algn="ctr">
                      <a:solidFill>
                        <a:srgbClr val="000000"/>
                      </a:solidFill>
                      <a:prstDash val="solid"/>
                      <a:round/>
                      <a:headEnd type="none" w="med" len="med"/>
                      <a:tailEnd type="none" w="med" len="med"/>
                    </a:lnL>
                    <a:lnR w="25400" cap="flat" cmpd="dbl"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Calibri" panose="020F0502020204030204" pitchFamily="34" charset="0"/>
                        </a:rPr>
                        <a:t>79375</a:t>
                      </a:r>
                      <a:endParaRPr lang="en-US" sz="1200" b="0" i="0" u="none" strike="noStrike">
                        <a:solidFill>
                          <a:srgbClr val="000000"/>
                        </a:solidFill>
                        <a:effectLst/>
                        <a:latin typeface="Calibri" panose="020F0502020204030204" pitchFamily="34"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New Roman" panose="02020603050405020304" pitchFamily="18" charset="0"/>
                        </a:rPr>
                        <a:t>5667</a:t>
                      </a:r>
                      <a:endParaRPr lang="en-US" sz="1200" b="0" i="0" u="none" strike="noStrike">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New Roman" panose="02020603050405020304" pitchFamily="18" charset="0"/>
                        </a:rPr>
                        <a:t>103889</a:t>
                      </a:r>
                      <a:endParaRPr lang="en-US" sz="1200" b="0" i="0" u="none" strike="noStrike" dirty="0">
                        <a:solidFill>
                          <a:srgbClr val="000000"/>
                        </a:solidFill>
                        <a:effectLst/>
                        <a:latin typeface="Times New Roman" panose="02020603050405020304" pitchFamily="18" charset="0"/>
                      </a:endParaRPr>
                    </a:p>
                  </a:txBody>
                  <a:tcPr marL="6437" marR="6437" marT="6437" marB="0" anchor="b">
                    <a:lnL w="25400" cap="flat" cmpd="dbl" algn="ctr">
                      <a:solidFill>
                        <a:srgbClr val="808080"/>
                      </a:solidFill>
                      <a:prstDash val="solid"/>
                      <a:round/>
                      <a:headEnd type="none" w="med" len="med"/>
                      <a:tailEnd type="none" w="med" len="med"/>
                    </a:lnL>
                    <a:lnR w="25400" cap="flat" cmpd="dbl" algn="ctr">
                      <a:solidFill>
                        <a:srgbClr val="808080"/>
                      </a:solidFill>
                      <a:prstDash val="solid"/>
                      <a:round/>
                      <a:headEnd type="none" w="med" len="med"/>
                      <a:tailEnd type="none" w="med" len="med"/>
                    </a:lnR>
                    <a:lnT w="25400" cap="flat" cmpd="dbl" algn="ctr">
                      <a:solidFill>
                        <a:srgbClr val="808080"/>
                      </a:solidFill>
                      <a:prstDash val="solid"/>
                      <a:round/>
                      <a:headEnd type="none" w="med" len="med"/>
                      <a:tailEnd type="none" w="med" len="med"/>
                    </a:lnT>
                    <a:lnB w="25400" cap="flat" cmpd="dbl" algn="ctr">
                      <a:solidFill>
                        <a:srgbClr val="80808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nvGraphicFramePr>
        <p:xfrm>
          <a:off x="6190870" y="1858915"/>
          <a:ext cx="5606879" cy="441960"/>
        </p:xfrm>
        <a:graphic>
          <a:graphicData uri="http://schemas.openxmlformats.org/drawingml/2006/table">
            <a:tbl>
              <a:tblPr/>
              <a:tblGrid>
                <a:gridCol w="398358"/>
                <a:gridCol w="1573511"/>
                <a:gridCol w="1261465"/>
                <a:gridCol w="1261465"/>
                <a:gridCol w="1112080"/>
              </a:tblGrid>
              <a:tr h="198120">
                <a:tc gridSpan="2">
                  <a:txBody>
                    <a:bodyPr/>
                    <a:lstStyle/>
                    <a:p>
                      <a:pPr algn="ctr" fontAlgn="b"/>
                      <a:r>
                        <a:rPr lang="en-US" sz="1400" b="1" i="0" u="none" strike="noStrike" dirty="0">
                          <a:solidFill>
                            <a:srgbClr val="000000"/>
                          </a:solidFill>
                          <a:effectLst/>
                          <a:latin typeface="Calibri" panose="020F0502020204030204" pitchFamily="34" charset="0"/>
                        </a:rPr>
                        <a:t>Улсын дундаж</a:t>
                      </a:r>
                      <a:endParaRPr lang="en-US" sz="1400" b="1" i="0" u="none" strike="noStrike" dirty="0">
                        <a:solidFill>
                          <a:srgbClr val="000000"/>
                        </a:solidFill>
                        <a:effectLst/>
                        <a:latin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c hMerge="1">
                  <a:tcPr/>
                </a:tc>
                <a:tc>
                  <a:txBody>
                    <a:bodyPr/>
                    <a:lstStyle/>
                    <a:p>
                      <a:pPr algn="r" fontAlgn="b"/>
                      <a:r>
                        <a:rPr lang="en-US" sz="1400" b="1" i="0" u="none" strike="noStrike" dirty="0">
                          <a:solidFill>
                            <a:srgbClr val="000000"/>
                          </a:solidFill>
                          <a:effectLst/>
                          <a:latin typeface="Calibri" panose="020F0502020204030204" pitchFamily="34" charset="0"/>
                        </a:rPr>
                        <a:t>79454</a:t>
                      </a:r>
                      <a:endParaRPr lang="en-US" sz="1400" b="1" i="0" u="none" strike="noStrike" dirty="0">
                        <a:solidFill>
                          <a:srgbClr val="000000"/>
                        </a:solidFill>
                        <a:effectLst/>
                        <a:latin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c>
                  <a:txBody>
                    <a:bodyPr/>
                    <a:lstStyle/>
                    <a:p>
                      <a:pPr algn="r" fontAlgn="b"/>
                      <a:r>
                        <a:rPr lang="en-US" sz="1400" b="1" i="0" u="none" strike="noStrike" dirty="0">
                          <a:solidFill>
                            <a:srgbClr val="000000"/>
                          </a:solidFill>
                          <a:effectLst/>
                          <a:latin typeface="Calibri" panose="020F0502020204030204" pitchFamily="34" charset="0"/>
                        </a:rPr>
                        <a:t>52924</a:t>
                      </a:r>
                      <a:endParaRPr lang="en-US" sz="1400" b="1" i="0" u="none" strike="noStrike" dirty="0">
                        <a:solidFill>
                          <a:srgbClr val="000000"/>
                        </a:solidFill>
                        <a:effectLst/>
                        <a:latin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c>
                  <a:txBody>
                    <a:bodyPr/>
                    <a:lstStyle/>
                    <a:p>
                      <a:pPr algn="r" fontAlgn="b"/>
                      <a:r>
                        <a:rPr lang="en-US" sz="1400" b="1" i="0" u="none" strike="noStrike">
                          <a:solidFill>
                            <a:srgbClr val="000000"/>
                          </a:solidFill>
                          <a:effectLst/>
                          <a:latin typeface="Calibri" panose="020F0502020204030204" pitchFamily="34" charset="0"/>
                        </a:rPr>
                        <a:t>95533</a:t>
                      </a:r>
                      <a:endParaRPr lang="en-US" sz="1400" b="1" i="0" u="none" strike="noStrike">
                        <a:solidFill>
                          <a:srgbClr val="000000"/>
                        </a:solidFill>
                        <a:effectLst/>
                        <a:latin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r>
              <a:tr h="190500">
                <a:tc>
                  <a:txBody>
                    <a:bodyPr/>
                    <a:lstStyle/>
                    <a:p>
                      <a:pPr algn="l" fontAlgn="b"/>
                      <a:endParaRPr lang="en-US" sz="1400" b="0" i="0" u="none" strike="noStrike">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r>
            </a:tbl>
          </a:graphicData>
        </a:graphic>
      </p:graphicFrame>
      <p:graphicFrame>
        <p:nvGraphicFramePr>
          <p:cNvPr id="12" name="Chart 11"/>
          <p:cNvGraphicFramePr/>
          <p:nvPr/>
        </p:nvGraphicFramePr>
        <p:xfrm>
          <a:off x="6190870" y="3210374"/>
          <a:ext cx="5606879" cy="2693503"/>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515035" y="333132"/>
            <a:ext cx="5012635" cy="369332"/>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НООЛУУРЫН ХАНШ</a:t>
            </a:r>
            <a:endParaRPr 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nvGraphicFramePr>
        <p:xfrm>
          <a:off x="428436" y="1253335"/>
          <a:ext cx="3626729" cy="5501352"/>
        </p:xfrm>
        <a:graphic>
          <a:graphicData uri="http://schemas.openxmlformats.org/drawingml/2006/table">
            <a:tbl>
              <a:tblPr/>
              <a:tblGrid>
                <a:gridCol w="591483"/>
                <a:gridCol w="1852278"/>
                <a:gridCol w="1182968"/>
              </a:tblGrid>
              <a:tr h="429665">
                <a:tc>
                  <a:txBody>
                    <a:bodyPr/>
                    <a:lstStyle/>
                    <a:p>
                      <a:pPr algn="ctr" fontAlgn="ctr"/>
                      <a:r>
                        <a:rPr lang="en-US" sz="1400" b="1" i="0" u="none" strike="noStrike" dirty="0">
                          <a:solidFill>
                            <a:srgbClr val="000000"/>
                          </a:solidFill>
                          <a:effectLst/>
                          <a:latin typeface="Times New Roman" panose="02020603050405020304" pitchFamily="18" charset="0"/>
                        </a:rPr>
                        <a:t>№</a:t>
                      </a:r>
                      <a:endParaRPr lang="en-US" sz="1400" b="1"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dirty="0">
                          <a:solidFill>
                            <a:srgbClr val="000000"/>
                          </a:solidFill>
                          <a:effectLst/>
                          <a:latin typeface="Times New Roman" panose="02020603050405020304" pitchFamily="18" charset="0"/>
                        </a:rPr>
                        <a:t>Аймгийн нэр</a:t>
                      </a:r>
                      <a:endParaRPr lang="en-US" sz="1400" b="1"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a:solidFill>
                            <a:srgbClr val="000000"/>
                          </a:solidFill>
                          <a:effectLst/>
                          <a:latin typeface="Times New Roman" panose="02020603050405020304" pitchFamily="18" charset="0"/>
                        </a:rPr>
                        <a:t>Ноолуурын</a:t>
                      </a:r>
                      <a:br>
                        <a:rPr lang="en-US" sz="1400" b="1" i="0" u="none" strike="noStrike">
                          <a:solidFill>
                            <a:srgbClr val="000000"/>
                          </a:solidFill>
                          <a:effectLst/>
                          <a:latin typeface="Times New Roman" panose="02020603050405020304" pitchFamily="18" charset="0"/>
                        </a:rPr>
                      </a:br>
                      <a:r>
                        <a:rPr lang="en-US" sz="1400" b="1" i="0" u="none" strike="noStrike">
                          <a:solidFill>
                            <a:srgbClr val="000000"/>
                          </a:solidFill>
                          <a:effectLst/>
                          <a:latin typeface="Times New Roman" panose="02020603050405020304" pitchFamily="18" charset="0"/>
                        </a:rPr>
                        <a:t>ханш</a:t>
                      </a:r>
                      <a:endParaRPr lang="en-US" sz="1400" b="1"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r>
              <a:tr h="218852">
                <a:tc>
                  <a:txBody>
                    <a:bodyPr/>
                    <a:lstStyle/>
                    <a:p>
                      <a:pPr algn="ctr" fontAlgn="ctr"/>
                      <a:r>
                        <a:rPr lang="en-US" sz="1400" b="0" i="0" u="none" strike="noStrike">
                          <a:solidFill>
                            <a:srgbClr val="000000"/>
                          </a:solidFill>
                          <a:effectLst/>
                          <a:latin typeface="Times New Roman" panose="02020603050405020304" pitchFamily="18" charset="0"/>
                        </a:rPr>
                        <a:t>1</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Сүхбаатар</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118,333</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2</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Өвөрхангай</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111,375</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3</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Увс</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109,400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4</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Завхан</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109,125</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5</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Баян-Өлгий</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108,813</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6</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Баянхонгор</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108,750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7</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Говьсүмбэр</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108,333</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8</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Сэлэнгэ</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106,444</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9</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Улаанбаатар</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103,889</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Архангай</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100,000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11</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Өмнөговь</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99,333</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12</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Дорноговь</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97,000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13</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Говь-Алтай</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95,917</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14</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Дорнод</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95,000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15</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Дундговь</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90,400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16</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Булган</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90,000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17</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Хэнтий</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88,000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18</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Төв</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87,500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19</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Хөвсгөл</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76,000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20</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Ховд</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70,000</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r>
                        <a:rPr lang="en-US" sz="1400" b="0" i="0" u="none" strike="noStrike">
                          <a:solidFill>
                            <a:srgbClr val="000000"/>
                          </a:solidFill>
                          <a:effectLst/>
                          <a:latin typeface="Times New Roman" panose="02020603050405020304" pitchFamily="18" charset="0"/>
                        </a:rPr>
                        <a:t>21</a:t>
                      </a:r>
                      <a:endParaRPr lang="en-US" sz="1400" b="0"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Дархан-Уул</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11,667</a:t>
                      </a:r>
                      <a:endParaRPr lang="en-US" sz="1400" b="0"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a:txBody>
                    <a:bodyPr/>
                    <a:lstStyle/>
                    <a:p>
                      <a:pPr algn="ctr" fontAlgn="ctr"/>
                      <a:endParaRPr lang="en-US" sz="1400" b="0" i="0" u="none" strike="noStrike">
                        <a:solidFill>
                          <a:srgbClr val="000000"/>
                        </a:solidFill>
                        <a:effectLst/>
                        <a:latin typeface="Times New Roman" panose="02020603050405020304" pitchFamily="18" charset="0"/>
                      </a:endParaRPr>
                    </a:p>
                  </a:txBody>
                  <a:tcPr marL="6973" marR="6973" marT="6973"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endParaRPr lang="en-US" sz="1400" b="0" i="0" u="none" strike="noStrike">
                        <a:solidFill>
                          <a:srgbClr val="000000"/>
                        </a:solidFill>
                        <a:effectLst/>
                        <a:latin typeface="Times New Roman" panose="02020603050405020304" pitchFamily="18" charset="0"/>
                      </a:endParaRPr>
                    </a:p>
                  </a:txBody>
                  <a:tcPr marL="6973" marR="6973" marT="6973"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endParaRPr lang="en-US" sz="1400" b="0" i="0" u="none" strike="noStrike" dirty="0">
                        <a:solidFill>
                          <a:srgbClr val="000000"/>
                        </a:solidFill>
                        <a:effectLst/>
                        <a:latin typeface="Times New Roman" panose="02020603050405020304" pitchFamily="18" charset="0"/>
                      </a:endParaRPr>
                    </a:p>
                  </a:txBody>
                  <a:tcPr marL="6973" marR="6973" marT="6973"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18852">
                <a:tc gridSpan="2">
                  <a:txBody>
                    <a:bodyPr/>
                    <a:lstStyle/>
                    <a:p>
                      <a:pPr algn="ctr" fontAlgn="ctr"/>
                      <a:r>
                        <a:rPr lang="en-US" sz="1400" b="1" i="0" u="none" strike="noStrike">
                          <a:solidFill>
                            <a:srgbClr val="000000"/>
                          </a:solidFill>
                          <a:effectLst/>
                          <a:latin typeface="Times New Roman" panose="02020603050405020304" pitchFamily="18" charset="0"/>
                        </a:rPr>
                        <a:t>Улсын дундаж</a:t>
                      </a:r>
                      <a:endParaRPr lang="en-US" sz="1400" b="1" i="0" u="none" strike="noStrike">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c hMerge="1">
                  <a:tcPr/>
                </a:tc>
                <a:tc>
                  <a:txBody>
                    <a:bodyPr/>
                    <a:lstStyle/>
                    <a:p>
                      <a:pPr algn="ctr" fontAlgn="ctr"/>
                      <a:r>
                        <a:rPr lang="en-US" sz="1400" b="1" i="0" u="none" strike="noStrike" dirty="0">
                          <a:solidFill>
                            <a:srgbClr val="000000"/>
                          </a:solidFill>
                          <a:effectLst/>
                          <a:latin typeface="Times New Roman" panose="02020603050405020304" pitchFamily="18" charset="0"/>
                        </a:rPr>
                        <a:t>94,537</a:t>
                      </a:r>
                      <a:endParaRPr lang="en-US" sz="1400" b="1" i="0" u="none" strike="noStrike" dirty="0">
                        <a:solidFill>
                          <a:srgbClr val="000000"/>
                        </a:solidFill>
                        <a:effectLst/>
                        <a:latin typeface="Times New Roman" panose="02020603050405020304" pitchFamily="18" charset="0"/>
                      </a:endParaRPr>
                    </a:p>
                  </a:txBody>
                  <a:tcPr marL="6973" marR="6973" marT="6973"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2"/>
                    </a:solidFill>
                  </a:tcPr>
                </a:tc>
              </a:tr>
            </a:tbl>
          </a:graphicData>
        </a:graphic>
      </p:graphicFrame>
      <p:graphicFrame>
        <p:nvGraphicFramePr>
          <p:cNvPr id="8" name="Chart 7"/>
          <p:cNvGraphicFramePr/>
          <p:nvPr/>
        </p:nvGraphicFramePr>
        <p:xfrm>
          <a:off x="4494146" y="1251072"/>
          <a:ext cx="7452146" cy="27432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4" name="Straight Connector 3"/>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06249" y="188169"/>
            <a:ext cx="6097554" cy="683895"/>
          </a:xfrm>
          <a:prstGeom prst="rect">
            <a:avLst/>
          </a:prstGeom>
          <a:noFill/>
        </p:spPr>
        <p:txBody>
          <a:bodyPr wrap="square">
            <a:spAutoFit/>
          </a:bodyPr>
          <a:lstStyle/>
          <a:p>
            <a:pPr marL="0" marR="0" algn="ctr">
              <a:lnSpc>
                <a:spcPct val="107000"/>
              </a:lnSpc>
              <a:spcBef>
                <a:spcPts val="0"/>
              </a:spcBef>
              <a:spcAft>
                <a:spcPts val="0"/>
              </a:spcAft>
            </a:pPr>
            <a:r>
              <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НООЛУУРЫН НЭМҮҮ ӨРТГИЙН </a:t>
            </a:r>
            <a:endPar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СҮЛЖЭЭ羊绒增值网络</a:t>
            </a:r>
            <a:endPar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435" y="1304762"/>
            <a:ext cx="9104243" cy="54147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4" name="Straight Connector 3"/>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010" y="1262270"/>
            <a:ext cx="10545416" cy="5138529"/>
          </a:xfrm>
          <a:prstGeom prst="rect">
            <a:avLst/>
          </a:prstGeom>
        </p:spPr>
      </p:pic>
      <p:sp>
        <p:nvSpPr>
          <p:cNvPr id="7" name="TextBox 6"/>
          <p:cNvSpPr txBox="1"/>
          <p:nvPr/>
        </p:nvSpPr>
        <p:spPr>
          <a:xfrm>
            <a:off x="3206115" y="187960"/>
            <a:ext cx="6520180" cy="683895"/>
          </a:xfrm>
          <a:prstGeom prst="rect">
            <a:avLst/>
          </a:prstGeom>
          <a:noFill/>
        </p:spPr>
        <p:txBody>
          <a:bodyPr wrap="square">
            <a:spAutoFit/>
          </a:bodyPr>
          <a:lstStyle/>
          <a:p>
            <a:pPr marL="0" marR="0" algn="ctr">
              <a:lnSpc>
                <a:spcPct val="107000"/>
              </a:lnSpc>
              <a:spcBef>
                <a:spcPts val="0"/>
              </a:spcBef>
              <a:spcAft>
                <a:spcPts val="0"/>
              </a:spcAft>
            </a:pPr>
            <a:r>
              <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МАЛЫН ГАРАЛТАЙ ТҮҮХИЙ ЭДИЙН БЭЛТГЭН НИЙЛҮҮЛЭЛТИЙН СҮЛЖЭЭ动物源性组织原料的供应网络</a:t>
            </a:r>
            <a:endParaRPr lang="en-US" b="1" kern="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scription: D:\PROJECT OF Livestock raw materials preparation system\Research\pic\vector\ХБА-ийн тогтолцоо.png"/>
          <p:cNvPicPr/>
          <p:nvPr/>
        </p:nvPicPr>
        <p:blipFill>
          <a:blip r:embed="rId1">
            <a:extLst>
              <a:ext uri="{28A0092B-C50C-407E-A947-70E740481C1C}">
                <a14:useLocalDpi xmlns:a14="http://schemas.microsoft.com/office/drawing/2010/main" val="0"/>
              </a:ext>
            </a:extLst>
          </a:blip>
          <a:srcRect/>
          <a:stretch>
            <a:fillRect/>
          </a:stretch>
        </p:blipFill>
        <p:spPr bwMode="auto">
          <a:xfrm>
            <a:off x="438412" y="438412"/>
            <a:ext cx="6400800" cy="4008328"/>
          </a:xfrm>
          <a:prstGeom prst="rect">
            <a:avLst/>
          </a:prstGeom>
          <a:noFill/>
          <a:ln>
            <a:noFill/>
          </a:ln>
        </p:spPr>
      </p:pic>
      <p:graphicFrame>
        <p:nvGraphicFramePr>
          <p:cNvPr id="7" name="Diagram 6"/>
          <p:cNvGraphicFramePr/>
          <p:nvPr/>
        </p:nvGraphicFramePr>
        <p:xfrm>
          <a:off x="800276" y="4596080"/>
          <a:ext cx="5663156" cy="1365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826720" y="4336516"/>
            <a:ext cx="5636712" cy="646331"/>
          </a:xfrm>
          <a:prstGeom prst="rect">
            <a:avLst/>
          </a:prstGeom>
          <a:noFill/>
        </p:spPr>
        <p:txBody>
          <a:bodyPr wrap="square" rtlCol="0">
            <a:spAutoFit/>
          </a:bodyPr>
          <a:lstStyle/>
          <a:p>
            <a:pPr lvl="0"/>
            <a:r>
              <a:rPr lang="en-US" dirty="0"/>
              <a:t>Ноосны 3 төрлийн 25 зүйлээр ангилж үнэлдэг байжээ</a:t>
            </a:r>
            <a:endParaRPr lang="en-US" dirty="0"/>
          </a:p>
          <a:p>
            <a:endParaRPr lang="en-US" dirty="0"/>
          </a:p>
        </p:txBody>
      </p:sp>
      <p:grpSp>
        <p:nvGrpSpPr>
          <p:cNvPr id="13" name="Group 12"/>
          <p:cNvGrpSpPr/>
          <p:nvPr/>
        </p:nvGrpSpPr>
        <p:grpSpPr>
          <a:xfrm>
            <a:off x="6242137" y="215030"/>
            <a:ext cx="5858007" cy="2232569"/>
            <a:chOff x="6242137" y="215030"/>
            <a:chExt cx="5858007" cy="2232569"/>
          </a:xfrm>
        </p:grpSpPr>
        <p:graphicFrame>
          <p:nvGraphicFramePr>
            <p:cNvPr id="9" name="Diagram 8"/>
            <p:cNvGraphicFramePr/>
            <p:nvPr/>
          </p:nvGraphicFramePr>
          <p:xfrm>
            <a:off x="7014576" y="663879"/>
            <a:ext cx="5014586" cy="11755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p:cNvSpPr txBox="1"/>
            <p:nvPr/>
          </p:nvSpPr>
          <p:spPr>
            <a:xfrm>
              <a:off x="6463432" y="215030"/>
              <a:ext cx="5636712" cy="646331"/>
            </a:xfrm>
            <a:prstGeom prst="rect">
              <a:avLst/>
            </a:prstGeom>
            <a:noFill/>
          </p:spPr>
          <p:txBody>
            <a:bodyPr wrap="square" rtlCol="0">
              <a:spAutoFit/>
            </a:bodyPr>
            <a:lstStyle/>
            <a:p>
              <a:pPr lvl="0" algn="ctr"/>
              <a:r>
                <a:rPr lang="en-US" dirty="0"/>
                <a:t>Ноолуурын 3 төрлийн үнэлгээ байсан</a:t>
              </a:r>
              <a:endParaRPr lang="en-US" dirty="0"/>
            </a:p>
            <a:p>
              <a:endParaRPr lang="en-US" dirty="0"/>
            </a:p>
          </p:txBody>
        </p:sp>
        <p:sp>
          <p:nvSpPr>
            <p:cNvPr id="11" name="TextBox 10"/>
            <p:cNvSpPr txBox="1"/>
            <p:nvPr/>
          </p:nvSpPr>
          <p:spPr>
            <a:xfrm>
              <a:off x="6242137" y="1801268"/>
              <a:ext cx="5636712" cy="646331"/>
            </a:xfrm>
            <a:prstGeom prst="rect">
              <a:avLst/>
            </a:prstGeom>
            <a:noFill/>
          </p:spPr>
          <p:txBody>
            <a:bodyPr wrap="square" rtlCol="0">
              <a:spAutoFit/>
            </a:bodyPr>
            <a:lstStyle/>
            <a:p>
              <a:pPr lvl="0" algn="ctr"/>
              <a:r>
                <a:rPr lang="en-US" dirty="0"/>
                <a:t>Үнийн төвшин 100%,          55.5%,                 22%</a:t>
              </a:r>
              <a:endParaRPr lang="en-US" dirty="0"/>
            </a:p>
            <a:p>
              <a:endParaRPr lang="en-US" dirty="0"/>
            </a:p>
          </p:txBody>
        </p:sp>
      </p:grpSp>
      <p:sp>
        <p:nvSpPr>
          <p:cNvPr id="12" name="TextBox 11"/>
          <p:cNvSpPr txBox="1"/>
          <p:nvPr/>
        </p:nvSpPr>
        <p:spPr>
          <a:xfrm>
            <a:off x="438412" y="5638831"/>
            <a:ext cx="5636712" cy="646331"/>
          </a:xfrm>
          <a:prstGeom prst="rect">
            <a:avLst/>
          </a:prstGeom>
          <a:noFill/>
        </p:spPr>
        <p:txBody>
          <a:bodyPr wrap="square" rtlCol="0">
            <a:spAutoFit/>
          </a:bodyPr>
          <a:lstStyle/>
          <a:p>
            <a:pPr lvl="0" algn="ctr"/>
            <a:r>
              <a:rPr lang="en-US" dirty="0"/>
              <a:t>Үнийн төвшин 100%,          56%,                 31%</a:t>
            </a:r>
            <a:endParaRPr lang="en-US" dirty="0"/>
          </a:p>
          <a:p>
            <a:endParaRPr lang="en-US" dirty="0"/>
          </a:p>
        </p:txBody>
      </p:sp>
      <p:grpSp>
        <p:nvGrpSpPr>
          <p:cNvPr id="14" name="Group 13"/>
          <p:cNvGrpSpPr/>
          <p:nvPr/>
        </p:nvGrpSpPr>
        <p:grpSpPr>
          <a:xfrm>
            <a:off x="6352784" y="2270633"/>
            <a:ext cx="5858007" cy="2509568"/>
            <a:chOff x="6242137" y="215030"/>
            <a:chExt cx="5858007" cy="2509568"/>
          </a:xfrm>
        </p:grpSpPr>
        <p:graphicFrame>
          <p:nvGraphicFramePr>
            <p:cNvPr id="15" name="Diagram 14"/>
            <p:cNvGraphicFramePr/>
            <p:nvPr/>
          </p:nvGraphicFramePr>
          <p:xfrm>
            <a:off x="7014576" y="663879"/>
            <a:ext cx="5014586" cy="117551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6" name="TextBox 15"/>
            <p:cNvSpPr txBox="1"/>
            <p:nvPr/>
          </p:nvSpPr>
          <p:spPr>
            <a:xfrm>
              <a:off x="6463432" y="215030"/>
              <a:ext cx="5636712" cy="923330"/>
            </a:xfrm>
            <a:prstGeom prst="rect">
              <a:avLst/>
            </a:prstGeom>
            <a:noFill/>
          </p:spPr>
          <p:txBody>
            <a:bodyPr wrap="square" rtlCol="0">
              <a:spAutoFit/>
            </a:bodyPr>
            <a:lstStyle/>
            <a:p>
              <a:pPr lvl="0" algn="ctr"/>
              <a:r>
                <a:rPr lang="en-US" dirty="0"/>
                <a:t>Ширийг кг-аар жинлэж 4төрөл, 5 зүйл, 4 зэргийн үнэлгээ өгдөг байв</a:t>
              </a:r>
              <a:endParaRPr lang="en-US" dirty="0"/>
            </a:p>
            <a:p>
              <a:endParaRPr lang="en-US" dirty="0"/>
            </a:p>
          </p:txBody>
        </p:sp>
        <p:sp>
          <p:nvSpPr>
            <p:cNvPr id="17" name="TextBox 16"/>
            <p:cNvSpPr txBox="1"/>
            <p:nvPr/>
          </p:nvSpPr>
          <p:spPr>
            <a:xfrm>
              <a:off x="6242137" y="1801268"/>
              <a:ext cx="5636712" cy="923330"/>
            </a:xfrm>
            <a:prstGeom prst="rect">
              <a:avLst/>
            </a:prstGeom>
            <a:noFill/>
          </p:spPr>
          <p:txBody>
            <a:bodyPr wrap="square" rtlCol="0">
              <a:spAutoFit/>
            </a:bodyPr>
            <a:lstStyle/>
            <a:p>
              <a:pPr lvl="0" algn="ctr"/>
              <a:r>
                <a:rPr lang="en-US" dirty="0"/>
                <a:t>Үнийн төвшин зэргээр </a:t>
              </a:r>
              <a:endParaRPr lang="en-US" dirty="0"/>
            </a:p>
            <a:p>
              <a:pPr lvl="0" algn="ctr"/>
              <a:r>
                <a:rPr lang="en-US" dirty="0"/>
                <a:t>	100%,     87%,     60%,  40%    </a:t>
              </a:r>
              <a:endParaRPr lang="en-US" dirty="0"/>
            </a:p>
            <a:p>
              <a:endParaRPr lang="en-US" dirty="0"/>
            </a:p>
          </p:txBody>
        </p:sp>
      </p:grpSp>
      <p:grpSp>
        <p:nvGrpSpPr>
          <p:cNvPr id="18" name="Group 17"/>
          <p:cNvGrpSpPr/>
          <p:nvPr/>
        </p:nvGrpSpPr>
        <p:grpSpPr>
          <a:xfrm>
            <a:off x="6839212" y="4446740"/>
            <a:ext cx="5352788" cy="1791740"/>
            <a:chOff x="6242137" y="215030"/>
            <a:chExt cx="5858007" cy="2509568"/>
          </a:xfrm>
        </p:grpSpPr>
        <p:graphicFrame>
          <p:nvGraphicFramePr>
            <p:cNvPr id="19" name="Diagram 18"/>
            <p:cNvGraphicFramePr/>
            <p:nvPr/>
          </p:nvGraphicFramePr>
          <p:xfrm>
            <a:off x="7014576" y="663879"/>
            <a:ext cx="5014586" cy="117551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0" name="TextBox 19"/>
            <p:cNvSpPr txBox="1"/>
            <p:nvPr/>
          </p:nvSpPr>
          <p:spPr>
            <a:xfrm>
              <a:off x="6463432" y="215030"/>
              <a:ext cx="5636712" cy="905272"/>
            </a:xfrm>
            <a:prstGeom prst="rect">
              <a:avLst/>
            </a:prstGeom>
            <a:noFill/>
          </p:spPr>
          <p:txBody>
            <a:bodyPr wrap="square" rtlCol="0">
              <a:spAutoFit/>
            </a:bodyPr>
            <a:lstStyle/>
            <a:p>
              <a:pPr lvl="0" algn="ctr"/>
              <a:r>
                <a:rPr lang="en-US" dirty="0"/>
                <a:t>Хонь ямааны арьс</a:t>
              </a:r>
              <a:endParaRPr lang="en-US" dirty="0"/>
            </a:p>
            <a:p>
              <a:endParaRPr lang="en-US" dirty="0"/>
            </a:p>
          </p:txBody>
        </p:sp>
        <p:sp>
          <p:nvSpPr>
            <p:cNvPr id="21" name="TextBox 20"/>
            <p:cNvSpPr txBox="1"/>
            <p:nvPr/>
          </p:nvSpPr>
          <p:spPr>
            <a:xfrm>
              <a:off x="6242137" y="1801268"/>
              <a:ext cx="5636712" cy="923330"/>
            </a:xfrm>
            <a:prstGeom prst="rect">
              <a:avLst/>
            </a:prstGeom>
            <a:noFill/>
          </p:spPr>
          <p:txBody>
            <a:bodyPr wrap="square" rtlCol="0">
              <a:spAutoFit/>
            </a:bodyPr>
            <a:lstStyle/>
            <a:p>
              <a:pPr lvl="0" algn="ctr"/>
              <a:r>
                <a:rPr lang="en-US" dirty="0"/>
                <a:t>Үнийн төвшин зэргээр </a:t>
              </a:r>
              <a:endParaRPr lang="en-US" dirty="0"/>
            </a:p>
            <a:p>
              <a:pPr lvl="0" algn="ctr"/>
              <a:r>
                <a:rPr lang="en-US" dirty="0"/>
                <a:t>	100%,     87%,     60%,  40%    </a:t>
              </a:r>
              <a:endParaRPr lang="en-US" dirty="0"/>
            </a:p>
            <a:p>
              <a:endParaRPr lang="en-US" dirty="0"/>
            </a:p>
          </p:txBody>
        </p:sp>
      </p:grpSp>
      <p:pic>
        <p:nvPicPr>
          <p:cNvPr id="2" name="Picture 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757" y="1262270"/>
            <a:ext cx="10217426" cy="5228684"/>
          </a:xfrm>
          <a:prstGeom prst="rect">
            <a:avLst/>
          </a:prstGeom>
        </p:spPr>
      </p:pic>
      <p:cxnSp>
        <p:nvCxnSpPr>
          <p:cNvPr id="6" name="Straight Connector 5"/>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153747" y="141413"/>
            <a:ext cx="6097554" cy="683895"/>
          </a:xfrm>
          <a:prstGeom prst="rect">
            <a:avLst/>
          </a:prstGeom>
          <a:noFill/>
        </p:spPr>
        <p:txBody>
          <a:bodyPr wrap="square">
            <a:spAutoFit/>
          </a:bodyPr>
          <a:lstStyle/>
          <a:p>
            <a:pPr marL="0" marR="0" algn="ctr">
              <a:lnSpc>
                <a:spcPct val="107000"/>
              </a:lnSpc>
              <a:spcBef>
                <a:spcPts val="0"/>
              </a:spcBef>
              <a:spcAft>
                <a:spcPts val="0"/>
              </a:spcAft>
            </a:pPr>
            <a:r>
              <a:rPr lang="en-US" sz="1800" b="1"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ХӨДӨӨ АЖ АХУЙ </a:t>
            </a:r>
            <a:r>
              <a:rPr lang="en-US" sz="1800" b="1"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БИРЖ</a:t>
            </a:r>
            <a:r>
              <a:rPr lang="en-US" b="1" kern="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ИЙН</a:t>
            </a:r>
            <a:endParaRPr lang="en-US" b="1" kern="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b="1" kern="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ГҮЙЛГЭЭ农业</a:t>
            </a:r>
            <a:r>
              <a:rPr lang="en-US" sz="1800" b="1"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证券交易所</a:t>
            </a:r>
            <a:endParaRPr lang="en-US" sz="1800" b="1"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458" y="1359990"/>
            <a:ext cx="11434916" cy="4736008"/>
          </a:xfrm>
          <a:prstGeom prst="rect">
            <a:avLst/>
          </a:prstGeom>
          <a:ln w="12700">
            <a:solidFill>
              <a:schemeClr val="accent1"/>
            </a:solidFill>
          </a:ln>
        </p:spPr>
      </p:pic>
      <p:sp>
        <p:nvSpPr>
          <p:cNvPr id="9" name="TextBox 8"/>
          <p:cNvSpPr txBox="1"/>
          <p:nvPr/>
        </p:nvSpPr>
        <p:spPr>
          <a:xfrm>
            <a:off x="3047223" y="200223"/>
            <a:ext cx="6097554" cy="645160"/>
          </a:xfrm>
          <a:prstGeom prst="rect">
            <a:avLst/>
          </a:prstGeom>
          <a:noFill/>
        </p:spPr>
        <p:txBody>
          <a:bodyPr wrap="square">
            <a:spAutoFit/>
          </a:bodyPr>
          <a:lstStyle/>
          <a:p>
            <a:pPr algn="ctr" fontAlgn="ctr"/>
            <a:r>
              <a:rPr lang="en-US" sz="1800" b="1" i="0" u="none" strike="noStrike" dirty="0">
                <a:solidFill>
                  <a:srgbClr val="002060"/>
                </a:solidFill>
                <a:effectLst/>
                <a:latin typeface="Times New Roman" panose="02020603050405020304" pitchFamily="18" charset="0"/>
              </a:rPr>
              <a:t>ХӨДӨӨ АЖ АХУЙН ГАРАЛТАЙ БҮТЭЭГДЭХҮҮНИЙ ЗАХИАЛГА农产品订单</a:t>
            </a:r>
            <a:endParaRPr lang="en-US" sz="1800" b="1" i="0" u="none" strike="noStrike" dirty="0">
              <a:solidFill>
                <a:srgbClr val="002060"/>
              </a:solidFill>
              <a:effectLst/>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7223" y="200223"/>
            <a:ext cx="6097554" cy="645160"/>
          </a:xfrm>
          <a:prstGeom prst="rect">
            <a:avLst/>
          </a:prstGeom>
          <a:noFill/>
        </p:spPr>
        <p:txBody>
          <a:bodyPr wrap="square">
            <a:spAutoFit/>
          </a:bodyPr>
          <a:lstStyle/>
          <a:p>
            <a:pPr algn="ctr" fontAlgn="ctr"/>
            <a:r>
              <a:rPr lang="en-US" sz="1800" b="1" i="0" u="none" strike="noStrike" dirty="0">
                <a:solidFill>
                  <a:srgbClr val="002060"/>
                </a:solidFill>
                <a:effectLst/>
                <a:latin typeface="Times New Roman" panose="02020603050405020304" pitchFamily="18" charset="0"/>
              </a:rPr>
              <a:t>НООЛУУРЫН ЗАХ ЗЭЭЛИЙН </a:t>
            </a:r>
            <a:endParaRPr lang="en-US" sz="1800" b="1" i="0" u="none" strike="noStrike" dirty="0">
              <a:solidFill>
                <a:srgbClr val="002060"/>
              </a:solidFill>
              <a:effectLst/>
              <a:latin typeface="Times New Roman" panose="02020603050405020304" pitchFamily="18" charset="0"/>
            </a:endParaRPr>
          </a:p>
          <a:p>
            <a:pPr algn="ctr" fontAlgn="ctr"/>
            <a:r>
              <a:rPr lang="en-US" sz="1800" b="1" i="0" u="none" strike="noStrike" dirty="0">
                <a:solidFill>
                  <a:srgbClr val="002060"/>
                </a:solidFill>
                <a:effectLst/>
                <a:latin typeface="Times New Roman" panose="02020603050405020304" pitchFamily="18" charset="0"/>
              </a:rPr>
              <a:t>ҮНЭ ХАНШ羊绒的市场价格</a:t>
            </a:r>
            <a:endParaRPr lang="en-US" sz="1800" b="1" i="0" u="none" strike="noStrike" dirty="0">
              <a:solidFill>
                <a:srgbClr val="002060"/>
              </a:solidFill>
              <a:effectLst/>
              <a:latin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079" y="1225245"/>
            <a:ext cx="10630821" cy="5432532"/>
          </a:xfrm>
          <a:prstGeom prst="rect">
            <a:avLst/>
          </a:prstGeom>
          <a:ln w="12700">
            <a:solidFill>
              <a:schemeClr val="accent1"/>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808" y="3283974"/>
            <a:ext cx="11073483" cy="3212183"/>
          </a:xfrm>
          <a:prstGeom prst="rect">
            <a:avLst/>
          </a:prstGeom>
          <a:ln w="12700">
            <a:solidFill>
              <a:schemeClr val="accent1"/>
            </a:solidFill>
          </a:ln>
        </p:spPr>
      </p:pic>
      <p:sp>
        <p:nvSpPr>
          <p:cNvPr id="6" name="TextBox 5"/>
          <p:cNvSpPr txBox="1"/>
          <p:nvPr/>
        </p:nvSpPr>
        <p:spPr>
          <a:xfrm>
            <a:off x="3047223" y="361843"/>
            <a:ext cx="6097554" cy="368300"/>
          </a:xfrm>
          <a:prstGeom prst="rect">
            <a:avLst/>
          </a:prstGeom>
          <a:noFill/>
        </p:spPr>
        <p:txBody>
          <a:bodyPr wrap="square">
            <a:spAutoFit/>
          </a:bodyPr>
          <a:lstStyle/>
          <a:p>
            <a:pPr algn="ctr" fontAlgn="ctr"/>
            <a:r>
              <a:rPr lang="en-US" b="1" dirty="0">
                <a:solidFill>
                  <a:srgbClr val="002060"/>
                </a:solidFill>
                <a:latin typeface="Times New Roman" panose="02020603050405020304" pitchFamily="18" charset="0"/>
              </a:rPr>
              <a:t>АРИЛЖААНЫ МЭДЭЭ商业新闻</a:t>
            </a:r>
            <a:endParaRPr lang="en-US" b="1" dirty="0">
              <a:solidFill>
                <a:srgbClr val="002060"/>
              </a:solidFill>
              <a:latin typeface="Times New Roman" panose="02020603050405020304"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96" y="1237128"/>
            <a:ext cx="2421501" cy="19163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1456" y="1237128"/>
            <a:ext cx="3105150" cy="1916307"/>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5765" y="1237128"/>
            <a:ext cx="2682364" cy="1916307"/>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7288" y="1237127"/>
            <a:ext cx="2299004" cy="19163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23" y="3528922"/>
            <a:ext cx="11425083" cy="2789162"/>
          </a:xfrm>
          <a:prstGeom prst="rect">
            <a:avLst/>
          </a:prstGeom>
          <a:ln w="12700">
            <a:solidFill>
              <a:schemeClr val="accent1"/>
            </a:solid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123" y="1353723"/>
            <a:ext cx="3598606" cy="197535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8919" y="1241984"/>
            <a:ext cx="3736720" cy="2087091"/>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2116" y="1363246"/>
            <a:ext cx="3598606" cy="1965825"/>
          </a:xfrm>
          <a:prstGeom prst="rect">
            <a:avLst/>
          </a:prstGeom>
        </p:spPr>
      </p:pic>
      <p:sp>
        <p:nvSpPr>
          <p:cNvPr id="2" name="TextBox 1"/>
          <p:cNvSpPr txBox="1"/>
          <p:nvPr/>
        </p:nvSpPr>
        <p:spPr>
          <a:xfrm>
            <a:off x="3047223" y="361843"/>
            <a:ext cx="6097554" cy="368300"/>
          </a:xfrm>
          <a:prstGeom prst="rect">
            <a:avLst/>
          </a:prstGeom>
          <a:noFill/>
        </p:spPr>
        <p:txBody>
          <a:bodyPr wrap="square">
            <a:spAutoFit/>
          </a:bodyPr>
          <a:lstStyle/>
          <a:p>
            <a:pPr algn="ctr" fontAlgn="ctr"/>
            <a:r>
              <a:rPr lang="en-US" b="1" dirty="0">
                <a:solidFill>
                  <a:srgbClr val="002060"/>
                </a:solidFill>
                <a:latin typeface="Times New Roman" panose="02020603050405020304" pitchFamily="18" charset="0"/>
              </a:rPr>
              <a:t>ҮНЭ ХАНШИЙН МЭДЭЭ价格新闻</a:t>
            </a:r>
            <a:endParaRPr lang="en-US" b="1" dirty="0">
              <a:solidFill>
                <a:srgbClr val="002060"/>
              </a:solidFill>
              <a:latin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624052" y="1268914"/>
            <a:ext cx="6322240" cy="5507990"/>
          </a:xfrm>
          <a:prstGeom prst="rect">
            <a:avLst/>
          </a:prstGeom>
          <a:noFill/>
        </p:spPr>
        <p:txBody>
          <a:bodyPr wrap="square">
            <a:spAutoFit/>
          </a:bodyPr>
          <a:lstStyle/>
          <a:p>
            <a:pPr algn="ctr"/>
            <a:r>
              <a:rPr lang="en-US" sz="1600" b="1" i="0" dirty="0">
                <a:solidFill>
                  <a:srgbClr val="C00000"/>
                </a:solidFill>
                <a:effectLst/>
                <a:latin typeface="Times New Roman" panose="02020603050405020304" pitchFamily="18" charset="0"/>
                <a:cs typeface="Times New Roman" panose="02020603050405020304" pitchFamily="18" charset="0"/>
              </a:rPr>
              <a:t>ЯМААНЫ НООЛУУРЫН ТЕХНИКИЙН </a:t>
            </a:r>
            <a:endParaRPr lang="en-US" sz="1600" b="1" i="0" dirty="0">
              <a:solidFill>
                <a:srgbClr val="C00000"/>
              </a:solidFill>
              <a:effectLst/>
              <a:latin typeface="Times New Roman" panose="02020603050405020304" pitchFamily="18" charset="0"/>
              <a:cs typeface="Times New Roman" panose="02020603050405020304" pitchFamily="18" charset="0"/>
            </a:endParaRPr>
          </a:p>
          <a:p>
            <a:pPr algn="ctr"/>
            <a:r>
              <a:rPr lang="en-US" sz="1600" b="1" i="0" dirty="0">
                <a:solidFill>
                  <a:srgbClr val="C00000"/>
                </a:solidFill>
                <a:effectLst/>
                <a:latin typeface="Times New Roman" panose="02020603050405020304" pitchFamily="18" charset="0"/>
                <a:cs typeface="Times New Roman" panose="02020603050405020304" pitchFamily="18" charset="0"/>
              </a:rPr>
              <a:t>ШААРДЛАГА</a:t>
            </a:r>
            <a:r>
              <a:rPr lang="en-US" sz="1600" dirty="0">
                <a:solidFill>
                  <a:srgbClr val="004B68"/>
                </a:solidFill>
                <a:effectLst/>
                <a:latin typeface="Times New Roman" panose="02020603050405020304" pitchFamily="18" charset="0"/>
                <a:cs typeface="Times New Roman" panose="02020603050405020304" pitchFamily="18" charset="0"/>
                <a:sym typeface="+mn-ea"/>
              </a:rPr>
              <a:t>山羊腰果的技术要求</a:t>
            </a:r>
            <a:endParaRPr lang="en-US" sz="1600" b="0" i="0" dirty="0">
              <a:solidFill>
                <a:srgbClr val="004B68"/>
              </a:solidFill>
              <a:effectLst/>
              <a:latin typeface="Times New Roman" panose="02020603050405020304" pitchFamily="18" charset="0"/>
              <a:cs typeface="Times New Roman" panose="02020603050405020304" pitchFamily="18" charset="0"/>
            </a:endParaRPr>
          </a:p>
          <a:p>
            <a:pPr algn="ctr"/>
            <a:r>
              <a:rPr lang="en-US" sz="1600" b="0" i="0" dirty="0">
                <a:solidFill>
                  <a:srgbClr val="004B68"/>
                </a:solidFill>
                <a:effectLst/>
                <a:latin typeface="Times New Roman" panose="02020603050405020304" pitchFamily="18" charset="0"/>
                <a:cs typeface="Times New Roman" panose="02020603050405020304" pitchFamily="18" charset="0"/>
              </a:rPr>
              <a:t>2.1. Ямааны завод ноос, 19.01-ээс дээш микрометр (мкм)-ийн голчтой ноолуур, ямаанаас бусад амьтны гаралтай ноолуур энэ тодорхойлолтод хамаарахгүй.</a:t>
            </a:r>
            <a:br>
              <a:rPr lang="en-US" sz="1600" b="0" i="0" dirty="0">
                <a:solidFill>
                  <a:srgbClr val="004B68"/>
                </a:solidFill>
                <a:effectLst/>
                <a:latin typeface="Times New Roman" panose="02020603050405020304" pitchFamily="18" charset="0"/>
                <a:cs typeface="Times New Roman" panose="02020603050405020304" pitchFamily="18" charset="0"/>
              </a:rPr>
            </a:br>
            <a:r>
              <a:rPr lang="en-US" sz="1600" b="0" i="0" dirty="0">
                <a:solidFill>
                  <a:srgbClr val="004B68"/>
                </a:solidFill>
                <a:effectLst/>
                <a:latin typeface="Times New Roman" panose="02020603050405020304" pitchFamily="18" charset="0"/>
                <a:cs typeface="Times New Roman" panose="02020603050405020304" pitchFamily="18" charset="0"/>
              </a:rPr>
              <a:t>2.2. Биржээр арилжих боловсруулаагүй ямааны ноолуур нь дараах техникийн шаардлагыг хангасан байна. Үүнд:</a:t>
            </a:r>
            <a:endParaRPr lang="en-US" sz="1600" dirty="0">
              <a:solidFill>
                <a:srgbClr val="004B68"/>
              </a:solidFill>
              <a:latin typeface="Times New Roman" panose="02020603050405020304" pitchFamily="18" charset="0"/>
              <a:cs typeface="Times New Roman" panose="02020603050405020304" pitchFamily="18" charset="0"/>
            </a:endParaRPr>
          </a:p>
          <a:p>
            <a:pPr marL="748030" indent="-236855">
              <a:buFont typeface="Wingdings" panose="05000000000000000000" pitchFamily="2" charset="2"/>
              <a:buChar char="v"/>
            </a:pPr>
            <a:r>
              <a:rPr lang="en-US" sz="1600" b="0" i="0" dirty="0">
                <a:solidFill>
                  <a:srgbClr val="004B68"/>
                </a:solidFill>
                <a:effectLst/>
                <a:latin typeface="Times New Roman" panose="02020603050405020304" pitchFamily="18" charset="0"/>
                <a:cs typeface="Times New Roman" panose="02020603050405020304" pitchFamily="18" charset="0"/>
              </a:rPr>
              <a:t>Жигд атираатай, уян зөөлөн, өт хорхойд идэгдээгүй;</a:t>
            </a:r>
            <a:endParaRPr lang="en-US" sz="1600" dirty="0">
              <a:solidFill>
                <a:srgbClr val="004B68"/>
              </a:solidFill>
              <a:latin typeface="Times New Roman" panose="02020603050405020304" pitchFamily="18" charset="0"/>
              <a:cs typeface="Times New Roman" panose="02020603050405020304" pitchFamily="18" charset="0"/>
            </a:endParaRPr>
          </a:p>
          <a:p>
            <a:pPr marL="748030" indent="-236855">
              <a:buFont typeface="Wingdings" panose="05000000000000000000" pitchFamily="2" charset="2"/>
              <a:buChar char="v"/>
            </a:pPr>
            <a:r>
              <a:rPr lang="en-US" sz="1600" b="0" i="0" dirty="0">
                <a:solidFill>
                  <a:srgbClr val="004B68"/>
                </a:solidFill>
                <a:effectLst/>
                <a:latin typeface="Times New Roman" panose="02020603050405020304" pitchFamily="18" charset="0"/>
                <a:cs typeface="Times New Roman" panose="02020603050405020304" pitchFamily="18" charset="0"/>
              </a:rPr>
              <a:t>Хаг, хогт хольцын хэмжээ нийт жингийн 10%-иас хэтрэхгүй; </a:t>
            </a:r>
            <a:endParaRPr lang="en-US" sz="1600" b="0" i="0" dirty="0">
              <a:solidFill>
                <a:srgbClr val="004B68"/>
              </a:solidFill>
              <a:effectLst/>
              <a:latin typeface="Times New Roman" panose="02020603050405020304" pitchFamily="18" charset="0"/>
              <a:cs typeface="Times New Roman" panose="02020603050405020304" pitchFamily="18" charset="0"/>
            </a:endParaRPr>
          </a:p>
          <a:p>
            <a:pPr marL="748030" indent="-236855">
              <a:buFont typeface="Wingdings" panose="05000000000000000000" pitchFamily="2" charset="2"/>
              <a:buChar char="v"/>
            </a:pPr>
            <a:r>
              <a:rPr lang="en-US" sz="1600" b="0" i="0" dirty="0">
                <a:solidFill>
                  <a:srgbClr val="004B68"/>
                </a:solidFill>
                <a:effectLst/>
                <a:latin typeface="Times New Roman" panose="02020603050405020304" pitchFamily="18" charset="0"/>
                <a:cs typeface="Times New Roman" panose="02020603050405020304" pitchFamily="18" charset="0"/>
              </a:rPr>
              <a:t>Хэвийн чийглэг 11-13%;</a:t>
            </a:r>
            <a:endParaRPr lang="en-US" sz="1600" dirty="0">
              <a:solidFill>
                <a:srgbClr val="004B68"/>
              </a:solidFill>
              <a:latin typeface="Times New Roman" panose="02020603050405020304" pitchFamily="18" charset="0"/>
              <a:cs typeface="Times New Roman" panose="02020603050405020304" pitchFamily="18" charset="0"/>
            </a:endParaRPr>
          </a:p>
          <a:p>
            <a:pPr marL="748030" indent="-236855">
              <a:buFont typeface="Wingdings" panose="05000000000000000000" pitchFamily="2" charset="2"/>
              <a:buChar char="v"/>
            </a:pPr>
            <a:r>
              <a:rPr lang="en-US" sz="1600" b="0" i="0" dirty="0">
                <a:solidFill>
                  <a:srgbClr val="004B68"/>
                </a:solidFill>
                <a:effectLst/>
                <a:latin typeface="Times New Roman" panose="02020603050405020304" pitchFamily="18" charset="0"/>
                <a:cs typeface="Times New Roman" panose="02020603050405020304" pitchFamily="18" charset="0"/>
              </a:rPr>
              <a:t>Хялгасны агууламжийн хэмжээ 30%-иас хэтрэхгүй </a:t>
            </a:r>
            <a:br>
              <a:rPr lang="en-US" sz="1600" b="0" i="0" dirty="0">
                <a:solidFill>
                  <a:srgbClr val="004B68"/>
                </a:solidFill>
                <a:effectLst/>
                <a:latin typeface="Times New Roman" panose="02020603050405020304" pitchFamily="18" charset="0"/>
                <a:cs typeface="Times New Roman" panose="02020603050405020304" pitchFamily="18" charset="0"/>
              </a:rPr>
            </a:br>
            <a:r>
              <a:rPr lang="en-US" sz="1600" b="0" i="0" dirty="0">
                <a:solidFill>
                  <a:srgbClr val="004B68"/>
                </a:solidFill>
                <a:effectLst/>
                <a:latin typeface="Times New Roman" panose="02020603050405020304" pitchFamily="18" charset="0"/>
                <a:cs typeface="Times New Roman" panose="02020603050405020304" pitchFamily="18" charset="0"/>
              </a:rPr>
              <a:t>2.3. Боловсруулсан ямааны ноолуурын хувьд Монгол улсын </a:t>
            </a:r>
            <a:r>
              <a:rPr lang="en-US" sz="1600" b="0" i="0" dirty="0">
                <a:solidFill>
                  <a:srgbClr val="004B68"/>
                </a:solidFill>
                <a:effectLst/>
                <a:latin typeface="Times New Roman" panose="02020603050405020304" pitchFamily="18" charset="0"/>
                <a:cs typeface="Times New Roman" panose="02020603050405020304" pitchFamily="18" charset="0"/>
              </a:rPr>
              <a:t>MNS 3683-2007 </a:t>
            </a:r>
            <a:r>
              <a:rPr lang="en-US" sz="1600" b="0" i="0" dirty="0">
                <a:solidFill>
                  <a:srgbClr val="004B68"/>
                </a:solidFill>
                <a:effectLst/>
                <a:latin typeface="Times New Roman" panose="02020603050405020304" pitchFamily="18" charset="0"/>
                <a:cs typeface="Times New Roman" panose="02020603050405020304" pitchFamily="18" charset="0"/>
              </a:rPr>
              <a:t>стандартын техникийн шаардлагыг баримтална.</a:t>
            </a:r>
            <a:endParaRPr lang="en-US" sz="1600" b="0" i="0" dirty="0">
              <a:solidFill>
                <a:srgbClr val="004B68"/>
              </a:solidFill>
              <a:effectLst/>
              <a:latin typeface="Times New Roman" panose="02020603050405020304" pitchFamily="18" charset="0"/>
              <a:cs typeface="Times New Roman" panose="02020603050405020304" pitchFamily="18" charset="0"/>
            </a:endParaRPr>
          </a:p>
          <a:p>
            <a:r>
              <a:rPr lang="en-US" sz="1600" b="0" i="0" dirty="0">
                <a:solidFill>
                  <a:srgbClr val="004B68"/>
                </a:solidFill>
                <a:effectLst/>
                <a:latin typeface="Times New Roman" panose="02020603050405020304" pitchFamily="18" charset="0"/>
                <a:cs typeface="Times New Roman" panose="02020603050405020304" pitchFamily="18" charset="0"/>
              </a:rPr>
              <a:t>2.1。山羊毛、直径大于 19.01 微米 (μm) 的羊绒以及山羊以外的动物源羊绒均不在此定义范围内。</a:t>
            </a:r>
            <a:br>
              <a:rPr lang="en-US" sz="1600" b="0" i="0" dirty="0">
                <a:solidFill>
                  <a:srgbClr val="004B68"/>
                </a:solidFill>
                <a:effectLst/>
                <a:latin typeface="Times New Roman" panose="02020603050405020304" pitchFamily="18" charset="0"/>
                <a:cs typeface="Times New Roman" panose="02020603050405020304" pitchFamily="18" charset="0"/>
              </a:rPr>
            </a:br>
            <a:r>
              <a:rPr lang="en-US" sz="1600" b="0" i="0" dirty="0">
                <a:solidFill>
                  <a:srgbClr val="004B68"/>
                </a:solidFill>
                <a:effectLst/>
                <a:latin typeface="Times New Roman" panose="02020603050405020304" pitchFamily="18" charset="0"/>
                <a:cs typeface="Times New Roman" panose="02020603050405020304" pitchFamily="18" charset="0"/>
              </a:rPr>
              <a:t>2.2. 在交易所交易的未加工山羊绒满足以下技术要求。其中包括：</a:t>
            </a:r>
            <a:endParaRPr lang="en-US" sz="1600" b="0" i="0" dirty="0">
              <a:solidFill>
                <a:srgbClr val="004B68"/>
              </a:solidFill>
              <a:effectLst/>
              <a:latin typeface="Times New Roman" panose="02020603050405020304" pitchFamily="18" charset="0"/>
              <a:cs typeface="Times New Roman" panose="02020603050405020304" pitchFamily="18" charset="0"/>
            </a:endParaRPr>
          </a:p>
          <a:p>
            <a:r>
              <a:rPr lang="en-US" sz="1600" b="0" i="0" dirty="0">
                <a:solidFill>
                  <a:srgbClr val="004B68"/>
                </a:solidFill>
                <a:effectLst/>
                <a:latin typeface="Times New Roman" panose="02020603050405020304" pitchFamily="18" charset="0"/>
                <a:cs typeface="Times New Roman" panose="02020603050405020304" pitchFamily="18" charset="0"/>
              </a:rPr>
              <a:t>褶皱均匀、有弹性、不被虫蛀；</a:t>
            </a:r>
            <a:endParaRPr lang="en-US" sz="1600" b="0" i="0" dirty="0">
              <a:solidFill>
                <a:srgbClr val="004B68"/>
              </a:solidFill>
              <a:effectLst/>
              <a:latin typeface="Times New Roman" panose="02020603050405020304" pitchFamily="18" charset="0"/>
              <a:cs typeface="Times New Roman" panose="02020603050405020304" pitchFamily="18" charset="0"/>
            </a:endParaRPr>
          </a:p>
          <a:p>
            <a:r>
              <a:rPr lang="en-US" sz="1600" b="0" i="0" dirty="0">
                <a:solidFill>
                  <a:srgbClr val="004B68"/>
                </a:solidFill>
                <a:effectLst/>
                <a:latin typeface="Times New Roman" panose="02020603050405020304" pitchFamily="18" charset="0"/>
                <a:cs typeface="Times New Roman" panose="02020603050405020304" pitchFamily="18" charset="0"/>
              </a:rPr>
              <a:t>地衣与废弃物混合物的用量不超过总重量的10%；</a:t>
            </a:r>
            <a:endParaRPr lang="en-US" sz="1600" b="0" i="0" dirty="0">
              <a:solidFill>
                <a:srgbClr val="004B68"/>
              </a:solidFill>
              <a:effectLst/>
              <a:latin typeface="Times New Roman" panose="02020603050405020304" pitchFamily="18" charset="0"/>
              <a:cs typeface="Times New Roman" panose="02020603050405020304" pitchFamily="18" charset="0"/>
            </a:endParaRPr>
          </a:p>
          <a:p>
            <a:r>
              <a:rPr lang="en-US" sz="1600" b="0" i="0" dirty="0">
                <a:solidFill>
                  <a:srgbClr val="004B68"/>
                </a:solidFill>
                <a:effectLst/>
                <a:latin typeface="Times New Roman" panose="02020603050405020304" pitchFamily="18" charset="0"/>
                <a:cs typeface="Times New Roman" panose="02020603050405020304" pitchFamily="18" charset="0"/>
              </a:rPr>
              <a:t>正常湿度为11-13%；</a:t>
            </a:r>
            <a:endParaRPr lang="en-US" sz="1600" b="0" i="0" dirty="0">
              <a:solidFill>
                <a:srgbClr val="004B68"/>
              </a:solidFill>
              <a:effectLst/>
              <a:latin typeface="Times New Roman" panose="02020603050405020304" pitchFamily="18" charset="0"/>
              <a:cs typeface="Times New Roman" panose="02020603050405020304" pitchFamily="18" charset="0"/>
            </a:endParaRPr>
          </a:p>
          <a:p>
            <a:r>
              <a:rPr lang="en-US" sz="1600" b="0" i="0" dirty="0">
                <a:solidFill>
                  <a:srgbClr val="004B68"/>
                </a:solidFill>
                <a:effectLst/>
                <a:latin typeface="Times New Roman" panose="02020603050405020304" pitchFamily="18" charset="0"/>
                <a:cs typeface="Times New Roman" panose="02020603050405020304" pitchFamily="18" charset="0"/>
              </a:rPr>
              <a:t>2.3纤维含量不超过30% 。加工山羊绒执行蒙古国MNS 3683-2007标准的技术要求。</a:t>
            </a:r>
            <a:endParaRPr lang="en-US" sz="1600" b="0" i="0" dirty="0">
              <a:solidFill>
                <a:srgbClr val="004B68"/>
              </a:solidFill>
              <a:effectLst/>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841" y="4183930"/>
            <a:ext cx="5014550" cy="2539606"/>
          </a:xfrm>
          <a:prstGeom prst="rect">
            <a:avLst/>
          </a:prstGeom>
          <a:ln w="12700">
            <a:solidFill>
              <a:schemeClr val="accent1"/>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40" y="1268915"/>
            <a:ext cx="5014550" cy="2634492"/>
          </a:xfrm>
          <a:prstGeom prst="rect">
            <a:avLst/>
          </a:prstGeom>
        </p:spPr>
      </p:pic>
      <p:sp>
        <p:nvSpPr>
          <p:cNvPr id="2" name="TextBox 1"/>
          <p:cNvSpPr txBox="1"/>
          <p:nvPr/>
        </p:nvSpPr>
        <p:spPr>
          <a:xfrm>
            <a:off x="3303844" y="182910"/>
            <a:ext cx="6097554" cy="645160"/>
          </a:xfrm>
          <a:prstGeom prst="rect">
            <a:avLst/>
          </a:prstGeom>
          <a:noFill/>
        </p:spPr>
        <p:txBody>
          <a:bodyPr wrap="square">
            <a:spAutoFit/>
          </a:bodyPr>
          <a:lstStyle/>
          <a:p>
            <a:pPr algn="ctr"/>
            <a:r>
              <a:rPr lang="en-US" sz="1800" b="1" i="0" dirty="0">
                <a:solidFill>
                  <a:srgbClr val="002060"/>
                </a:solidFill>
                <a:effectLst/>
                <a:latin typeface="Times New Roman" panose="02020603050405020304" pitchFamily="18" charset="0"/>
                <a:cs typeface="Times New Roman" panose="02020603050405020304" pitchFamily="18" charset="0"/>
              </a:rPr>
              <a:t>ЯМААНЫ НООЛУУРЫН ТЕХНИКИЙН </a:t>
            </a:r>
            <a:endParaRPr lang="en-US" sz="1800" b="1" i="0" dirty="0">
              <a:solidFill>
                <a:srgbClr val="002060"/>
              </a:solidFill>
              <a:effectLst/>
              <a:latin typeface="Times New Roman" panose="02020603050405020304" pitchFamily="18" charset="0"/>
              <a:cs typeface="Times New Roman" panose="02020603050405020304" pitchFamily="18" charset="0"/>
            </a:endParaRPr>
          </a:p>
          <a:p>
            <a:pPr algn="ctr"/>
            <a:r>
              <a:rPr lang="en-US" sz="1800" b="1" i="0" dirty="0">
                <a:solidFill>
                  <a:srgbClr val="002060"/>
                </a:solidFill>
                <a:effectLst/>
                <a:latin typeface="Times New Roman" panose="02020603050405020304" pitchFamily="18" charset="0"/>
                <a:cs typeface="Times New Roman" panose="02020603050405020304" pitchFamily="18" charset="0"/>
              </a:rPr>
              <a:t>ШААРДЛАГА山羊腰果的技术要求</a:t>
            </a:r>
            <a:endParaRPr lang="en-US" sz="1800" b="1" i="0" dirty="0">
              <a:solidFill>
                <a:srgbClr val="002060"/>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096000" y="1169301"/>
            <a:ext cx="5850292" cy="5507990"/>
          </a:xfrm>
          <a:prstGeom prst="rect">
            <a:avLst/>
          </a:prstGeom>
          <a:noFill/>
        </p:spPr>
        <p:txBody>
          <a:bodyPr wrap="square">
            <a:spAutoFit/>
          </a:bodyPr>
          <a:lstStyle/>
          <a:p>
            <a:pPr algn="ctr"/>
            <a:r>
              <a:rPr lang="en-US" sz="1600" b="1" i="0" dirty="0">
                <a:solidFill>
                  <a:srgbClr val="C00000"/>
                </a:solidFill>
                <a:effectLst/>
                <a:latin typeface="Times New Roman" panose="02020603050405020304" pitchFamily="18" charset="0"/>
                <a:cs typeface="Times New Roman" panose="02020603050405020304" pitchFamily="18" charset="0"/>
              </a:rPr>
              <a:t>ЯМААНЫ НООЛУУРЫН САВЛАЛТ, ХАДГАЛАЛТ, ТЭЭВЭРЛЭЛТ</a:t>
            </a:r>
            <a:r>
              <a:rPr lang="en-US" sz="1600" dirty="0">
                <a:solidFill>
                  <a:srgbClr val="004B68"/>
                </a:solidFill>
                <a:effectLst/>
                <a:latin typeface="Times New Roman" panose="02020603050405020304" pitchFamily="18" charset="0"/>
                <a:cs typeface="Times New Roman" panose="02020603050405020304" pitchFamily="18" charset="0"/>
                <a:sym typeface="+mn-ea"/>
              </a:rPr>
              <a:t>山羊现金的包装、储存和运输</a:t>
            </a:r>
            <a:endParaRPr lang="en-US" sz="1600" b="1" i="0" dirty="0">
              <a:solidFill>
                <a:srgbClr val="C00000"/>
              </a:solidFill>
              <a:effectLst/>
              <a:latin typeface="Times New Roman" panose="02020603050405020304" pitchFamily="18" charset="0"/>
              <a:cs typeface="Times New Roman" panose="02020603050405020304" pitchFamily="18" charset="0"/>
            </a:endParaRPr>
          </a:p>
          <a:p>
            <a:pPr algn="just"/>
            <a:r>
              <a:rPr lang="en-US" sz="1600" b="0" i="0" dirty="0">
                <a:solidFill>
                  <a:srgbClr val="004B68"/>
                </a:solidFill>
                <a:effectLst/>
                <a:latin typeface="Times New Roman" panose="02020603050405020304" pitchFamily="18" charset="0"/>
                <a:cs typeface="Times New Roman" panose="02020603050405020304" pitchFamily="18" charset="0"/>
              </a:rPr>
              <a:t>3.1. Ямааны ноолуурыг савлах, хаяглах, хадгалах, тээвэрлэх үйл ажиллагаанд </a:t>
            </a:r>
            <a:r>
              <a:rPr lang="en-US" sz="1600" b="0" i="0" dirty="0">
                <a:solidFill>
                  <a:srgbClr val="004B68"/>
                </a:solidFill>
                <a:effectLst/>
                <a:latin typeface="Times New Roman" panose="02020603050405020304" pitchFamily="18" charset="0"/>
                <a:cs typeface="Times New Roman" panose="02020603050405020304" pitchFamily="18" charset="0"/>
              </a:rPr>
              <a:t>MNS 215- 2007 </a:t>
            </a:r>
            <a:r>
              <a:rPr lang="en-US" sz="1600" b="0" i="0" dirty="0">
                <a:solidFill>
                  <a:srgbClr val="004B68"/>
                </a:solidFill>
                <a:effectLst/>
                <a:latin typeface="Times New Roman" panose="02020603050405020304" pitchFamily="18" charset="0"/>
                <a:cs typeface="Times New Roman" panose="02020603050405020304" pitchFamily="18" charset="0"/>
              </a:rPr>
              <a:t>стандартыг баримтална.3.2. Биржээр арилжих ямааны ноолуурыг хариуцагч эзэн, итгэмжлэгдсэн агуулахад хүлээн авагчийн бүрдүүлсэн чанар, тоо хэмжээ, боловсруулалтын тухай мэдээллийг үндэслэн хаягжуулна.3.3. Ямааны ноолуурыг хадгалах итгэмжлэгдсэн агуулах нь </a:t>
            </a:r>
            <a:r>
              <a:rPr lang="en-US" sz="1600" b="0" i="0" dirty="0">
                <a:solidFill>
                  <a:srgbClr val="004B68"/>
                </a:solidFill>
                <a:effectLst/>
                <a:latin typeface="Times New Roman" panose="02020603050405020304" pitchFamily="18" charset="0"/>
                <a:cs typeface="Times New Roman" panose="02020603050405020304" pitchFamily="18" charset="0"/>
              </a:rPr>
              <a:t>MNS 5364-2011 </a:t>
            </a:r>
            <a:r>
              <a:rPr lang="en-US" sz="1600" b="0" i="0" dirty="0">
                <a:solidFill>
                  <a:srgbClr val="004B68"/>
                </a:solidFill>
                <a:effectLst/>
                <a:latin typeface="Times New Roman" panose="02020603050405020304" pitchFamily="18" charset="0"/>
                <a:cs typeface="Times New Roman" panose="02020603050405020304" pitchFamily="18" charset="0"/>
              </a:rPr>
              <a:t>стандартын шаардлагыг мөрдөж ажиллана3.4. Биржийн барааг худалдан авагчийн хүсэлтээр итгэмжлэгдсэн тээвэрлэгчээр хүргэж болно.3.5. Хэрэв худалдан авагч биржийн итгэмжлэгдсэн тээвэрлэгчийг ашиглахгүйгээр биржийн барааг хүлээн авах бол худалдах талын итгэмжлэгдсэн агуулахаас ачилт хийгдсэнээр хүргэлтийн үйл ажиллагаа дууссанд тооцно.</a:t>
            </a:r>
            <a:endParaRPr lang="en-US" sz="1600" b="0" i="0" dirty="0">
              <a:solidFill>
                <a:srgbClr val="004B68"/>
              </a:solidFill>
              <a:effectLst/>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3.1。山羊绒的包装、标识、贮存和运输应遵循MNS 215-2007标准。3.2. 交易所交易的山羊绒，根据收货方提供的质量、数量和加工信息，报送责任所有人和委托仓库。3.3. 经认可的山羊绒存储仓库应符合 MNS 5364-2011 标准</a:t>
            </a:r>
            <a:r>
              <a:rPr lang="zh-CN" altLang="en-US"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3.4 的要求。换货可应买方要求由授权承运人交付。3.5. 如果买家在没有使用交易所授权的承运人的情况下收到交易所的货物，则从卖方授权的仓库发货时，即视为完成交货操作。</a:t>
            </a:r>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708" y="1207858"/>
            <a:ext cx="5624053" cy="2639099"/>
          </a:xfrm>
          <a:prstGeom prst="rect">
            <a:avLst/>
          </a:prstGeom>
          <a:ln w="12700">
            <a:solidFill>
              <a:schemeClr val="accent1"/>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61" y="4018915"/>
            <a:ext cx="5698700" cy="2430504"/>
          </a:xfrm>
          <a:prstGeom prst="rect">
            <a:avLst/>
          </a:prstGeom>
          <a:ln w="12700">
            <a:solidFill>
              <a:schemeClr val="accent1"/>
            </a:solidFill>
          </a:ln>
        </p:spPr>
      </p:pic>
      <p:sp>
        <p:nvSpPr>
          <p:cNvPr id="6" name="TextBox 5"/>
          <p:cNvSpPr txBox="1"/>
          <p:nvPr/>
        </p:nvSpPr>
        <p:spPr>
          <a:xfrm>
            <a:off x="3745272" y="210162"/>
            <a:ext cx="6097656" cy="645160"/>
          </a:xfrm>
          <a:prstGeom prst="rect">
            <a:avLst/>
          </a:prstGeom>
          <a:noFill/>
        </p:spPr>
        <p:txBody>
          <a:bodyPr wrap="square">
            <a:spAutoFit/>
          </a:bodyPr>
          <a:lstStyle/>
          <a:p>
            <a:pPr algn="ctr"/>
            <a:r>
              <a:rPr lang="en-US" sz="1800" b="1" i="0" dirty="0">
                <a:solidFill>
                  <a:srgbClr val="002060"/>
                </a:solidFill>
                <a:effectLst/>
                <a:latin typeface="Times New Roman" panose="02020603050405020304" pitchFamily="18" charset="0"/>
                <a:cs typeface="Times New Roman" panose="02020603050405020304" pitchFamily="18" charset="0"/>
              </a:rPr>
              <a:t>ЯМААНЫ НООЛУУРЫН САВЛАЛТ, ХАДГАЛАЛТ, ТЭЭВЭРЛЭЛТ山羊现金的包装、储存和运输</a:t>
            </a:r>
            <a:endParaRPr lang="en-US" sz="1800" b="1" i="0" dirty="0">
              <a:solidFill>
                <a:srgbClr val="002060"/>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030" y="1814015"/>
            <a:ext cx="2251391" cy="2221845"/>
          </a:xfrm>
          <a:prstGeom prst="rect">
            <a:avLst/>
          </a:prstGeom>
          <a:ln>
            <a:solidFill>
              <a:srgbClr val="00B050"/>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2563" y="1814016"/>
            <a:ext cx="2365907" cy="2221844"/>
          </a:xfrm>
          <a:prstGeom prst="rect">
            <a:avLst/>
          </a:prstGeom>
          <a:ln>
            <a:solidFill>
              <a:srgbClr val="00B050"/>
            </a:solidFill>
          </a:ln>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4147" y="1824996"/>
            <a:ext cx="2270939" cy="2180883"/>
          </a:xfrm>
          <a:prstGeom prst="rect">
            <a:avLst/>
          </a:prstGeom>
          <a:ln>
            <a:solidFill>
              <a:srgbClr val="00B050"/>
            </a:solidFill>
          </a:ln>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8616" y="1834495"/>
            <a:ext cx="2270940" cy="2180883"/>
          </a:xfrm>
          <a:prstGeom prst="rect">
            <a:avLst/>
          </a:prstGeom>
          <a:ln>
            <a:solidFill>
              <a:srgbClr val="00B050"/>
            </a:solidFill>
          </a:ln>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3734" y="4541743"/>
            <a:ext cx="2475238" cy="2001256"/>
          </a:xfrm>
          <a:prstGeom prst="rect">
            <a:avLst/>
          </a:prstGeom>
          <a:ln>
            <a:solidFill>
              <a:srgbClr val="00B050"/>
            </a:solidFill>
          </a:ln>
        </p:spPr>
      </p:pic>
      <p:sp>
        <p:nvSpPr>
          <p:cNvPr id="2" name="TextBox 1"/>
          <p:cNvSpPr txBox="1"/>
          <p:nvPr/>
        </p:nvSpPr>
        <p:spPr>
          <a:xfrm>
            <a:off x="2800421" y="389083"/>
            <a:ext cx="6097656" cy="368300"/>
          </a:xfrm>
          <a:prstGeom prst="rect">
            <a:avLst/>
          </a:prstGeom>
          <a:noFill/>
        </p:spPr>
        <p:txBody>
          <a:bodyPr wrap="square">
            <a:spAutoFit/>
          </a:bodyPr>
          <a:lstStyle/>
          <a:p>
            <a:pPr algn="ctr"/>
            <a:r>
              <a:rPr lang="en-US" sz="1800" b="1" i="0" dirty="0">
                <a:solidFill>
                  <a:srgbClr val="002060"/>
                </a:solidFill>
                <a:effectLst/>
                <a:latin typeface="Times New Roman" panose="02020603050405020304" pitchFamily="18" charset="0"/>
                <a:cs typeface="Times New Roman" panose="02020603050405020304" pitchFamily="18" charset="0"/>
              </a:rPr>
              <a:t>БИРЖИЙН ГАРЫН АВЛАГА证券交易所手册</a:t>
            </a:r>
            <a:endParaRPr lang="en-US" sz="1800" b="1" i="0" dirty="0">
              <a:solidFill>
                <a:srgbClr val="002060"/>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95552" y="250826"/>
            <a:ext cx="6097656"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НООЛУУРЫН САЛБАРЫН ХӨРӨНГӨ</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 ОРУУЛАЛТ腰果产业</a:t>
            </a:r>
            <a:r>
              <a:rPr lang="en-US" sz="1800" b="1" i="0" dirty="0">
                <a:solidFill>
                  <a:srgbClr val="002060"/>
                </a:solidFill>
                <a:effectLst/>
                <a:latin typeface="Times New Roman" panose="02020603050405020304" pitchFamily="18" charset="0"/>
                <a:cs typeface="Times New Roman" panose="02020603050405020304" pitchFamily="18" charset="0"/>
              </a:rPr>
              <a:t>投资</a:t>
            </a:r>
            <a:endParaRPr lang="en-US" sz="1800" b="1" i="0" dirty="0">
              <a:solidFill>
                <a:srgbClr val="002060"/>
              </a:solidFill>
              <a:effectLst/>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nvGraphicFramePr>
        <p:xfrm>
          <a:off x="4104862" y="1313384"/>
          <a:ext cx="7504320" cy="5365712"/>
        </p:xfrm>
        <a:graphic>
          <a:graphicData uri="http://schemas.openxmlformats.org/drawingml/2006/table">
            <a:tbl>
              <a:tblPr/>
              <a:tblGrid>
                <a:gridCol w="639800"/>
                <a:gridCol w="2625845"/>
                <a:gridCol w="2172654"/>
                <a:gridCol w="973029"/>
                <a:gridCol w="1092992"/>
              </a:tblGrid>
              <a:tr h="1287047">
                <a:tc>
                  <a:txBody>
                    <a:bodyPr/>
                    <a:lstStyle/>
                    <a:p>
                      <a:pPr algn="ctr" fontAlgn="ctr"/>
                      <a:r>
                        <a:rPr lang="en-US" sz="1400" b="1" i="0" u="none" strike="noStrike" dirty="0">
                          <a:solidFill>
                            <a:srgbClr val="000000"/>
                          </a:solidFill>
                          <a:effectLst/>
                          <a:latin typeface="Times New Roman" panose="02020603050405020304" pitchFamily="18" charset="0"/>
                        </a:rPr>
                        <a:t>Огноо</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dirty="0">
                          <a:solidFill>
                            <a:srgbClr val="000000"/>
                          </a:solidFill>
                          <a:effectLst/>
                          <a:latin typeface="Times New Roman" panose="02020603050405020304" pitchFamily="18" charset="0"/>
                        </a:rPr>
                        <a:t>Эрхзүйн үндэслэл</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a:solidFill>
                            <a:srgbClr val="000000"/>
                          </a:solidFill>
                          <a:effectLst/>
                          <a:latin typeface="Times New Roman" panose="02020603050405020304" pitchFamily="18" charset="0"/>
                        </a:rPr>
                        <a:t>Зориулалт</a:t>
                      </a:r>
                      <a:endParaRPr lang="en-US" sz="14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a:solidFill>
                            <a:srgbClr val="000000"/>
                          </a:solidFill>
                          <a:effectLst/>
                          <a:latin typeface="Times New Roman" panose="02020603050405020304" pitchFamily="18" charset="0"/>
                        </a:rPr>
                        <a:t>Аж ахуйн</a:t>
                      </a:r>
                      <a:br>
                        <a:rPr lang="en-US" sz="1400" b="1" i="0" u="none" strike="noStrike">
                          <a:solidFill>
                            <a:srgbClr val="000000"/>
                          </a:solidFill>
                          <a:effectLst/>
                          <a:latin typeface="Times New Roman" panose="02020603050405020304" pitchFamily="18" charset="0"/>
                        </a:rPr>
                      </a:br>
                      <a:r>
                        <a:rPr lang="en-US" sz="1400" b="1" i="0" u="none" strike="noStrike">
                          <a:solidFill>
                            <a:srgbClr val="000000"/>
                          </a:solidFill>
                          <a:effectLst/>
                          <a:latin typeface="Times New Roman" panose="02020603050405020304" pitchFamily="18" charset="0"/>
                        </a:rPr>
                        <a:t> нэгжийн тоо</a:t>
                      </a:r>
                      <a:endParaRPr lang="en-US" sz="14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a:solidFill>
                            <a:srgbClr val="000000"/>
                          </a:solidFill>
                          <a:effectLst/>
                          <a:latin typeface="Times New Roman" panose="02020603050405020304" pitchFamily="18" charset="0"/>
                        </a:rPr>
                        <a:t>Зээлийн хэмжээ</a:t>
                      </a:r>
                      <a:br>
                        <a:rPr lang="en-US" sz="1400" b="1" i="0" u="none" strike="noStrike">
                          <a:solidFill>
                            <a:srgbClr val="000000"/>
                          </a:solidFill>
                          <a:effectLst/>
                          <a:latin typeface="Times New Roman" panose="02020603050405020304" pitchFamily="18" charset="0"/>
                        </a:rPr>
                      </a:br>
                      <a:r>
                        <a:rPr lang="en-US" sz="1400" b="1" i="0" u="none" strike="noStrike">
                          <a:solidFill>
                            <a:srgbClr val="000000"/>
                          </a:solidFill>
                          <a:effectLst/>
                          <a:latin typeface="Times New Roman" panose="02020603050405020304" pitchFamily="18" charset="0"/>
                        </a:rPr>
                        <a:t>тэрбум төгрөг</a:t>
                      </a:r>
                      <a:endParaRPr lang="en-US" sz="14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r>
              <a:tr h="453185">
                <a:tc>
                  <a:txBody>
                    <a:bodyPr/>
                    <a:lstStyle/>
                    <a:p>
                      <a:pPr algn="ctr" fontAlgn="ctr"/>
                      <a:r>
                        <a:rPr lang="en-US" sz="1400" b="0" i="0" u="none" strike="noStrike">
                          <a:solidFill>
                            <a:srgbClr val="000000"/>
                          </a:solidFill>
                          <a:effectLst/>
                          <a:latin typeface="Times New Roman" panose="02020603050405020304" pitchFamily="18" charset="0"/>
                        </a:rPr>
                        <a:t>2011</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Засгийн газрын 221, 368 тоот </a:t>
                      </a:r>
                      <a:r>
                        <a:rPr lang="en-US" sz="1400" b="0" i="0" u="none" strike="noStrike" dirty="0">
                          <a:solidFill>
                            <a:srgbClr val="000000"/>
                          </a:solidFill>
                          <a:effectLst/>
                          <a:latin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endParaRPr>
                    </a:p>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тогтоол</a:t>
                      </a:r>
                      <a:endParaRPr lang="ru-RU"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Ажлын байр нэмэгдүүлэх</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37</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98.6</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2013</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Засгийн газрын 126, 165 тоот </a:t>
                      </a:r>
                      <a:endParaRPr lang="en-US" sz="1400" b="0" i="0" u="none" strike="noStrike" dirty="0">
                        <a:solidFill>
                          <a:srgbClr val="000000"/>
                        </a:solidFill>
                        <a:effectLst/>
                        <a:latin typeface="Times New Roman" panose="02020603050405020304" pitchFamily="18" charset="0"/>
                      </a:endParaRPr>
                    </a:p>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тогтоол</a:t>
                      </a:r>
                      <a:endParaRPr lang="ru-RU"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Техник, технологиинй </a:t>
                      </a:r>
                      <a:endParaRPr lang="en-US" sz="1400" b="0" i="0" u="none" strike="noStrike" dirty="0">
                        <a:solidFill>
                          <a:srgbClr val="000000"/>
                        </a:solidFill>
                        <a:effectLst/>
                        <a:latin typeface="Times New Roman" panose="02020603050405020304" pitchFamily="18" charset="0"/>
                      </a:endParaRPr>
                    </a:p>
                    <a:p>
                      <a:pPr algn="l" fontAlgn="ctr"/>
                      <a:r>
                        <a:rPr lang="en-US" sz="1400" b="0" i="0" u="none" strike="noStrike" dirty="0">
                          <a:solidFill>
                            <a:srgbClr val="000000"/>
                          </a:solidFill>
                          <a:effectLst/>
                          <a:latin typeface="Times New Roman" panose="02020603050405020304" pitchFamily="18" charset="0"/>
                        </a:rPr>
                        <a:t>  шинэчлэл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44</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95.3</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2014</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Засгийн газрын 125 тоот тогтоол</a:t>
                      </a:r>
                      <a:endParaRPr lang="ru-RU"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7</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29.3</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2015</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Засгийн газрын 149 тоот тогтоол</a:t>
                      </a:r>
                      <a:endParaRPr lang="ru-RU"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8</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56.1</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2017</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Ноолуурын эргэлтийн хөрөнгийг </a:t>
                      </a:r>
                      <a:endParaRPr lang="en-US" sz="1400" b="0" i="0" u="none" strike="noStrike" dirty="0">
                        <a:solidFill>
                          <a:srgbClr val="000000"/>
                        </a:solidFill>
                        <a:effectLst/>
                        <a:latin typeface="Times New Roman" panose="02020603050405020304" pitchFamily="18" charset="0"/>
                      </a:endParaRPr>
                    </a:p>
                    <a:p>
                      <a:pPr algn="l" fontAlgn="ctr"/>
                      <a:r>
                        <a:rPr lang="en-US" sz="1400" b="0" i="0" u="none" strike="noStrike" dirty="0">
                          <a:solidFill>
                            <a:srgbClr val="000000"/>
                          </a:solidFill>
                          <a:effectLst/>
                          <a:latin typeface="Times New Roman" panose="02020603050405020304" pitchFamily="18" charset="0"/>
                        </a:rPr>
                        <a:t>  дэмжих</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9</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67.1</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2018</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Ноолуур хөтөлбөр</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20</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194.4</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2019</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Ноолуур хөтөлбөр</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14</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82.1</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a:txBody>
                    <a:bodyPr/>
                    <a:lstStyle/>
                    <a:p>
                      <a:pPr algn="ctr" fontAlgn="ctr"/>
                      <a:r>
                        <a:rPr lang="en-US" sz="1400" b="0" i="0" u="none" strike="noStrike">
                          <a:solidFill>
                            <a:srgbClr val="000000"/>
                          </a:solidFill>
                          <a:effectLst/>
                          <a:latin typeface="Times New Roman" panose="02020603050405020304" pitchFamily="18" charset="0"/>
                        </a:rPr>
                        <a:t>2020</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Засгийн газрын 101 тоот тогтоол</a:t>
                      </a:r>
                      <a:endParaRPr lang="ru-RU"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Times New Roman" panose="02020603050405020304" pitchFamily="18" charset="0"/>
                        </a:rPr>
                        <a:t>  Эргэлтийн хөрөнгийн зээл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New Roman" panose="02020603050405020304" pitchFamily="18" charset="0"/>
                        </a:rPr>
                        <a:t> </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New Roman" panose="02020603050405020304" pitchFamily="18" charset="0"/>
                        </a:rPr>
                        <a:t>124.6</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3185">
                <a:tc gridSpan="3">
                  <a:txBody>
                    <a:bodyPr/>
                    <a:lstStyle/>
                    <a:p>
                      <a:pPr algn="ctr" fontAlgn="ctr"/>
                      <a:r>
                        <a:rPr lang="en-US" sz="1400" b="1" i="0" u="none" strike="noStrike" dirty="0">
                          <a:solidFill>
                            <a:srgbClr val="000000"/>
                          </a:solidFill>
                          <a:effectLst/>
                          <a:latin typeface="Times New Roman" panose="02020603050405020304" pitchFamily="18" charset="0"/>
                        </a:rPr>
                        <a:t>НИЙТ ДҮН</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hMerge="1">
                  <a:tcPr/>
                </a:tc>
                <a:tc hMerge="1">
                  <a:tcPr/>
                </a:tc>
                <a:tc>
                  <a:txBody>
                    <a:bodyPr/>
                    <a:lstStyle/>
                    <a:p>
                      <a:pPr algn="ctr" fontAlgn="ctr"/>
                      <a:r>
                        <a:rPr lang="en-US" sz="1400" b="1" i="0" u="none" strike="noStrike">
                          <a:solidFill>
                            <a:srgbClr val="000000"/>
                          </a:solidFill>
                          <a:effectLst/>
                          <a:latin typeface="Times New Roman" panose="02020603050405020304" pitchFamily="18" charset="0"/>
                        </a:rPr>
                        <a:t> </a:t>
                      </a:r>
                      <a:endParaRPr lang="en-US" sz="14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c>
                  <a:txBody>
                    <a:bodyPr/>
                    <a:lstStyle/>
                    <a:p>
                      <a:pPr algn="ctr" fontAlgn="ctr"/>
                      <a:r>
                        <a:rPr lang="en-US" sz="1400" b="1" i="0" u="none" strike="noStrike" dirty="0">
                          <a:solidFill>
                            <a:srgbClr val="000000"/>
                          </a:solidFill>
                          <a:effectLst/>
                          <a:latin typeface="Times New Roman" panose="02020603050405020304" pitchFamily="18" charset="0"/>
                        </a:rPr>
                        <a:t>747.5</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8CCE4"/>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95552" y="250826"/>
            <a:ext cx="6097656"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 ҮЙЛДВЭРЛЭЛИЙН ХҮЧИН ЧАДАЛ АШИГЛАЛТ羊绒制造的产能利用率</a:t>
            </a:r>
            <a:endParaRPr lang="en-US" b="1"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Chart 5"/>
          <p:cNvGraphicFramePr/>
          <p:nvPr/>
        </p:nvGraphicFramePr>
        <p:xfrm>
          <a:off x="520148" y="1490558"/>
          <a:ext cx="5741504" cy="3232455"/>
        </p:xfrm>
        <a:graphic>
          <a:graphicData uri="http://schemas.openxmlformats.org/drawingml/2006/chart">
            <c:chart xmlns:c="http://schemas.openxmlformats.org/drawingml/2006/chart" xmlns:r="http://schemas.openxmlformats.org/officeDocument/2006/relationships" r:id="rId1"/>
          </a:graphicData>
        </a:graphic>
      </p:graphicFrame>
      <p:sp>
        <p:nvSpPr>
          <p:cNvPr id="8" name="TextBox 7"/>
          <p:cNvSpPr txBox="1"/>
          <p:nvPr/>
        </p:nvSpPr>
        <p:spPr>
          <a:xfrm>
            <a:off x="6094344" y="4928819"/>
            <a:ext cx="6097656" cy="248851"/>
          </a:xfrm>
          <a:prstGeom prst="rect">
            <a:avLst/>
          </a:prstGeom>
          <a:noFill/>
        </p:spPr>
        <p:txBody>
          <a:bodyPr wrap="square">
            <a:spAutoFit/>
          </a:bodyPr>
          <a:lstStyle/>
          <a:p>
            <a:pPr marL="0" marR="0" algn="r">
              <a:lnSpc>
                <a:spcPct val="107000"/>
              </a:lnSpc>
              <a:spcBef>
                <a:spcPts val="0"/>
              </a:spcBef>
              <a:spcAft>
                <a:spcPts val="800"/>
              </a:spcAft>
            </a:pPr>
            <a:r>
              <a:rPr lang="en-US" sz="1000" kern="100" dirty="0">
                <a:effectLst/>
                <a:latin typeface="Times New Roman" panose="02020603050405020304" pitchFamily="18" charset="0"/>
                <a:ea typeface="Calibri" panose="020F0502020204030204" pitchFamily="34" charset="0"/>
                <a:cs typeface="Times New Roman" panose="02020603050405020304" pitchFamily="18" charset="0"/>
              </a:rPr>
              <a:t>Эх сурвалж: ХХААХҮЯ, Хөнгөн үйлдвэийн бодлогын хэрэгжилтийг зохицуулах газар, 2021</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Chart 8"/>
          <p:cNvGraphicFramePr/>
          <p:nvPr/>
        </p:nvGraphicFramePr>
        <p:xfrm>
          <a:off x="6520070" y="1490558"/>
          <a:ext cx="5151782" cy="323245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95552" y="250826"/>
            <a:ext cx="6097656" cy="36830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НООЛУУРЫН ЭКСПОРТ羊绒出口</a:t>
            </a:r>
            <a:endParaRPr lang="en-US" b="1"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Chart 5"/>
          <p:cNvGraphicFramePr/>
          <p:nvPr/>
        </p:nvGraphicFramePr>
        <p:xfrm>
          <a:off x="573881" y="2620803"/>
          <a:ext cx="5346529"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Table 10"/>
          <p:cNvGraphicFramePr>
            <a:graphicFrameLocks noGrp="1"/>
          </p:cNvGraphicFramePr>
          <p:nvPr/>
        </p:nvGraphicFramePr>
        <p:xfrm>
          <a:off x="516834" y="1241495"/>
          <a:ext cx="11429456" cy="1173713"/>
        </p:xfrm>
        <a:graphic>
          <a:graphicData uri="http://schemas.openxmlformats.org/drawingml/2006/table">
            <a:tbl>
              <a:tblPr/>
              <a:tblGrid>
                <a:gridCol w="887592"/>
                <a:gridCol w="764695"/>
                <a:gridCol w="887592"/>
                <a:gridCol w="751039"/>
                <a:gridCol w="887592"/>
                <a:gridCol w="751039"/>
                <a:gridCol w="887592"/>
                <a:gridCol w="819316"/>
                <a:gridCol w="887592"/>
                <a:gridCol w="737385"/>
                <a:gridCol w="805660"/>
                <a:gridCol w="737385"/>
                <a:gridCol w="737385"/>
                <a:gridCol w="887592"/>
              </a:tblGrid>
              <a:tr h="299417">
                <a:tc gridSpan="2">
                  <a:txBody>
                    <a:bodyPr/>
                    <a:lstStyle/>
                    <a:p>
                      <a:pPr algn="ctr" fontAlgn="ctr"/>
                      <a:r>
                        <a:rPr lang="en-US" sz="1100" b="1" i="0" u="none" strike="noStrike">
                          <a:solidFill>
                            <a:srgbClr val="000000"/>
                          </a:solidFill>
                          <a:effectLst/>
                          <a:latin typeface="Times New Roman" panose="02020603050405020304" pitchFamily="18" charset="0"/>
                        </a:rPr>
                        <a:t>2015</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2016</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2017</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2018</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2019</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2020</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1100" b="1" i="0" u="none" strike="noStrike">
                          <a:solidFill>
                            <a:srgbClr val="000000"/>
                          </a:solidFill>
                          <a:effectLst/>
                          <a:latin typeface="Times New Roman" panose="02020603050405020304" pitchFamily="18" charset="0"/>
                        </a:rPr>
                        <a:t>2021</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cPr/>
                </a:tc>
              </a:tr>
              <a:tr h="574879">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Тоо</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 хэмжээ</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effectLst/>
                          <a:latin typeface="Times New Roman" panose="02020603050405020304" pitchFamily="18" charset="0"/>
                        </a:rPr>
                        <a:t>Үнийн </a:t>
                      </a:r>
                      <a:br>
                        <a:rPr lang="en-US" sz="1100" b="1" i="0" u="none" strike="noStrike">
                          <a:solidFill>
                            <a:srgbClr val="000000"/>
                          </a:solidFill>
                          <a:effectLst/>
                          <a:latin typeface="Times New Roman" panose="02020603050405020304" pitchFamily="18" charset="0"/>
                        </a:rPr>
                      </a:br>
                      <a:r>
                        <a:rPr lang="en-US" sz="1100" b="1" i="0" u="none" strike="noStrike">
                          <a:solidFill>
                            <a:srgbClr val="000000"/>
                          </a:solidFill>
                          <a:effectLst/>
                          <a:latin typeface="Times New Roman" panose="02020603050405020304" pitchFamily="18" charset="0"/>
                        </a:rPr>
                        <a:t>дүн</a:t>
                      </a:r>
                      <a:endParaRPr lang="en-US" sz="1100" b="1"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299417">
                <a:tc>
                  <a:txBody>
                    <a:bodyPr/>
                    <a:lstStyle/>
                    <a:p>
                      <a:pPr algn="ctr" fontAlgn="ctr"/>
                      <a:r>
                        <a:rPr lang="en-US" sz="1100" b="0" i="0" u="none" strike="noStrike">
                          <a:solidFill>
                            <a:srgbClr val="000000"/>
                          </a:solidFill>
                          <a:effectLst/>
                          <a:latin typeface="Times New Roman" panose="02020603050405020304" pitchFamily="18" charset="0"/>
                        </a:rPr>
                        <a:t>4,988</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197,181</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5,413</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192,535</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5,410</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205,640</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5,287</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251,956</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5,689</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283,290</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6,340</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185,313</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New Roman" panose="02020603050405020304" pitchFamily="18" charset="0"/>
                        </a:rPr>
                        <a:t>6,027</a:t>
                      </a:r>
                      <a:endParaRPr lang="en-US" sz="1100" b="0" i="0" u="none" strike="noStrike">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New Roman" panose="02020603050405020304" pitchFamily="18" charset="0"/>
                        </a:rPr>
                        <a:t>253,646</a:t>
                      </a:r>
                      <a:endParaRPr lang="en-US" sz="1100" b="0" i="0" u="none" strike="noStrike" dirty="0">
                        <a:solidFill>
                          <a:srgbClr val="000000"/>
                        </a:solidFill>
                        <a:effectLst/>
                        <a:latin typeface="Times New Roman" panose="02020603050405020304" pitchFamily="18" charset="0"/>
                      </a:endParaRPr>
                    </a:p>
                  </a:txBody>
                  <a:tcPr marL="7538" marR="7538" marT="7538"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7" y="1"/>
            <a:ext cx="1798314" cy="1035898"/>
          </a:xfrm>
          <a:prstGeom prst="rect">
            <a:avLst/>
          </a:prstGeom>
        </p:spPr>
      </p:pic>
      <p:graphicFrame>
        <p:nvGraphicFramePr>
          <p:cNvPr id="13" name="Chart 12"/>
          <p:cNvGraphicFramePr/>
          <p:nvPr/>
        </p:nvGraphicFramePr>
        <p:xfrm>
          <a:off x="6271591" y="2620803"/>
          <a:ext cx="5516289"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9841" y="141413"/>
            <a:ext cx="764518" cy="763953"/>
          </a:xfrm>
          <a:prstGeom prst="rect">
            <a:avLst/>
          </a:prstGeom>
        </p:spPr>
      </p:pic>
      <p:cxnSp>
        <p:nvCxnSpPr>
          <p:cNvPr id="5" name="Straight Connector 4"/>
          <p:cNvCxnSpPr/>
          <p:nvPr/>
        </p:nvCxnSpPr>
        <p:spPr>
          <a:xfrm>
            <a:off x="96415" y="1035899"/>
            <a:ext cx="11849877" cy="0"/>
          </a:xfrm>
          <a:prstGeom prst="line">
            <a:avLst/>
          </a:prstGeom>
          <a:ln w="44450" cmpd="thickThin">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95552" y="250826"/>
            <a:ext cx="6097656" cy="645160"/>
          </a:xfrm>
          <a:prstGeom prst="rect">
            <a:avLst/>
          </a:prstGeom>
          <a:noFill/>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САМНАСАН НООЛУУРЫН </a:t>
            </a:r>
            <a:endParaRPr lang="en-US"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ЭКСПОРТ精梳羊绒</a:t>
            </a:r>
            <a:r>
              <a:rPr lang="en-US" sz="1800" b="1" i="0" dirty="0">
                <a:solidFill>
                  <a:srgbClr val="002060"/>
                </a:solidFill>
                <a:effectLst/>
                <a:latin typeface="Times New Roman" panose="02020603050405020304" pitchFamily="18" charset="0"/>
                <a:cs typeface="Times New Roman" panose="02020603050405020304" pitchFamily="18" charset="0"/>
              </a:rPr>
              <a:t>出口</a:t>
            </a:r>
            <a:endParaRPr lang="en-US" sz="1800" b="1" i="0" dirty="0">
              <a:solidFill>
                <a:srgbClr val="002060"/>
              </a:solidFill>
              <a:effectLst/>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custDataLst>
              <p:tags r:id="rId2"/>
            </p:custDataLst>
          </p:nvPr>
        </p:nvGraphicFramePr>
        <p:xfrm>
          <a:off x="3400244" y="1451641"/>
          <a:ext cx="8546048" cy="5028669"/>
        </p:xfrm>
        <a:graphic>
          <a:graphicData uri="http://schemas.openxmlformats.org/drawingml/2006/table">
            <a:tbl>
              <a:tblPr/>
              <a:tblGrid>
                <a:gridCol w="902855"/>
                <a:gridCol w="566530"/>
                <a:gridCol w="758196"/>
                <a:gridCol w="653161"/>
                <a:gridCol w="919249"/>
                <a:gridCol w="631255"/>
                <a:gridCol w="941155"/>
                <a:gridCol w="649106"/>
                <a:gridCol w="988821"/>
                <a:gridCol w="680953"/>
                <a:gridCol w="854767"/>
              </a:tblGrid>
              <a:tr h="272115">
                <a:tc rowSpan="2">
                  <a:txBody>
                    <a:bodyPr/>
                    <a:lstStyle/>
                    <a:p>
                      <a:pPr algn="ctr" fontAlgn="ctr"/>
                      <a:r>
                        <a:rPr lang="en-US" sz="1100" b="1" i="0" u="none" strike="noStrike">
                          <a:solidFill>
                            <a:srgbClr val="000000"/>
                          </a:solidFill>
                          <a:effectLst/>
                          <a:latin typeface="Times New Roman" panose="02020603050405020304" pitchFamily="18" charset="0"/>
                        </a:rPr>
                        <a:t>Улс</a:t>
                      </a:r>
                      <a:endParaRPr lang="en-US" sz="11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gridSpan="2">
                  <a:txBody>
                    <a:bodyPr/>
                    <a:lstStyle/>
                    <a:p>
                      <a:pPr algn="ctr" fontAlgn="ctr"/>
                      <a:r>
                        <a:rPr lang="en-US" sz="1000" b="1" i="0" u="none" strike="noStrike">
                          <a:solidFill>
                            <a:srgbClr val="000000"/>
                          </a:solidFill>
                          <a:effectLst/>
                          <a:latin typeface="Times New Roman" panose="02020603050405020304" pitchFamily="18" charset="0"/>
                        </a:rPr>
                        <a:t>2017</a:t>
                      </a:r>
                      <a:endParaRPr lang="en-US"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2">
                  <a:txBody>
                    <a:bodyPr/>
                    <a:lstStyle/>
                    <a:p>
                      <a:pPr algn="ctr" fontAlgn="ctr"/>
                      <a:r>
                        <a:rPr lang="en-US" sz="1000" b="1" i="0" u="none" strike="noStrike">
                          <a:solidFill>
                            <a:srgbClr val="000000"/>
                          </a:solidFill>
                          <a:effectLst/>
                          <a:latin typeface="Times New Roman" panose="02020603050405020304" pitchFamily="18" charset="0"/>
                        </a:rPr>
                        <a:t>2018</a:t>
                      </a:r>
                      <a:endParaRPr lang="en-US"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2">
                  <a:txBody>
                    <a:bodyPr/>
                    <a:lstStyle/>
                    <a:p>
                      <a:pPr algn="ctr" fontAlgn="ctr"/>
                      <a:r>
                        <a:rPr lang="en-US" sz="1000" b="1" i="0" u="none" strike="noStrike">
                          <a:solidFill>
                            <a:srgbClr val="000000"/>
                          </a:solidFill>
                          <a:effectLst/>
                          <a:latin typeface="Times New Roman" panose="02020603050405020304" pitchFamily="18" charset="0"/>
                        </a:rPr>
                        <a:t>2019</a:t>
                      </a:r>
                      <a:endParaRPr lang="en-US"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2">
                  <a:txBody>
                    <a:bodyPr/>
                    <a:lstStyle/>
                    <a:p>
                      <a:pPr algn="ctr" fontAlgn="ctr"/>
                      <a:r>
                        <a:rPr lang="en-US" sz="1000" b="1" i="0" u="none" strike="noStrike">
                          <a:solidFill>
                            <a:srgbClr val="000000"/>
                          </a:solidFill>
                          <a:effectLst/>
                          <a:latin typeface="Times New Roman" panose="02020603050405020304" pitchFamily="18" charset="0"/>
                        </a:rPr>
                        <a:t>2020</a:t>
                      </a:r>
                      <a:endParaRPr lang="en-US"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c gridSpan="2">
                  <a:txBody>
                    <a:bodyPr/>
                    <a:lstStyle/>
                    <a:p>
                      <a:pPr algn="ctr" fontAlgn="ctr"/>
                      <a:r>
                        <a:rPr lang="en-US" sz="1000" b="1" i="0" u="none" strike="noStrike">
                          <a:solidFill>
                            <a:srgbClr val="000000"/>
                          </a:solidFill>
                          <a:effectLst/>
                          <a:latin typeface="Times New Roman" panose="02020603050405020304" pitchFamily="18" charset="0"/>
                        </a:rPr>
                        <a:t>2021</a:t>
                      </a:r>
                      <a:endParaRPr lang="en-US"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hMerge="1">
                  <a:tcPr/>
                </a:tc>
              </a:tr>
              <a:tr h="740151">
                <a:tc vMerge="1">
                  <a:tcPr/>
                </a:tc>
                <a:tc>
                  <a:txBody>
                    <a:bodyPr/>
                    <a:lstStyle/>
                    <a:p>
                      <a:pPr algn="ctr" fontAlgn="ctr"/>
                      <a:r>
                        <a:rPr lang="en-US" sz="1000" b="1" i="0" u="none" strike="noStrike" dirty="0">
                          <a:solidFill>
                            <a:srgbClr val="000000"/>
                          </a:solidFill>
                          <a:effectLst/>
                          <a:latin typeface="Times New Roman" panose="02020603050405020304" pitchFamily="18" charset="0"/>
                        </a:rPr>
                        <a:t>Тоо</a:t>
                      </a:r>
                      <a:endParaRPr lang="en-US" sz="1000" b="1" i="0" u="none" strike="noStrike" dirty="0">
                        <a:solidFill>
                          <a:srgbClr val="000000"/>
                        </a:solidFill>
                        <a:effectLst/>
                        <a:latin typeface="Times New Roman" panose="02020603050405020304" pitchFamily="18" charset="0"/>
                      </a:endParaRPr>
                    </a:p>
                    <a:p>
                      <a:pPr algn="ctr" fontAlgn="ctr"/>
                      <a:r>
                        <a:rPr lang="en-US" sz="1000" b="1" i="0" u="none" strike="noStrike" dirty="0">
                          <a:solidFill>
                            <a:srgbClr val="000000"/>
                          </a:solidFill>
                          <a:effectLst/>
                          <a:latin typeface="Times New Roman" panose="02020603050405020304" pitchFamily="18" charset="0"/>
                        </a:rPr>
                        <a:t> хэмжээ</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/тн/</a:t>
                      </a:r>
                      <a:endParaRPr lang="en-US" sz="10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ru-RU" sz="1000" b="1" i="0" u="none" strike="noStrike">
                          <a:solidFill>
                            <a:srgbClr val="000000"/>
                          </a:solidFill>
                          <a:effectLst/>
                          <a:latin typeface="Times New Roman" panose="02020603050405020304" pitchFamily="18" charset="0"/>
                        </a:rPr>
                        <a:t>Үнийн дүн </a:t>
                      </a:r>
                      <a:br>
                        <a:rPr lang="ru-RU" sz="1000" b="1" i="0" u="none" strike="noStrike">
                          <a:solidFill>
                            <a:srgbClr val="000000"/>
                          </a:solidFill>
                          <a:effectLst/>
                          <a:latin typeface="Times New Roman" panose="02020603050405020304" pitchFamily="18" charset="0"/>
                        </a:rPr>
                      </a:br>
                      <a:r>
                        <a:rPr lang="ru-RU" sz="1000" b="1" i="0" u="none" strike="noStrike">
                          <a:solidFill>
                            <a:srgbClr val="000000"/>
                          </a:solidFill>
                          <a:effectLst/>
                          <a:latin typeface="Times New Roman" panose="02020603050405020304" pitchFamily="18" charset="0"/>
                        </a:rPr>
                        <a:t>/мян.ам доллар/</a:t>
                      </a:r>
                      <a:endParaRPr lang="ru-RU"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000" b="1" i="0" u="none" strike="noStrike" dirty="0">
                          <a:solidFill>
                            <a:srgbClr val="000000"/>
                          </a:solidFill>
                          <a:effectLst/>
                          <a:latin typeface="Times New Roman" panose="02020603050405020304" pitchFamily="18" charset="0"/>
                        </a:rPr>
                        <a:t>Тоо</a:t>
                      </a:r>
                      <a:endParaRPr lang="en-US" sz="1000" b="1" i="0" u="none" strike="noStrike" dirty="0">
                        <a:solidFill>
                          <a:srgbClr val="000000"/>
                        </a:solidFill>
                        <a:effectLst/>
                        <a:latin typeface="Times New Roman" panose="02020603050405020304" pitchFamily="18" charset="0"/>
                      </a:endParaRPr>
                    </a:p>
                    <a:p>
                      <a:pPr algn="ctr" fontAlgn="ctr"/>
                      <a:r>
                        <a:rPr lang="en-US" sz="1000" b="1" i="0" u="none" strike="noStrike" dirty="0">
                          <a:solidFill>
                            <a:srgbClr val="000000"/>
                          </a:solidFill>
                          <a:effectLst/>
                          <a:latin typeface="Times New Roman" panose="02020603050405020304" pitchFamily="18" charset="0"/>
                        </a:rPr>
                        <a:t> хэмжээ</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/тн/</a:t>
                      </a:r>
                      <a:endParaRPr lang="en-US" sz="10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ru-RU" sz="1000" b="1" i="0" u="none" strike="noStrike">
                          <a:solidFill>
                            <a:srgbClr val="000000"/>
                          </a:solidFill>
                          <a:effectLst/>
                          <a:latin typeface="Times New Roman" panose="02020603050405020304" pitchFamily="18" charset="0"/>
                        </a:rPr>
                        <a:t>Үнийн дүн </a:t>
                      </a:r>
                      <a:br>
                        <a:rPr lang="ru-RU" sz="1000" b="1" i="0" u="none" strike="noStrike">
                          <a:solidFill>
                            <a:srgbClr val="000000"/>
                          </a:solidFill>
                          <a:effectLst/>
                          <a:latin typeface="Times New Roman" panose="02020603050405020304" pitchFamily="18" charset="0"/>
                        </a:rPr>
                      </a:br>
                      <a:r>
                        <a:rPr lang="ru-RU" sz="1000" b="1" i="0" u="none" strike="noStrike">
                          <a:solidFill>
                            <a:srgbClr val="000000"/>
                          </a:solidFill>
                          <a:effectLst/>
                          <a:latin typeface="Times New Roman" panose="02020603050405020304" pitchFamily="18" charset="0"/>
                        </a:rPr>
                        <a:t>/мян.ам доллар/</a:t>
                      </a:r>
                      <a:endParaRPr lang="ru-RU"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000" b="1" i="0" u="none" strike="noStrike" dirty="0">
                          <a:solidFill>
                            <a:srgbClr val="000000"/>
                          </a:solidFill>
                          <a:effectLst/>
                          <a:latin typeface="Times New Roman" panose="02020603050405020304" pitchFamily="18" charset="0"/>
                        </a:rPr>
                        <a:t>Тоо </a:t>
                      </a:r>
                      <a:endParaRPr lang="en-US" sz="1000" b="1" i="0" u="none" strike="noStrike" dirty="0">
                        <a:solidFill>
                          <a:srgbClr val="000000"/>
                        </a:solidFill>
                        <a:effectLst/>
                        <a:latin typeface="Times New Roman" panose="02020603050405020304" pitchFamily="18" charset="0"/>
                      </a:endParaRPr>
                    </a:p>
                    <a:p>
                      <a:pPr algn="ctr" fontAlgn="ctr"/>
                      <a:r>
                        <a:rPr lang="en-US" sz="1000" b="1" i="0" u="none" strike="noStrike" dirty="0">
                          <a:solidFill>
                            <a:srgbClr val="000000"/>
                          </a:solidFill>
                          <a:effectLst/>
                          <a:latin typeface="Times New Roman" panose="02020603050405020304" pitchFamily="18" charset="0"/>
                        </a:rPr>
                        <a:t>хэмжээ</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/тн/</a:t>
                      </a:r>
                      <a:endParaRPr lang="en-US" sz="10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ru-RU" sz="1000" b="1" i="0" u="none" strike="noStrike">
                          <a:solidFill>
                            <a:srgbClr val="000000"/>
                          </a:solidFill>
                          <a:effectLst/>
                          <a:latin typeface="Times New Roman" panose="02020603050405020304" pitchFamily="18" charset="0"/>
                        </a:rPr>
                        <a:t>Үнийн дүн </a:t>
                      </a:r>
                      <a:br>
                        <a:rPr lang="ru-RU" sz="1000" b="1" i="0" u="none" strike="noStrike">
                          <a:solidFill>
                            <a:srgbClr val="000000"/>
                          </a:solidFill>
                          <a:effectLst/>
                          <a:latin typeface="Times New Roman" panose="02020603050405020304" pitchFamily="18" charset="0"/>
                        </a:rPr>
                      </a:br>
                      <a:r>
                        <a:rPr lang="ru-RU" sz="1000" b="1" i="0" u="none" strike="noStrike">
                          <a:solidFill>
                            <a:srgbClr val="000000"/>
                          </a:solidFill>
                          <a:effectLst/>
                          <a:latin typeface="Times New Roman" panose="02020603050405020304" pitchFamily="18" charset="0"/>
                        </a:rPr>
                        <a:t>/мян.ам доллар/</a:t>
                      </a:r>
                      <a:endParaRPr lang="ru-RU"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000" b="1" i="0" u="none" strike="noStrike" dirty="0">
                          <a:solidFill>
                            <a:srgbClr val="000000"/>
                          </a:solidFill>
                          <a:effectLst/>
                          <a:latin typeface="Times New Roman" panose="02020603050405020304" pitchFamily="18" charset="0"/>
                        </a:rPr>
                        <a:t>Тоо </a:t>
                      </a:r>
                      <a:endParaRPr lang="en-US" sz="1000" b="1" i="0" u="none" strike="noStrike" dirty="0">
                        <a:solidFill>
                          <a:srgbClr val="000000"/>
                        </a:solidFill>
                        <a:effectLst/>
                        <a:latin typeface="Times New Roman" panose="02020603050405020304" pitchFamily="18" charset="0"/>
                      </a:endParaRPr>
                    </a:p>
                    <a:p>
                      <a:pPr algn="ctr" fontAlgn="ctr"/>
                      <a:r>
                        <a:rPr lang="en-US" sz="1000" b="1" i="0" u="none" strike="noStrike" dirty="0">
                          <a:solidFill>
                            <a:srgbClr val="000000"/>
                          </a:solidFill>
                          <a:effectLst/>
                          <a:latin typeface="Times New Roman" panose="02020603050405020304" pitchFamily="18" charset="0"/>
                        </a:rPr>
                        <a:t>хэмжээ</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/тн/</a:t>
                      </a:r>
                      <a:endParaRPr lang="en-US" sz="10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ru-RU" sz="1000" b="1" i="0" u="none" strike="noStrike">
                          <a:solidFill>
                            <a:srgbClr val="000000"/>
                          </a:solidFill>
                          <a:effectLst/>
                          <a:latin typeface="Times New Roman" panose="02020603050405020304" pitchFamily="18" charset="0"/>
                        </a:rPr>
                        <a:t>Үнийн дүн </a:t>
                      </a:r>
                      <a:br>
                        <a:rPr lang="ru-RU" sz="1000" b="1" i="0" u="none" strike="noStrike">
                          <a:solidFill>
                            <a:srgbClr val="000000"/>
                          </a:solidFill>
                          <a:effectLst/>
                          <a:latin typeface="Times New Roman" panose="02020603050405020304" pitchFamily="18" charset="0"/>
                        </a:rPr>
                      </a:br>
                      <a:r>
                        <a:rPr lang="ru-RU" sz="1000" b="1" i="0" u="none" strike="noStrike">
                          <a:solidFill>
                            <a:srgbClr val="000000"/>
                          </a:solidFill>
                          <a:effectLst/>
                          <a:latin typeface="Times New Roman" panose="02020603050405020304" pitchFamily="18" charset="0"/>
                        </a:rPr>
                        <a:t>/мян.ам доллар/</a:t>
                      </a:r>
                      <a:endParaRPr lang="ru-RU"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en-US" sz="1000" b="1" i="0" u="none" strike="noStrike" dirty="0">
                          <a:solidFill>
                            <a:srgbClr val="000000"/>
                          </a:solidFill>
                          <a:effectLst/>
                          <a:latin typeface="Times New Roman" panose="02020603050405020304" pitchFamily="18" charset="0"/>
                        </a:rPr>
                        <a:t>Тоо</a:t>
                      </a:r>
                      <a:endParaRPr lang="en-US" sz="1000" b="1" i="0" u="none" strike="noStrike" dirty="0">
                        <a:solidFill>
                          <a:srgbClr val="000000"/>
                        </a:solidFill>
                        <a:effectLst/>
                        <a:latin typeface="Times New Roman" panose="02020603050405020304" pitchFamily="18" charset="0"/>
                      </a:endParaRPr>
                    </a:p>
                    <a:p>
                      <a:pPr algn="ctr" fontAlgn="ctr"/>
                      <a:r>
                        <a:rPr lang="en-US" sz="1000" b="1" i="0" u="none" strike="noStrike" dirty="0">
                          <a:solidFill>
                            <a:srgbClr val="000000"/>
                          </a:solidFill>
                          <a:effectLst/>
                          <a:latin typeface="Times New Roman" panose="02020603050405020304" pitchFamily="18" charset="0"/>
                        </a:rPr>
                        <a:t> хэмжээ</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/тн/</a:t>
                      </a:r>
                      <a:endParaRPr lang="en-US" sz="10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c>
                  <a:txBody>
                    <a:bodyPr/>
                    <a:lstStyle/>
                    <a:p>
                      <a:pPr algn="ctr" fontAlgn="ctr"/>
                      <a:r>
                        <a:rPr lang="ru-RU" sz="1000" b="1" i="0" u="none" strike="noStrike">
                          <a:solidFill>
                            <a:srgbClr val="000000"/>
                          </a:solidFill>
                          <a:effectLst/>
                          <a:latin typeface="Times New Roman" panose="02020603050405020304" pitchFamily="18" charset="0"/>
                        </a:rPr>
                        <a:t>Үнийн дүн </a:t>
                      </a:r>
                      <a:br>
                        <a:rPr lang="ru-RU" sz="1000" b="1" i="0" u="none" strike="noStrike">
                          <a:solidFill>
                            <a:srgbClr val="000000"/>
                          </a:solidFill>
                          <a:effectLst/>
                          <a:latin typeface="Times New Roman" panose="02020603050405020304" pitchFamily="18" charset="0"/>
                        </a:rPr>
                      </a:br>
                      <a:r>
                        <a:rPr lang="ru-RU" sz="1000" b="1" i="0" u="none" strike="noStrike">
                          <a:solidFill>
                            <a:srgbClr val="000000"/>
                          </a:solidFill>
                          <a:effectLst/>
                          <a:latin typeface="Times New Roman" panose="02020603050405020304" pitchFamily="18" charset="0"/>
                        </a:rPr>
                        <a:t>/мян.ам доллар/</a:t>
                      </a:r>
                      <a:endParaRPr lang="ru-RU" sz="1000" b="1"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5D9F1"/>
                    </a:solidFill>
                  </a:tcPr>
                </a:tc>
              </a:tr>
              <a:tr h="446267">
                <a:tc>
                  <a:txBody>
                    <a:bodyPr/>
                    <a:lstStyle/>
                    <a:p>
                      <a:pPr algn="ctr" fontAlgn="ctr"/>
                      <a:r>
                        <a:rPr lang="en-US" sz="1400" b="1" i="0" u="none" strike="noStrike" dirty="0">
                          <a:solidFill>
                            <a:srgbClr val="000000"/>
                          </a:solidFill>
                          <a:effectLst/>
                          <a:latin typeface="Times New Roman" panose="02020603050405020304" pitchFamily="18" charset="0"/>
                        </a:rPr>
                        <a:t>Нийт</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581.1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3</a:t>
                      </a:r>
                      <a:r>
                        <a:rPr lang="en-US" sz="1400" b="1" i="0" u="none" strike="noStrike" dirty="0">
                          <a:solidFill>
                            <a:srgbClr val="000000"/>
                          </a:solidFill>
                          <a:effectLst/>
                          <a:latin typeface="Times New Roman" panose="02020603050405020304" pitchFamily="18" charset="0"/>
                        </a:rPr>
                        <a:t>8,522.0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630.2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54,944.2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507.2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45,318.5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260.0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16,876.8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424.0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effectLst/>
                          <a:latin typeface="Times New Roman" panose="02020603050405020304" pitchFamily="18" charset="0"/>
                        </a:rPr>
                        <a:t>39,923.0 </a:t>
                      </a:r>
                      <a:endParaRPr lang="en-US" sz="1400" b="1"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dirty="0">
                          <a:solidFill>
                            <a:srgbClr val="000000"/>
                          </a:solidFill>
                          <a:effectLst/>
                          <a:latin typeface="Times New Roman" panose="02020603050405020304" pitchFamily="18" charset="0"/>
                        </a:rPr>
                        <a:t>БНХАУ</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122.4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25.0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2,110.4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237.1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26.8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868.5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Итали</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507.5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33</a:t>
                      </a:r>
                      <a:r>
                        <a:rPr lang="en-US" sz="1400" b="0" i="0" u="none" strike="noStrike" dirty="0">
                          <a:solidFill>
                            <a:srgbClr val="000000"/>
                          </a:solidFill>
                          <a:effectLst/>
                          <a:latin typeface="Times New Roman" panose="02020603050405020304" pitchFamily="18" charset="0"/>
                        </a:rPr>
                        <a:t>,773.4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522.6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46,656.9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422.0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38,542.9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210.4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13,629.1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296.8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29,290.2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Их Британи</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28.7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a:t>
                      </a:r>
                      <a:r>
                        <a:rPr lang="en-US" sz="1400" b="0" i="0" u="none" strike="noStrike" dirty="0">
                          <a:solidFill>
                            <a:srgbClr val="000000"/>
                          </a:solidFill>
                          <a:effectLst/>
                          <a:latin typeface="Times New Roman" panose="02020603050405020304" pitchFamily="18" charset="0"/>
                        </a:rPr>
                        <a:t>,178.4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50.5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a:t>
                      </a:r>
                      <a:r>
                        <a:rPr lang="en-US" sz="1400" b="0" i="0" u="none" strike="noStrike" dirty="0">
                          <a:solidFill>
                            <a:srgbClr val="000000"/>
                          </a:solidFill>
                          <a:effectLst/>
                          <a:latin typeface="Times New Roman" panose="02020603050405020304" pitchFamily="18" charset="0"/>
                        </a:rPr>
                        <a:t>,807.1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45.3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4,472.3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16.8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1,126.0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61.0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5,986.9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ХБНГУ</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28.8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1,384.4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23.1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536.1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19.5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584.6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13.9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589.7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18.1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1,458.0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Швейцарь</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145.3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Энэтхэг</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11.8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881.2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7.4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720.3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5.1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491.6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6.1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472.5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1.6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168.0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Япон</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77.7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96.5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0.3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29.1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131.6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267">
                <a:tc>
                  <a:txBody>
                    <a:bodyPr/>
                    <a:lstStyle/>
                    <a:p>
                      <a:pPr algn="ctr" fontAlgn="ctr"/>
                      <a:r>
                        <a:rPr lang="en-US" sz="1400" b="0" i="0" u="none" strike="noStrike">
                          <a:solidFill>
                            <a:srgbClr val="000000"/>
                          </a:solidFill>
                          <a:effectLst/>
                          <a:latin typeface="Times New Roman" panose="02020603050405020304" pitchFamily="18" charset="0"/>
                        </a:rPr>
                        <a:t>Бусад</a:t>
                      </a:r>
                      <a:endParaRPr lang="en-US" sz="1400" b="0" i="0" u="none" strike="noStrike">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1.4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104.5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0.2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17.0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10.1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960.9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12.8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1,059.5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17.1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000000"/>
                          </a:solidFill>
                          <a:effectLst/>
                          <a:latin typeface="Times New Roman" panose="02020603050405020304" pitchFamily="18" charset="0"/>
                        </a:rPr>
                        <a:t>1,874.5 </a:t>
                      </a:r>
                      <a:endParaRPr lang="en-US" sz="1400" b="0" i="0" u="none" strike="noStrike" dirty="0">
                        <a:solidFill>
                          <a:srgbClr val="000000"/>
                        </a:solidFill>
                        <a:effectLst/>
                        <a:latin typeface="Times New Roman" panose="02020603050405020304" pitchFamily="18" charset="0"/>
                      </a:endParaRPr>
                    </a:p>
                  </a:txBody>
                  <a:tcPr marL="7620" marR="7620" marT="762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bl>
          </a:graphicData>
        </a:graphic>
      </p:graphicFrame>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40" y="1448119"/>
            <a:ext cx="2840985" cy="1527907"/>
          </a:xfrm>
          <a:prstGeom prst="rect">
            <a:avLst/>
          </a:prstGeom>
          <a:ln>
            <a:solidFill>
              <a:schemeClr val="accent1"/>
            </a:solidFill>
          </a:ln>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840" y="3135539"/>
            <a:ext cx="2840985" cy="1527908"/>
          </a:xfrm>
          <a:prstGeom prst="rect">
            <a:avLst/>
          </a:prstGeom>
          <a:ln>
            <a:solidFill>
              <a:schemeClr val="accent1"/>
            </a:solidFill>
          </a:ln>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841" y="4822960"/>
            <a:ext cx="2840985" cy="1657350"/>
          </a:xfrm>
          <a:prstGeom prst="rect">
            <a:avLst/>
          </a:prstGeom>
        </p:spPr>
      </p:pic>
    </p:spTree>
  </p:cSld>
  <p:clrMapOvr>
    <a:masterClrMapping/>
  </p:clrMapOvr>
</p:sld>
</file>

<file path=ppt/tags/tag1.xml><?xml version="1.0" encoding="utf-8"?>
<p:tagLst xmlns:p="http://schemas.openxmlformats.org/presentationml/2006/main">
  <p:tag name="KSO_WM_UNIT_TABLE_BEAUTIFY" val="smartTable{34682776-6bd7-4c23-9ce3-d6eb225d0185}"/>
</p:tagLst>
</file>

<file path=ppt/tags/tag2.xml><?xml version="1.0" encoding="utf-8"?>
<p:tagLst xmlns:p="http://schemas.openxmlformats.org/presentationml/2006/main">
  <p:tag name="KSO_WM_UNIT_TABLE_BEAUTIFY" val="smartTable{9f34967f-0ea6-484c-8428-44167b4555e3}"/>
</p:tagLst>
</file>

<file path=ppt/tags/tag3.xml><?xml version="1.0" encoding="utf-8"?>
<p:tagLst xmlns:p="http://schemas.openxmlformats.org/presentationml/2006/main">
  <p:tag name="KSO_WM_UNIT_TABLE_BEAUTIFY" val="smartTable{c2aab7d5-bdfa-4e1f-94dc-2c304cf661dd}"/>
</p:tagLst>
</file>

<file path=ppt/tags/tag4.xml><?xml version="1.0" encoding="utf-8"?>
<p:tagLst xmlns:p="http://schemas.openxmlformats.org/presentationml/2006/main">
  <p:tag name="KSO_WM_UNIT_TABLE_BEAUTIFY" val="smartTable{69f7afd7-ef96-4e05-8f3f-39c974b9073b}"/>
</p:tagLst>
</file>

<file path=ppt/tags/tag5.xml><?xml version="1.0" encoding="utf-8"?>
<p:tagLst xmlns:p="http://schemas.openxmlformats.org/presentationml/2006/main">
  <p:tag name="KSO_WM_UNIT_TABLE_BEAUTIFY" val="smartTable{794e9209-c1f1-4caf-ae2e-120a91ab3a87}"/>
</p:tagLst>
</file>

<file path=ppt/tags/tag6.xml><?xml version="1.0" encoding="utf-8"?>
<p:tagLst xmlns:p="http://schemas.openxmlformats.org/presentationml/2006/main">
  <p:tag name="KSO_WM_UNIT_TABLE_BEAUTIFY" val="smartTable{e3719d4c-3a37-4b2a-bcd9-f72c1f7b8c14}"/>
</p:tagLst>
</file>

<file path=ppt/tags/tag7.xml><?xml version="1.0" encoding="utf-8"?>
<p:tagLst xmlns:p="http://schemas.openxmlformats.org/presentationml/2006/main">
  <p:tag name="KSO_WM_UNIT_TABLE_BEAUTIFY" val="smartTable{6459b609-c101-4843-aa99-1e4a565de4e1}"/>
</p:tagLst>
</file>

<file path=ppt/tags/tag8.xml><?xml version="1.0" encoding="utf-8"?>
<p:tagLst xmlns:p="http://schemas.openxmlformats.org/presentationml/2006/main">
  <p:tag name="KSO_WM_UNIT_TABLE_BEAUTIFY" val="smartTable{f3105af6-f877-4489-9440-5c5eae128783}"/>
</p:tagLst>
</file>

<file path=ppt/tags/tag9.xml><?xml version="1.0" encoding="utf-8"?>
<p:tagLst xmlns:p="http://schemas.openxmlformats.org/presentationml/2006/main">
  <p:tag name="KSO_WM_UNIT_TABLE_BEAUTIFY" val="smartTable{798c929b-5e7a-4db4-8f66-5330e6cfe172}"/>
</p:tagLst>
</file>

<file path=ppt/tags/tag10.xml><?xml version="1.0" encoding="utf-8"?>
<p:tagLst xmlns:p="http://schemas.openxmlformats.org/presentationml/2006/main">
  <p:tag name="KSO_WM_UNIT_TABLE_BEAUTIFY" val="smartTable{5ed52cd4-4711-45a4-bd68-3077e4527e1a}"/>
</p:tagLst>
</file>

<file path=ppt/tags/tag11.xml><?xml version="1.0" encoding="utf-8"?>
<p:tagLst xmlns:p="http://schemas.openxmlformats.org/presentationml/2006/main">
  <p:tag name="KSO_WM_UNIT_TABLE_BEAUTIFY" val="smartTable{e715be27-8fdc-4d0f-a283-5882d9eb4616}"/>
</p:tagLst>
</file>

<file path=ppt/tags/tag12.xml><?xml version="1.0" encoding="utf-8"?>
<p:tagLst xmlns:p="http://schemas.openxmlformats.org/presentationml/2006/main">
  <p:tag name="KSO_WM_UNIT_TABLE_BEAUTIFY" val="smartTable{18f28385-46c3-4c97-8d81-27d3824f351c}"/>
</p:tagLst>
</file>

<file path=ppt/tags/tag13.xml><?xml version="1.0" encoding="utf-8"?>
<p:tagLst xmlns:p="http://schemas.openxmlformats.org/presentationml/2006/main">
  <p:tag name="KSO_WM_UNIT_TABLE_BEAUTIFY" val="smartTable{9ee697d0-a73c-4a66-9c08-5d1271430dbf}"/>
</p:tagLst>
</file>

<file path=ppt/tags/tag14.xml><?xml version="1.0" encoding="utf-8"?>
<p:tagLst xmlns:p="http://schemas.openxmlformats.org/presentationml/2006/main">
  <p:tag name="KSO_WM_UNIT_TABLE_BEAUTIFY" val="smartTable{cb7721a8-d562-469d-bc12-e777411eb5a1}"/>
</p:tagLst>
</file>

<file path=ppt/tags/tag15.xml><?xml version="1.0" encoding="utf-8"?>
<p:tagLst xmlns:p="http://schemas.openxmlformats.org/presentationml/2006/main">
  <p:tag name="KSO_WPP_MARK_KEY" val="1ee6db9a-7423-4f9d-9ac3-3d44f139bd8f"/>
  <p:tag name="COMMONDATA" val="eyJoZGlkIjoiZDQ4NDcxNGVjNWUwNDliMDEzMDM0MmU4ZTRiMTgzYmUifQ=="/>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 2013 - 2022</Template>
  <TotalTime>0</TotalTime>
  <Words>15548</Words>
  <Application>WPS 演示</Application>
  <PresentationFormat>Widescreen</PresentationFormat>
  <Paragraphs>2868</Paragraphs>
  <Slides>31</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31</vt:i4>
      </vt:variant>
    </vt:vector>
  </HeadingPairs>
  <TitlesOfParts>
    <vt:vector size="41" baseType="lpstr">
      <vt:lpstr>Arial</vt:lpstr>
      <vt:lpstr>宋体</vt:lpstr>
      <vt:lpstr>Wingdings</vt:lpstr>
      <vt:lpstr>Times New Roman</vt:lpstr>
      <vt:lpstr>Calibri</vt:lpstr>
      <vt:lpstr>微软雅黑</vt:lpstr>
      <vt:lpstr>Arial Unicode MS</vt:lpstr>
      <vt:lpstr>Calibri Light</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pc_user</dc:creator>
  <cp:lastModifiedBy>朝勒门</cp:lastModifiedBy>
  <cp:revision>46</cp:revision>
  <dcterms:created xsi:type="dcterms:W3CDTF">2023-04-10T09:06:00Z</dcterms:created>
  <dcterms:modified xsi:type="dcterms:W3CDTF">2023-05-11T03:32:31Z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9E8A70D3536D41CE9090CF500DB36A01_13</vt:lpwstr>
  </property>
  <property fmtid="{D5CDD505-2E9C-101B-9397-08002B2CF9AE}" pid="3" name="KSOProductBuildVer">
    <vt:lpwstr>2052-11.1.0.14309</vt:lpwstr>
  </property>
</Properties>
</file>