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3"/>
  </p:sldMasterIdLst>
  <p:notesMasterIdLst>
    <p:notesMasterId r:id="rId22"/>
  </p:notesMasterIdLst>
  <p:sldIdLst>
    <p:sldId id="256" r:id="rId4"/>
    <p:sldId id="320" r:id="rId5"/>
    <p:sldId id="299" r:id="rId6"/>
    <p:sldId id="300" r:id="rId7"/>
    <p:sldId id="284" r:id="rId8"/>
    <p:sldId id="307" r:id="rId9"/>
    <p:sldId id="285" r:id="rId10"/>
    <p:sldId id="287" r:id="rId11"/>
    <p:sldId id="305" r:id="rId12"/>
    <p:sldId id="292" r:id="rId13"/>
    <p:sldId id="303" r:id="rId14"/>
    <p:sldId id="304" r:id="rId15"/>
    <p:sldId id="293" r:id="rId16"/>
    <p:sldId id="294" r:id="rId17"/>
    <p:sldId id="321" r:id="rId18"/>
    <p:sldId id="296" r:id="rId19"/>
    <p:sldId id="322" r:id="rId20"/>
    <p:sldId id="324" r:id="rId21"/>
  </p:sldIdLst>
  <p:sldSz cx="9144000" cy="6858000" type="screen4x3"/>
  <p:notesSz cx="6858000" cy="9144000"/>
  <p:custDataLst>
    <p:tags r:id="rId26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  <a:srgbClr val="FFCC66"/>
    <a:srgbClr val="DCEF95"/>
    <a:srgbClr val="9933FF"/>
    <a:srgbClr val="9900CC"/>
    <a:srgbClr val="FF0000"/>
    <a:srgbClr val="3D8F95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110"/>
    <p:restoredTop sz="94710"/>
  </p:normalViewPr>
  <p:slideViewPr>
    <p:cSldViewPr showGuides="1">
      <p:cViewPr varScale="1">
        <p:scale>
          <a:sx n="84" d="100"/>
          <a:sy n="84" d="100"/>
        </p:scale>
        <p:origin x="-84" y="-78"/>
      </p:cViewPr>
      <p:guideLst>
        <p:guide orient="horz" pos="1056"/>
        <p:guide pos="106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6" Type="http://schemas.openxmlformats.org/officeDocument/2006/relationships/tags" Target="tags/tag3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 b="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="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460" name="Rectangle 4"/>
          <p:cNvSpPr>
            <a:spLocks noRo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12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第二级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第三级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第四级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第五级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 b="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hangingPunct="1">
              <a:buNone/>
            </a:pPr>
            <a:fld id="{9A0DB2DC-4C9A-4742-B13C-FB6460FD3503}" type="slidenum">
              <a:rPr lang="en-US" altLang="zh-CN" sz="1200" b="0" dirty="0"/>
            </a:fld>
            <a:endParaRPr lang="en-US" altLang="zh-CN" sz="1200" b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1.jpeg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0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5" Type="http://schemas.openxmlformats.org/officeDocument/2006/relationships/theme" Target="../theme/theme2.xml"/><Relationship Id="rId14" Type="http://schemas.openxmlformats.org/officeDocument/2006/relationships/image" Target="../media/image1.jpeg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 b="0"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 b="0"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 b="0"/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 b="0"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 b="0"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 b="0"/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.png"/><Relationship Id="rId3" Type="http://schemas.openxmlformats.org/officeDocument/2006/relationships/tags" Target="../tags/tag1.xml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image" Target="../media/image5.png"/><Relationship Id="rId7" Type="http://schemas.openxmlformats.org/officeDocument/2006/relationships/image" Target="../media/image14.jpeg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5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5.png"/><Relationship Id="rId2" Type="http://schemas.openxmlformats.org/officeDocument/2006/relationships/tags" Target="../tags/tag2.xm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5.png"/><Relationship Id="rId2" Type="http://schemas.openxmlformats.org/officeDocument/2006/relationships/image" Target="../media/image23.png"/><Relationship Id="rId1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5.xml"/><Relationship Id="rId3" Type="http://schemas.openxmlformats.org/officeDocument/2006/relationships/image" Target="../media/image5.png"/><Relationship Id="rId2" Type="http://schemas.openxmlformats.org/officeDocument/2006/relationships/image" Target="../media/image24.jpe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6.jpeg"/><Relationship Id="rId3" Type="http://schemas.openxmlformats.org/officeDocument/2006/relationships/image" Target="../media/image25.jpe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image" Target="../media/image5.png"/><Relationship Id="rId2" Type="http://schemas.openxmlformats.org/officeDocument/2006/relationships/image" Target="../media/image27.jpeg"/><Relationship Id="rId1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050" name="Text Box 7"/>
          <p:cNvSpPr txBox="1"/>
          <p:nvPr/>
        </p:nvSpPr>
        <p:spPr>
          <a:xfrm>
            <a:off x="1403350" y="1412875"/>
            <a:ext cx="5903913" cy="10064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6000" dirty="0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熔化和凝固</a:t>
            </a:r>
            <a:endParaRPr lang="zh-CN" altLang="en-US" sz="6000" dirty="0">
              <a:solidFill>
                <a:schemeClr val="tx2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2051" name="TextBox 3"/>
          <p:cNvSpPr txBox="1"/>
          <p:nvPr/>
        </p:nvSpPr>
        <p:spPr>
          <a:xfrm>
            <a:off x="161925" y="376238"/>
            <a:ext cx="7069138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000" dirty="0">
                <a:solidFill>
                  <a:srgbClr val="111111"/>
                </a:solidFill>
                <a:latin typeface="宋体" panose="02010600030101010101" pitchFamily="2" charset="-122"/>
              </a:rPr>
              <a:t>义务教育教科书  物理  </a:t>
            </a:r>
            <a:r>
              <a:rPr lang="zh-CN" altLang="en-US" sz="2000" dirty="0">
                <a:solidFill>
                  <a:srgbClr val="111111"/>
                </a:solidFill>
                <a:latin typeface="宋体" panose="02010600030101010101" pitchFamily="2" charset="-122"/>
              </a:rPr>
              <a:t>九年级  上册</a:t>
            </a:r>
            <a:endParaRPr lang="zh-CN" altLang="en-US" sz="2000" dirty="0">
              <a:solidFill>
                <a:srgbClr val="111111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棉线提冰（盐降低熔点）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854710"/>
            <a:ext cx="9144000" cy="51479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6866" name="Rectangle 2" descr="花束"/>
          <p:cNvSpPr>
            <a:spLocks noChangeArrowheads="1"/>
          </p:cNvSpPr>
          <p:nvPr/>
        </p:nvSpPr>
        <p:spPr bwMode="auto">
          <a:xfrm>
            <a:off x="682625" y="346075"/>
            <a:ext cx="7777163" cy="779463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outerShdw dist="563972" dir="14049741" sx="125000" sy="125000" algn="tl" rotWithShape="0">
              <a:schemeClr val="bg2">
                <a:alpha val="80000"/>
              </a:schemeClr>
            </a:outerShdw>
          </a:effec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一、</a:t>
            </a:r>
            <a:r>
              <a:rPr kumimoji="0" lang="zh-CN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物质的三种状态及变化</a:t>
            </a:r>
            <a:endParaRPr kumimoji="0" lang="zh-CN" altLang="en-US" sz="3600" b="1" i="0" u="none" strike="noStrike" kern="1200" cap="none" spc="0" normalizeH="0" baseline="0" noProof="0" smtClean="0">
              <a:ln>
                <a:noFill/>
              </a:ln>
              <a:solidFill>
                <a:srgbClr val="0066CC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867" name="Rectangle 3" descr="花束"/>
          <p:cNvSpPr>
            <a:spLocks noChangeArrowheads="1"/>
          </p:cNvSpPr>
          <p:nvPr/>
        </p:nvSpPr>
        <p:spPr bwMode="auto">
          <a:xfrm>
            <a:off x="1187450" y="5086350"/>
            <a:ext cx="6553200" cy="519113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outerShdw dist="563972" dir="14049741" sx="125000" sy="125000" algn="tl" rotWithShape="0">
              <a:schemeClr val="bg2">
                <a:alpha val="80000"/>
              </a:schemeClr>
            </a:outerShdw>
          </a:effec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固态          液态          气态</a:t>
            </a:r>
            <a:endParaRPr kumimoji="0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869" name="Line 5"/>
          <p:cNvSpPr/>
          <p:nvPr/>
        </p:nvSpPr>
        <p:spPr>
          <a:xfrm>
            <a:off x="2266950" y="5302250"/>
            <a:ext cx="1223963" cy="0"/>
          </a:xfrm>
          <a:prstGeom prst="line">
            <a:avLst/>
          </a:prstGeom>
          <a:ln w="28575" cap="flat" cmpd="sng">
            <a:solidFill>
              <a:srgbClr val="3D8F95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36871" name="Line 7"/>
          <p:cNvSpPr/>
          <p:nvPr/>
        </p:nvSpPr>
        <p:spPr>
          <a:xfrm flipH="1">
            <a:off x="2193925" y="5518150"/>
            <a:ext cx="1223963" cy="0"/>
          </a:xfrm>
          <a:prstGeom prst="line">
            <a:avLst/>
          </a:prstGeom>
          <a:ln w="28575" cap="flat" cmpd="sng">
            <a:solidFill>
              <a:srgbClr val="3D8F95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36874" name="Rectangle 10" descr="花束"/>
          <p:cNvSpPr>
            <a:spLocks noChangeArrowheads="1"/>
          </p:cNvSpPr>
          <p:nvPr/>
        </p:nvSpPr>
        <p:spPr bwMode="auto">
          <a:xfrm>
            <a:off x="611188" y="1776413"/>
            <a:ext cx="7777163" cy="1158875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outerShdw dist="563972" dir="14049741" sx="125000" sy="125000" algn="tl" rotWithShape="0">
              <a:schemeClr val="bg2">
                <a:alpha val="80000"/>
              </a:schemeClr>
            </a:outerShdw>
          </a:effectLst>
        </p:spPr>
        <p:txBody>
          <a:bodyPr>
            <a:spAutoFit/>
          </a:bodyPr>
          <a:lstStyle/>
          <a:p>
            <a:pPr marL="533400" marR="0" lvl="0" indent="-53340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　　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1</a:t>
            </a: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．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物质有三态：固态、液态、气态。 </a:t>
            </a:r>
            <a:endParaRPr kumimoji="0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533400" marR="0" lvl="0" indent="-53340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875" name="Line 11"/>
          <p:cNvSpPr/>
          <p:nvPr/>
        </p:nvSpPr>
        <p:spPr>
          <a:xfrm>
            <a:off x="4859338" y="5302250"/>
            <a:ext cx="1223962" cy="0"/>
          </a:xfrm>
          <a:prstGeom prst="line">
            <a:avLst/>
          </a:prstGeom>
          <a:ln w="28575" cap="flat" cmpd="sng">
            <a:solidFill>
              <a:srgbClr val="3D8F95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36876" name="Line 12"/>
          <p:cNvSpPr/>
          <p:nvPr/>
        </p:nvSpPr>
        <p:spPr>
          <a:xfrm flipH="1">
            <a:off x="4859338" y="5518150"/>
            <a:ext cx="1223962" cy="0"/>
          </a:xfrm>
          <a:prstGeom prst="line">
            <a:avLst/>
          </a:prstGeom>
          <a:ln w="28575" cap="flat" cmpd="sng">
            <a:solidFill>
              <a:srgbClr val="3D8F95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36879" name="AutoShape 15"/>
          <p:cNvSpPr/>
          <p:nvPr/>
        </p:nvSpPr>
        <p:spPr>
          <a:xfrm rot="5400000">
            <a:off x="3994150" y="2422525"/>
            <a:ext cx="431800" cy="4895850"/>
          </a:xfrm>
          <a:prstGeom prst="leftBracket">
            <a:avLst>
              <a:gd name="adj" fmla="val 65037"/>
            </a:avLst>
          </a:prstGeom>
          <a:noFill/>
          <a:ln w="28575" cap="flat" cmpd="sng">
            <a:solidFill>
              <a:srgbClr val="3D8F95"/>
            </a:solidFill>
            <a:prstDash val="solid"/>
            <a:headEnd type="stealth" w="lg" len="lg"/>
            <a:tailEnd type="none" w="med" len="lg"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6880" name="AutoShape 16"/>
          <p:cNvSpPr/>
          <p:nvPr/>
        </p:nvSpPr>
        <p:spPr>
          <a:xfrm rot="5400000" flipH="1" flipV="1">
            <a:off x="3995738" y="3429000"/>
            <a:ext cx="430212" cy="4895850"/>
          </a:xfrm>
          <a:prstGeom prst="leftBracket">
            <a:avLst>
              <a:gd name="adj" fmla="val 74128"/>
            </a:avLst>
          </a:prstGeom>
          <a:noFill/>
          <a:ln w="28575" cap="flat" cmpd="sng">
            <a:solidFill>
              <a:srgbClr val="3D8F95"/>
            </a:solidFill>
            <a:prstDash val="solid"/>
            <a:headEnd type="stealth" w="lg" len="lg"/>
            <a:tailEnd type="none" w="med" len="lg"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6881" name="Rectangle 17"/>
          <p:cNvSpPr/>
          <p:nvPr/>
        </p:nvSpPr>
        <p:spPr>
          <a:xfrm>
            <a:off x="682625" y="2909888"/>
            <a:ext cx="7488238" cy="1158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25000"/>
              </a:lnSpc>
            </a:pPr>
            <a:r>
              <a:rPr lang="zh-CN" altLang="en-US" sz="2800" dirty="0">
                <a:solidFill>
                  <a:schemeClr val="tx2"/>
                </a:solidFill>
                <a:latin typeface="宋体" panose="02010600030101010101" pitchFamily="2" charset="-122"/>
              </a:rPr>
              <a:t>　　</a:t>
            </a:r>
            <a:r>
              <a:rPr lang="en-US" altLang="zh-CN" sz="2800" dirty="0">
                <a:solidFill>
                  <a:schemeClr val="tx2"/>
                </a:solidFill>
                <a:latin typeface="宋体" panose="02010600030101010101" pitchFamily="2" charset="-122"/>
              </a:rPr>
              <a:t>2</a:t>
            </a:r>
            <a:r>
              <a:rPr lang="zh-CN" altLang="en-US" sz="2800" dirty="0">
                <a:solidFill>
                  <a:schemeClr val="tx2"/>
                </a:solidFill>
                <a:latin typeface="宋体" panose="02010600030101010101" pitchFamily="2" charset="-122"/>
              </a:rPr>
              <a:t>．物质从一种状态变成另一种状态叫做物态变化</a:t>
            </a:r>
            <a:endParaRPr lang="zh-CN" altLang="en-US" sz="2800" dirty="0">
              <a:solidFill>
                <a:schemeClr val="tx2"/>
              </a:solidFill>
              <a:latin typeface="宋体" panose="02010600030101010101" pitchFamily="2" charset="-122"/>
            </a:endParaRPr>
          </a:p>
        </p:txBody>
      </p:sp>
      <p:pic>
        <p:nvPicPr>
          <p:cNvPr id="3084" name="Picture 9" descr="E:\李燃\教师教学用书\2012人教教师用书项目\ppt\物理\图标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875" y="142875"/>
            <a:ext cx="882650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9" grpId="0" animBg="1"/>
      <p:bldP spid="36880" grpId="0" animBg="1"/>
      <p:bldP spid="3688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7892" name="Rectangle 4" descr="花束"/>
          <p:cNvSpPr>
            <a:spLocks noChangeArrowheads="1"/>
          </p:cNvSpPr>
          <p:nvPr/>
        </p:nvSpPr>
        <p:spPr bwMode="auto">
          <a:xfrm>
            <a:off x="2698750" y="1270000"/>
            <a:ext cx="1008063" cy="519113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outerShdw dist="563972" dir="14049741" sx="125000" sy="125000" algn="tl" rotWithShape="0">
              <a:schemeClr val="bg2">
                <a:alpha val="80000"/>
              </a:schemeClr>
            </a:outerShdw>
          </a:effec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熔化</a:t>
            </a:r>
            <a:endParaRPr kumimoji="0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894" name="Rectangle 6" descr="花束"/>
          <p:cNvSpPr>
            <a:spLocks noChangeArrowheads="1"/>
          </p:cNvSpPr>
          <p:nvPr/>
        </p:nvSpPr>
        <p:spPr bwMode="auto">
          <a:xfrm>
            <a:off x="2625725" y="2062163"/>
            <a:ext cx="1368425" cy="519113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outerShdw dist="563972" dir="14049741" sx="125000" sy="125000" algn="tl" rotWithShape="0">
              <a:schemeClr val="bg2">
                <a:alpha val="80000"/>
              </a:schemeClr>
            </a:outerShdw>
          </a:effec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凝固</a:t>
            </a:r>
            <a:endParaRPr kumimoji="0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898" name="Rectangle 10" descr="花束"/>
          <p:cNvSpPr>
            <a:spLocks noChangeArrowheads="1"/>
          </p:cNvSpPr>
          <p:nvPr/>
        </p:nvSpPr>
        <p:spPr bwMode="auto">
          <a:xfrm>
            <a:off x="1474788" y="1628775"/>
            <a:ext cx="6553200" cy="519113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outerShdw dist="563972" dir="14049741" sx="125000" sy="125000" algn="tl" rotWithShape="0">
              <a:schemeClr val="bg2">
                <a:alpha val="80000"/>
              </a:schemeClr>
            </a:outerShdw>
          </a:effec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固态          液态          气态</a:t>
            </a:r>
            <a:endParaRPr kumimoji="0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1" name="Line 11"/>
          <p:cNvSpPr/>
          <p:nvPr/>
        </p:nvSpPr>
        <p:spPr>
          <a:xfrm>
            <a:off x="2627313" y="1844675"/>
            <a:ext cx="1223962" cy="0"/>
          </a:xfrm>
          <a:prstGeom prst="line">
            <a:avLst/>
          </a:prstGeom>
          <a:ln w="28575" cap="flat" cmpd="sng">
            <a:solidFill>
              <a:srgbClr val="3D8F95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4102" name="Line 12"/>
          <p:cNvSpPr/>
          <p:nvPr/>
        </p:nvSpPr>
        <p:spPr>
          <a:xfrm flipH="1">
            <a:off x="2554288" y="2060575"/>
            <a:ext cx="1223962" cy="0"/>
          </a:xfrm>
          <a:prstGeom prst="line">
            <a:avLst/>
          </a:prstGeom>
          <a:ln w="28575" cap="flat" cmpd="sng">
            <a:solidFill>
              <a:srgbClr val="3D8F95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4103" name="Line 13"/>
          <p:cNvSpPr/>
          <p:nvPr/>
        </p:nvSpPr>
        <p:spPr>
          <a:xfrm>
            <a:off x="5219700" y="1844675"/>
            <a:ext cx="1223963" cy="0"/>
          </a:xfrm>
          <a:prstGeom prst="line">
            <a:avLst/>
          </a:prstGeom>
          <a:ln w="28575" cap="flat" cmpd="sng">
            <a:solidFill>
              <a:srgbClr val="3D8F95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4104" name="Line 14"/>
          <p:cNvSpPr/>
          <p:nvPr/>
        </p:nvSpPr>
        <p:spPr>
          <a:xfrm flipH="1">
            <a:off x="5219700" y="2060575"/>
            <a:ext cx="1223963" cy="0"/>
          </a:xfrm>
          <a:prstGeom prst="line">
            <a:avLst/>
          </a:prstGeom>
          <a:ln w="28575" cap="flat" cmpd="sng">
            <a:solidFill>
              <a:srgbClr val="3D8F95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4105" name="AutoShape 15"/>
          <p:cNvSpPr/>
          <p:nvPr/>
        </p:nvSpPr>
        <p:spPr>
          <a:xfrm rot="5400000">
            <a:off x="4354513" y="-1035050"/>
            <a:ext cx="431800" cy="4895850"/>
          </a:xfrm>
          <a:prstGeom prst="leftBracket">
            <a:avLst>
              <a:gd name="adj" fmla="val 65037"/>
            </a:avLst>
          </a:prstGeom>
          <a:noFill/>
          <a:ln w="28575" cap="flat" cmpd="sng">
            <a:solidFill>
              <a:srgbClr val="3D8F95"/>
            </a:solidFill>
            <a:prstDash val="solid"/>
            <a:headEnd type="stealth" w="lg" len="lg"/>
            <a:tailEnd type="none" w="med" len="lg"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4106" name="AutoShape 16"/>
          <p:cNvSpPr/>
          <p:nvPr/>
        </p:nvSpPr>
        <p:spPr>
          <a:xfrm rot="5400000" flipH="1" flipV="1">
            <a:off x="4356100" y="-26987"/>
            <a:ext cx="430213" cy="4895850"/>
          </a:xfrm>
          <a:prstGeom prst="leftBracket">
            <a:avLst>
              <a:gd name="adj" fmla="val 74128"/>
            </a:avLst>
          </a:prstGeom>
          <a:noFill/>
          <a:ln w="28575" cap="flat" cmpd="sng">
            <a:solidFill>
              <a:srgbClr val="3D8F95"/>
            </a:solidFill>
            <a:prstDash val="solid"/>
            <a:headEnd type="stealth" w="lg" len="lg"/>
            <a:tailEnd type="none" w="med" len="lg"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7905" name="Rectangle 17"/>
          <p:cNvSpPr/>
          <p:nvPr/>
        </p:nvSpPr>
        <p:spPr>
          <a:xfrm>
            <a:off x="755650" y="2587625"/>
            <a:ext cx="7561263" cy="6254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25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</a:rPr>
              <a:t>熔化和凝固现象</a:t>
            </a:r>
            <a:endParaRPr lang="zh-CN" altLang="en-US" sz="2800" dirty="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pic>
        <p:nvPicPr>
          <p:cNvPr id="37907" name="Picture 19" descr="炼钢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288" y="3644900"/>
            <a:ext cx="4608512" cy="2952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908" name="Picture 20" descr="南方雪灾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975" y="3573463"/>
            <a:ext cx="3887788" cy="30241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909" name="Picture 21" descr="熔化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5" y="3500438"/>
            <a:ext cx="4105275" cy="30241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11" name="Rectangle 27"/>
          <p:cNvSpPr/>
          <p:nvPr/>
        </p:nvSpPr>
        <p:spPr>
          <a:xfrm>
            <a:off x="539750" y="404813"/>
            <a:ext cx="4319588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800" dirty="0">
                <a:solidFill>
                  <a:schemeClr val="tx2"/>
                </a:solidFill>
                <a:latin typeface="宋体" panose="02010600030101010101" pitchFamily="2" charset="-122"/>
              </a:rPr>
              <a:t>3</a:t>
            </a:r>
            <a:r>
              <a:rPr lang="zh-CN" altLang="en-US" sz="2800" dirty="0">
                <a:solidFill>
                  <a:schemeClr val="tx2"/>
                </a:solidFill>
                <a:latin typeface="宋体" panose="02010600030101010101" pitchFamily="2" charset="-122"/>
              </a:rPr>
              <a:t>．熔化和凝固</a:t>
            </a:r>
            <a:endParaRPr lang="zh-CN" altLang="en-US" sz="2800" dirty="0">
              <a:solidFill>
                <a:schemeClr val="tx2"/>
              </a:solidFill>
              <a:latin typeface="宋体" panose="02010600030101010101" pitchFamily="2" charset="-122"/>
            </a:endParaRPr>
          </a:p>
        </p:txBody>
      </p:sp>
      <p:pic>
        <p:nvPicPr>
          <p:cNvPr id="4112" name="Picture 9" descr="E:\李燃\教师教学用书\2012人教教师用书项目\ppt\物理\图标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3875" y="142875"/>
            <a:ext cx="882650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/>
      <p:bldP spid="37894" grpId="0"/>
      <p:bldP spid="3790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5122" name="Group 13"/>
          <p:cNvGrpSpPr/>
          <p:nvPr/>
        </p:nvGrpSpPr>
        <p:grpSpPr>
          <a:xfrm>
            <a:off x="179388" y="260350"/>
            <a:ext cx="6697662" cy="5264150"/>
            <a:chOff x="476" y="436"/>
            <a:chExt cx="4400" cy="3472"/>
          </a:xfrm>
        </p:grpSpPr>
        <p:pic>
          <p:nvPicPr>
            <p:cNvPr id="5133" name="Picture 11" descr="冰钓者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6" y="436"/>
              <a:ext cx="4400" cy="3467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sp>
          <p:nvSpPr>
            <p:cNvPr id="5134" name="Text Box 12"/>
            <p:cNvSpPr txBox="1"/>
            <p:nvPr/>
          </p:nvSpPr>
          <p:spPr>
            <a:xfrm>
              <a:off x="1973" y="3566"/>
              <a:ext cx="1225" cy="34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800" dirty="0">
                  <a:latin typeface="Times New Roman" panose="02020603050405020304" pitchFamily="18" charset="0"/>
                </a:rPr>
                <a:t>河水结冰</a:t>
              </a:r>
              <a:endParaRPr lang="zh-CN" altLang="en-US" sz="2800" dirty="0">
                <a:latin typeface="Times New Roman" panose="02020603050405020304" pitchFamily="18" charset="0"/>
              </a:endParaRPr>
            </a:p>
          </p:txBody>
        </p:sp>
      </p:grpSp>
      <p:pic>
        <p:nvPicPr>
          <p:cNvPr id="21518" name="Picture 14" descr="南方雪灾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188" y="549275"/>
            <a:ext cx="6769100" cy="5105400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</p:pic>
      <p:grpSp>
        <p:nvGrpSpPr>
          <p:cNvPr id="3" name="Group 18"/>
          <p:cNvGrpSpPr/>
          <p:nvPr/>
        </p:nvGrpSpPr>
        <p:grpSpPr>
          <a:xfrm>
            <a:off x="971550" y="836613"/>
            <a:ext cx="6840538" cy="4679950"/>
            <a:chOff x="884" y="754"/>
            <a:chExt cx="4672" cy="3265"/>
          </a:xfrm>
        </p:grpSpPr>
        <p:pic>
          <p:nvPicPr>
            <p:cNvPr id="5131" name="Picture 16" descr="近观活火山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4" y="754"/>
              <a:ext cx="4672" cy="3265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sp>
          <p:nvSpPr>
            <p:cNvPr id="5132" name="Text Box 17"/>
            <p:cNvSpPr txBox="1"/>
            <p:nvPr/>
          </p:nvSpPr>
          <p:spPr>
            <a:xfrm>
              <a:off x="1383" y="1117"/>
              <a:ext cx="1360" cy="36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8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火山熔岩</a:t>
              </a:r>
              <a:endPara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</p:grpSp>
      <p:pic>
        <p:nvPicPr>
          <p:cNvPr id="21523" name="Picture 19" descr="冰山熔化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1913" y="1125538"/>
            <a:ext cx="6840537" cy="4865687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21519" name="Picture 15" descr="铝锭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3713" y="1412875"/>
            <a:ext cx="6769100" cy="4975225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</p:pic>
      <p:grpSp>
        <p:nvGrpSpPr>
          <p:cNvPr id="4" name="Group 23"/>
          <p:cNvGrpSpPr/>
          <p:nvPr/>
        </p:nvGrpSpPr>
        <p:grpSpPr>
          <a:xfrm>
            <a:off x="2195513" y="1700213"/>
            <a:ext cx="6624637" cy="4968875"/>
            <a:chOff x="1383" y="935"/>
            <a:chExt cx="4173" cy="3130"/>
          </a:xfrm>
        </p:grpSpPr>
        <p:pic>
          <p:nvPicPr>
            <p:cNvPr id="5129" name="Picture 20" descr="铸造工艺流程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83" y="935"/>
              <a:ext cx="4173" cy="3130"/>
            </a:xfrm>
            <a:prstGeom prst="rect">
              <a:avLst/>
            </a:prstGeom>
            <a:solidFill>
              <a:schemeClr val="bg1"/>
            </a:solidFill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sp>
          <p:nvSpPr>
            <p:cNvPr id="5130" name="Text Box 21"/>
            <p:cNvSpPr txBox="1"/>
            <p:nvPr/>
          </p:nvSpPr>
          <p:spPr>
            <a:xfrm>
              <a:off x="1746" y="3566"/>
              <a:ext cx="771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8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浇铸</a:t>
              </a:r>
              <a:endPara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</p:grpSp>
      <p:pic>
        <p:nvPicPr>
          <p:cNvPr id="5128" name="Picture 9" descr="E:\李燃\教师教学用书\2012人教教师用书项目\ppt\物理\图标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43875" y="142875"/>
            <a:ext cx="882650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7106" name="Rectangle 2" descr="花束"/>
          <p:cNvSpPr>
            <a:spLocks noChangeArrowheads="1"/>
          </p:cNvSpPr>
          <p:nvPr/>
        </p:nvSpPr>
        <p:spPr bwMode="auto">
          <a:xfrm>
            <a:off x="684213" y="346075"/>
            <a:ext cx="7848600" cy="779463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outerShdw dist="563972" dir="14049741" sx="125000" sy="125000" algn="tl" rotWithShape="0">
              <a:schemeClr val="bg2">
                <a:alpha val="80000"/>
              </a:schemeClr>
            </a:outerShdw>
          </a:effec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二、探究固体熔化时温度变化的规律</a:t>
            </a:r>
            <a:endParaRPr kumimoji="0" lang="zh-CN" altLang="en-US" sz="3600" b="1" i="0" u="none" strike="noStrike" kern="1200" cap="none" spc="0" normalizeH="0" baseline="0" noProof="0" smtClean="0">
              <a:ln>
                <a:noFill/>
              </a:ln>
              <a:solidFill>
                <a:srgbClr val="0066CC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47108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425" y="1268413"/>
            <a:ext cx="2327275" cy="51863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7109" name="Text Box 5"/>
          <p:cNvSpPr txBox="1"/>
          <p:nvPr/>
        </p:nvSpPr>
        <p:spPr>
          <a:xfrm>
            <a:off x="755650" y="1773238"/>
            <a:ext cx="3889375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dirty="0">
                <a:solidFill>
                  <a:schemeClr val="tx2"/>
                </a:solidFill>
                <a:latin typeface="宋体" panose="02010600030101010101" pitchFamily="2" charset="-122"/>
              </a:rPr>
              <a:t>（</a:t>
            </a:r>
            <a:r>
              <a:rPr lang="en-US" altLang="zh-CN" dirty="0">
                <a:solidFill>
                  <a:schemeClr val="tx2"/>
                </a:solidFill>
                <a:latin typeface="宋体" panose="02010600030101010101" pitchFamily="2" charset="-122"/>
              </a:rPr>
              <a:t>1</a:t>
            </a:r>
            <a:r>
              <a:rPr lang="zh-CN" altLang="en-US" dirty="0">
                <a:solidFill>
                  <a:schemeClr val="tx2"/>
                </a:solidFill>
                <a:latin typeface="宋体" panose="02010600030101010101" pitchFamily="2" charset="-122"/>
              </a:rPr>
              <a:t>）实验装置：</a:t>
            </a:r>
            <a:r>
              <a:rPr lang="zh-CN" altLang="en-US" dirty="0">
                <a:latin typeface="宋体" panose="02010600030101010101" pitchFamily="2" charset="-122"/>
              </a:rPr>
              <a:t> </a:t>
            </a:r>
            <a:endParaRPr lang="zh-CN" altLang="en-US" dirty="0">
              <a:latin typeface="宋体" panose="02010600030101010101" pitchFamily="2" charset="-122"/>
            </a:endParaRPr>
          </a:p>
        </p:txBody>
      </p:sp>
      <p:sp>
        <p:nvSpPr>
          <p:cNvPr id="47110" name="Text Box 6"/>
          <p:cNvSpPr txBox="1"/>
          <p:nvPr/>
        </p:nvSpPr>
        <p:spPr>
          <a:xfrm>
            <a:off x="755650" y="2924175"/>
            <a:ext cx="4968875" cy="1311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25000"/>
              </a:lnSpc>
            </a:pPr>
            <a:r>
              <a:rPr lang="zh-CN" altLang="en-US" dirty="0">
                <a:solidFill>
                  <a:schemeClr val="tx2"/>
                </a:solidFill>
                <a:latin typeface="宋体" panose="02010600030101010101" pitchFamily="2" charset="-122"/>
              </a:rPr>
              <a:t>（</a:t>
            </a:r>
            <a:r>
              <a:rPr lang="en-US" altLang="zh-CN" dirty="0">
                <a:solidFill>
                  <a:schemeClr val="tx2"/>
                </a:solidFill>
                <a:latin typeface="宋体" panose="02010600030101010101" pitchFamily="2" charset="-122"/>
              </a:rPr>
              <a:t>2</a:t>
            </a:r>
            <a:r>
              <a:rPr lang="zh-CN" altLang="en-US" dirty="0">
                <a:solidFill>
                  <a:schemeClr val="tx2"/>
                </a:solidFill>
                <a:latin typeface="宋体" panose="02010600030101010101" pitchFamily="2" charset="-122"/>
              </a:rPr>
              <a:t>）实验中的注意事项：</a:t>
            </a:r>
            <a:endParaRPr lang="zh-CN" altLang="en-US" dirty="0">
              <a:solidFill>
                <a:schemeClr val="tx2"/>
              </a:solidFill>
              <a:latin typeface="宋体" panose="02010600030101010101" pitchFamily="2" charset="-122"/>
            </a:endParaRPr>
          </a:p>
          <a:p>
            <a:pPr>
              <a:lnSpc>
                <a:spcPct val="125000"/>
              </a:lnSpc>
            </a:pPr>
            <a:r>
              <a:rPr lang="zh-CN" altLang="en-US" dirty="0">
                <a:solidFill>
                  <a:schemeClr val="tx2"/>
                </a:solidFill>
                <a:latin typeface="宋体" panose="02010600030101010101" pitchFamily="2" charset="-122"/>
              </a:rPr>
              <a:t>       酒精灯的使用安全</a:t>
            </a:r>
            <a:r>
              <a:rPr lang="zh-CN" altLang="en-US" dirty="0">
                <a:latin typeface="宋体" panose="02010600030101010101" pitchFamily="2" charset="-122"/>
              </a:rPr>
              <a:t> </a:t>
            </a:r>
            <a:endParaRPr lang="zh-CN" altLang="en-US" dirty="0">
              <a:latin typeface="宋体" panose="02010600030101010101" pitchFamily="2" charset="-122"/>
            </a:endParaRPr>
          </a:p>
        </p:txBody>
      </p:sp>
      <p:pic>
        <p:nvPicPr>
          <p:cNvPr id="6150" name="Picture 9" descr="E:\李燃\教师教学用书\2012人教教师用书项目\ppt\物理\图标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875" y="142875"/>
            <a:ext cx="882650" cy="7318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ext Box 5"/>
          <p:cNvSpPr txBox="1"/>
          <p:nvPr/>
        </p:nvSpPr>
        <p:spPr>
          <a:xfrm>
            <a:off x="2627630" y="2352675"/>
            <a:ext cx="327088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spcBef>
                <a:spcPct val="50000"/>
              </a:spcBef>
            </a:pP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</a:rPr>
              <a:t>自下而上放置 </a:t>
            </a:r>
            <a:endParaRPr lang="zh-CN" altLang="en-US" dirty="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9" grpId="0"/>
      <p:bldP spid="4711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170" name="Rectangle 83"/>
          <p:cNvSpPr/>
          <p:nvPr/>
        </p:nvSpPr>
        <p:spPr>
          <a:xfrm>
            <a:off x="468313" y="404813"/>
            <a:ext cx="6408737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dirty="0">
                <a:solidFill>
                  <a:srgbClr val="0066CC"/>
                </a:solidFill>
                <a:latin typeface="宋体" panose="02010600030101010101" pitchFamily="2" charset="-122"/>
              </a:rPr>
              <a:t>（</a:t>
            </a:r>
            <a:r>
              <a:rPr lang="en-US" altLang="zh-CN" sz="2800" dirty="0">
                <a:solidFill>
                  <a:srgbClr val="0066CC"/>
                </a:solidFill>
                <a:latin typeface="宋体" panose="02010600030101010101" pitchFamily="2" charset="-122"/>
              </a:rPr>
              <a:t>3</a:t>
            </a:r>
            <a:r>
              <a:rPr lang="zh-CN" altLang="en-US" sz="2800" dirty="0">
                <a:solidFill>
                  <a:srgbClr val="0066CC"/>
                </a:solidFill>
                <a:latin typeface="宋体" panose="02010600030101010101" pitchFamily="2" charset="-122"/>
              </a:rPr>
              <a:t>）海波与石蜡熔化数据表</a:t>
            </a:r>
            <a:endParaRPr lang="zh-CN" altLang="en-US" sz="2800" dirty="0">
              <a:solidFill>
                <a:srgbClr val="0066CC"/>
              </a:solidFill>
              <a:latin typeface="宋体" panose="02010600030101010101" pitchFamily="2" charset="-122"/>
            </a:endParaRPr>
          </a:p>
        </p:txBody>
      </p:sp>
      <p:grpSp>
        <p:nvGrpSpPr>
          <p:cNvPr id="7171" name="Group 94"/>
          <p:cNvGrpSpPr/>
          <p:nvPr/>
        </p:nvGrpSpPr>
        <p:grpSpPr>
          <a:xfrm>
            <a:off x="179388" y="1125538"/>
            <a:ext cx="8496300" cy="1582737"/>
            <a:chOff x="113" y="709"/>
            <a:chExt cx="5533" cy="1133"/>
          </a:xfrm>
        </p:grpSpPr>
        <p:pic>
          <p:nvPicPr>
            <p:cNvPr id="7174" name="Picture 8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3" y="709"/>
              <a:ext cx="5533" cy="113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7175" name="Rectangle 88"/>
            <p:cNvSpPr/>
            <p:nvPr/>
          </p:nvSpPr>
          <p:spPr>
            <a:xfrm>
              <a:off x="340" y="1162"/>
              <a:ext cx="816" cy="227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 wrap="none" anchor="ctr" anchorCtr="0"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7176" name="Rectangle 87"/>
            <p:cNvSpPr/>
            <p:nvPr/>
          </p:nvSpPr>
          <p:spPr>
            <a:xfrm>
              <a:off x="133" y="1117"/>
              <a:ext cx="1205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2400" dirty="0">
                  <a:solidFill>
                    <a:srgbClr val="5F5F5F"/>
                  </a:solidFill>
                  <a:latin typeface="Times New Roman" panose="02020603050405020304" pitchFamily="18" charset="0"/>
                </a:rPr>
                <a:t>海波的温度</a:t>
              </a:r>
              <a:endParaRPr lang="en-US" altLang="zh-CN" sz="2400" dirty="0">
                <a:solidFill>
                  <a:srgbClr val="5F5F5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177" name="Rectangle 89"/>
            <p:cNvSpPr/>
            <p:nvPr/>
          </p:nvSpPr>
          <p:spPr>
            <a:xfrm>
              <a:off x="249" y="1480"/>
              <a:ext cx="907" cy="226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 wrap="none" anchor="ctr" anchorCtr="0"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7178" name="Rectangle 86"/>
            <p:cNvSpPr/>
            <p:nvPr/>
          </p:nvSpPr>
          <p:spPr>
            <a:xfrm>
              <a:off x="113" y="1464"/>
              <a:ext cx="1205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2400" dirty="0">
                  <a:solidFill>
                    <a:srgbClr val="5F5F5F"/>
                  </a:solidFill>
                  <a:latin typeface="Times New Roman" panose="02020603050405020304" pitchFamily="18" charset="0"/>
                </a:rPr>
                <a:t>石蜡的温度</a:t>
              </a:r>
              <a:endParaRPr lang="en-US" altLang="zh-CN" sz="2400" dirty="0">
                <a:solidFill>
                  <a:srgbClr val="5F5F5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179" name="Rectangle 90"/>
            <p:cNvSpPr/>
            <p:nvPr/>
          </p:nvSpPr>
          <p:spPr>
            <a:xfrm>
              <a:off x="3742" y="799"/>
              <a:ext cx="227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 sz="2400" dirty="0">
                  <a:solidFill>
                    <a:srgbClr val="5F5F5F"/>
                  </a:solidFill>
                  <a:latin typeface="Times New Roman" panose="02020603050405020304" pitchFamily="18" charset="0"/>
                </a:rPr>
                <a:t>6</a:t>
              </a:r>
              <a:endParaRPr lang="en-US" altLang="zh-CN" sz="2400" dirty="0">
                <a:solidFill>
                  <a:srgbClr val="5F5F5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180" name="Rectangle 91"/>
            <p:cNvSpPr/>
            <p:nvPr/>
          </p:nvSpPr>
          <p:spPr>
            <a:xfrm>
              <a:off x="4059" y="799"/>
              <a:ext cx="22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 sz="2400" dirty="0">
                  <a:solidFill>
                    <a:srgbClr val="5F5F5F"/>
                  </a:solidFill>
                  <a:latin typeface="Times New Roman" panose="02020603050405020304" pitchFamily="18" charset="0"/>
                </a:rPr>
                <a:t>7</a:t>
              </a:r>
              <a:endParaRPr lang="en-US" altLang="zh-CN" sz="2400" dirty="0">
                <a:solidFill>
                  <a:srgbClr val="5F5F5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181" name="Rectangle 92"/>
            <p:cNvSpPr/>
            <p:nvPr/>
          </p:nvSpPr>
          <p:spPr>
            <a:xfrm>
              <a:off x="4378" y="799"/>
              <a:ext cx="22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 sz="2400" dirty="0">
                  <a:solidFill>
                    <a:srgbClr val="5F5F5F"/>
                  </a:solidFill>
                  <a:latin typeface="Times New Roman" panose="02020603050405020304" pitchFamily="18" charset="0"/>
                </a:rPr>
                <a:t>8</a:t>
              </a:r>
              <a:endParaRPr lang="en-US" altLang="zh-CN" sz="2400" dirty="0">
                <a:solidFill>
                  <a:srgbClr val="5F5F5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182" name="Rectangle 93"/>
            <p:cNvSpPr/>
            <p:nvPr/>
          </p:nvSpPr>
          <p:spPr>
            <a:xfrm>
              <a:off x="4694" y="799"/>
              <a:ext cx="227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 sz="2400" dirty="0">
                  <a:solidFill>
                    <a:srgbClr val="5F5F5F"/>
                  </a:solidFill>
                  <a:latin typeface="Times New Roman" panose="02020603050405020304" pitchFamily="18" charset="0"/>
                </a:rPr>
                <a:t>9</a:t>
              </a:r>
              <a:endParaRPr lang="en-US" altLang="zh-CN" sz="2400" dirty="0">
                <a:solidFill>
                  <a:srgbClr val="5F5F5F"/>
                </a:solidFill>
                <a:latin typeface="Times New Roman" panose="02020603050405020304" pitchFamily="18" charset="0"/>
              </a:endParaRPr>
            </a:p>
          </p:txBody>
        </p:sp>
      </p:grpSp>
      <p:pic>
        <p:nvPicPr>
          <p:cNvPr id="7172" name="Picture 96" descr="未命名"/>
          <p:cNvPicPr>
            <a:picLocks noChangeAspect="1"/>
          </p:cNvPicPr>
          <p:nvPr/>
        </p:nvPicPr>
        <p:blipFill>
          <a:blip r:embed="rId3"/>
          <a:srcRect b="3496"/>
          <a:stretch>
            <a:fillRect/>
          </a:stretch>
        </p:blipFill>
        <p:spPr>
          <a:xfrm>
            <a:off x="2268538" y="2681288"/>
            <a:ext cx="4679950" cy="3987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3" name="Picture 9" descr="E:\李燃\教师教学用书\2012人教教师用书项目\ppt\物理\图标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3875" y="142875"/>
            <a:ext cx="882650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4578" name="Text Box 2" descr="花束"/>
          <p:cNvSpPr txBox="1">
            <a:spLocks noChangeArrowheads="1"/>
          </p:cNvSpPr>
          <p:nvPr/>
        </p:nvSpPr>
        <p:spPr bwMode="auto">
          <a:xfrm>
            <a:off x="539750" y="333375"/>
            <a:ext cx="8335963" cy="519113"/>
          </a:xfrm>
          <a:prstGeom prst="rect">
            <a:avLst/>
          </a:prstGeom>
          <a:noFill/>
          <a:ln w="38100" algn="ctr">
            <a:noFill/>
            <a:miter lim="800000"/>
          </a:ln>
          <a:effectLst>
            <a:outerShdw dist="563972" dir="14049741" sx="125000" sy="125000" algn="tl" rotWithShape="0">
              <a:schemeClr val="bg2">
                <a:alpha val="80000"/>
              </a:schemeClr>
            </a:outerShdw>
          </a:effectLst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 smtClean="0">
                <a:solidFill>
                  <a:srgbClr val="0066CC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2800" kern="1200" cap="none" spc="0" normalizeH="0" baseline="0" noProof="0" smtClean="0">
                <a:solidFill>
                  <a:srgbClr val="0066CC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4</a:t>
            </a:r>
            <a:r>
              <a:rPr kumimoji="0" lang="zh-CN" altLang="en-US" sz="2800" kern="1200" cap="none" spc="0" normalizeH="0" baseline="0" noProof="0" smtClean="0">
                <a:solidFill>
                  <a:srgbClr val="0066CC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）海波与蜡的熔化曲线分析：</a:t>
            </a:r>
            <a:endParaRPr kumimoji="0" lang="zh-CN" altLang="en-US" sz="2800" kern="1200" cap="none" spc="0" normalizeH="0" baseline="0" noProof="0" smtClean="0">
              <a:solidFill>
                <a:srgbClr val="0066CC"/>
              </a:solidFill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8195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013" y="1196975"/>
            <a:ext cx="6626225" cy="3133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8" name="Picture 9" descr="E:\李燃\教师教学用书\2012人教教师用书项目\ppt\物理\图标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875" y="142875"/>
            <a:ext cx="882650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5058" name="Rectangle 2" descr="花束"/>
          <p:cNvSpPr>
            <a:spLocks noChangeArrowheads="1"/>
          </p:cNvSpPr>
          <p:nvPr/>
        </p:nvSpPr>
        <p:spPr bwMode="auto">
          <a:xfrm>
            <a:off x="684213" y="981075"/>
            <a:ext cx="7920038" cy="2861310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outerShdw dist="563972" dir="14049741" sx="125000" sy="125000" algn="tl" rotWithShape="0">
              <a:schemeClr val="bg2">
                <a:alpha val="80000"/>
              </a:schemeClr>
            </a:outerShdw>
          </a:effec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3600" b="1" i="0" u="none" strike="noStrike" kern="1200" cap="none" spc="0" normalizeH="0" baseline="0" noProof="0" smtClean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5</a:t>
            </a:r>
            <a:r>
              <a:rPr kumimoji="0" lang="zh-CN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）结论：</a:t>
            </a:r>
            <a:endParaRPr kumimoji="0" lang="zh-CN" altLang="en-US" sz="3600" b="1" i="0" u="none" strike="noStrike" kern="1200" cap="none" spc="0" normalizeH="0" baseline="0" noProof="0" smtClean="0">
              <a:ln>
                <a:noFill/>
              </a:ln>
              <a:solidFill>
                <a:srgbClr val="0066CC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600" b="1" i="0" u="none" strike="noStrike" kern="1200" cap="none" spc="0" normalizeH="0" baseline="0" noProof="0" smtClean="0">
              <a:ln>
                <a:noFill/>
              </a:ln>
              <a:solidFill>
                <a:srgbClr val="0066CC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　　</a:t>
            </a:r>
            <a:r>
              <a:rPr kumimoji="0" lang="en-US" altLang="zh-CN" sz="36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</a:t>
            </a:r>
            <a:r>
              <a:rPr kumimoji="1" lang="zh-CN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</a:t>
            </a:r>
            <a:r>
              <a:rPr kumimoji="0" lang="zh-CN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海波熔化时温度保持不变；</a:t>
            </a:r>
            <a:endParaRPr kumimoji="0" lang="en-US" altLang="zh-CN" sz="36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　　</a:t>
            </a:r>
            <a:r>
              <a:rPr kumimoji="0" lang="en-US" altLang="zh-CN" sz="36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</a:t>
            </a:r>
            <a:r>
              <a:rPr kumimoji="1" lang="zh-CN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</a:t>
            </a:r>
            <a:r>
              <a:rPr kumimoji="0" lang="zh-CN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石蜡熔化温度</a:t>
            </a:r>
            <a:r>
              <a:rPr kumimoji="0" lang="zh-CN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一直升高。</a:t>
            </a:r>
            <a:endParaRPr kumimoji="0" lang="zh-CN" altLang="en-US" sz="36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1267" name="Picture 9" descr="E:\李燃\教师教学用书\2012人教教师用书项目\ppt\物理\图标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875" y="142875"/>
            <a:ext cx="882650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charRg st="8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058">
                                            <p:txEl>
                                              <p:charRg st="8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charRg st="47" end="7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058">
                                            <p:txEl>
                                              <p:charRg st="47" end="7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9699" name="Text Box 3"/>
          <p:cNvSpPr txBox="1"/>
          <p:nvPr/>
        </p:nvSpPr>
        <p:spPr>
          <a:xfrm>
            <a:off x="539750" y="1449388"/>
            <a:ext cx="7775575" cy="1692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25000"/>
              </a:lnSpc>
            </a:pP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</a:rPr>
              <a:t>常见的晶体和非晶体</a:t>
            </a:r>
            <a:endParaRPr lang="zh-CN" altLang="en-US" sz="2800" dirty="0">
              <a:solidFill>
                <a:schemeClr val="tx2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</a:rPr>
              <a:t>晶体：海波、冰、食盐、萘、各种金属</a:t>
            </a:r>
            <a:endParaRPr lang="zh-CN" altLang="en-US" sz="2800" dirty="0">
              <a:solidFill>
                <a:schemeClr val="tx2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</a:rPr>
              <a:t>非晶体：蜡、松香、玻璃、沥青</a:t>
            </a:r>
            <a:endParaRPr lang="zh-CN" altLang="en-US" sz="2800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91" name="Text Box 4"/>
          <p:cNvSpPr txBox="1"/>
          <p:nvPr/>
        </p:nvSpPr>
        <p:spPr>
          <a:xfrm>
            <a:off x="538163" y="3427413"/>
            <a:ext cx="8532812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25000"/>
              </a:lnSpc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常见的晶体：海波、冰、食盐、萘、各种金属</a:t>
            </a:r>
            <a:endParaRPr lang="zh-CN" altLang="en-US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" name="Group 13"/>
          <p:cNvGrpSpPr/>
          <p:nvPr/>
        </p:nvGrpSpPr>
        <p:grpSpPr>
          <a:xfrm>
            <a:off x="395288" y="3284538"/>
            <a:ext cx="3960812" cy="3168650"/>
            <a:chOff x="413" y="1434"/>
            <a:chExt cx="3146" cy="2132"/>
          </a:xfrm>
        </p:grpSpPr>
        <p:pic>
          <p:nvPicPr>
            <p:cNvPr id="12304" name="Picture 11" descr="1-241-32181241"/>
            <p:cNvPicPr>
              <a:picLocks noChangeAspect="1"/>
            </p:cNvPicPr>
            <p:nvPr/>
          </p:nvPicPr>
          <p:blipFill>
            <a:blip r:embed="rId2"/>
            <a:srcRect t="1923" b="6966"/>
            <a:stretch>
              <a:fillRect/>
            </a:stretch>
          </p:blipFill>
          <p:spPr>
            <a:xfrm>
              <a:off x="439" y="1434"/>
              <a:ext cx="3120" cy="213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2305" name="Text Box 12"/>
            <p:cNvSpPr txBox="1"/>
            <p:nvPr/>
          </p:nvSpPr>
          <p:spPr>
            <a:xfrm>
              <a:off x="413" y="1434"/>
              <a:ext cx="1115" cy="30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zh-CN" altLang="en-US" sz="2400" dirty="0">
                  <a:solidFill>
                    <a:srgbClr val="FFFFCD"/>
                  </a:solidFill>
                  <a:latin typeface="Times New Roman" panose="02020603050405020304" pitchFamily="18" charset="0"/>
                </a:rPr>
                <a:t>食盐晶体</a:t>
              </a:r>
              <a:endParaRPr lang="zh-CN" altLang="en-US" sz="2400" dirty="0">
                <a:solidFill>
                  <a:srgbClr val="FFFFCD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" name="Group 17"/>
          <p:cNvGrpSpPr/>
          <p:nvPr/>
        </p:nvGrpSpPr>
        <p:grpSpPr>
          <a:xfrm>
            <a:off x="2195513" y="3429000"/>
            <a:ext cx="3067050" cy="3168650"/>
            <a:chOff x="1474" y="1888"/>
            <a:chExt cx="1932" cy="1996"/>
          </a:xfrm>
        </p:grpSpPr>
        <p:pic>
          <p:nvPicPr>
            <p:cNvPr id="12302" name="Picture 15" descr="200912218385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74" y="1888"/>
              <a:ext cx="1932" cy="199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2303" name="Rectangle 16"/>
            <p:cNvSpPr/>
            <p:nvPr/>
          </p:nvSpPr>
          <p:spPr>
            <a:xfrm>
              <a:off x="1610" y="1933"/>
              <a:ext cx="30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zh-CN" altLang="en-US" sz="24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冰</a:t>
              </a:r>
              <a:endPara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" name="Group 12"/>
          <p:cNvGrpSpPr/>
          <p:nvPr/>
        </p:nvGrpSpPr>
        <p:grpSpPr>
          <a:xfrm>
            <a:off x="3419475" y="3573463"/>
            <a:ext cx="4465638" cy="3095625"/>
            <a:chOff x="1927" y="1933"/>
            <a:chExt cx="2813" cy="1950"/>
          </a:xfrm>
        </p:grpSpPr>
        <p:pic>
          <p:nvPicPr>
            <p:cNvPr id="12300" name="Picture 15" descr="01300000201186122318763821158"/>
            <p:cNvPicPr>
              <a:picLocks noChangeAspect="1"/>
            </p:cNvPicPr>
            <p:nvPr/>
          </p:nvPicPr>
          <p:blipFill>
            <a:blip r:embed="rId4"/>
            <a:srcRect t="6703" b="9296"/>
            <a:stretch>
              <a:fillRect/>
            </a:stretch>
          </p:blipFill>
          <p:spPr>
            <a:xfrm>
              <a:off x="1927" y="1933"/>
              <a:ext cx="2813" cy="195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2301" name="Text Box 16"/>
            <p:cNvSpPr txBox="1"/>
            <p:nvPr/>
          </p:nvSpPr>
          <p:spPr>
            <a:xfrm>
              <a:off x="2018" y="2024"/>
              <a:ext cx="50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zh-CN" altLang="en-US" sz="2400" dirty="0">
                  <a:solidFill>
                    <a:srgbClr val="FFFFCD"/>
                  </a:solidFill>
                  <a:latin typeface="Times New Roman" panose="02020603050405020304" pitchFamily="18" charset="0"/>
                </a:rPr>
                <a:t>松香</a:t>
              </a:r>
              <a:endParaRPr lang="zh-CN" altLang="en-US" sz="2400" dirty="0">
                <a:solidFill>
                  <a:srgbClr val="FFFFCD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" name="Group 18"/>
          <p:cNvGrpSpPr/>
          <p:nvPr/>
        </p:nvGrpSpPr>
        <p:grpSpPr>
          <a:xfrm>
            <a:off x="4786313" y="3644900"/>
            <a:ext cx="4140200" cy="3105150"/>
            <a:chOff x="3039" y="2160"/>
            <a:chExt cx="2608" cy="1956"/>
          </a:xfrm>
        </p:grpSpPr>
        <p:pic>
          <p:nvPicPr>
            <p:cNvPr id="12298" name="Picture 13" descr="沥青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39" y="2160"/>
              <a:ext cx="2608" cy="195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2299" name="Rectangle 14"/>
            <p:cNvSpPr/>
            <p:nvPr/>
          </p:nvSpPr>
          <p:spPr>
            <a:xfrm>
              <a:off x="3152" y="2251"/>
              <a:ext cx="50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zh-CN" altLang="en-US" sz="24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沥青</a:t>
              </a:r>
              <a:endPara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2296" name="Rectangle 19"/>
          <p:cNvSpPr/>
          <p:nvPr/>
        </p:nvSpPr>
        <p:spPr>
          <a:xfrm>
            <a:off x="668338" y="333375"/>
            <a:ext cx="2019300" cy="7794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lnSpc>
                <a:spcPct val="125000"/>
              </a:lnSpc>
            </a:pPr>
            <a:r>
              <a:rPr lang="zh-CN" altLang="en-US" sz="3600" dirty="0">
                <a:solidFill>
                  <a:srgbClr val="0066CC"/>
                </a:solidFill>
                <a:latin typeface="Times New Roman" panose="02020603050405020304" pitchFamily="18" charset="0"/>
              </a:rPr>
              <a:t>三、熔化</a:t>
            </a:r>
            <a:endParaRPr lang="zh-CN" altLang="en-US" sz="3600" dirty="0">
              <a:solidFill>
                <a:srgbClr val="0066CC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2297" name="Picture 9" descr="E:\李燃\教师教学用书\2012人教教师用书项目\ppt\物理\图标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3875" y="142875"/>
            <a:ext cx="882650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charRg st="10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charRg st="28" end="4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1986" name="Rectangle 2" descr="花束"/>
          <p:cNvSpPr>
            <a:spLocks noChangeArrowheads="1"/>
          </p:cNvSpPr>
          <p:nvPr/>
        </p:nvSpPr>
        <p:spPr bwMode="auto">
          <a:xfrm>
            <a:off x="611188" y="1844675"/>
            <a:ext cx="7345363" cy="3292475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outerShdw dist="563972" dir="14049741" sx="125000" sy="125000" algn="tl" rotWithShape="0">
              <a:schemeClr val="bg2">
                <a:alpha val="80000"/>
              </a:schemeClr>
            </a:outerShdw>
          </a:effec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　　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</a:t>
            </a: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晶体有一定的熔化温度；</a:t>
            </a:r>
            <a:endParaRPr kumimoji="0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　　非晶体没有一定的熔化温度。</a:t>
            </a:r>
            <a:endParaRPr kumimoji="0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　　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</a:t>
            </a: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熔点：晶体熔化时的温度。</a:t>
            </a:r>
            <a:endParaRPr kumimoji="0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　　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3</a:t>
            </a: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晶体熔化条件：</a:t>
            </a:r>
            <a:endParaRPr kumimoji="0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　　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(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)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达到熔点；</a:t>
            </a:r>
            <a:endParaRPr kumimoji="0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　　 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(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)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继续吸热。</a:t>
            </a:r>
            <a:endParaRPr kumimoji="0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315" name="Rectangle 4"/>
          <p:cNvSpPr/>
          <p:nvPr/>
        </p:nvSpPr>
        <p:spPr>
          <a:xfrm>
            <a:off x="681038" y="333375"/>
            <a:ext cx="2019300" cy="7794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lnSpc>
                <a:spcPct val="125000"/>
              </a:lnSpc>
            </a:pPr>
            <a:r>
              <a:rPr lang="zh-CN" altLang="en-US" sz="3600" dirty="0">
                <a:solidFill>
                  <a:srgbClr val="0066CC"/>
                </a:solidFill>
                <a:latin typeface="Times New Roman" panose="02020603050405020304" pitchFamily="18" charset="0"/>
              </a:rPr>
              <a:t>三、熔化</a:t>
            </a:r>
            <a:endParaRPr lang="zh-CN" altLang="en-US" sz="3600" dirty="0">
              <a:solidFill>
                <a:srgbClr val="0066CC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3316" name="Picture 9" descr="E:\李燃\教师教学用书\2012人教教师用书项目\ppt\物理\图标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875" y="142875"/>
            <a:ext cx="882650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charRg st="16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charRg st="36" end="5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charRg st="53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charRg st="65" end="7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charRg st="79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aphicFrame>
        <p:nvGraphicFramePr>
          <p:cNvPr id="14338" name="内容占位符 14337"/>
          <p:cNvGraphicFramePr/>
          <p:nvPr>
            <p:ph/>
            <p:custDataLst>
              <p:tags r:id="rId2"/>
            </p:custDataLst>
          </p:nvPr>
        </p:nvGraphicFramePr>
        <p:xfrm>
          <a:off x="395288" y="1719263"/>
          <a:ext cx="8424862" cy="4303712"/>
        </p:xfrm>
        <a:graphic>
          <a:graphicData uri="http://schemas.openxmlformats.org/drawingml/2006/table">
            <a:tbl>
              <a:tblPr/>
              <a:tblGrid>
                <a:gridCol w="1279525"/>
                <a:gridCol w="1384300"/>
                <a:gridCol w="1296988"/>
                <a:gridCol w="1295400"/>
                <a:gridCol w="1749425"/>
                <a:gridCol w="1419225"/>
              </a:tblGrid>
              <a:tr h="6032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晶体</a:t>
                      </a:r>
                      <a:endParaRPr lang="zh-CN" altLang="en-US" sz="2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800" dirty="0">
                          <a:solidFill>
                            <a:srgbClr val="0066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熔点℃</a:t>
                      </a:r>
                      <a:endParaRPr lang="zh-CN" altLang="en-US" sz="2800" dirty="0">
                        <a:solidFill>
                          <a:srgbClr val="0066CC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晶体</a:t>
                      </a:r>
                      <a:endParaRPr lang="zh-CN" altLang="en-US" sz="2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800" dirty="0">
                          <a:solidFill>
                            <a:srgbClr val="0066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熔点℃</a:t>
                      </a:r>
                      <a:endParaRPr lang="en-US" altLang="zh-CN" sz="2800" dirty="0">
                        <a:solidFill>
                          <a:srgbClr val="0066CC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晶体</a:t>
                      </a:r>
                      <a:endParaRPr lang="zh-CN" altLang="en-US" sz="2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800" dirty="0">
                          <a:solidFill>
                            <a:srgbClr val="0066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熔点℃</a:t>
                      </a:r>
                      <a:endParaRPr lang="en-US" altLang="zh-CN" sz="2800" dirty="0">
                        <a:solidFill>
                          <a:srgbClr val="0066CC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071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钨</a:t>
                      </a:r>
                      <a:endParaRPr lang="zh-CN" altLang="en-US" sz="2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2800" dirty="0">
                          <a:solidFill>
                            <a:srgbClr val="0066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3 410</a:t>
                      </a:r>
                      <a:endParaRPr lang="en-US" altLang="zh-CN" sz="2800" dirty="0">
                        <a:solidFill>
                          <a:srgbClr val="0066CC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银</a:t>
                      </a:r>
                      <a:endParaRPr lang="zh-CN" altLang="en-US" sz="2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2800" dirty="0">
                          <a:solidFill>
                            <a:srgbClr val="0066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962</a:t>
                      </a:r>
                      <a:endParaRPr lang="en-US" altLang="zh-CN" sz="2800" dirty="0">
                        <a:solidFill>
                          <a:srgbClr val="0066CC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冰</a:t>
                      </a:r>
                      <a:endParaRPr lang="zh-CN" altLang="en-US" sz="28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2800" dirty="0">
                          <a:solidFill>
                            <a:srgbClr val="0066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zh-CN" sz="2800" dirty="0">
                        <a:solidFill>
                          <a:srgbClr val="0066CC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32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铁</a:t>
                      </a:r>
                      <a:endParaRPr lang="zh-CN" altLang="en-US" sz="2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2800" dirty="0">
                          <a:solidFill>
                            <a:srgbClr val="0066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1 535</a:t>
                      </a:r>
                      <a:endParaRPr lang="en-US" altLang="zh-CN" sz="2800" dirty="0">
                        <a:solidFill>
                          <a:srgbClr val="0066CC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铝</a:t>
                      </a:r>
                      <a:endParaRPr lang="zh-CN" altLang="en-US" sz="2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2800" dirty="0">
                          <a:solidFill>
                            <a:srgbClr val="0066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660</a:t>
                      </a:r>
                      <a:endParaRPr lang="en-US" altLang="zh-CN" sz="2800" dirty="0">
                        <a:solidFill>
                          <a:srgbClr val="0066CC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固态水银</a:t>
                      </a:r>
                      <a:endParaRPr lang="zh-CN" altLang="en-US" sz="28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800" dirty="0">
                          <a:solidFill>
                            <a:srgbClr val="0066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－</a:t>
                      </a:r>
                      <a:r>
                        <a:rPr lang="en-US" altLang="zh-CN" sz="2800" dirty="0">
                          <a:solidFill>
                            <a:srgbClr val="0066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en-US" altLang="zh-CN" sz="2800" dirty="0">
                        <a:solidFill>
                          <a:srgbClr val="0066CC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071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钢</a:t>
                      </a:r>
                      <a:endParaRPr lang="zh-CN" altLang="en-US" sz="2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2800" dirty="0">
                          <a:solidFill>
                            <a:srgbClr val="0066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1 515</a:t>
                      </a:r>
                      <a:endParaRPr lang="en-US" altLang="zh-CN" sz="2800" dirty="0">
                        <a:solidFill>
                          <a:srgbClr val="0066CC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铅</a:t>
                      </a:r>
                      <a:endParaRPr lang="zh-CN" altLang="en-US" sz="2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2800" dirty="0">
                          <a:solidFill>
                            <a:srgbClr val="0066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328</a:t>
                      </a:r>
                      <a:endParaRPr lang="en-US" altLang="zh-CN" sz="2800" dirty="0">
                        <a:solidFill>
                          <a:srgbClr val="0066CC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固态酒精</a:t>
                      </a:r>
                      <a:endParaRPr lang="zh-CN" altLang="en-US" sz="2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800" dirty="0">
                          <a:solidFill>
                            <a:srgbClr val="0066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－</a:t>
                      </a:r>
                      <a:r>
                        <a:rPr lang="en-US" altLang="zh-CN" sz="2800" dirty="0">
                          <a:solidFill>
                            <a:srgbClr val="0066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</a:t>
                      </a:r>
                      <a:endParaRPr lang="en-US" altLang="zh-CN" sz="2800" dirty="0">
                        <a:solidFill>
                          <a:srgbClr val="0066CC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灰铸铁</a:t>
                      </a:r>
                      <a:endParaRPr lang="zh-CN" altLang="en-US" sz="2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2800" dirty="0">
                          <a:solidFill>
                            <a:srgbClr val="0066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1 177</a:t>
                      </a:r>
                      <a:endParaRPr lang="en-US" altLang="zh-CN" sz="2800" dirty="0">
                        <a:solidFill>
                          <a:srgbClr val="0066CC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锡</a:t>
                      </a:r>
                      <a:endParaRPr lang="zh-CN" altLang="en-US" sz="2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2800" dirty="0">
                          <a:solidFill>
                            <a:srgbClr val="0066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</a:t>
                      </a:r>
                      <a:endParaRPr lang="en-US" altLang="zh-CN" sz="2800" dirty="0">
                        <a:solidFill>
                          <a:srgbClr val="0066CC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固态氮</a:t>
                      </a:r>
                      <a:endParaRPr lang="zh-CN" altLang="en-US" sz="2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800" dirty="0">
                          <a:solidFill>
                            <a:srgbClr val="0066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－</a:t>
                      </a:r>
                      <a:r>
                        <a:rPr lang="en-US" altLang="zh-CN" sz="2800" dirty="0">
                          <a:solidFill>
                            <a:srgbClr val="0066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</a:t>
                      </a:r>
                      <a:endParaRPr lang="en-US" altLang="zh-CN" sz="2800" dirty="0">
                        <a:solidFill>
                          <a:srgbClr val="0066CC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32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铜</a:t>
                      </a:r>
                      <a:endParaRPr lang="zh-CN" altLang="en-US" sz="2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2800" dirty="0">
                          <a:solidFill>
                            <a:srgbClr val="0066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1 083</a:t>
                      </a:r>
                      <a:endParaRPr lang="en-US" altLang="zh-CN" sz="2800" dirty="0">
                        <a:solidFill>
                          <a:srgbClr val="0066CC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rPr>
                        <a:t>萘</a:t>
                      </a:r>
                      <a:endParaRPr lang="zh-CN" altLang="en-US" sz="2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2800" dirty="0">
                          <a:solidFill>
                            <a:srgbClr val="0066CC"/>
                          </a:solidFill>
                          <a:latin typeface="Times New Roman" panose="02020603050405020304" pitchFamily="18" charset="0"/>
                        </a:rPr>
                        <a:t>80.5</a:t>
                      </a:r>
                      <a:endParaRPr lang="en-US" altLang="zh-CN" sz="2800" dirty="0">
                        <a:solidFill>
                          <a:srgbClr val="0066C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固态氧</a:t>
                      </a:r>
                      <a:endParaRPr lang="zh-CN" altLang="en-US" sz="2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800" dirty="0">
                          <a:solidFill>
                            <a:srgbClr val="0066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－</a:t>
                      </a:r>
                      <a:r>
                        <a:rPr lang="en-US" altLang="zh-CN" sz="2800" dirty="0">
                          <a:solidFill>
                            <a:srgbClr val="0066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</a:t>
                      </a:r>
                      <a:endParaRPr lang="en-US" altLang="zh-CN" sz="2800" dirty="0">
                        <a:solidFill>
                          <a:srgbClr val="0066CC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48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金</a:t>
                      </a:r>
                      <a:endParaRPr lang="zh-CN" altLang="en-US" sz="2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2800" dirty="0">
                          <a:solidFill>
                            <a:srgbClr val="0066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1 064</a:t>
                      </a:r>
                      <a:endParaRPr lang="en-US" altLang="zh-CN" sz="2800" dirty="0">
                        <a:solidFill>
                          <a:srgbClr val="0066CC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defTabSz="1349375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海波</a:t>
                      </a:r>
                      <a:endParaRPr lang="zh-CN" altLang="en-US" sz="2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2800" dirty="0">
                          <a:solidFill>
                            <a:srgbClr val="0066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en-US" altLang="zh-CN" sz="2800" dirty="0">
                        <a:solidFill>
                          <a:srgbClr val="0066CC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固态氢</a:t>
                      </a:r>
                      <a:endParaRPr lang="zh-CN" altLang="en-US" sz="2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32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800" dirty="0">
                          <a:solidFill>
                            <a:srgbClr val="0066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－</a:t>
                      </a:r>
                      <a:r>
                        <a:rPr lang="en-US" altLang="zh-CN" sz="2800" dirty="0">
                          <a:solidFill>
                            <a:srgbClr val="0066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259</a:t>
                      </a:r>
                      <a:endParaRPr lang="en-US" altLang="zh-CN" sz="2800" dirty="0">
                        <a:solidFill>
                          <a:srgbClr val="0066CC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01" marB="45701" anchor="b" anchorCtr="0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396" name="Rectangle 486"/>
          <p:cNvSpPr/>
          <p:nvPr/>
        </p:nvSpPr>
        <p:spPr>
          <a:xfrm>
            <a:off x="2484438" y="692150"/>
            <a:ext cx="4824412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600" dirty="0">
                <a:solidFill>
                  <a:srgbClr val="0066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几种晶体物质的熔点</a:t>
            </a:r>
            <a:endParaRPr lang="en-US" altLang="zh-CN" sz="3600" dirty="0">
              <a:solidFill>
                <a:srgbClr val="0066CC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14397" name="Picture 9" descr="E:\李燃\教师教学用书\2012人教教师用书项目\ppt\物理\图标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875" y="142875"/>
            <a:ext cx="882650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0722" name="Rectangle 2" descr="花束"/>
          <p:cNvSpPr>
            <a:spLocks noChangeArrowheads="1"/>
          </p:cNvSpPr>
          <p:nvPr/>
        </p:nvSpPr>
        <p:spPr bwMode="auto">
          <a:xfrm>
            <a:off x="682625" y="346075"/>
            <a:ext cx="6697663" cy="779463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outerShdw dist="563972" dir="14049741" sx="125000" sy="125000" algn="tl" rotWithShape="0">
              <a:schemeClr val="bg2">
                <a:alpha val="80000"/>
              </a:schemeClr>
            </a:outerShdw>
          </a:effec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四、凝固</a:t>
            </a:r>
            <a:endParaRPr kumimoji="0" lang="zh-CN" altLang="en-US" sz="3600" b="1" i="0" u="none" strike="noStrike" kern="1200" cap="none" spc="0" normalizeH="0" baseline="0" noProof="0" smtClean="0">
              <a:ln>
                <a:noFill/>
              </a:ln>
              <a:solidFill>
                <a:srgbClr val="0066CC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536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825" y="1057275"/>
            <a:ext cx="3455988" cy="31575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24" name="Text Box 4" descr="花束"/>
          <p:cNvSpPr txBox="1">
            <a:spLocks noChangeArrowheads="1"/>
          </p:cNvSpPr>
          <p:nvPr/>
        </p:nvSpPr>
        <p:spPr bwMode="auto">
          <a:xfrm>
            <a:off x="612775" y="2062163"/>
            <a:ext cx="4176713" cy="2225675"/>
          </a:xfrm>
          <a:prstGeom prst="rect">
            <a:avLst/>
          </a:prstGeom>
          <a:noFill/>
          <a:ln w="38100" algn="ctr">
            <a:noFill/>
            <a:miter lim="800000"/>
          </a:ln>
          <a:effectLst>
            <a:outerShdw dist="563972" dir="14049741" sx="125000" sy="125000" algn="tl" rotWithShape="0">
              <a:schemeClr val="bg2">
                <a:alpha val="80000"/>
              </a:schemeClr>
            </a:outerShdw>
          </a:effectLst>
        </p:spPr>
        <p:txBody>
          <a:bodyPr>
            <a:spAutoFit/>
          </a:bodyPr>
          <a:lstStyle/>
          <a:p>
            <a:pPr marR="0" defTabSz="914400">
              <a:lnSpc>
                <a:spcPct val="125000"/>
              </a:lnSpc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　　</a:t>
            </a:r>
            <a:r>
              <a:rPr kumimoji="0" lang="zh-CN" altLang="en-US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en-US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）</a:t>
            </a:r>
            <a:r>
              <a:rPr kumimoji="0" lang="en-US" altLang="zh-CN" sz="2800" i="1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DE</a:t>
            </a:r>
            <a:r>
              <a:rPr kumimoji="0" lang="en-US" altLang="zh-CN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en-US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段表示海波是</a:t>
            </a:r>
            <a:r>
              <a:rPr kumimoji="0" lang="en-US" altLang="zh-CN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_____</a:t>
            </a:r>
            <a:r>
              <a:rPr kumimoji="0" lang="zh-CN" altLang="en-US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态，</a:t>
            </a:r>
            <a:r>
              <a:rPr kumimoji="0" lang="en-US" altLang="zh-CN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_____</a:t>
            </a:r>
            <a:r>
              <a:rPr kumimoji="0" lang="zh-CN" altLang="en-US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热（选填“吸”或“放”），温度</a:t>
            </a:r>
            <a:r>
              <a:rPr kumimoji="0" lang="en-US" altLang="zh-CN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________</a:t>
            </a:r>
            <a:r>
              <a:rPr kumimoji="0" lang="zh-CN" altLang="en-US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。</a:t>
            </a:r>
            <a:endParaRPr kumimoji="0" lang="zh-CN" altLang="en-US" sz="2800" kern="1200" cap="none" spc="0" normalizeH="0" baseline="0" noProof="0" smtClean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25" name="Text Box 5" descr="花束"/>
          <p:cNvSpPr txBox="1">
            <a:spLocks noChangeArrowheads="1"/>
          </p:cNvSpPr>
          <p:nvPr/>
        </p:nvSpPr>
        <p:spPr bwMode="auto">
          <a:xfrm>
            <a:off x="468313" y="4359275"/>
            <a:ext cx="8135938" cy="1158875"/>
          </a:xfrm>
          <a:prstGeom prst="rect">
            <a:avLst/>
          </a:prstGeom>
          <a:noFill/>
          <a:ln w="38100" algn="ctr">
            <a:noFill/>
            <a:miter lim="800000"/>
          </a:ln>
          <a:effectLst>
            <a:outerShdw dist="563972" dir="14049741" sx="125000" sy="125000" algn="tl" rotWithShape="0">
              <a:schemeClr val="bg2">
                <a:alpha val="80000"/>
              </a:schemeClr>
            </a:outerShdw>
          </a:effectLst>
        </p:spPr>
        <p:txBody>
          <a:bodyPr>
            <a:spAutoFit/>
          </a:bodyPr>
          <a:lstStyle/>
          <a:p>
            <a:pPr marR="0" defTabSz="914400">
              <a:lnSpc>
                <a:spcPct val="125000"/>
              </a:lnSpc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　　</a:t>
            </a:r>
            <a:r>
              <a:rPr kumimoji="0" lang="zh-CN" altLang="en-US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en-US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）</a:t>
            </a:r>
            <a:r>
              <a:rPr kumimoji="0" lang="en-US" altLang="zh-CN" sz="2800" i="1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EF</a:t>
            </a:r>
            <a:r>
              <a:rPr kumimoji="0" lang="en-US" altLang="zh-CN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en-US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段表示海波的物态是</a:t>
            </a:r>
            <a:r>
              <a:rPr kumimoji="0" lang="en-US" altLang="zh-CN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__________</a:t>
            </a:r>
            <a:r>
              <a:rPr kumimoji="0" lang="zh-CN" altLang="en-US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，</a:t>
            </a:r>
            <a:r>
              <a:rPr kumimoji="0" lang="en-US" altLang="zh-CN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_____</a:t>
            </a:r>
            <a:r>
              <a:rPr kumimoji="0" lang="zh-CN" altLang="en-US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热，温度</a:t>
            </a:r>
            <a:r>
              <a:rPr kumimoji="0" lang="en-US" altLang="zh-CN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________</a:t>
            </a:r>
            <a:r>
              <a:rPr kumimoji="0" lang="zh-CN" altLang="en-US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。</a:t>
            </a:r>
            <a:endParaRPr kumimoji="0" lang="zh-CN" altLang="en-US" sz="2800" kern="1200" cap="none" spc="0" normalizeH="0" baseline="0" noProof="0" smtClean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26" name="Text Box 6" descr="花束"/>
          <p:cNvSpPr txBox="1">
            <a:spLocks noChangeArrowheads="1"/>
          </p:cNvSpPr>
          <p:nvPr/>
        </p:nvSpPr>
        <p:spPr bwMode="auto">
          <a:xfrm>
            <a:off x="541338" y="5583238"/>
            <a:ext cx="8280400" cy="1158875"/>
          </a:xfrm>
          <a:prstGeom prst="rect">
            <a:avLst/>
          </a:prstGeom>
          <a:noFill/>
          <a:ln w="38100" algn="ctr">
            <a:noFill/>
            <a:miter lim="800000"/>
          </a:ln>
          <a:effectLst>
            <a:outerShdw dist="563972" dir="14049741" sx="125000" sy="125000" algn="tl" rotWithShape="0">
              <a:schemeClr val="bg2">
                <a:alpha val="80000"/>
              </a:schemeClr>
            </a:outerShdw>
          </a:effectLst>
        </p:spPr>
        <p:txBody>
          <a:bodyPr>
            <a:spAutoFit/>
          </a:bodyPr>
          <a:lstStyle/>
          <a:p>
            <a:pPr marR="0" defTabSz="914400">
              <a:lnSpc>
                <a:spcPct val="125000"/>
              </a:lnSpc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　　</a:t>
            </a:r>
            <a:r>
              <a:rPr kumimoji="0" lang="zh-CN" altLang="en-US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en-US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）</a:t>
            </a:r>
            <a:r>
              <a:rPr kumimoji="0" lang="en-US" altLang="zh-CN" sz="2800" i="1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FG</a:t>
            </a:r>
            <a:r>
              <a:rPr kumimoji="0" lang="en-US" altLang="zh-CN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en-US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段表示海波的状态是</a:t>
            </a:r>
            <a:r>
              <a:rPr kumimoji="0" lang="en-US" altLang="zh-CN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______</a:t>
            </a:r>
            <a:r>
              <a:rPr kumimoji="0" lang="zh-CN" altLang="en-US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，</a:t>
            </a:r>
            <a:r>
              <a:rPr kumimoji="0" lang="en-US" altLang="zh-CN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_____</a:t>
            </a:r>
            <a:r>
              <a:rPr kumimoji="0" lang="zh-CN" altLang="en-US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热，温度</a:t>
            </a:r>
            <a:r>
              <a:rPr kumimoji="0" lang="en-US" altLang="zh-CN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________</a:t>
            </a:r>
            <a:r>
              <a:rPr kumimoji="0" lang="zh-CN" altLang="en-US" sz="2800" kern="1200" cap="none" spc="0" normalizeH="0" baseline="0" noProof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。</a:t>
            </a:r>
            <a:r>
              <a:rPr kumimoji="0" lang="zh-CN" altLang="en-US" sz="2800" kern="1200" cap="none" spc="0" normalizeH="0" baseline="0" noProof="0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endParaRPr kumimoji="0" lang="zh-CN" altLang="en-US" sz="2800" kern="1200" cap="none" spc="0" normalizeH="0" baseline="0" noProof="0" smtClean="0"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27" name="Text Box 7" descr="花束"/>
          <p:cNvSpPr txBox="1">
            <a:spLocks noChangeArrowheads="1"/>
          </p:cNvSpPr>
          <p:nvPr/>
        </p:nvSpPr>
        <p:spPr bwMode="auto">
          <a:xfrm>
            <a:off x="1150938" y="2616200"/>
            <a:ext cx="541338" cy="519113"/>
          </a:xfrm>
          <a:prstGeom prst="rect">
            <a:avLst/>
          </a:prstGeom>
          <a:noFill/>
          <a:ln w="38100" algn="ctr">
            <a:noFill/>
            <a:miter lim="800000"/>
          </a:ln>
          <a:effectLst>
            <a:outerShdw dist="563972" dir="14049741" sx="125000" sy="125000" algn="tl" rotWithShape="0">
              <a:schemeClr val="bg2">
                <a:alpha val="80000"/>
              </a:schemeClr>
            </a:outerShdw>
          </a:effectLst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 smtClean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液</a:t>
            </a:r>
            <a:endParaRPr kumimoji="0" lang="zh-CN" altLang="en-US" sz="2800" kern="1200" cap="none" spc="0" normalizeH="0" baseline="0" noProof="0" smtClean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30728" name="Text Box 8" descr="花束"/>
          <p:cNvSpPr txBox="1">
            <a:spLocks noChangeArrowheads="1"/>
          </p:cNvSpPr>
          <p:nvPr/>
        </p:nvSpPr>
        <p:spPr bwMode="auto">
          <a:xfrm>
            <a:off x="2806700" y="2630488"/>
            <a:ext cx="541338" cy="519113"/>
          </a:xfrm>
          <a:prstGeom prst="rect">
            <a:avLst/>
          </a:prstGeom>
          <a:noFill/>
          <a:ln w="38100" algn="ctr">
            <a:noFill/>
            <a:miter lim="800000"/>
          </a:ln>
          <a:effectLst>
            <a:outerShdw dist="563972" dir="14049741" sx="125000" sy="125000" algn="tl" rotWithShape="0">
              <a:schemeClr val="bg2">
                <a:alpha val="80000"/>
              </a:schemeClr>
            </a:outerShdw>
          </a:effectLst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 smtClean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放</a:t>
            </a:r>
            <a:endParaRPr kumimoji="0" lang="zh-CN" altLang="en-US" sz="2800" kern="1200" cap="none" spc="0" normalizeH="0" baseline="0" noProof="0" smtClean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30729" name="Text Box 9" descr="花束"/>
          <p:cNvSpPr txBox="1">
            <a:spLocks noChangeArrowheads="1"/>
          </p:cNvSpPr>
          <p:nvPr/>
        </p:nvSpPr>
        <p:spPr bwMode="auto">
          <a:xfrm>
            <a:off x="936625" y="3702050"/>
            <a:ext cx="898525" cy="519113"/>
          </a:xfrm>
          <a:prstGeom prst="rect">
            <a:avLst/>
          </a:prstGeom>
          <a:noFill/>
          <a:ln w="38100" algn="ctr">
            <a:noFill/>
            <a:miter lim="800000"/>
          </a:ln>
          <a:effectLst>
            <a:outerShdw dist="563972" dir="14049741" sx="125000" sy="125000" algn="tl" rotWithShape="0">
              <a:schemeClr val="bg2">
                <a:alpha val="80000"/>
              </a:schemeClr>
            </a:outerShdw>
          </a:effectLst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 smtClean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降低</a:t>
            </a:r>
            <a:endParaRPr kumimoji="0" lang="zh-CN" altLang="en-US" sz="2800" kern="1200" cap="none" spc="0" normalizeH="0" baseline="0" noProof="0" smtClean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30730" name="Text Box 10" descr="花束"/>
          <p:cNvSpPr txBox="1">
            <a:spLocks noChangeArrowheads="1"/>
          </p:cNvSpPr>
          <p:nvPr/>
        </p:nvSpPr>
        <p:spPr bwMode="auto">
          <a:xfrm>
            <a:off x="6011863" y="4422775"/>
            <a:ext cx="1800225" cy="519113"/>
          </a:xfrm>
          <a:prstGeom prst="rect">
            <a:avLst/>
          </a:prstGeom>
          <a:noFill/>
          <a:ln w="38100" algn="ctr">
            <a:noFill/>
            <a:miter lim="800000"/>
          </a:ln>
          <a:effectLst>
            <a:outerShdw dist="563972" dir="14049741" sx="125000" sy="125000" algn="tl" rotWithShape="0">
              <a:schemeClr val="bg2">
                <a:alpha val="80000"/>
              </a:schemeClr>
            </a:outerShdw>
          </a:effectLst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 smtClean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固液共存</a:t>
            </a:r>
            <a:endParaRPr kumimoji="0" lang="zh-CN" altLang="en-US" sz="2800" kern="1200" cap="none" spc="0" normalizeH="0" baseline="0" noProof="0" smtClean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30731" name="Text Box 11" descr="花束"/>
          <p:cNvSpPr txBox="1">
            <a:spLocks noChangeArrowheads="1"/>
          </p:cNvSpPr>
          <p:nvPr/>
        </p:nvSpPr>
        <p:spPr bwMode="auto">
          <a:xfrm>
            <a:off x="827088" y="4941888"/>
            <a:ext cx="539750" cy="519113"/>
          </a:xfrm>
          <a:prstGeom prst="rect">
            <a:avLst/>
          </a:prstGeom>
          <a:noFill/>
          <a:ln w="38100" algn="ctr">
            <a:noFill/>
            <a:miter lim="800000"/>
          </a:ln>
          <a:effectLst>
            <a:outerShdw dist="563972" dir="14049741" sx="125000" sy="125000" algn="tl" rotWithShape="0">
              <a:schemeClr val="bg2">
                <a:alpha val="80000"/>
              </a:schemeClr>
            </a:outerShdw>
          </a:effectLst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 smtClean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放</a:t>
            </a:r>
            <a:endParaRPr kumimoji="0" lang="zh-CN" altLang="en-US" sz="2800" kern="1200" cap="none" spc="0" normalizeH="0" baseline="0" noProof="0" smtClean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30732" name="Text Box 12" descr="花束"/>
          <p:cNvSpPr txBox="1">
            <a:spLocks noChangeArrowheads="1"/>
          </p:cNvSpPr>
          <p:nvPr/>
        </p:nvSpPr>
        <p:spPr bwMode="auto">
          <a:xfrm>
            <a:off x="3025775" y="4941888"/>
            <a:ext cx="898525" cy="519113"/>
          </a:xfrm>
          <a:prstGeom prst="rect">
            <a:avLst/>
          </a:prstGeom>
          <a:noFill/>
          <a:ln w="38100" algn="ctr">
            <a:noFill/>
            <a:miter lim="800000"/>
          </a:ln>
          <a:effectLst>
            <a:outerShdw dist="563972" dir="14049741" sx="125000" sy="125000" algn="tl" rotWithShape="0">
              <a:schemeClr val="bg2">
                <a:alpha val="80000"/>
              </a:schemeClr>
            </a:outerShdw>
          </a:effectLst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 smtClean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不变</a:t>
            </a:r>
            <a:endParaRPr kumimoji="0" lang="zh-CN" altLang="en-US" sz="2800" kern="1200" cap="none" spc="0" normalizeH="0" baseline="0" noProof="0" smtClean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30733" name="Text Box 13" descr="花束"/>
          <p:cNvSpPr txBox="1">
            <a:spLocks noChangeArrowheads="1"/>
          </p:cNvSpPr>
          <p:nvPr/>
        </p:nvSpPr>
        <p:spPr bwMode="auto">
          <a:xfrm>
            <a:off x="6121400" y="5646738"/>
            <a:ext cx="898525" cy="519113"/>
          </a:xfrm>
          <a:prstGeom prst="rect">
            <a:avLst/>
          </a:prstGeom>
          <a:noFill/>
          <a:ln w="38100" algn="ctr">
            <a:noFill/>
            <a:miter lim="800000"/>
          </a:ln>
          <a:effectLst>
            <a:outerShdw dist="563972" dir="14049741" sx="125000" sy="125000" algn="tl" rotWithShape="0">
              <a:schemeClr val="bg2">
                <a:alpha val="80000"/>
              </a:schemeClr>
            </a:outerShdw>
          </a:effectLst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 smtClean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固态</a:t>
            </a:r>
            <a:endParaRPr kumimoji="0" lang="zh-CN" altLang="en-US" sz="2800" kern="1200" cap="none" spc="0" normalizeH="0" baseline="0" noProof="0" smtClean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30734" name="Text Box 14" descr="花束"/>
          <p:cNvSpPr txBox="1">
            <a:spLocks noChangeArrowheads="1"/>
          </p:cNvSpPr>
          <p:nvPr/>
        </p:nvSpPr>
        <p:spPr bwMode="auto">
          <a:xfrm>
            <a:off x="7632700" y="5646738"/>
            <a:ext cx="539750" cy="519113"/>
          </a:xfrm>
          <a:prstGeom prst="rect">
            <a:avLst/>
          </a:prstGeom>
          <a:noFill/>
          <a:ln w="38100" algn="ctr">
            <a:noFill/>
            <a:miter lim="800000"/>
          </a:ln>
          <a:effectLst>
            <a:outerShdw dist="563972" dir="14049741" sx="125000" sy="125000" algn="tl" rotWithShape="0">
              <a:schemeClr val="bg2">
                <a:alpha val="80000"/>
              </a:schemeClr>
            </a:outerShdw>
          </a:effectLst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 smtClean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放</a:t>
            </a:r>
            <a:endParaRPr kumimoji="0" lang="zh-CN" altLang="en-US" sz="2800" kern="1200" cap="none" spc="0" normalizeH="0" baseline="0" noProof="0" smtClean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30735" name="Text Box 15" descr="花束"/>
          <p:cNvSpPr txBox="1">
            <a:spLocks noChangeArrowheads="1"/>
          </p:cNvSpPr>
          <p:nvPr/>
        </p:nvSpPr>
        <p:spPr bwMode="auto">
          <a:xfrm>
            <a:off x="2233613" y="6165850"/>
            <a:ext cx="898525" cy="519113"/>
          </a:xfrm>
          <a:prstGeom prst="rect">
            <a:avLst/>
          </a:prstGeom>
          <a:noFill/>
          <a:ln w="38100" algn="ctr">
            <a:noFill/>
            <a:miter lim="800000"/>
          </a:ln>
          <a:effectLst>
            <a:outerShdw dist="563972" dir="14049741" sx="125000" sy="125000" algn="tl" rotWithShape="0">
              <a:schemeClr val="bg2">
                <a:alpha val="80000"/>
              </a:schemeClr>
            </a:outerShdw>
          </a:effectLst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 smtClean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降低</a:t>
            </a:r>
            <a:endParaRPr kumimoji="0" lang="zh-CN" altLang="en-US" sz="2800" kern="1200" cap="none" spc="0" normalizeH="0" baseline="0" noProof="0" smtClean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30736" name="Rectangle 16" descr="花束"/>
          <p:cNvSpPr>
            <a:spLocks noChangeArrowheads="1"/>
          </p:cNvSpPr>
          <p:nvPr/>
        </p:nvSpPr>
        <p:spPr bwMode="auto">
          <a:xfrm>
            <a:off x="395288" y="1484313"/>
            <a:ext cx="7272338" cy="625475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outerShdw dist="563972" dir="14049741" sx="125000" sy="125000" algn="tl" rotWithShape="0">
              <a:schemeClr val="bg2">
                <a:alpha val="80000"/>
              </a:schemeClr>
            </a:outerShdw>
          </a:effec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分析海波的凝固曲线</a:t>
            </a:r>
            <a:endParaRPr kumimoji="0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rgbClr val="0066CC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pic>
        <p:nvPicPr>
          <p:cNvPr id="15377" name="Picture 9" descr="E:\李燃\教师教学用书\2012人教教师用书项目\ppt\物理\图标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875" y="142875"/>
            <a:ext cx="882650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7" grpId="0"/>
      <p:bldP spid="30728" grpId="0"/>
      <p:bldP spid="30729" grpId="0"/>
      <p:bldP spid="30730" grpId="0"/>
      <p:bldP spid="30731" grpId="0"/>
      <p:bldP spid="30732" grpId="0"/>
      <p:bldP spid="30733" grpId="0"/>
      <p:bldP spid="30734" grpId="0"/>
      <p:bldP spid="307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1746" name="Rectangle 2" descr="花束"/>
          <p:cNvSpPr>
            <a:spLocks noChangeArrowheads="1"/>
          </p:cNvSpPr>
          <p:nvPr/>
        </p:nvSpPr>
        <p:spPr bwMode="auto">
          <a:xfrm>
            <a:off x="539750" y="1835150"/>
            <a:ext cx="8135938" cy="3825875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outerShdw dist="563972" dir="14049741" sx="125000" sy="125000" algn="tl" rotWithShape="0">
              <a:schemeClr val="bg2">
                <a:alpha val="80000"/>
              </a:schemeClr>
            </a:outerShdw>
          </a:effec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　　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</a:t>
            </a: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晶体凝固时有确定的温度；</a:t>
            </a:r>
            <a:endParaRPr kumimoji="0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　　     非晶体凝固时没有确定的温度。</a:t>
            </a:r>
            <a:endParaRPr kumimoji="0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　　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</a:t>
            </a: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凝固点：液态晶体物质凝固时的温度。</a:t>
            </a:r>
            <a:endParaRPr kumimoji="0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　      同一种晶体物质，凝固点 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 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熔点。</a:t>
            </a:r>
            <a:endParaRPr kumimoji="0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　　 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3</a:t>
            </a: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晶体凝固条件：</a:t>
            </a:r>
            <a:endParaRPr kumimoji="0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　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　  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(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)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达到凝固点；</a:t>
            </a:r>
            <a:endParaRPr kumimoji="0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　　     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(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)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继续放热。</a:t>
            </a:r>
            <a:endParaRPr kumimoji="0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747" name="Rectangle 3" descr="花束"/>
          <p:cNvSpPr>
            <a:spLocks noChangeArrowheads="1"/>
          </p:cNvSpPr>
          <p:nvPr/>
        </p:nvSpPr>
        <p:spPr bwMode="auto">
          <a:xfrm>
            <a:off x="682625" y="346075"/>
            <a:ext cx="6697663" cy="779463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outerShdw dist="563972" dir="14049741" sx="125000" sy="125000" algn="tl" rotWithShape="0">
              <a:schemeClr val="bg2">
                <a:alpha val="80000"/>
              </a:schemeClr>
            </a:outerShdw>
          </a:effec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四、凝固</a:t>
            </a:r>
            <a:endParaRPr kumimoji="0" lang="zh-CN" altLang="en-US" sz="3600" b="1" i="0" u="none" strike="noStrike" kern="1200" cap="none" spc="0" normalizeH="0" baseline="0" noProof="0" smtClean="0">
              <a:ln>
                <a:noFill/>
              </a:ln>
              <a:solidFill>
                <a:srgbClr val="0066CC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6388" name="Picture 9" descr="E:\李燃\教师教学用书\2012人教教师用书项目\ppt\物理\图标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875" y="142875"/>
            <a:ext cx="882650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charRg st="0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746">
                                            <p:txEl>
                                              <p:charRg st="0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charRg st="18" end="4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746">
                                            <p:txEl>
                                              <p:charRg st="18" end="4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charRg st="42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746">
                                            <p:txEl>
                                              <p:charRg st="42" end="6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charRg st="65" end="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746">
                                            <p:txEl>
                                              <p:charRg st="65" end="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charRg st="95" end="10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746">
                                            <p:txEl>
                                              <p:charRg st="95" end="10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charRg st="108" end="1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1746">
                                            <p:txEl>
                                              <p:charRg st="108" end="1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charRg st="125" end="14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746">
                                            <p:txEl>
                                              <p:charRg st="125" end="14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18434" name="Picture 5" descr="冰镇饮料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975" y="3284855"/>
            <a:ext cx="4103688" cy="2492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5" name="Text Box 5"/>
          <p:cNvSpPr txBox="1"/>
          <p:nvPr/>
        </p:nvSpPr>
        <p:spPr>
          <a:xfrm>
            <a:off x="431483" y="691833"/>
            <a:ext cx="8280400" cy="2168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>
              <a:lnSpc>
                <a:spcPct val="125000"/>
              </a:lnSpc>
            </a:pPr>
            <a:r>
              <a:rPr lang="zh-CN" altLang="en-US" sz="3600" dirty="0">
                <a:solidFill>
                  <a:srgbClr val="000099"/>
                </a:solidFill>
                <a:latin typeface="Times New Roman" panose="02020603050405020304" pitchFamily="18" charset="0"/>
              </a:rPr>
              <a:t>　</a:t>
            </a:r>
            <a:r>
              <a:rPr lang="en-US" altLang="zh-CN" sz="3600" dirty="0">
                <a:solidFill>
                  <a:schemeClr val="tx2"/>
                </a:solidFill>
                <a:latin typeface="Times New Roman" panose="02020603050405020304" pitchFamily="18" charset="0"/>
              </a:rPr>
              <a:t>0℃</a:t>
            </a:r>
            <a:r>
              <a:rPr lang="zh-CN" altLang="en-US" sz="3600" dirty="0">
                <a:solidFill>
                  <a:schemeClr val="tx2"/>
                </a:solidFill>
                <a:latin typeface="Times New Roman" panose="02020603050405020304" pitchFamily="18" charset="0"/>
              </a:rPr>
              <a:t>的冰</a:t>
            </a:r>
            <a:endParaRPr lang="zh-CN" altLang="en-US" sz="3600" dirty="0">
              <a:solidFill>
                <a:schemeClr val="tx2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3600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3600" dirty="0">
                <a:solidFill>
                  <a:schemeClr val="tx2"/>
                </a:solidFill>
                <a:latin typeface="Times New Roman" panose="02020603050405020304" pitchFamily="18" charset="0"/>
              </a:rPr>
              <a:t>   0℃</a:t>
            </a:r>
            <a:r>
              <a:rPr lang="zh-CN" altLang="en-US" sz="3600" dirty="0">
                <a:solidFill>
                  <a:schemeClr val="tx2"/>
                </a:solidFill>
                <a:latin typeface="Times New Roman" panose="02020603050405020304" pitchFamily="18" charset="0"/>
              </a:rPr>
              <a:t>的水</a:t>
            </a:r>
            <a:endParaRPr lang="zh-CN" altLang="en-US" sz="3600" dirty="0">
              <a:solidFill>
                <a:schemeClr val="tx2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125000"/>
              </a:lnSpc>
            </a:pPr>
            <a:r>
              <a:rPr lang="en-US" altLang="zh-CN" sz="3600" dirty="0">
                <a:solidFill>
                  <a:schemeClr val="tx2"/>
                </a:solidFill>
                <a:latin typeface="Times New Roman" panose="02020603050405020304" pitchFamily="18" charset="0"/>
              </a:rPr>
              <a:t>    </a:t>
            </a:r>
            <a:r>
              <a:rPr lang="zh-CN" altLang="en-US" sz="3600" dirty="0">
                <a:solidFill>
                  <a:schemeClr val="tx2"/>
                </a:solidFill>
                <a:latin typeface="Times New Roman" panose="02020603050405020304" pitchFamily="18" charset="0"/>
              </a:rPr>
              <a:t>哪个冷却效果更好？　</a:t>
            </a:r>
            <a:endParaRPr lang="zh-CN" altLang="en-US" sz="3600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8436" name="Picture 9" descr="E:\李燃\教师教学用书\2012人教教师用书项目\ppt\物理\图标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875" y="142875"/>
            <a:ext cx="882650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3794" name="Text Box 2" descr="花束"/>
          <p:cNvSpPr txBox="1">
            <a:spLocks noChangeArrowheads="1"/>
          </p:cNvSpPr>
          <p:nvPr/>
        </p:nvSpPr>
        <p:spPr bwMode="auto">
          <a:xfrm>
            <a:off x="684213" y="333375"/>
            <a:ext cx="6335713" cy="779463"/>
          </a:xfrm>
          <a:prstGeom prst="rect">
            <a:avLst/>
          </a:prstGeom>
          <a:noFill/>
          <a:ln w="38100" algn="ctr">
            <a:noFill/>
            <a:miter lim="800000"/>
          </a:ln>
          <a:effectLst>
            <a:outerShdw dist="563972" dir="14049741" sx="125000" sy="125000" algn="tl" rotWithShape="0">
              <a:schemeClr val="bg2">
                <a:alpha val="80000"/>
              </a:schemeClr>
            </a:outerShdw>
          </a:effectLst>
        </p:spPr>
        <p:txBody>
          <a:bodyPr>
            <a:spAutoFit/>
          </a:bodyPr>
          <a:lstStyle/>
          <a:p>
            <a:pPr marR="0" defTabSz="914400">
              <a:lnSpc>
                <a:spcPct val="125000"/>
              </a:lnSpc>
              <a:buClrTx/>
              <a:buSzTx/>
              <a:buFontTx/>
              <a:buNone/>
              <a:defRPr/>
            </a:pPr>
            <a:r>
              <a:rPr kumimoji="0" lang="zh-CN" altLang="en-US" sz="3600" kern="1200" cap="none" spc="0" normalizeH="0" baseline="0" noProof="0" smtClean="0">
                <a:solidFill>
                  <a:srgbClr val="0066CC"/>
                </a:solidFill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t>五、熔化吸热、凝固放热</a:t>
            </a:r>
            <a:endParaRPr kumimoji="0" lang="zh-CN" altLang="en-US" sz="3600" kern="1200" cap="none" spc="0" normalizeH="0" baseline="0" noProof="0" smtClean="0">
              <a:solidFill>
                <a:srgbClr val="0066CC"/>
              </a:solidFill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796" name="Rectangle 4" descr="花束"/>
          <p:cNvSpPr>
            <a:spLocks noChangeArrowheads="1"/>
          </p:cNvSpPr>
          <p:nvPr/>
        </p:nvSpPr>
        <p:spPr bwMode="auto">
          <a:xfrm>
            <a:off x="755650" y="1325563"/>
            <a:ext cx="6624638" cy="701675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outerShdw dist="563972" dir="14049741" sx="125000" sy="125000" algn="tl" rotWithShape="0">
              <a:schemeClr val="bg2">
                <a:alpha val="80000"/>
              </a:schemeClr>
            </a:outerShdw>
          </a:effec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解释现象</a:t>
            </a:r>
            <a:endParaRPr kumimoji="0" lang="en-US" altLang="zh-CN" sz="3200" b="1" i="0" u="none" strike="noStrike" kern="1200" cap="none" spc="0" normalizeH="0" baseline="0" noProof="0" smtClean="0">
              <a:ln>
                <a:noFill/>
              </a:ln>
              <a:solidFill>
                <a:srgbClr val="0066CC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7414" name="Picture 9" descr="E:\李燃\教师教学用书\2012人教教师用书项目\ppt\物理\图标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875" y="142875"/>
            <a:ext cx="882650" cy="73183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Group 5"/>
          <p:cNvGrpSpPr/>
          <p:nvPr/>
        </p:nvGrpSpPr>
        <p:grpSpPr>
          <a:xfrm>
            <a:off x="395605" y="2420620"/>
            <a:ext cx="3550285" cy="2843550"/>
            <a:chOff x="624" y="960"/>
            <a:chExt cx="1824" cy="1570"/>
          </a:xfrm>
        </p:grpSpPr>
        <p:pic>
          <p:nvPicPr>
            <p:cNvPr id="30735" name="Picture 6" descr="236_374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4" y="960"/>
              <a:ext cx="1824" cy="129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1511" name="Text Box 7"/>
            <p:cNvSpPr txBox="1">
              <a:spLocks noChangeArrowheads="1"/>
            </p:cNvSpPr>
            <p:nvPr/>
          </p:nvSpPr>
          <p:spPr bwMode="auto">
            <a:xfrm>
              <a:off x="960" y="2208"/>
              <a:ext cx="1488" cy="322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p>
              <a:pPr marR="0" defTabSz="914400">
                <a:spcBef>
                  <a:spcPct val="50000"/>
                </a:spcBef>
                <a:buClrTx/>
                <a:buSzTx/>
                <a:buFontTx/>
                <a:buNone/>
                <a:defRPr/>
              </a:pPr>
              <a:r>
                <a:rPr kumimoji="0" lang="zh-CN" altLang="en-US" b="1" kern="1200" cap="none" spc="0" normalizeH="0" baseline="0" noProof="0">
                  <a:solidFill>
                    <a:srgbClr val="3399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冷冻食品保鲜</a:t>
              </a:r>
              <a:endParaRPr kumimoji="0" lang="zh-CN" altLang="en-US" b="1" kern="1200" cap="none" spc="0" normalizeH="0" baseline="0" noProof="0"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" name="Group 11"/>
          <p:cNvGrpSpPr/>
          <p:nvPr/>
        </p:nvGrpSpPr>
        <p:grpSpPr>
          <a:xfrm>
            <a:off x="4644390" y="2181860"/>
            <a:ext cx="3870325" cy="3483173"/>
            <a:chOff x="3408" y="960"/>
            <a:chExt cx="1824" cy="1806"/>
          </a:xfrm>
        </p:grpSpPr>
        <p:sp>
          <p:nvSpPr>
            <p:cNvPr id="5" name="Text Box 12"/>
            <p:cNvSpPr txBox="1">
              <a:spLocks noChangeArrowheads="1"/>
            </p:cNvSpPr>
            <p:nvPr/>
          </p:nvSpPr>
          <p:spPr bwMode="auto">
            <a:xfrm>
              <a:off x="3532" y="2208"/>
              <a:ext cx="1566" cy="558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zh-CN" altLang="en-US" b="1" kern="1200" cap="none" spc="0" normalizeH="0" baseline="0" noProof="0">
                  <a:solidFill>
                    <a:srgbClr val="3399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高热病人利用</a:t>
              </a:r>
              <a:endParaRPr kumimoji="0" lang="zh-CN" altLang="en-US" b="1" kern="1200" cap="none" spc="0" normalizeH="0" baseline="0" noProof="0"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zh-CN" altLang="en-US" b="1" kern="1200" cap="none" spc="0" normalizeH="0" baseline="0" noProof="0">
                  <a:solidFill>
                    <a:srgbClr val="3399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冰袋降温</a:t>
              </a:r>
              <a:endParaRPr kumimoji="0" lang="zh-CN" altLang="en-US" b="1" kern="1200" cap="none" spc="0" normalizeH="0" baseline="0" noProof="0"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6" name="Picture 13" descr="2-图片28-冰袋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08" y="960"/>
              <a:ext cx="1824" cy="1296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3794" name="Text Box 2" descr="花束"/>
          <p:cNvSpPr txBox="1">
            <a:spLocks noChangeArrowheads="1"/>
          </p:cNvSpPr>
          <p:nvPr/>
        </p:nvSpPr>
        <p:spPr bwMode="auto">
          <a:xfrm>
            <a:off x="684213" y="333375"/>
            <a:ext cx="6335713" cy="779463"/>
          </a:xfrm>
          <a:prstGeom prst="rect">
            <a:avLst/>
          </a:prstGeom>
          <a:noFill/>
          <a:ln w="38100" algn="ctr">
            <a:noFill/>
            <a:miter lim="800000"/>
          </a:ln>
          <a:effectLst>
            <a:outerShdw dist="563972" dir="14049741" sx="125000" sy="125000" algn="tl" rotWithShape="0">
              <a:schemeClr val="bg2">
                <a:alpha val="80000"/>
              </a:schemeClr>
            </a:outerShdw>
          </a:effectLst>
        </p:spPr>
        <p:txBody>
          <a:bodyPr>
            <a:spAutoFit/>
          </a:bodyPr>
          <a:lstStyle/>
          <a:p>
            <a:pPr marR="0" defTabSz="914400">
              <a:lnSpc>
                <a:spcPct val="125000"/>
              </a:lnSpc>
              <a:buClrTx/>
              <a:buSzTx/>
              <a:buFontTx/>
              <a:buNone/>
              <a:defRPr/>
            </a:pPr>
            <a:r>
              <a:rPr kumimoji="0" lang="zh-CN" altLang="en-US" sz="3600" kern="1200" cap="none" spc="0" normalizeH="0" baseline="0" noProof="0" smtClean="0">
                <a:solidFill>
                  <a:srgbClr val="0066CC"/>
                </a:solidFill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t>五、熔化吸热、凝固放热</a:t>
            </a:r>
            <a:endParaRPr kumimoji="0" lang="zh-CN" altLang="en-US" sz="3600" kern="1200" cap="none" spc="0" normalizeH="0" baseline="0" noProof="0" smtClean="0">
              <a:solidFill>
                <a:srgbClr val="0066CC"/>
              </a:solidFill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796" name="Rectangle 4" descr="花束"/>
          <p:cNvSpPr>
            <a:spLocks noChangeArrowheads="1"/>
          </p:cNvSpPr>
          <p:nvPr/>
        </p:nvSpPr>
        <p:spPr bwMode="auto">
          <a:xfrm>
            <a:off x="755650" y="1325563"/>
            <a:ext cx="6624638" cy="701675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outerShdw dist="563972" dir="14049741" sx="125000" sy="125000" algn="tl" rotWithShape="0">
              <a:schemeClr val="bg2">
                <a:alpha val="80000"/>
              </a:schemeClr>
            </a:outerShdw>
          </a:effec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解释现象</a:t>
            </a:r>
            <a:endParaRPr kumimoji="0" lang="en-US" altLang="zh-CN" sz="3200" b="1" i="0" u="none" strike="noStrike" kern="1200" cap="none" spc="0" normalizeH="0" baseline="0" noProof="0" smtClean="0">
              <a:ln>
                <a:noFill/>
              </a:ln>
              <a:solidFill>
                <a:srgbClr val="0066CC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7412" name="Picture 5" descr="冰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975" y="3302000"/>
            <a:ext cx="4392613" cy="3295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13" name="Text Box 3"/>
          <p:cNvSpPr txBox="1"/>
          <p:nvPr/>
        </p:nvSpPr>
        <p:spPr>
          <a:xfrm>
            <a:off x="827088" y="1973263"/>
            <a:ext cx="7561262" cy="1311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>
              <a:lnSpc>
                <a:spcPct val="125000"/>
              </a:lnSpc>
            </a:pPr>
            <a:r>
              <a:rPr lang="zh-CN" altLang="en-US" dirty="0">
                <a:solidFill>
                  <a:srgbClr val="000099"/>
                </a:solidFill>
                <a:latin typeface="宋体" panose="02010600030101010101" pitchFamily="2" charset="-122"/>
              </a:rPr>
              <a:t>　　</a:t>
            </a:r>
            <a:r>
              <a:rPr lang="zh-CN" altLang="en-US" dirty="0">
                <a:solidFill>
                  <a:schemeClr val="tx2"/>
                </a:solidFill>
                <a:latin typeface="宋体" panose="02010600030101010101" pitchFamily="2" charset="-122"/>
              </a:rPr>
              <a:t>把正在熔化的冰拿到温度为</a:t>
            </a:r>
            <a:r>
              <a:rPr lang="en-US" altLang="zh-CN" dirty="0">
                <a:solidFill>
                  <a:schemeClr val="tx2"/>
                </a:solidFill>
                <a:latin typeface="宋体" panose="02010600030101010101" pitchFamily="2" charset="-122"/>
              </a:rPr>
              <a:t>0℃</a:t>
            </a:r>
            <a:r>
              <a:rPr lang="zh-CN" altLang="en-US" dirty="0">
                <a:solidFill>
                  <a:schemeClr val="tx2"/>
                </a:solidFill>
                <a:latin typeface="宋体" panose="02010600030101010101" pitchFamily="2" charset="-122"/>
              </a:rPr>
              <a:t>的房间里，冰能不能继续熔化</a:t>
            </a:r>
            <a:r>
              <a:rPr lang="en-US" altLang="zh-CN" dirty="0">
                <a:solidFill>
                  <a:schemeClr val="tx2"/>
                </a:solidFill>
                <a:latin typeface="宋体" panose="02010600030101010101" pitchFamily="2" charset="-122"/>
              </a:rPr>
              <a:t>? </a:t>
            </a:r>
            <a:endParaRPr lang="zh-CN" altLang="en-US" dirty="0">
              <a:solidFill>
                <a:schemeClr val="tx2"/>
              </a:solidFill>
              <a:latin typeface="宋体" panose="02010600030101010101" pitchFamily="2" charset="-122"/>
            </a:endParaRPr>
          </a:p>
        </p:txBody>
      </p:sp>
      <p:pic>
        <p:nvPicPr>
          <p:cNvPr id="17414" name="Picture 9" descr="E:\李燃\教师教学用书\2012人教教师用书项目\ppt\物理\图标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875" y="142875"/>
            <a:ext cx="882650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4627" name="Text Box 3"/>
          <p:cNvSpPr txBox="1"/>
          <p:nvPr/>
        </p:nvSpPr>
        <p:spPr>
          <a:xfrm>
            <a:off x="467995" y="1051878"/>
            <a:ext cx="8208963" cy="33229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50000"/>
              </a:lnSpc>
            </a:pP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思考：把装有碎冰块的试管插入烧杯里的碎冰块中，然后对烧杯底部缓缓加热，当烧杯内的冰块熔化一半时，试管里的冰块将（　　）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Ａ．全部熔化　　　　Ｂ．不熔化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Ｃ．熔化一半　　　　Ｄ．开始熔化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6876*3730*646*646"/>
  <p:tag name="KSO_WM_UNIT_MEDIACOVER_STYLEID" val="1"/>
  <p:tag name="KSO_WM_UNIT_MEDIACOVER_TEXTSTATE" val="0"/>
  <p:tag name="KSO_WM_UNIT_MEDIACOVER_BTN_POS" val="c"/>
  <p:tag name="KSO_WM_UNIT_MEDIACOVER_BTN_STYLE" val="ee0bc779c1f3d7f3e90c96344320e69a"/>
  <p:tag name="KSO_WM_UNIT_MEDIACOVER_RGB" val="000000"/>
  <p:tag name="KSO_WM_UNIT_MEDIACOVER_TRANSPARENCY" val="0.5"/>
</p:tagLst>
</file>

<file path=ppt/tags/tag2.xml><?xml version="1.0" encoding="utf-8"?>
<p:tagLst xmlns:p="http://schemas.openxmlformats.org/presentationml/2006/main">
  <p:tag name="KSO_WM_UNIT_TABLE_BEAUTIFY" val="smartTable{23f36135-9822-4698-8642-5d86a517b6ac}"/>
</p:tagLst>
</file>

<file path=ppt/tags/tag3.xml><?xml version="1.0" encoding="utf-8"?>
<p:tagLst xmlns:p="http://schemas.openxmlformats.org/presentationml/2006/main">
  <p:tag name="COMMONDATA" val="eyJoZGlkIjoiMDU0OTZlODUyNWY1Nzk5MjBiM2ExYTJlYjlkYjRmYjYifQ==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2EC2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009900"/>
      </a:accent2>
      <a:accent3>
        <a:srgbClr val="FFFFFF"/>
      </a:accent3>
      <a:accent4>
        <a:srgbClr val="0026A5"/>
      </a:accent4>
      <a:accent5>
        <a:srgbClr val="AAE2CA"/>
      </a:accent5>
      <a:accent6>
        <a:srgbClr val="008A00"/>
      </a:accent6>
      <a:hlink>
        <a:srgbClr val="CC3300"/>
      </a:hlink>
      <a:folHlink>
        <a:srgbClr val="008080"/>
      </a:folHlink>
    </a:clrScheme>
    <a:fontScheme name="默认设计模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楷体_GB2312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楷体_GB2312" pitchFamily="49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默认设计模板">
  <a:themeElements>
    <a:clrScheme name="">
      <a:dk1>
        <a:srgbClr val="002EC2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009900"/>
      </a:accent2>
      <a:accent3>
        <a:srgbClr val="FFFFFF"/>
      </a:accent3>
      <a:accent4>
        <a:srgbClr val="0026A5"/>
      </a:accent4>
      <a:accent5>
        <a:srgbClr val="AAE2CA"/>
      </a:accent5>
      <a:accent6>
        <a:srgbClr val="008A00"/>
      </a:accent6>
      <a:hlink>
        <a:srgbClr val="CC3300"/>
      </a:hlink>
      <a:folHlink>
        <a:srgbClr val="008080"/>
      </a:folHlink>
    </a:clrScheme>
    <a:fontScheme name="默认设计模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楷体_GB2312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楷体_GB2312" pitchFamily="49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1091</Words>
  <Application>WPS 演示</Application>
  <PresentationFormat>全屏显示(4:3)</PresentationFormat>
  <Paragraphs>231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30" baseType="lpstr">
      <vt:lpstr>Arial</vt:lpstr>
      <vt:lpstr>宋体</vt:lpstr>
      <vt:lpstr>Wingdings</vt:lpstr>
      <vt:lpstr>Times New Roman</vt:lpstr>
      <vt:lpstr>黑体</vt:lpstr>
      <vt:lpstr>Verdana</vt:lpstr>
      <vt:lpstr>楷体_GB2312</vt:lpstr>
      <vt:lpstr>新宋体</vt:lpstr>
      <vt:lpstr>微软雅黑</vt:lpstr>
      <vt:lpstr>Arial Unicode MS</vt:lpstr>
      <vt:lpstr>默认设计模板</vt:lpstr>
      <vt:lpstr>1_默认设计模板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【课件站www.kjzhan.com】~中小学ppt课件免费下载站~【课件站www.kjzhan.com】~中小学ppt课件免费下载站~【课件站www.kjzhan.com】~中小学ppt课件免费下载站~~中小学ppt课件免费下载站~【课件站www.kjzhan.com】~中小学ppt课件免费下载站~【课件站www.kjzhan.com】~中小学ppt课件免费下载站~【课件站www.kjzhan.com】~</Company>
  <LinksUpToDate>false</LinksUpToDate>
  <SharedDoc>false</SharedDoc>
  <HyperlinksChanged>false</HyperlinksChanged>
  <AppVersion>14.0000</AppVersion>
  <Manager>【课件站www.kjzhan.com】~中小学ppt课件免费下载站~【课件站www.kjzhan.com】~中小学ppt课件免费下载站~【课件站www.kjzhan.com】~中小学ppt课件免费下载站~~中小学ppt课件免费下载站~【课件站www.kjzhan.com】~中小学ppt课件免费下载站~【课件站www.kjzhan.com】~中小学ppt课件免费下载站~【课件站www.kjzhan.com】~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【课件站www.kjzhan.com】~中小学ppt课件免费下载站~【课件站www.kjzhan.com】~中小学ppt课件免费下载站~【课件站www.kjzhan.com】~中小学ppt课件免费下载站~~中小学ppt课件免费下载站~【课件站www.kjzhan.com】~中小学ppt课件免费下载站~【课件站www.kjzhan.com】~中小学ppt课件免费下载站~【课件站www.kjzhan.com】~</dc:title>
  <dc:creator>【课件站www.kjzhan.com】~中小学ppt课件免费下载站~【课件站www.kjzhan.com】~中小学ppt课件免费下载站~【课件站www.kjzhan.com】~中小学ppt课件免费下载站~~中小学ppt课件免费下载站~【课件站www.kjzhan.com】~中小学ppt课件免费下载站~【课件站www.kjzhan.com】~中小学ppt课件免费下载站~【课件站www.kjzhan.com】~; fqun</dc:creator>
  <cp:keywords>【课件站www.kjzhan.com】~中小学ppt课件免费下载站~【课件站www.kjzhan.com】~中小学ppt课件免费下载站~【课件站www.kjzhan.com】~中小学ppt课件免费下载站~~中小学ppt课件免费下载站~【课件站www.kjzhan.com】~中小学ppt课件免费下载站~【课件站www.kjzhan.com】~中小学ppt课件免费下载站~【课件站www.kjzhan.com】~</cp:keywords>
  <dc:description>【课件站www.kjzhan.com】~中小学ppt课件免费下载站~【课件站www.kjzhan.com】~中小学ppt课件免费下载站~【课件站www.kjzhan.com】~中小学ppt课件免费下载站~~中小学ppt课件免费下载站~【课件站www.kjzhan.com】~中小学ppt课件免费下载站~【课件站www.kjzhan.com】~中小学ppt课件免费下载站~【课件站www.kjzhan.com】~</dc:description>
  <dc:subject>【课件站www.kjzhan.com】~中小学ppt课件免费下载站~【课件站www.kjzhan.com】~中小学ppt课件免费下载站~【课件站www.kjzhan.com】~中小学ppt课件免费下载站~~中小学ppt课件免费下载站~【课件站www.kjzhan.com】~中小学ppt课件免费下载站~【课件站www.kjzhan.com】~中小学ppt课件免费下载站~【课件站www.kjzhan.com】~</dc:subject>
  <cp:category>【课件站www.kjzhan.com】~中小学ppt课件免费下载站~【课件站www.kjzhan.com】~中小学ppt课件免费下载站~【课件站www.kjzhan.com】~中小学ppt课件免费下载站~~中小学ppt课件免费下载站~【课件站www.kjzhan.com】~中小学ppt课件免费下载站~【课件站www.kjzhan.com】~中小学ppt课件免费下载站~【课件站www.kjzhan.com】~</cp:category>
  <cp:lastModifiedBy>王森</cp:lastModifiedBy>
  <cp:revision>535</cp:revision>
  <dcterms:created xsi:type="dcterms:W3CDTF">2004-12-04T02:49:41Z</dcterms:created>
  <dcterms:modified xsi:type="dcterms:W3CDTF">2022-06-07T01:31:23Z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6ABD0C53D90140D1B171B591B5544D71</vt:lpwstr>
  </property>
  <property fmtid="{D5CDD505-2E9C-101B-9397-08002B2CF9AE}" pid="3" name="KSOProductBuildVer">
    <vt:lpwstr>2052-11.1.0.11365</vt:lpwstr>
  </property>
</Properties>
</file>