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1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2.xml" ContentType="application/vnd.openxmlformats-officedocument.presentationml.notesSl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3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4.xml" ContentType="application/vnd.openxmlformats-officedocument.presentationml.notesSl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notesSlides/notesSlide5.xml" ContentType="application/vnd.openxmlformats-officedocument.presentationml.notesSlid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notesSlides/notesSlide6.xml" ContentType="application/vnd.openxmlformats-officedocument.presentationml.notes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7.xml" ContentType="application/vnd.openxmlformats-officedocument.presentationml.notesSl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notesSlides/notesSlide8.xml" ContentType="application/vnd.openxmlformats-officedocument.presentationml.notesSlide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9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notesSlides/notesSlide10.xml" ContentType="application/vnd.openxmlformats-officedocument.presentationml.notesSlide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notesSlides/notesSlide11.xml" ContentType="application/vnd.openxmlformats-officedocument.presentationml.notesSlide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notesSlides/notesSlide12.xml" ContentType="application/vnd.openxmlformats-officedocument.presentationml.notesSlide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notesSlides/notesSlide13.xml" ContentType="application/vnd.openxmlformats-officedocument.presentationml.notesSlide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notesSlides/notesSlide14.xml" ContentType="application/vnd.openxmlformats-officedocument.presentationml.notesSlide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82" r:id="rId2"/>
    <p:sldId id="284" r:id="rId3"/>
    <p:sldId id="285" r:id="rId4"/>
    <p:sldId id="283" r:id="rId5"/>
    <p:sldId id="262" r:id="rId6"/>
    <p:sldId id="260" r:id="rId7"/>
    <p:sldId id="270" r:id="rId8"/>
    <p:sldId id="286" r:id="rId9"/>
    <p:sldId id="287" r:id="rId10"/>
    <p:sldId id="281" r:id="rId11"/>
    <p:sldId id="265" r:id="rId12"/>
    <p:sldId id="275" r:id="rId13"/>
    <p:sldId id="264" r:id="rId14"/>
    <p:sldId id="272" r:id="rId15"/>
    <p:sldId id="289" r:id="rId16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9" userDrawn="1">
          <p15:clr>
            <a:srgbClr val="A4A3A4"/>
          </p15:clr>
        </p15:guide>
        <p15:guide id="2" pos="38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CC"/>
    <a:srgbClr val="B78B48"/>
    <a:srgbClr val="702919"/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4660"/>
  </p:normalViewPr>
  <p:slideViewPr>
    <p:cSldViewPr snapToGrid="0" showGuides="1">
      <p:cViewPr>
        <p:scale>
          <a:sx n="83" d="100"/>
          <a:sy n="83" d="100"/>
        </p:scale>
        <p:origin x="69" y="159"/>
      </p:cViewPr>
      <p:guideLst>
        <p:guide orient="horz" pos="2269"/>
        <p:guide pos="389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  <a:t>2023/9/15</a:t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  <a:t>‹#›</a:t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371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921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222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997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782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774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8867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2023/9/15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65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4.png"/><Relationship Id="rId5" Type="http://schemas.openxmlformats.org/officeDocument/2006/relationships/tags" Target="../tags/tag67.xml"/><Relationship Id="rId10" Type="http://schemas.openxmlformats.org/officeDocument/2006/relationships/image" Target="../media/image3.png"/><Relationship Id="rId4" Type="http://schemas.openxmlformats.org/officeDocument/2006/relationships/tags" Target="../tags/tag66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70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5.png"/><Relationship Id="rId5" Type="http://schemas.openxmlformats.org/officeDocument/2006/relationships/tags" Target="../tags/tag72.xml"/><Relationship Id="rId10" Type="http://schemas.openxmlformats.org/officeDocument/2006/relationships/image" Target="../media/image4.png"/><Relationship Id="rId4" Type="http://schemas.openxmlformats.org/officeDocument/2006/relationships/tags" Target="../tags/tag71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75.xml"/><Relationship Id="rId7" Type="http://schemas.openxmlformats.org/officeDocument/2006/relationships/image" Target="../media/image1.jpe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.png"/><Relationship Id="rId4" Type="http://schemas.openxmlformats.org/officeDocument/2006/relationships/tags" Target="../tags/tag76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79.xml"/><Relationship Id="rId7" Type="http://schemas.openxmlformats.org/officeDocument/2006/relationships/image" Target="../media/image1.jpe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7.png"/><Relationship Id="rId4" Type="http://schemas.openxmlformats.org/officeDocument/2006/relationships/tags" Target="../tags/tag80.xm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88.xml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2.png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12" Type="http://schemas.openxmlformats.org/officeDocument/2006/relationships/tags" Target="../tags/tag92.xml"/><Relationship Id="rId17" Type="http://schemas.openxmlformats.org/officeDocument/2006/relationships/image" Target="../media/image9.png"/><Relationship Id="rId2" Type="http://schemas.openxmlformats.org/officeDocument/2006/relationships/tags" Target="../tags/tag82.xml"/><Relationship Id="rId16" Type="http://schemas.openxmlformats.org/officeDocument/2006/relationships/image" Target="../media/image8.jpeg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tags" Target="../tags/tag91.xml"/><Relationship Id="rId5" Type="http://schemas.openxmlformats.org/officeDocument/2006/relationships/tags" Target="../tags/tag85.xml"/><Relationship Id="rId15" Type="http://schemas.openxmlformats.org/officeDocument/2006/relationships/image" Target="../media/image1.jpeg"/><Relationship Id="rId10" Type="http://schemas.openxmlformats.org/officeDocument/2006/relationships/tags" Target="../tags/tag90.xml"/><Relationship Id="rId19" Type="http://schemas.openxmlformats.org/officeDocument/2006/relationships/image" Target="../media/image4.png"/><Relationship Id="rId4" Type="http://schemas.openxmlformats.org/officeDocument/2006/relationships/tags" Target="../tags/tag84.xml"/><Relationship Id="rId9" Type="http://schemas.openxmlformats.org/officeDocument/2006/relationships/tags" Target="../tags/tag89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tags" Target="../tags/tag95.xml"/><Relationship Id="rId7" Type="http://schemas.openxmlformats.org/officeDocument/2006/relationships/image" Target="../media/image1.jpe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.png"/><Relationship Id="rId4" Type="http://schemas.openxmlformats.org/officeDocument/2006/relationships/tags" Target="../tags/tag96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4.png"/><Relationship Id="rId3" Type="http://schemas.openxmlformats.org/officeDocument/2006/relationships/tags" Target="../tags/tag99.xml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image" Target="../media/image1.jpeg"/><Relationship Id="rId11" Type="http://schemas.openxmlformats.org/officeDocument/2006/relationships/image" Target="../media/image15.jpeg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14.jpe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07.xml"/><Relationship Id="rId13" Type="http://schemas.openxmlformats.org/officeDocument/2006/relationships/image" Target="../media/image1.jpeg"/><Relationship Id="rId3" Type="http://schemas.openxmlformats.org/officeDocument/2006/relationships/tags" Target="../tags/tag102.xml"/><Relationship Id="rId7" Type="http://schemas.openxmlformats.org/officeDocument/2006/relationships/tags" Target="../tags/tag106.xml"/><Relationship Id="rId12" Type="http://schemas.openxmlformats.org/officeDocument/2006/relationships/notesSlide" Target="../notesSlides/notesSlide8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104.xml"/><Relationship Id="rId15" Type="http://schemas.openxmlformats.org/officeDocument/2006/relationships/image" Target="../media/image4.png"/><Relationship Id="rId10" Type="http://schemas.openxmlformats.org/officeDocument/2006/relationships/tags" Target="../tags/tag109.xml"/><Relationship Id="rId4" Type="http://schemas.openxmlformats.org/officeDocument/2006/relationships/tags" Target="../tags/tag103.xml"/><Relationship Id="rId9" Type="http://schemas.openxmlformats.org/officeDocument/2006/relationships/tags" Target="../tags/tag108.xml"/><Relationship Id="rId1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17.xml"/><Relationship Id="rId13" Type="http://schemas.openxmlformats.org/officeDocument/2006/relationships/tags" Target="../tags/tag122.xml"/><Relationship Id="rId18" Type="http://schemas.openxmlformats.org/officeDocument/2006/relationships/tags" Target="../tags/tag127.xml"/><Relationship Id="rId26" Type="http://schemas.openxmlformats.org/officeDocument/2006/relationships/image" Target="../media/image1.jpeg"/><Relationship Id="rId3" Type="http://schemas.openxmlformats.org/officeDocument/2006/relationships/tags" Target="../tags/tag112.xml"/><Relationship Id="rId21" Type="http://schemas.openxmlformats.org/officeDocument/2006/relationships/tags" Target="../tags/tag130.xml"/><Relationship Id="rId7" Type="http://schemas.openxmlformats.org/officeDocument/2006/relationships/tags" Target="../tags/tag116.xml"/><Relationship Id="rId12" Type="http://schemas.openxmlformats.org/officeDocument/2006/relationships/tags" Target="../tags/tag121.xml"/><Relationship Id="rId17" Type="http://schemas.openxmlformats.org/officeDocument/2006/relationships/tags" Target="../tags/tag126.xml"/><Relationship Id="rId25" Type="http://schemas.openxmlformats.org/officeDocument/2006/relationships/notesSlide" Target="../notesSlides/notesSlide9.xml"/><Relationship Id="rId2" Type="http://schemas.openxmlformats.org/officeDocument/2006/relationships/tags" Target="../tags/tag111.xml"/><Relationship Id="rId16" Type="http://schemas.openxmlformats.org/officeDocument/2006/relationships/tags" Target="../tags/tag125.xml"/><Relationship Id="rId20" Type="http://schemas.openxmlformats.org/officeDocument/2006/relationships/tags" Target="../tags/tag129.xml"/><Relationship Id="rId1" Type="http://schemas.openxmlformats.org/officeDocument/2006/relationships/tags" Target="../tags/tag110.xml"/><Relationship Id="rId6" Type="http://schemas.openxmlformats.org/officeDocument/2006/relationships/tags" Target="../tags/tag115.xml"/><Relationship Id="rId11" Type="http://schemas.openxmlformats.org/officeDocument/2006/relationships/tags" Target="../tags/tag120.xml"/><Relationship Id="rId24" Type="http://schemas.openxmlformats.org/officeDocument/2006/relationships/slideLayout" Target="../slideLayouts/slideLayout1.xml"/><Relationship Id="rId5" Type="http://schemas.openxmlformats.org/officeDocument/2006/relationships/tags" Target="../tags/tag114.xml"/><Relationship Id="rId15" Type="http://schemas.openxmlformats.org/officeDocument/2006/relationships/tags" Target="../tags/tag124.xml"/><Relationship Id="rId23" Type="http://schemas.openxmlformats.org/officeDocument/2006/relationships/tags" Target="../tags/tag132.xml"/><Relationship Id="rId28" Type="http://schemas.openxmlformats.org/officeDocument/2006/relationships/image" Target="../media/image4.png"/><Relationship Id="rId10" Type="http://schemas.openxmlformats.org/officeDocument/2006/relationships/tags" Target="../tags/tag119.xml"/><Relationship Id="rId19" Type="http://schemas.openxmlformats.org/officeDocument/2006/relationships/tags" Target="../tags/tag128.xml"/><Relationship Id="rId4" Type="http://schemas.openxmlformats.org/officeDocument/2006/relationships/tags" Target="../tags/tag113.xml"/><Relationship Id="rId9" Type="http://schemas.openxmlformats.org/officeDocument/2006/relationships/tags" Target="../tags/tag118.xml"/><Relationship Id="rId14" Type="http://schemas.openxmlformats.org/officeDocument/2006/relationships/tags" Target="../tags/tag123.xml"/><Relationship Id="rId22" Type="http://schemas.openxmlformats.org/officeDocument/2006/relationships/tags" Target="../tags/tag131.xml"/><Relationship Id="rId27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tags" Target="../tags/tag145.xml"/><Relationship Id="rId18" Type="http://schemas.openxmlformats.org/officeDocument/2006/relationships/tags" Target="../tags/tag150.xml"/><Relationship Id="rId26" Type="http://schemas.openxmlformats.org/officeDocument/2006/relationships/image" Target="../media/image4.png"/><Relationship Id="rId3" Type="http://schemas.openxmlformats.org/officeDocument/2006/relationships/tags" Target="../tags/tag135.xml"/><Relationship Id="rId21" Type="http://schemas.openxmlformats.org/officeDocument/2006/relationships/tags" Target="../tags/tag153.xml"/><Relationship Id="rId7" Type="http://schemas.openxmlformats.org/officeDocument/2006/relationships/tags" Target="../tags/tag139.xml"/><Relationship Id="rId12" Type="http://schemas.openxmlformats.org/officeDocument/2006/relationships/tags" Target="../tags/tag144.xml"/><Relationship Id="rId17" Type="http://schemas.openxmlformats.org/officeDocument/2006/relationships/tags" Target="../tags/tag149.xml"/><Relationship Id="rId25" Type="http://schemas.openxmlformats.org/officeDocument/2006/relationships/image" Target="../media/image2.png"/><Relationship Id="rId2" Type="http://schemas.openxmlformats.org/officeDocument/2006/relationships/tags" Target="../tags/tag134.xml"/><Relationship Id="rId16" Type="http://schemas.openxmlformats.org/officeDocument/2006/relationships/tags" Target="../tags/tag148.xml"/><Relationship Id="rId20" Type="http://schemas.openxmlformats.org/officeDocument/2006/relationships/tags" Target="../tags/tag152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tags" Target="../tags/tag143.xml"/><Relationship Id="rId24" Type="http://schemas.openxmlformats.org/officeDocument/2006/relationships/image" Target="../media/image1.jpeg"/><Relationship Id="rId5" Type="http://schemas.openxmlformats.org/officeDocument/2006/relationships/tags" Target="../tags/tag137.xml"/><Relationship Id="rId15" Type="http://schemas.openxmlformats.org/officeDocument/2006/relationships/tags" Target="../tags/tag147.xml"/><Relationship Id="rId23" Type="http://schemas.openxmlformats.org/officeDocument/2006/relationships/notesSlide" Target="../notesSlides/notesSlide10.xml"/><Relationship Id="rId10" Type="http://schemas.openxmlformats.org/officeDocument/2006/relationships/tags" Target="../tags/tag142.xml"/><Relationship Id="rId19" Type="http://schemas.openxmlformats.org/officeDocument/2006/relationships/tags" Target="../tags/tag151.xml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tags" Target="../tags/tag146.xml"/><Relationship Id="rId22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56.xml"/><Relationship Id="rId7" Type="http://schemas.openxmlformats.org/officeDocument/2006/relationships/image" Target="../media/image17.jpeg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159.xml"/><Relationship Id="rId7" Type="http://schemas.openxmlformats.org/officeDocument/2006/relationships/image" Target="../media/image18.pn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tags" Target="../tags/tag162.xml"/><Relationship Id="rId7" Type="http://schemas.openxmlformats.org/officeDocument/2006/relationships/image" Target="../media/image21.jpeg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6" Type="http://schemas.openxmlformats.org/officeDocument/2006/relationships/image" Target="../media/image1.jpeg"/><Relationship Id="rId11" Type="http://schemas.openxmlformats.org/officeDocument/2006/relationships/image" Target="../media/image4.png"/><Relationship Id="rId5" Type="http://schemas.openxmlformats.org/officeDocument/2006/relationships/notesSlide" Target="../notesSlides/notesSlide13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70.xml"/><Relationship Id="rId13" Type="http://schemas.openxmlformats.org/officeDocument/2006/relationships/image" Target="../media/image25.jpeg"/><Relationship Id="rId3" Type="http://schemas.openxmlformats.org/officeDocument/2006/relationships/tags" Target="../tags/tag165.xml"/><Relationship Id="rId7" Type="http://schemas.openxmlformats.org/officeDocument/2006/relationships/tags" Target="../tags/tag169.xml"/><Relationship Id="rId12" Type="http://schemas.openxmlformats.org/officeDocument/2006/relationships/image" Target="../media/image24.png"/><Relationship Id="rId17" Type="http://schemas.openxmlformats.org/officeDocument/2006/relationships/image" Target="../media/image4.png"/><Relationship Id="rId2" Type="http://schemas.openxmlformats.org/officeDocument/2006/relationships/tags" Target="../tags/tag164.xml"/><Relationship Id="rId16" Type="http://schemas.openxmlformats.org/officeDocument/2006/relationships/image" Target="../media/image2.png"/><Relationship Id="rId1" Type="http://schemas.openxmlformats.org/officeDocument/2006/relationships/tags" Target="../tags/tag163.xml"/><Relationship Id="rId6" Type="http://schemas.openxmlformats.org/officeDocument/2006/relationships/tags" Target="../tags/tag168.xml"/><Relationship Id="rId11" Type="http://schemas.openxmlformats.org/officeDocument/2006/relationships/image" Target="../media/image1.jpeg"/><Relationship Id="rId5" Type="http://schemas.openxmlformats.org/officeDocument/2006/relationships/tags" Target="../tags/tag167.xml"/><Relationship Id="rId15" Type="http://schemas.openxmlformats.org/officeDocument/2006/relationships/image" Target="../media/image27.png"/><Relationship Id="rId10" Type="http://schemas.openxmlformats.org/officeDocument/2006/relationships/notesSlide" Target="../notesSlides/notesSlide14.xml"/><Relationship Id="rId4" Type="http://schemas.openxmlformats.org/officeDocument/2006/relationships/tags" Target="../tags/tag166.xml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173.xml"/><Relationship Id="rId7" Type="http://schemas.openxmlformats.org/officeDocument/2006/relationships/notesSlide" Target="../notesSlides/notesSlide15.xml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75.xml"/><Relationship Id="rId10" Type="http://schemas.openxmlformats.org/officeDocument/2006/relationships/image" Target="../media/image3.png"/><Relationship Id="rId4" Type="http://schemas.openxmlformats.org/officeDocument/2006/relationships/tags" Target="../tags/tag174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zhi">
            <a:extLst>
              <a:ext uri="{FF2B5EF4-FFF2-40B4-BE49-F238E27FC236}">
                <a16:creationId xmlns:a16="http://schemas.microsoft.com/office/drawing/2014/main" id="{ACFFD5F8-7A39-403D-74E2-AA73F8C9FE9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alphaModFix amt="40000"/>
          </a:blip>
          <a:srcRect l="18662" t="33093" r="29151" b="11130"/>
          <a:stretch>
            <a:fillRect/>
          </a:stretch>
        </p:blipFill>
        <p:spPr>
          <a:xfrm>
            <a:off x="10830524" y="4807453"/>
            <a:ext cx="1410335" cy="21336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2A0CD2F-C789-3B9F-01E0-6BC73FE5C73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260156" y="4293173"/>
            <a:ext cx="7435934" cy="7525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60000"/>
              </a:lnSpc>
            </a:pPr>
            <a:r>
              <a:rPr lang="zh-CN" alt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隶书" panose="02010509060101010101" charset="-122"/>
                <a:ea typeface="隶书" panose="02010509060101010101" charset="-122"/>
                <a:sym typeface="+mn-ea"/>
              </a:rPr>
              <a:t>一品灵芝，一味成方</a:t>
            </a:r>
          </a:p>
        </p:txBody>
      </p:sp>
      <p:pic>
        <p:nvPicPr>
          <p:cNvPr id="9" name="图片 8" descr="xiangyun">
            <a:extLst>
              <a:ext uri="{FF2B5EF4-FFF2-40B4-BE49-F238E27FC236}">
                <a16:creationId xmlns:a16="http://schemas.microsoft.com/office/drawing/2014/main" id="{AB714E28-DA81-A0A6-073E-B687DF617DF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alphaModFix amt="40000"/>
          </a:blip>
          <a:srcRect t="37400" b="40493"/>
          <a:stretch>
            <a:fillRect/>
          </a:stretch>
        </p:blipFill>
        <p:spPr>
          <a:xfrm flipH="1" flipV="1">
            <a:off x="-373812" y="4612832"/>
            <a:ext cx="6013450" cy="2169160"/>
          </a:xfrm>
          <a:prstGeom prst="rect">
            <a:avLst/>
          </a:prstGeom>
        </p:spPr>
      </p:pic>
      <p:pic>
        <p:nvPicPr>
          <p:cNvPr id="10" name="图片 9" descr="云祯堂">
            <a:extLst>
              <a:ext uri="{FF2B5EF4-FFF2-40B4-BE49-F238E27FC236}">
                <a16:creationId xmlns:a16="http://schemas.microsoft.com/office/drawing/2014/main" id="{35797A41-7E1C-2862-289F-2A45CEDD7E4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rcRect l="19801" t="29472" r="24450" b="36435"/>
          <a:stretch>
            <a:fillRect/>
          </a:stretch>
        </p:blipFill>
        <p:spPr>
          <a:xfrm>
            <a:off x="4416064" y="1342597"/>
            <a:ext cx="3359871" cy="29089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378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zhi">
            <a:extLst>
              <a:ext uri="{FF2B5EF4-FFF2-40B4-BE49-F238E27FC236}">
                <a16:creationId xmlns:a16="http://schemas.microsoft.com/office/drawing/2014/main" id="{22A6A551-8810-3E9D-1EB5-19FC287A6F8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alphaModFix amt="40000"/>
          </a:blip>
          <a:srcRect l="18662" t="33093" r="29151" b="11130"/>
          <a:stretch>
            <a:fillRect/>
          </a:stretch>
        </p:blipFill>
        <p:spPr>
          <a:xfrm>
            <a:off x="10830524" y="4807453"/>
            <a:ext cx="1410335" cy="2133600"/>
          </a:xfrm>
          <a:prstGeom prst="rect">
            <a:avLst/>
          </a:prstGeom>
        </p:spPr>
      </p:pic>
      <p:pic>
        <p:nvPicPr>
          <p:cNvPr id="3" name="图片 2" descr="云祯堂">
            <a:extLst>
              <a:ext uri="{FF2B5EF4-FFF2-40B4-BE49-F238E27FC236}">
                <a16:creationId xmlns:a16="http://schemas.microsoft.com/office/drawing/2014/main" id="{B4FF3D9C-398D-6961-C7E6-40329FDB31A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rcRect l="19801" t="29472" r="24450" b="36435"/>
          <a:stretch>
            <a:fillRect/>
          </a:stretch>
        </p:blipFill>
        <p:spPr>
          <a:xfrm>
            <a:off x="245971" y="291859"/>
            <a:ext cx="863961" cy="74801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2822995-ADC0-2751-7134-F62FCF150B26}"/>
              </a:ext>
            </a:extLst>
          </p:cNvPr>
          <p:cNvSpPr txBox="1"/>
          <p:nvPr/>
        </p:nvSpPr>
        <p:spPr>
          <a:xfrm>
            <a:off x="777874" y="614107"/>
            <a:ext cx="10327198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>
                <a:solidFill>
                  <a:schemeClr val="accent4">
                    <a:lumMod val="20000"/>
                    <a:lumOff val="80000"/>
                  </a:schemeClr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品牌创始人——李云韬</a:t>
            </a:r>
          </a:p>
          <a:p>
            <a:pPr algn="ctr"/>
            <a:r>
              <a:rPr lang="zh-CN" alt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              源自与灵芝的不解之缘</a:t>
            </a:r>
            <a:r>
              <a:rPr lang="en-US" altLang="zh-CN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     90</a:t>
            </a:r>
            <a:r>
              <a:rPr lang="zh-CN" altLang="en-US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后的创业之路</a:t>
            </a:r>
            <a:endParaRPr lang="zh-CN" altLang="en-US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6" name="图片 5" descr="李云涛">
            <a:extLst>
              <a:ext uri="{FF2B5EF4-FFF2-40B4-BE49-F238E27FC236}">
                <a16:creationId xmlns:a16="http://schemas.microsoft.com/office/drawing/2014/main" id="{18BE8546-1016-A3AF-4B73-96A05A397BB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alphaModFix amt="80000"/>
          </a:blip>
          <a:srcRect l="4061" t="13606" r="4226" b="26346"/>
          <a:stretch>
            <a:fillRect/>
          </a:stretch>
        </p:blipFill>
        <p:spPr>
          <a:xfrm>
            <a:off x="245971" y="2213868"/>
            <a:ext cx="4797606" cy="444295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B90DED9-40EC-0871-5E44-155D67BDA7CE}"/>
              </a:ext>
            </a:extLst>
          </p:cNvPr>
          <p:cNvSpPr txBox="1"/>
          <p:nvPr/>
        </p:nvSpPr>
        <p:spPr>
          <a:xfrm>
            <a:off x="5043577" y="3049987"/>
            <a:ext cx="61190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2011</a:t>
            </a:r>
            <a:r>
              <a:rPr lang="zh-CN" altLang="en-US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年至</a:t>
            </a:r>
            <a:r>
              <a:rPr lang="en-US" altLang="zh-CN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2018</a:t>
            </a:r>
            <a:r>
              <a:rPr lang="zh-CN" altLang="en-US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年</a:t>
            </a:r>
            <a:endParaRPr lang="en-US" altLang="zh-CN" sz="2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r>
              <a:rPr lang="en-US" altLang="zh-CN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      </a:t>
            </a:r>
            <a:r>
              <a:rPr lang="zh-CN" altLang="en-US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大学毕业后在上市公司华阳集团就职了</a:t>
            </a:r>
            <a:r>
              <a:rPr lang="en-US" altLang="zh-CN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7</a:t>
            </a:r>
            <a:r>
              <a:rPr lang="zh-CN" altLang="en-US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年（担任新产品开发工程师一职）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D5A89FB-D289-CCEC-5961-12340FFA7DAB}"/>
              </a:ext>
            </a:extLst>
          </p:cNvPr>
          <p:cNvSpPr txBox="1"/>
          <p:nvPr/>
        </p:nvSpPr>
        <p:spPr>
          <a:xfrm>
            <a:off x="4986068" y="4332180"/>
            <a:ext cx="61190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2018</a:t>
            </a:r>
            <a:r>
              <a:rPr lang="zh-CN" altLang="en-US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年</a:t>
            </a:r>
            <a:r>
              <a:rPr lang="en-US" altLang="zh-CN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3</a:t>
            </a:r>
            <a:r>
              <a:rPr lang="zh-CN" altLang="en-US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月</a:t>
            </a:r>
            <a:r>
              <a:rPr lang="en-US" altLang="zh-CN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8</a:t>
            </a:r>
            <a:r>
              <a:rPr lang="zh-CN" altLang="en-US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日   </a:t>
            </a:r>
            <a:endParaRPr lang="en-US" altLang="zh-CN" sz="2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r>
              <a:rPr lang="zh-CN" altLang="en-US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       成立广东云祯生物科技有限公司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21685E2-8A7E-168C-DB27-2B2F9C8211F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779372" y="2783457"/>
            <a:ext cx="6434968" cy="2386642"/>
          </a:xfrm>
          <a:prstGeom prst="rect">
            <a:avLst/>
          </a:prstGeom>
          <a:noFill/>
          <a:ln w="85725" cmpd="thinThick">
            <a:solidFill>
              <a:srgbClr val="5801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3963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zhi">
            <a:extLst>
              <a:ext uri="{FF2B5EF4-FFF2-40B4-BE49-F238E27FC236}">
                <a16:creationId xmlns:a16="http://schemas.microsoft.com/office/drawing/2014/main" id="{22A6A551-8810-3E9D-1EB5-19FC287A6F8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alphaModFix amt="40000"/>
          </a:blip>
          <a:srcRect l="18662" t="33093" r="29151" b="11130"/>
          <a:stretch>
            <a:fillRect/>
          </a:stretch>
        </p:blipFill>
        <p:spPr>
          <a:xfrm>
            <a:off x="10830524" y="4807453"/>
            <a:ext cx="1410335" cy="2133600"/>
          </a:xfrm>
          <a:prstGeom prst="rect">
            <a:avLst/>
          </a:prstGeom>
        </p:spPr>
      </p:pic>
      <p:pic>
        <p:nvPicPr>
          <p:cNvPr id="3" name="图片 2" descr="云祯堂">
            <a:extLst>
              <a:ext uri="{FF2B5EF4-FFF2-40B4-BE49-F238E27FC236}">
                <a16:creationId xmlns:a16="http://schemas.microsoft.com/office/drawing/2014/main" id="{B4FF3D9C-398D-6961-C7E6-40329FDB31A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rcRect l="19801" t="29472" r="24450" b="36435"/>
          <a:stretch>
            <a:fillRect/>
          </a:stretch>
        </p:blipFill>
        <p:spPr>
          <a:xfrm>
            <a:off x="245971" y="291859"/>
            <a:ext cx="863961" cy="74801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D3835EC-E317-EC1A-7A6C-F14368794617}"/>
              </a:ext>
            </a:extLst>
          </p:cNvPr>
          <p:cNvSpPr txBox="1"/>
          <p:nvPr/>
        </p:nvSpPr>
        <p:spPr>
          <a:xfrm>
            <a:off x="1593010" y="1520282"/>
            <a:ext cx="8798943" cy="4712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lang="zh-CN" alt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ea"/>
                <a:ea typeface="+mj-ea"/>
                <a:cs typeface="楷体" panose="02010609060101010101" charset="-122"/>
              </a:rPr>
              <a:t>2016年，李云韬母亲以灵芝入药，坚持服用一年之后，身体各项指标便都有所好转，那时便对灵芝充满了好奇，被它的独特性味深深吸引。</a:t>
            </a:r>
          </a:p>
          <a:p>
            <a:pPr algn="just">
              <a:lnSpc>
                <a:spcPct val="120000"/>
              </a:lnSpc>
            </a:pPr>
            <a:r>
              <a:rPr lang="zh-CN" alt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ea"/>
                <a:ea typeface="+mj-ea"/>
                <a:cs typeface="楷体" panose="02010609060101010101" charset="-122"/>
              </a:rPr>
              <a:t>在不断的了解过程中，李云韬先生看到了灵芝的药用价值，便突发奇想，倘若将灵芝用于日常生活之中，制成可日常饮用的茶饮，岂不是方便许多。与时将改善当代都市人群的亚健康，能很好中和寒凉的灵芝和温和的红茶结合，中和互补，这样既可以补中益气，又可暖胃养生，“云祯堂”这一品牌，由此诞生。</a:t>
            </a: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ea"/>
                <a:ea typeface="+mj-ea"/>
                <a:cs typeface="楷体" panose="02010609060101010101" charset="-122"/>
              </a:rPr>
              <a:t>    </a:t>
            </a:r>
            <a:r>
              <a:rPr lang="zh-CN" alt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ea"/>
                <a:ea typeface="+mj-ea"/>
                <a:cs typeface="楷体" panose="02010609060101010101" charset="-122"/>
              </a:rPr>
              <a:t>“祯”意为广东惠州，古称“祯州”，是一个历史悠久，人文底蕴浓厚的祥瑞之地，寓意吉祥安康；寓为品牌滋养身心的健康品质。</a:t>
            </a: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ea"/>
                <a:ea typeface="+mj-ea"/>
                <a:cs typeface="楷体" panose="02010609060101010101" charset="-122"/>
              </a:rPr>
              <a:t>     </a:t>
            </a:r>
            <a:r>
              <a:rPr lang="zh-CN" alt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ea"/>
                <a:ea typeface="+mj-ea"/>
                <a:cs typeface="楷体" panose="02010609060101010101" charset="-122"/>
              </a:rPr>
              <a:t>此后，李云韬先生不断努力，与多家企业形成战略合作，并与广东骆氏中医学研究院共同研发新品，让灵芝于红茶造福更多的人。2022年，“云祯堂”开设了第一家线下旗舰店，得到众多消费者的一致好评。</a:t>
            </a:r>
          </a:p>
          <a:p>
            <a:pPr algn="just">
              <a:lnSpc>
                <a:spcPct val="120000"/>
              </a:lnSpc>
            </a:pPr>
            <a:r>
              <a:rPr lang="en-US" altLang="zh-CN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ea"/>
                <a:ea typeface="+mj-ea"/>
                <a:cs typeface="楷体" panose="02010609060101010101" charset="-122"/>
              </a:rPr>
              <a:t>    </a:t>
            </a:r>
            <a:r>
              <a:rPr lang="zh-CN" alt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ea"/>
                <a:ea typeface="+mj-ea"/>
                <a:cs typeface="楷体" panose="02010609060101010101" charset="-122"/>
              </a:rPr>
              <a:t>“云祯堂”崇本守道、传承品质，寄予人们健康美味的初心，唤醒每一个人心底对生活最原始的精神追求，重塑现代都市人群饱满的生活态度，由内而外焕发独特气质和色彩，让万千同胞都拥有健康人生。</a:t>
            </a:r>
            <a:endParaRPr lang="zh-CN" altLang="en-US" dirty="0">
              <a:solidFill>
                <a:schemeClr val="accent4">
                  <a:lumMod val="20000"/>
                  <a:lumOff val="8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89578D-C2EC-F02F-64DF-32406FEC090D}"/>
              </a:ext>
            </a:extLst>
          </p:cNvPr>
          <p:cNvSpPr txBox="1"/>
          <p:nvPr/>
        </p:nvSpPr>
        <p:spPr>
          <a:xfrm>
            <a:off x="4966242" y="642585"/>
            <a:ext cx="3523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品牌故事</a:t>
            </a:r>
          </a:p>
        </p:txBody>
      </p:sp>
      <p:pic>
        <p:nvPicPr>
          <p:cNvPr id="7" name="图片 6" descr="未标题-2">
            <a:extLst>
              <a:ext uri="{FF2B5EF4-FFF2-40B4-BE49-F238E27FC236}">
                <a16:creationId xmlns:a16="http://schemas.microsoft.com/office/drawing/2014/main" id="{E494E021-9173-8464-22E7-A4015C85CBE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alphaModFix amt="80000"/>
          </a:blip>
          <a:srcRect l="18006" t="36477" r="20632" b="38370"/>
          <a:stretch>
            <a:fillRect/>
          </a:stretch>
        </p:blipFill>
        <p:spPr>
          <a:xfrm>
            <a:off x="9811715" y="250868"/>
            <a:ext cx="2253289" cy="13066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7286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zhi">
            <a:extLst>
              <a:ext uri="{FF2B5EF4-FFF2-40B4-BE49-F238E27FC236}">
                <a16:creationId xmlns:a16="http://schemas.microsoft.com/office/drawing/2014/main" id="{C27AE670-2A89-D28F-C902-580AF3B1C78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alphaModFix amt="40000"/>
          </a:blip>
          <a:srcRect l="18662" t="33093" r="29151" b="11130"/>
          <a:stretch>
            <a:fillRect/>
          </a:stretch>
        </p:blipFill>
        <p:spPr>
          <a:xfrm>
            <a:off x="10830524" y="4807453"/>
            <a:ext cx="1410335" cy="2133600"/>
          </a:xfrm>
          <a:prstGeom prst="rect">
            <a:avLst/>
          </a:prstGeom>
        </p:spPr>
      </p:pic>
      <p:pic>
        <p:nvPicPr>
          <p:cNvPr id="3" name="图片 2" descr="云祯堂">
            <a:extLst>
              <a:ext uri="{FF2B5EF4-FFF2-40B4-BE49-F238E27FC236}">
                <a16:creationId xmlns:a16="http://schemas.microsoft.com/office/drawing/2014/main" id="{3AA63546-6C69-E721-8AD8-F4D8A805BED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rcRect l="19801" t="29472" r="24450" b="36435"/>
          <a:stretch>
            <a:fillRect/>
          </a:stretch>
        </p:blipFill>
        <p:spPr>
          <a:xfrm>
            <a:off x="245971" y="291859"/>
            <a:ext cx="863961" cy="748013"/>
          </a:xfrm>
          <a:prstGeom prst="rect">
            <a:avLst/>
          </a:prstGeom>
        </p:spPr>
      </p:pic>
      <p:pic>
        <p:nvPicPr>
          <p:cNvPr id="4" name="图片 3" descr="logo">
            <a:extLst>
              <a:ext uri="{FF2B5EF4-FFF2-40B4-BE49-F238E27FC236}">
                <a16:creationId xmlns:a16="http://schemas.microsoft.com/office/drawing/2014/main" id="{4027984F-B2C3-4180-F2AE-9E4B2DCFB8A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rcRect l="2475" t="27954" r="5487" b="26056"/>
          <a:stretch>
            <a:fillRect/>
          </a:stretch>
        </p:blipFill>
        <p:spPr>
          <a:xfrm>
            <a:off x="218627" y="1843069"/>
            <a:ext cx="4485645" cy="317186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017907D-20F8-C321-A3BB-13C33AC471D5}"/>
              </a:ext>
            </a:extLst>
          </p:cNvPr>
          <p:cNvSpPr txBox="1"/>
          <p:nvPr/>
        </p:nvSpPr>
        <p:spPr>
          <a:xfrm>
            <a:off x="4704272" y="1558135"/>
            <a:ext cx="6889629" cy="3741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sym typeface="+mn-ea"/>
              </a:rPr>
              <a:t>云祯堂，专注于健康养生产业发展与实践，立足健康生态，主打灵芝红茶等养生佳品，创立于2018年，隶属于广东云祯生物科技有限公司。品牌依托专业研发优势，臻选大兴安岭灵芝等优质原料萃取精华，成就健康系列产品，拥有品质保障和系统供应链，对品质、价格、运营、管理、服务的把控均具有优势。</a:t>
            </a: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sym typeface="+mn-ea"/>
              </a:rPr>
              <a:t>云祯堂以“优质、绿色、健康、共享”为核心品牌底蕴，以创新绿色产业发展，守护健康动力，打造营销服务品牌，创建“云祯堂”品牌。品牌将“关爱分享”目标贯穿于产品开发、品牌策略、营销管理全流程之中，引领具有健康需求的现代一族在充分享受品牌产品的同时，全方位体验到“云祯堂”品牌的独特魅力和价值。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229B3947-C1D3-D691-B4E8-81778B3B5EDB}"/>
              </a:ext>
            </a:extLst>
          </p:cNvPr>
          <p:cNvSpPr txBox="1"/>
          <p:nvPr/>
        </p:nvSpPr>
        <p:spPr>
          <a:xfrm>
            <a:off x="4966242" y="642585"/>
            <a:ext cx="3523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品牌简介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7571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5BC9F9A4-3429-15FB-C3F0-B2F40EE32C0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69" t="9679" r="9750" b="61368"/>
          <a:stretch>
            <a:fillRect/>
          </a:stretch>
        </p:blipFill>
        <p:spPr>
          <a:xfrm>
            <a:off x="8065564" y="1453818"/>
            <a:ext cx="2067207" cy="2041563"/>
          </a:xfrm>
          <a:prstGeom prst="ellipse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B93619B8-2258-7F42-F554-FB42E2BA894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69" t="9679" r="9750" b="61368"/>
          <a:stretch>
            <a:fillRect/>
          </a:stretch>
        </p:blipFill>
        <p:spPr>
          <a:xfrm>
            <a:off x="4432153" y="1439870"/>
            <a:ext cx="2067207" cy="2041563"/>
          </a:xfrm>
          <a:prstGeom prst="ellipse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DAE471C-BFE9-9BFD-F2D8-8952371DE93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69" t="9679" r="9750" b="61368"/>
          <a:stretch>
            <a:fillRect/>
          </a:stretch>
        </p:blipFill>
        <p:spPr>
          <a:xfrm>
            <a:off x="941778" y="1556171"/>
            <a:ext cx="2067207" cy="2041563"/>
          </a:xfrm>
          <a:prstGeom prst="ellipse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88BBC8E-ECD0-033D-6E9F-245C895A358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62613" y="1787906"/>
            <a:ext cx="1658144" cy="1633902"/>
          </a:xfrm>
          <a:prstGeom prst="rect">
            <a:avLst/>
          </a:prstGeom>
        </p:spPr>
      </p:pic>
      <p:sp>
        <p:nvSpPr>
          <p:cNvPr id="15" name="椭圆 14">
            <a:extLst>
              <a:ext uri="{FF2B5EF4-FFF2-40B4-BE49-F238E27FC236}">
                <a16:creationId xmlns:a16="http://schemas.microsoft.com/office/drawing/2014/main" id="{9D5115A7-0EBE-FDF5-99BD-F70DC72A46C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552485" y="1617331"/>
            <a:ext cx="1795105" cy="1725729"/>
          </a:xfrm>
          <a:prstGeom prst="ellipse">
            <a:avLst/>
          </a:prstGeom>
          <a:solidFill>
            <a:srgbClr val="580104"/>
          </a:solidFill>
          <a:ln>
            <a:solidFill>
              <a:srgbClr val="5801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lzhi">
            <a:extLst>
              <a:ext uri="{FF2B5EF4-FFF2-40B4-BE49-F238E27FC236}">
                <a16:creationId xmlns:a16="http://schemas.microsoft.com/office/drawing/2014/main" id="{0CC13CD0-8238-94D0-DB39-500C00D4D42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alphaModFix amt="40000"/>
          </a:blip>
          <a:srcRect l="18662" t="33093" r="29151" b="11130"/>
          <a:stretch>
            <a:fillRect/>
          </a:stretch>
        </p:blipFill>
        <p:spPr>
          <a:xfrm>
            <a:off x="10830524" y="4807453"/>
            <a:ext cx="1410335" cy="2133600"/>
          </a:xfrm>
          <a:prstGeom prst="rect">
            <a:avLst/>
          </a:prstGeom>
        </p:spPr>
      </p:pic>
      <p:pic>
        <p:nvPicPr>
          <p:cNvPr id="4" name="图片 3" descr="云祯堂">
            <a:extLst>
              <a:ext uri="{FF2B5EF4-FFF2-40B4-BE49-F238E27FC236}">
                <a16:creationId xmlns:a16="http://schemas.microsoft.com/office/drawing/2014/main" id="{2C635A2B-AC34-559A-DC53-66F0DE1D957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/>
          <a:srcRect l="19801" t="29472" r="24450" b="36435"/>
          <a:stretch>
            <a:fillRect/>
          </a:stretch>
        </p:blipFill>
        <p:spPr>
          <a:xfrm>
            <a:off x="245971" y="291859"/>
            <a:ext cx="863961" cy="748013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F025B265-0DE0-4841-E193-1EBDC349451D}"/>
              </a:ext>
            </a:extLst>
          </p:cNvPr>
          <p:cNvSpPr txBox="1"/>
          <p:nvPr/>
        </p:nvSpPr>
        <p:spPr>
          <a:xfrm>
            <a:off x="4966242" y="642585"/>
            <a:ext cx="3523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品牌寓意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FE658A1-8DA0-BEA9-1B56-52CF6D5827B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35943" y="2223010"/>
            <a:ext cx="287887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lt"/>
              </a:rPr>
              <a:t>“</a:t>
            </a:r>
            <a:r>
              <a:rPr lang="zh-CN" altLang="en-US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lt"/>
              </a:rPr>
              <a:t>云</a:t>
            </a:r>
            <a:r>
              <a:rPr lang="en-US" altLang="zh-CN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lt"/>
              </a:rPr>
              <a:t>”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5CBD0C4-822B-F226-1948-9E60509EF57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77951" y="3728082"/>
            <a:ext cx="2466975" cy="109022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3765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sym typeface="+mn-lt"/>
              </a:rPr>
              <a:t>“云”意为健康祥云；寓为品牌成就健康的美好初心；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C20ED6E8-DF97-1D9C-68D9-795B03FE4776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209667" y="1578244"/>
            <a:ext cx="1779003" cy="1764816"/>
          </a:xfrm>
          <a:prstGeom prst="ellipse">
            <a:avLst/>
          </a:prstGeom>
          <a:solidFill>
            <a:srgbClr val="580104"/>
          </a:solidFill>
          <a:ln>
            <a:solidFill>
              <a:srgbClr val="5801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A7088FA-8BB2-7629-A104-02FCFBC95D7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4271159" y="2093159"/>
            <a:ext cx="2357755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隶书" panose="02010509060101010101" charset="-122"/>
                <a:ea typeface="隶书" panose="02010509060101010101" charset="-122"/>
                <a:sym typeface="+mn-lt"/>
              </a:rPr>
              <a:t>“</a:t>
            </a:r>
            <a:r>
              <a:rPr lang="zh-CN" altLang="en-US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隶书" panose="02010509060101010101" charset="-122"/>
                <a:ea typeface="隶书" panose="02010509060101010101" charset="-122"/>
                <a:sym typeface="+mn-lt"/>
              </a:rPr>
              <a:t>祯</a:t>
            </a:r>
            <a:r>
              <a:rPr lang="en-US" altLang="zh-CN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隶书" panose="02010509060101010101" charset="-122"/>
                <a:ea typeface="隶书" panose="02010509060101010101" charset="-122"/>
                <a:sym typeface="+mn-lt"/>
              </a:rPr>
              <a:t>”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4F0B70A-FD1A-8B25-7820-4329573F379D}"/>
              </a:ext>
            </a:extLst>
          </p:cNvPr>
          <p:cNvSpPr txBox="1"/>
          <p:nvPr/>
        </p:nvSpPr>
        <p:spPr>
          <a:xfrm>
            <a:off x="6072996" y="2120657"/>
            <a:ext cx="61190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隶书" panose="02010509060101010101" charset="-122"/>
                <a:ea typeface="隶书" panose="02010509060101010101" charset="-122"/>
                <a:sym typeface="+mn-lt"/>
              </a:rPr>
              <a:t>“</a:t>
            </a:r>
            <a:r>
              <a:rPr lang="zh-CN" altLang="en-US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隶书" panose="02010509060101010101" charset="-122"/>
                <a:ea typeface="隶书" panose="02010509060101010101" charset="-122"/>
                <a:sym typeface="+mn-lt"/>
              </a:rPr>
              <a:t>云祯堂</a:t>
            </a:r>
            <a:r>
              <a:rPr lang="en-US" altLang="zh-CN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隶书" panose="02010509060101010101" charset="-122"/>
                <a:ea typeface="隶书" panose="02010509060101010101" charset="-122"/>
                <a:sym typeface="+mn-lt"/>
              </a:rPr>
              <a:t>”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4AAD891-AAEA-7CB4-97E0-91C36DB8A7F9}"/>
              </a:ext>
            </a:extLst>
          </p:cNvPr>
          <p:cNvSpPr txBox="1"/>
          <p:nvPr/>
        </p:nvSpPr>
        <p:spPr>
          <a:xfrm>
            <a:off x="7207835" y="3728082"/>
            <a:ext cx="4357311" cy="1725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3765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sym typeface="+mn-lt"/>
              </a:rPr>
              <a:t>“云祯堂”意为用心甄选，滋养身心；品牌赋能绿色产业，汇聚养生佳品；</a:t>
            </a:r>
          </a:p>
          <a:p>
            <a:pPr lvl="0" algn="ctr" defTabSz="913765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sym typeface="+mn-lt"/>
              </a:rPr>
              <a:t>寓为绿色、生态、健康之本；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灵芝是吉祥如意的象征，它作为中国历史上特有的祥瑞物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sym typeface="+mn-lt"/>
              </a:rPr>
              <a:t>象征养生产品的绿色品质和健康魅力。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935408A-4BD6-0219-1107-15A96B19488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494403" y="3742728"/>
            <a:ext cx="3363955" cy="17257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3765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sym typeface="+mn-lt"/>
              </a:rPr>
              <a:t>“祯”意为广东惠州，古称“祯州”，是一个历史悠久，人文底蕴浓厚的祥瑞之地，寓意吉祥安康；寓为品牌滋养身心的健康品质；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1617" y="1805797"/>
            <a:ext cx="4764625" cy="4167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endParaRPr lang="zh-CN" altLang="zh-CN" sz="2400" kern="1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buFont typeface="Wingdings" panose="05000000000000000000" pitchFamily="2" charset="2"/>
              <a:buChar char=""/>
            </a:pPr>
            <a:r>
              <a:rPr lang="en-US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2022</a:t>
            </a: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年</a:t>
            </a:r>
            <a:r>
              <a:rPr lang="en-US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月创立，规划投资</a:t>
            </a:r>
            <a:r>
              <a:rPr lang="en-US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1000</a:t>
            </a: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万元；</a:t>
            </a:r>
          </a:p>
          <a:p>
            <a:pPr marL="342900" lvl="0" indent="-342900" algn="just">
              <a:lnSpc>
                <a:spcPct val="120000"/>
              </a:lnSpc>
              <a:buFont typeface="Wingdings" panose="05000000000000000000" pitchFamily="2" charset="2"/>
              <a:buChar char=""/>
            </a:pP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知识产权的容器；</a:t>
            </a:r>
          </a:p>
          <a:p>
            <a:pPr marL="342900" lvl="0" indent="-342900" algn="just">
              <a:lnSpc>
                <a:spcPct val="120000"/>
              </a:lnSpc>
              <a:buFont typeface="Wingdings" panose="05000000000000000000" pitchFamily="2" charset="2"/>
              <a:buChar char=""/>
            </a:pP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承接国家中医课题研究；</a:t>
            </a:r>
          </a:p>
          <a:p>
            <a:pPr marL="342900" lvl="0" indent="-342900" algn="just">
              <a:lnSpc>
                <a:spcPct val="120000"/>
              </a:lnSpc>
              <a:buFont typeface="Wingdings" panose="05000000000000000000" pitchFamily="2" charset="2"/>
              <a:buChar char=""/>
            </a:pP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举办中医三角疗法的技能培训；</a:t>
            </a:r>
          </a:p>
          <a:p>
            <a:pPr marL="342900" lvl="0" indent="-342900" algn="just">
              <a:lnSpc>
                <a:spcPct val="120000"/>
              </a:lnSpc>
              <a:buFont typeface="Wingdings" panose="05000000000000000000" pitchFamily="2" charset="2"/>
              <a:buChar char=""/>
            </a:pP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对接医学机构合作；</a:t>
            </a:r>
          </a:p>
          <a:p>
            <a:pPr marL="342900" lvl="0" indent="-342900" algn="just">
              <a:lnSpc>
                <a:spcPct val="120000"/>
              </a:lnSpc>
              <a:buFont typeface="Wingdings" panose="05000000000000000000" pitchFamily="2" charset="2"/>
              <a:buChar char=""/>
            </a:pP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中医学术性活动；</a:t>
            </a:r>
          </a:p>
          <a:p>
            <a:pPr marL="342900" lvl="0" indent="-342900" algn="just">
              <a:lnSpc>
                <a:spcPct val="120000"/>
              </a:lnSpc>
              <a:buFont typeface="Wingdings" panose="05000000000000000000" pitchFamily="2" charset="2"/>
              <a:buChar char=""/>
            </a:pP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中医药成果转化孵化项目；</a:t>
            </a:r>
          </a:p>
          <a:p>
            <a:pPr marL="342900" lvl="0" indent="-342900" algn="just">
              <a:lnSpc>
                <a:spcPct val="120000"/>
              </a:lnSpc>
              <a:buFont typeface="Wingdings" panose="05000000000000000000" pitchFamily="2" charset="2"/>
              <a:buChar char=""/>
            </a:pP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中草药训化基地建设；</a:t>
            </a:r>
          </a:p>
          <a:p>
            <a:pPr marL="342900" lvl="0" indent="-342900" algn="just">
              <a:lnSpc>
                <a:spcPct val="120000"/>
              </a:lnSpc>
              <a:buFont typeface="Wingdings" panose="05000000000000000000" pitchFamily="2" charset="2"/>
              <a:buChar char=""/>
            </a:pP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功能康复疗养院规划设计；</a:t>
            </a:r>
          </a:p>
          <a:p>
            <a:pPr marL="342900" lvl="0" indent="-342900" algn="just">
              <a:lnSpc>
                <a:spcPct val="120000"/>
              </a:lnSpc>
              <a:buFont typeface="Wingdings" panose="05000000000000000000" pitchFamily="2" charset="2"/>
              <a:buChar char=""/>
            </a:pP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中医三角疗法门诊部。</a:t>
            </a:r>
          </a:p>
          <a:p>
            <a:endParaRPr lang="zh-CN" altLang="en-US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4633909" y="2330191"/>
            <a:ext cx="3091815" cy="4124960"/>
          </a:xfrm>
          <a:prstGeom prst="rect">
            <a:avLst/>
          </a:prstGeom>
        </p:spPr>
      </p:pic>
      <p:pic>
        <p:nvPicPr>
          <p:cNvPr id="4" name="图片 3" descr="lzhi">
            <a:extLst>
              <a:ext uri="{FF2B5EF4-FFF2-40B4-BE49-F238E27FC236}">
                <a16:creationId xmlns:a16="http://schemas.microsoft.com/office/drawing/2014/main" id="{9C5FAA7D-7C8A-E1F6-AF5C-6E89F628C8A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alphaModFix amt="40000"/>
          </a:blip>
          <a:srcRect l="18662" t="33093" r="29151" b="11130"/>
          <a:stretch>
            <a:fillRect/>
          </a:stretch>
        </p:blipFill>
        <p:spPr>
          <a:xfrm>
            <a:off x="10830524" y="4807453"/>
            <a:ext cx="1410335" cy="2133600"/>
          </a:xfrm>
          <a:prstGeom prst="rect">
            <a:avLst/>
          </a:prstGeom>
        </p:spPr>
      </p:pic>
      <p:pic>
        <p:nvPicPr>
          <p:cNvPr id="5" name="图片 4" descr="云祯堂">
            <a:extLst>
              <a:ext uri="{FF2B5EF4-FFF2-40B4-BE49-F238E27FC236}">
                <a16:creationId xmlns:a16="http://schemas.microsoft.com/office/drawing/2014/main" id="{774C543F-ACC7-D4E5-33F8-2FE09369DE7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rcRect l="19801" t="29472" r="24450" b="36435"/>
          <a:stretch>
            <a:fillRect/>
          </a:stretch>
        </p:blipFill>
        <p:spPr>
          <a:xfrm>
            <a:off x="245971" y="291859"/>
            <a:ext cx="863961" cy="7480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3D3497-216D-DA4C-7180-E9257DB1E614}"/>
              </a:ext>
            </a:extLst>
          </p:cNvPr>
          <p:cNvSpPr txBox="1"/>
          <p:nvPr/>
        </p:nvSpPr>
        <p:spPr>
          <a:xfrm>
            <a:off x="4966242" y="642585"/>
            <a:ext cx="3523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产品研发中心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8DBBA7A-82E6-52ED-3DB6-4CB4E98EEDCE}"/>
              </a:ext>
            </a:extLst>
          </p:cNvPr>
          <p:cNvSpPr txBox="1"/>
          <p:nvPr/>
        </p:nvSpPr>
        <p:spPr>
          <a:xfrm>
            <a:off x="7952853" y="2207834"/>
            <a:ext cx="358283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1800" b="1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目前已拥有：</a:t>
            </a:r>
            <a:endParaRPr lang="zh-CN" altLang="zh-CN" sz="1600" kern="1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buFont typeface="+mj-lt"/>
              <a:buAutoNum type="arabicPeriod"/>
            </a:pP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承接国家十四五规划中医药研究课题</a:t>
            </a:r>
            <a:r>
              <a:rPr lang="en-US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个，已获通过结题；</a:t>
            </a:r>
            <a:endParaRPr lang="zh-CN" altLang="zh-CN" sz="1600" kern="1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buFont typeface="+mj-lt"/>
              <a:buAutoNum type="arabicPeriod"/>
            </a:pP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在重点国家期刊，发表学术论文</a:t>
            </a:r>
            <a:r>
              <a:rPr lang="en-US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篇；</a:t>
            </a:r>
            <a:endParaRPr lang="zh-CN" altLang="zh-CN" sz="1600" kern="1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buFont typeface="+mj-lt"/>
              <a:buAutoNum type="arabicPeriod"/>
            </a:pP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拥有</a:t>
            </a:r>
            <a:r>
              <a:rPr lang="en-US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63</a:t>
            </a: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项专利，包括中国、美国、加拿大、新加坡；</a:t>
            </a:r>
            <a:endParaRPr lang="zh-CN" altLang="zh-CN" sz="1600" kern="1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buFont typeface="+mj-lt"/>
              <a:buAutoNum type="arabicPeriod"/>
            </a:pP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具有中国批准生产文号的产品</a:t>
            </a:r>
            <a:r>
              <a:rPr lang="en-US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53</a:t>
            </a: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件；</a:t>
            </a:r>
            <a:endParaRPr lang="zh-CN" altLang="zh-CN" sz="1600" kern="1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buFont typeface="+mj-lt"/>
              <a:buAutoNum type="arabicPeriod"/>
            </a:pP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拥有</a:t>
            </a:r>
            <a:r>
              <a:rPr lang="en-US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500</a:t>
            </a:r>
            <a:r>
              <a:rPr lang="zh-CN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余个注册商标。</a:t>
            </a:r>
            <a:endParaRPr lang="zh-CN" altLang="zh-CN" sz="1600" kern="1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br>
              <a:rPr lang="en-US" altLang="zh-CN" sz="18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</a:b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0076858-5EF5-8C62-76D1-389E36E8E436}"/>
              </a:ext>
            </a:extLst>
          </p:cNvPr>
          <p:cNvSpPr txBox="1"/>
          <p:nvPr/>
        </p:nvSpPr>
        <p:spPr>
          <a:xfrm>
            <a:off x="4226944" y="1540606"/>
            <a:ext cx="5463396" cy="567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28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广东骆氏中医学研究院</a:t>
            </a:r>
            <a:endParaRPr lang="en-US" altLang="zh-CN" sz="2800" kern="1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微信图片_20221025120639"/>
          <p:cNvPicPr>
            <a:picLocks noChangeAspect="1"/>
          </p:cNvPicPr>
          <p:nvPr/>
        </p:nvPicPr>
        <p:blipFill>
          <a:blip r:embed="rId7" cstate="print"/>
          <a:srcRect l="2207" t="866" r="-3229" b="32503"/>
          <a:stretch>
            <a:fillRect/>
          </a:stretch>
        </p:blipFill>
        <p:spPr>
          <a:xfrm>
            <a:off x="588645" y="1106805"/>
            <a:ext cx="3348355" cy="2232660"/>
          </a:xfrm>
          <a:prstGeom prst="rect">
            <a:avLst/>
          </a:prstGeom>
        </p:spPr>
      </p:pic>
      <p:pic>
        <p:nvPicPr>
          <p:cNvPr id="9" name="图片 8" descr="_DSC166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91965" y="1106805"/>
            <a:ext cx="3238500" cy="2159635"/>
          </a:xfrm>
          <a:prstGeom prst="rect">
            <a:avLst/>
          </a:prstGeom>
        </p:spPr>
      </p:pic>
      <p:pic>
        <p:nvPicPr>
          <p:cNvPr id="11" name="图片 10" descr="_DSC165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18805" y="1106805"/>
            <a:ext cx="3187065" cy="2125980"/>
          </a:xfrm>
          <a:prstGeom prst="rect">
            <a:avLst/>
          </a:prstGeom>
        </p:spPr>
      </p:pic>
      <p:pic>
        <p:nvPicPr>
          <p:cNvPr id="20" name="图片 19" descr="_DSC166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45160" y="3867150"/>
            <a:ext cx="3235325" cy="2157095"/>
          </a:xfrm>
          <a:prstGeom prst="rect">
            <a:avLst/>
          </a:prstGeom>
        </p:spPr>
      </p:pic>
      <p:pic>
        <p:nvPicPr>
          <p:cNvPr id="22" name="图片 21" descr="微信图片_2022102210375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11345" y="3867785"/>
            <a:ext cx="2999740" cy="2250440"/>
          </a:xfrm>
          <a:prstGeom prst="rect">
            <a:avLst/>
          </a:prstGeom>
        </p:spPr>
      </p:pic>
      <p:pic>
        <p:nvPicPr>
          <p:cNvPr id="23" name="图片 22" descr="_DSC1666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242300" y="3868420"/>
            <a:ext cx="3163570" cy="210947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461952" y="3396615"/>
            <a:ext cx="1121410" cy="340995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noAutofit/>
          </a:bodyPr>
          <a:lstStyle/>
          <a:p>
            <a:r>
              <a:rPr lang="en-US" altLang="zh-CN" dirty="0"/>
              <a:t>  </a:t>
            </a:r>
            <a:r>
              <a:rPr lang="zh-CN" altLang="en-US" dirty="0"/>
              <a:t>沙龙厅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310370" y="3380105"/>
            <a:ext cx="1332230" cy="340995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noAutofit/>
          </a:bodyPr>
          <a:lstStyle/>
          <a:p>
            <a:r>
              <a:rPr lang="en-US" altLang="zh-CN"/>
              <a:t>  </a:t>
            </a:r>
            <a:r>
              <a:rPr lang="zh-CN" altLang="en-US"/>
              <a:t>产品展示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494790" y="6149975"/>
            <a:ext cx="1350645" cy="340995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noAutofit/>
          </a:bodyPr>
          <a:lstStyle/>
          <a:p>
            <a:r>
              <a:rPr lang="zh-CN" altLang="en-US" dirty="0"/>
              <a:t>茶室体验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307330" y="6152515"/>
            <a:ext cx="1455420" cy="340995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noAutofit/>
          </a:bodyPr>
          <a:lstStyle/>
          <a:p>
            <a:r>
              <a:rPr lang="en-US" altLang="zh-CN" dirty="0"/>
              <a:t>  </a:t>
            </a:r>
            <a:r>
              <a:rPr lang="zh-CN" altLang="en-US" dirty="0"/>
              <a:t>养生餐体验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488170" y="6178550"/>
            <a:ext cx="1503045" cy="340995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noAutofit/>
          </a:bodyPr>
          <a:lstStyle/>
          <a:p>
            <a:r>
              <a:rPr lang="en-US" altLang="zh-CN" dirty="0"/>
              <a:t>  </a:t>
            </a:r>
            <a:r>
              <a:rPr lang="zh-CN" altLang="en-US" dirty="0"/>
              <a:t>企业文化墙</a:t>
            </a: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613535" y="3432810"/>
            <a:ext cx="1121410" cy="340995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noAutofit/>
          </a:bodyPr>
          <a:lstStyle/>
          <a:p>
            <a:r>
              <a:rPr lang="en-US" altLang="zh-CN" dirty="0"/>
              <a:t>  </a:t>
            </a:r>
            <a:r>
              <a:rPr lang="zh-CN" altLang="en-US" dirty="0"/>
              <a:t>门牌</a:t>
            </a:r>
            <a:endParaRPr lang="zh-CN" altLang="zh-CN" dirty="0"/>
          </a:p>
        </p:txBody>
      </p:sp>
      <p:pic>
        <p:nvPicPr>
          <p:cNvPr id="4" name="图片 3" descr="云祯堂">
            <a:extLst>
              <a:ext uri="{FF2B5EF4-FFF2-40B4-BE49-F238E27FC236}">
                <a16:creationId xmlns:a16="http://schemas.microsoft.com/office/drawing/2014/main" id="{606DCDC5-BB59-15A4-9673-53C8C6E6BAE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rcRect l="19801" t="29472" r="24450" b="36435"/>
          <a:stretch>
            <a:fillRect/>
          </a:stretch>
        </p:blipFill>
        <p:spPr>
          <a:xfrm>
            <a:off x="245971" y="291859"/>
            <a:ext cx="863961" cy="748013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B4BADE53-46AE-B137-9D7C-5EA591C46FE5}"/>
              </a:ext>
            </a:extLst>
          </p:cNvPr>
          <p:cNvSpPr txBox="1"/>
          <p:nvPr/>
        </p:nvSpPr>
        <p:spPr>
          <a:xfrm>
            <a:off x="4821674" y="505460"/>
            <a:ext cx="3523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产品体验馆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zhi">
            <a:extLst>
              <a:ext uri="{FF2B5EF4-FFF2-40B4-BE49-F238E27FC236}">
                <a16:creationId xmlns:a16="http://schemas.microsoft.com/office/drawing/2014/main" id="{22A6A551-8810-3E9D-1EB5-19FC287A6F8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>
            <a:alphaModFix amt="40000"/>
          </a:blip>
          <a:srcRect l="18662" t="33093" r="29151" b="11130"/>
          <a:stretch>
            <a:fillRect/>
          </a:stretch>
        </p:blipFill>
        <p:spPr>
          <a:xfrm>
            <a:off x="10830524" y="4807453"/>
            <a:ext cx="1410335" cy="2133600"/>
          </a:xfrm>
          <a:prstGeom prst="rect">
            <a:avLst/>
          </a:prstGeom>
        </p:spPr>
      </p:pic>
      <p:pic>
        <p:nvPicPr>
          <p:cNvPr id="3" name="图片 2" descr="云祯堂">
            <a:extLst>
              <a:ext uri="{FF2B5EF4-FFF2-40B4-BE49-F238E27FC236}">
                <a16:creationId xmlns:a16="http://schemas.microsoft.com/office/drawing/2014/main" id="{B4FF3D9C-398D-6961-C7E6-40329FDB31A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/>
          <a:srcRect l="19801" t="29472" r="24450" b="36435"/>
          <a:stretch>
            <a:fillRect/>
          </a:stretch>
        </p:blipFill>
        <p:spPr>
          <a:xfrm>
            <a:off x="245971" y="291859"/>
            <a:ext cx="863961" cy="748013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C48CEE37-3E21-F2E8-CA1A-32DE959E9F0C}"/>
              </a:ext>
            </a:extLst>
          </p:cNvPr>
          <p:cNvGrpSpPr/>
          <p:nvPr/>
        </p:nvGrpSpPr>
        <p:grpSpPr>
          <a:xfrm>
            <a:off x="1765109" y="1973352"/>
            <a:ext cx="1136650" cy="1136650"/>
            <a:chOff x="11762" y="7286"/>
            <a:chExt cx="1790" cy="1790"/>
          </a:xfrm>
        </p:grpSpPr>
        <p:sp>
          <p:nvSpPr>
            <p:cNvPr id="5" name="菱形 4">
              <a:extLst>
                <a:ext uri="{FF2B5EF4-FFF2-40B4-BE49-F238E27FC236}">
                  <a16:creationId xmlns:a16="http://schemas.microsoft.com/office/drawing/2014/main" id="{D313973D-59AC-B4B5-FDD8-F7610BE7D37E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1762" y="7286"/>
              <a:ext cx="1790" cy="1790"/>
            </a:xfrm>
            <a:prstGeom prst="diamond">
              <a:avLst/>
            </a:prstGeom>
            <a:noFill/>
            <a:ln w="34925">
              <a:solidFill>
                <a:srgbClr val="580104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4">
                      <a:lumMod val="20000"/>
                      <a:lumOff val="80000"/>
                    </a:scheme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菱形 5">
              <a:extLst>
                <a:ext uri="{FF2B5EF4-FFF2-40B4-BE49-F238E27FC236}">
                  <a16:creationId xmlns:a16="http://schemas.microsoft.com/office/drawing/2014/main" id="{7B4F2225-67ED-C105-E912-DD37513532EA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1930" y="7454"/>
              <a:ext cx="1455" cy="1455"/>
            </a:xfrm>
            <a:prstGeom prst="diamond">
              <a:avLst/>
            </a:prstGeom>
            <a:solidFill>
              <a:srgbClr val="5801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A5E6F77D-9FCC-5EDB-166E-E13AA67FDA55}"/>
              </a:ext>
            </a:extLst>
          </p:cNvPr>
          <p:cNvGrpSpPr/>
          <p:nvPr/>
        </p:nvGrpSpPr>
        <p:grpSpPr>
          <a:xfrm>
            <a:off x="1765109" y="4084607"/>
            <a:ext cx="1136650" cy="1136650"/>
            <a:chOff x="11762" y="7286"/>
            <a:chExt cx="1790" cy="1790"/>
          </a:xfrm>
        </p:grpSpPr>
        <p:sp>
          <p:nvSpPr>
            <p:cNvPr id="8" name="菱形 7">
              <a:extLst>
                <a:ext uri="{FF2B5EF4-FFF2-40B4-BE49-F238E27FC236}">
                  <a16:creationId xmlns:a16="http://schemas.microsoft.com/office/drawing/2014/main" id="{5C3D15E9-C033-3958-0D26-D4E93EB8403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1762" y="7286"/>
              <a:ext cx="1790" cy="1790"/>
            </a:xfrm>
            <a:prstGeom prst="diamond">
              <a:avLst/>
            </a:prstGeom>
            <a:noFill/>
            <a:ln w="34925">
              <a:solidFill>
                <a:srgbClr val="580104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4">
                      <a:lumMod val="20000"/>
                      <a:lumOff val="80000"/>
                    </a:scheme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菱形 8">
              <a:extLst>
                <a:ext uri="{FF2B5EF4-FFF2-40B4-BE49-F238E27FC236}">
                  <a16:creationId xmlns:a16="http://schemas.microsoft.com/office/drawing/2014/main" id="{2269C9B7-E978-10DF-2B57-F805DB24321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1930" y="7454"/>
              <a:ext cx="1455" cy="1455"/>
            </a:xfrm>
            <a:prstGeom prst="diamond">
              <a:avLst/>
            </a:prstGeom>
            <a:solidFill>
              <a:srgbClr val="5801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FDA80C6F-5776-37B5-008C-828BE23C0BFF}"/>
              </a:ext>
            </a:extLst>
          </p:cNvPr>
          <p:cNvSpPr txBox="1"/>
          <p:nvPr/>
        </p:nvSpPr>
        <p:spPr>
          <a:xfrm>
            <a:off x="3404559" y="2320238"/>
            <a:ext cx="6119004" cy="559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高端养生茶产品+文化创新领导品牌</a:t>
            </a:r>
          </a:p>
        </p:txBody>
      </p:sp>
      <p:sp>
        <p:nvSpPr>
          <p:cNvPr id="17" name="标题 3">
            <a:extLst>
              <a:ext uri="{FF2B5EF4-FFF2-40B4-BE49-F238E27FC236}">
                <a16:creationId xmlns:a16="http://schemas.microsoft.com/office/drawing/2014/main" id="{91D0FC59-4A39-0916-B9FC-810F136276FD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988113" y="4387819"/>
            <a:ext cx="743585" cy="530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zh-CN" altLang="en-US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字由点字虎啸体" panose="02010601030101010101" charset="-122"/>
                <a:ea typeface="字由点字虎啸体" panose="02010601030101010101" charset="-122"/>
              </a:rPr>
              <a:t>贰</a:t>
            </a:r>
          </a:p>
        </p:txBody>
      </p:sp>
      <p:sp>
        <p:nvSpPr>
          <p:cNvPr id="21" name="标题 3">
            <a:extLst>
              <a:ext uri="{FF2B5EF4-FFF2-40B4-BE49-F238E27FC236}">
                <a16:creationId xmlns:a16="http://schemas.microsoft.com/office/drawing/2014/main" id="{EE3F9CF1-B092-3F71-57CD-82E64353473C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1988112" y="2261642"/>
            <a:ext cx="743585" cy="530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zh-CN" altLang="en-US" sz="4000" dirty="0">
                <a:solidFill>
                  <a:schemeClr val="accent4">
                    <a:lumMod val="20000"/>
                    <a:lumOff val="80000"/>
                  </a:schemeClr>
                </a:solidFill>
                <a:latin typeface="字由点字虎啸体" panose="02010601030101010101" charset="-122"/>
                <a:ea typeface="字由点字虎啸体" panose="02010601030101010101" charset="-122"/>
              </a:rPr>
              <a:t>壹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43732EC3-5344-9A23-7AB8-8DBAC6CF84EE}"/>
              </a:ext>
            </a:extLst>
          </p:cNvPr>
          <p:cNvSpPr txBox="1"/>
          <p:nvPr/>
        </p:nvSpPr>
        <p:spPr>
          <a:xfrm>
            <a:off x="4966242" y="642585"/>
            <a:ext cx="3523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品牌定位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DE75763-4002-8EA0-F388-C9C8B314418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228531" y="4088699"/>
            <a:ext cx="7198360" cy="5791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全面市场战略，满足女性养生、高品质生活及健康需求群体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2135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6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zhi">
            <a:extLst>
              <a:ext uri="{FF2B5EF4-FFF2-40B4-BE49-F238E27FC236}">
                <a16:creationId xmlns:a16="http://schemas.microsoft.com/office/drawing/2014/main" id="{22A6A551-8810-3E9D-1EB5-19FC287A6F8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7">
            <a:alphaModFix amt="40000"/>
          </a:blip>
          <a:srcRect l="18662" t="33093" r="29151" b="11130"/>
          <a:stretch>
            <a:fillRect/>
          </a:stretch>
        </p:blipFill>
        <p:spPr>
          <a:xfrm>
            <a:off x="10830524" y="4807453"/>
            <a:ext cx="1410335" cy="2133600"/>
          </a:xfrm>
          <a:prstGeom prst="rect">
            <a:avLst/>
          </a:prstGeom>
        </p:spPr>
      </p:pic>
      <p:pic>
        <p:nvPicPr>
          <p:cNvPr id="3" name="图片 2" descr="云祯堂">
            <a:extLst>
              <a:ext uri="{FF2B5EF4-FFF2-40B4-BE49-F238E27FC236}">
                <a16:creationId xmlns:a16="http://schemas.microsoft.com/office/drawing/2014/main" id="{B4FF3D9C-398D-6961-C7E6-40329FDB31A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8"/>
          <a:srcRect l="19801" t="29472" r="24450" b="36435"/>
          <a:stretch>
            <a:fillRect/>
          </a:stretch>
        </p:blipFill>
        <p:spPr>
          <a:xfrm>
            <a:off x="245971" y="291859"/>
            <a:ext cx="863961" cy="748013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753FBB01-F9A1-E2DE-2D1D-CFAB0BCA19A1}"/>
              </a:ext>
            </a:extLst>
          </p:cNvPr>
          <p:cNvGrpSpPr/>
          <p:nvPr/>
        </p:nvGrpSpPr>
        <p:grpSpPr>
          <a:xfrm>
            <a:off x="1231983" y="1542387"/>
            <a:ext cx="1028700" cy="1028700"/>
            <a:chOff x="12390" y="3675"/>
            <a:chExt cx="1260" cy="1260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CD6D5DD1-573B-FE8D-914A-C96897E76DD4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2510" y="3795"/>
              <a:ext cx="1020" cy="1020"/>
            </a:xfrm>
            <a:prstGeom prst="ellipse">
              <a:avLst/>
            </a:prstGeom>
            <a:solidFill>
              <a:srgbClr val="5801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88759A09-C42A-E52D-D27C-6BC3A46F1F60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2390" y="3675"/>
              <a:ext cx="1260" cy="1260"/>
            </a:xfrm>
            <a:prstGeom prst="ellipse">
              <a:avLst/>
            </a:prstGeom>
            <a:noFill/>
            <a:ln>
              <a:solidFill>
                <a:srgbClr val="5801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70A65116-4CAB-D178-77B4-D235CFB2786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34004" y="1734157"/>
            <a:ext cx="6248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3600" b="1" dirty="0">
                <a:solidFill>
                  <a:schemeClr val="bg1"/>
                </a:solidFill>
                <a:uFillTx/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  <a:sym typeface="+mn-ea"/>
              </a:rPr>
              <a:t>壹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AC578B14-7B15-C964-C0B5-945C57797A81}"/>
              </a:ext>
            </a:extLst>
          </p:cNvPr>
          <p:cNvGrpSpPr/>
          <p:nvPr/>
        </p:nvGrpSpPr>
        <p:grpSpPr>
          <a:xfrm>
            <a:off x="3321768" y="1542705"/>
            <a:ext cx="1028700" cy="1028700"/>
            <a:chOff x="12390" y="3675"/>
            <a:chExt cx="1260" cy="1260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40FFBB3D-1DCA-585F-2176-CF585B239F79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2510" y="3795"/>
              <a:ext cx="1020" cy="1020"/>
            </a:xfrm>
            <a:prstGeom prst="ellipse">
              <a:avLst/>
            </a:prstGeom>
            <a:solidFill>
              <a:srgbClr val="5801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35C42F65-9597-1DB6-5E16-514E7C1E9689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2390" y="3675"/>
              <a:ext cx="1260" cy="1260"/>
            </a:xfrm>
            <a:prstGeom prst="ellipse">
              <a:avLst/>
            </a:prstGeom>
            <a:noFill/>
            <a:ln>
              <a:solidFill>
                <a:srgbClr val="5801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9536AA79-60D7-6484-2717-639DBA3ADBC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523698" y="1734475"/>
            <a:ext cx="6248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3600" b="1">
                <a:solidFill>
                  <a:schemeClr val="bg1"/>
                </a:solidFill>
                <a:uFillTx/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  <a:sym typeface="+mn-ea"/>
              </a:rPr>
              <a:t>贰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6B7448D-C102-E9BF-3ED7-B5230EB1491B}"/>
              </a:ext>
            </a:extLst>
          </p:cNvPr>
          <p:cNvGrpSpPr/>
          <p:nvPr/>
        </p:nvGrpSpPr>
        <p:grpSpPr>
          <a:xfrm>
            <a:off x="5411553" y="1542705"/>
            <a:ext cx="1028700" cy="1028700"/>
            <a:chOff x="12390" y="3675"/>
            <a:chExt cx="1260" cy="1260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C79AF11D-507B-586F-665A-F6200B0AE214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2510" y="3795"/>
              <a:ext cx="1020" cy="1020"/>
            </a:xfrm>
            <a:prstGeom prst="ellipse">
              <a:avLst/>
            </a:prstGeom>
            <a:solidFill>
              <a:srgbClr val="5801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47C4A47A-53BD-00A1-7AFC-8710B64B31E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2390" y="3675"/>
              <a:ext cx="1260" cy="1260"/>
            </a:xfrm>
            <a:prstGeom prst="ellipse">
              <a:avLst/>
            </a:prstGeom>
            <a:noFill/>
            <a:ln>
              <a:solidFill>
                <a:srgbClr val="5801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5BAEE4F5-4D23-2332-4A0F-7C73957CA84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613483" y="1734475"/>
            <a:ext cx="6248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3600" b="1" dirty="0">
                <a:solidFill>
                  <a:schemeClr val="bg1"/>
                </a:solidFill>
                <a:uFillTx/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  <a:sym typeface="+mn-ea"/>
              </a:rPr>
              <a:t>叁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08EDF39-A7A9-BB4D-ADF2-04158EEF0F9C}"/>
              </a:ext>
            </a:extLst>
          </p:cNvPr>
          <p:cNvGrpSpPr/>
          <p:nvPr/>
        </p:nvGrpSpPr>
        <p:grpSpPr>
          <a:xfrm>
            <a:off x="7501338" y="1542704"/>
            <a:ext cx="1028700" cy="1028700"/>
            <a:chOff x="12390" y="3675"/>
            <a:chExt cx="1260" cy="1260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B0D375CC-953F-2637-6C96-8B392DD0FFEB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2510" y="3795"/>
              <a:ext cx="1020" cy="1020"/>
            </a:xfrm>
            <a:prstGeom prst="ellipse">
              <a:avLst/>
            </a:prstGeom>
            <a:solidFill>
              <a:srgbClr val="5801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A58DF1EC-3DB5-EABE-3013-5345EA3C5837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2390" y="3675"/>
              <a:ext cx="1260" cy="1260"/>
            </a:xfrm>
            <a:prstGeom prst="ellipse">
              <a:avLst/>
            </a:prstGeom>
            <a:noFill/>
            <a:ln>
              <a:solidFill>
                <a:srgbClr val="5801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38E438A-B101-6938-6C8B-EBF4FA74619D}"/>
              </a:ext>
            </a:extLst>
          </p:cNvPr>
          <p:cNvGrpSpPr/>
          <p:nvPr/>
        </p:nvGrpSpPr>
        <p:grpSpPr>
          <a:xfrm>
            <a:off x="9591124" y="1542387"/>
            <a:ext cx="1028700" cy="1028700"/>
            <a:chOff x="12390" y="3675"/>
            <a:chExt cx="1260" cy="1260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72611FB2-4EE2-788F-DD48-2A49ACB92564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2510" y="3795"/>
              <a:ext cx="1020" cy="1020"/>
            </a:xfrm>
            <a:prstGeom prst="ellipse">
              <a:avLst/>
            </a:prstGeom>
            <a:solidFill>
              <a:srgbClr val="5801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5A6C8109-489D-D297-389D-851214D5E191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2390" y="3675"/>
              <a:ext cx="1260" cy="1260"/>
            </a:xfrm>
            <a:prstGeom prst="ellipse">
              <a:avLst/>
            </a:prstGeom>
            <a:noFill/>
            <a:ln>
              <a:solidFill>
                <a:srgbClr val="5801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32C0B747-85B1-E49D-0F3E-ADD05266B9E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07320" y="3008273"/>
            <a:ext cx="1434367" cy="3185493"/>
          </a:xfrm>
          <a:prstGeom prst="rect">
            <a:avLst/>
          </a:prstGeom>
          <a:noFill/>
        </p:spPr>
        <p:txBody>
          <a:bodyPr vert="mongolianVert" wrap="square" rtlCol="0">
            <a:spAutoFit/>
          </a:bodyPr>
          <a:lstStyle/>
          <a:p>
            <a:pPr>
              <a:lnSpc>
                <a:spcPts val="1940"/>
              </a:lnSpc>
            </a:pP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品牌价值观</a:t>
            </a:r>
            <a:endParaRPr lang="en-US" altLang="zh-CN" sz="2400" b="1" dirty="0">
              <a:solidFill>
                <a:schemeClr val="accent4">
                  <a:lumMod val="20000"/>
                  <a:lumOff val="8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>
              <a:lnSpc>
                <a:spcPts val="1940"/>
              </a:lnSpc>
            </a:pPr>
            <a:endParaRPr lang="zh-CN" altLang="en-US" sz="2400" b="1" dirty="0">
              <a:solidFill>
                <a:schemeClr val="accent4">
                  <a:lumMod val="20000"/>
                  <a:lumOff val="8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>
              <a:lnSpc>
                <a:spcPts val="1940"/>
              </a:lnSpc>
            </a:pPr>
            <a:r>
              <a:rPr lang="zh-CN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创新务实、匠心独具</a:t>
            </a:r>
          </a:p>
          <a:p>
            <a:pPr>
              <a:lnSpc>
                <a:spcPts val="1940"/>
              </a:lnSpc>
            </a:pPr>
            <a:r>
              <a:rPr lang="zh-CN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关爱分享</a:t>
            </a:r>
          </a:p>
          <a:p>
            <a:pPr>
              <a:lnSpc>
                <a:spcPts val="1940"/>
              </a:lnSpc>
            </a:pPr>
            <a:endParaRPr lang="zh-CN" altLang="en-US" sz="2400" b="1" dirty="0">
              <a:solidFill>
                <a:schemeClr val="accent4">
                  <a:lumMod val="20000"/>
                  <a:lumOff val="8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F39C139-7ED0-6890-D110-617DE2FAA39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703269" y="1734474"/>
            <a:ext cx="6248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3600" b="1">
                <a:solidFill>
                  <a:schemeClr val="bg1"/>
                </a:solidFill>
                <a:uFillTx/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  <a:sym typeface="+mn-ea"/>
              </a:rPr>
              <a:t>肆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9FAF5F3-2A03-0696-0A81-C289C2A63E7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792872" y="1734157"/>
            <a:ext cx="6248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3600" b="1">
                <a:solidFill>
                  <a:schemeClr val="bg1"/>
                </a:solidFill>
                <a:uFillTx/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  <a:sym typeface="+mn-ea"/>
              </a:rPr>
              <a:t>伍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473F2C9-2589-2838-CA05-D1A2AD81290F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517631" y="3008273"/>
            <a:ext cx="1190711" cy="2667907"/>
          </a:xfrm>
          <a:prstGeom prst="rect">
            <a:avLst/>
          </a:prstGeom>
          <a:noFill/>
        </p:spPr>
        <p:txBody>
          <a:bodyPr vert="mongolianVert" wrap="square" rtlCol="0">
            <a:spAutoFit/>
          </a:bodyPr>
          <a:lstStyle/>
          <a:p>
            <a:pPr>
              <a:lnSpc>
                <a:spcPts val="1940"/>
              </a:lnSpc>
            </a:pP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品牌使命</a:t>
            </a:r>
            <a:endParaRPr lang="en-US" altLang="zh-CN" sz="2400" b="1" dirty="0">
              <a:solidFill>
                <a:schemeClr val="accent4">
                  <a:lumMod val="20000"/>
                  <a:lumOff val="8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>
              <a:lnSpc>
                <a:spcPts val="1940"/>
              </a:lnSpc>
            </a:pPr>
            <a:endParaRPr lang="zh-CN" altLang="en-US" sz="2400" b="1" dirty="0">
              <a:solidFill>
                <a:schemeClr val="accent4">
                  <a:lumMod val="20000"/>
                  <a:lumOff val="8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>
              <a:lnSpc>
                <a:spcPts val="1940"/>
              </a:lnSpc>
            </a:pPr>
            <a:r>
              <a:rPr lang="zh-CN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传承医药文化</a:t>
            </a:r>
          </a:p>
          <a:p>
            <a:pPr>
              <a:lnSpc>
                <a:spcPts val="1940"/>
              </a:lnSpc>
            </a:pPr>
            <a:r>
              <a:rPr lang="zh-CN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成就健康未来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43E86F8-59C7-7DFE-8CA7-7DA0D1993C18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398091" y="3008274"/>
            <a:ext cx="1190711" cy="2869190"/>
          </a:xfrm>
          <a:prstGeom prst="rect">
            <a:avLst/>
          </a:prstGeom>
          <a:noFill/>
        </p:spPr>
        <p:txBody>
          <a:bodyPr vert="mongolianVert" wrap="square" rtlCol="0">
            <a:spAutoFit/>
          </a:bodyPr>
          <a:lstStyle/>
          <a:p>
            <a:pPr fontAlgn="auto">
              <a:lnSpc>
                <a:spcPts val="1940"/>
              </a:lnSpc>
            </a:pP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品牌愿景</a:t>
            </a:r>
            <a:endParaRPr lang="en-US" altLang="zh-CN" sz="2400" b="1" dirty="0">
              <a:solidFill>
                <a:schemeClr val="accent4">
                  <a:lumMod val="20000"/>
                  <a:lumOff val="8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fontAlgn="auto">
              <a:lnSpc>
                <a:spcPts val="1940"/>
              </a:lnSpc>
            </a:pPr>
            <a:endParaRPr lang="zh-CN" altLang="en-US" sz="2400" b="1" dirty="0">
              <a:solidFill>
                <a:schemeClr val="accent4">
                  <a:lumMod val="20000"/>
                  <a:lumOff val="8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fontAlgn="auto">
              <a:lnSpc>
                <a:spcPts val="1940"/>
              </a:lnSpc>
            </a:pPr>
            <a:r>
              <a:rPr lang="zh-CN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成为优质绿色养生产品创新领导品牌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CA74AA5-3E22-B280-5D65-EA35F4FB75B9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349475" y="3008274"/>
            <a:ext cx="947054" cy="3064722"/>
          </a:xfrm>
          <a:prstGeom prst="rect">
            <a:avLst/>
          </a:prstGeom>
          <a:noFill/>
        </p:spPr>
        <p:txBody>
          <a:bodyPr vert="mongolianVert" wrap="square" rtlCol="0">
            <a:spAutoFit/>
          </a:bodyPr>
          <a:lstStyle/>
          <a:p>
            <a:pPr>
              <a:lnSpc>
                <a:spcPts val="1940"/>
              </a:lnSpc>
            </a:pP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品牌主张</a:t>
            </a:r>
            <a:endParaRPr lang="en-US" altLang="zh-CN" sz="2400" b="1" dirty="0">
              <a:solidFill>
                <a:schemeClr val="accent4">
                  <a:lumMod val="20000"/>
                  <a:lumOff val="8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>
              <a:lnSpc>
                <a:spcPts val="1940"/>
              </a:lnSpc>
            </a:pPr>
            <a:endParaRPr lang="zh-CN" altLang="en-US" sz="2400" b="1" dirty="0">
              <a:solidFill>
                <a:schemeClr val="accent4">
                  <a:lumMod val="20000"/>
                  <a:lumOff val="8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>
              <a:lnSpc>
                <a:spcPts val="1940"/>
              </a:lnSpc>
            </a:pPr>
            <a:r>
              <a:rPr lang="zh-CN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健康相伴，滋养一生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206919B-4B96-121A-F7EC-F4A06E9D53C4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057203" y="3008273"/>
            <a:ext cx="1190711" cy="3018716"/>
          </a:xfrm>
          <a:prstGeom prst="rect">
            <a:avLst/>
          </a:prstGeom>
          <a:noFill/>
        </p:spPr>
        <p:txBody>
          <a:bodyPr vert="mongolianVert" wrap="square" rtlCol="0">
            <a:spAutoFit/>
          </a:bodyPr>
          <a:lstStyle/>
          <a:p>
            <a:pPr algn="l" fontAlgn="auto">
              <a:lnSpc>
                <a:spcPts val="1940"/>
              </a:lnSpc>
            </a:pP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品牌理念</a:t>
            </a:r>
          </a:p>
          <a:p>
            <a:pPr algn="l" fontAlgn="auto">
              <a:lnSpc>
                <a:spcPts val="1940"/>
              </a:lnSpc>
            </a:pPr>
            <a:endParaRPr lang="en-US" altLang="zh-CN" sz="2000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楷体" panose="02010609060101010101" charset="-122"/>
              <a:ea typeface="楷体" panose="02010609060101010101" charset="-122"/>
              <a:cs typeface="汉仪中宋S" panose="00020600040101010101" charset="-122"/>
              <a:sym typeface="+mn-ea"/>
            </a:endParaRPr>
          </a:p>
          <a:p>
            <a:pPr algn="l" fontAlgn="auto">
              <a:lnSpc>
                <a:spcPts val="1940"/>
              </a:lnSpc>
            </a:pPr>
            <a:r>
              <a:rPr lang="zh-CN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楷体" panose="02010609060101010101" charset="-122"/>
                <a:ea typeface="楷体" panose="02010609060101010101" charset="-122"/>
                <a:cs typeface="汉仪中宋S" panose="00020600040101010101" charset="-122"/>
                <a:sym typeface="+mn-ea"/>
              </a:rPr>
              <a:t>绿色、生态、 健康</a:t>
            </a:r>
          </a:p>
          <a:p>
            <a:pPr algn="l" fontAlgn="auto">
              <a:lnSpc>
                <a:spcPts val="1940"/>
              </a:lnSpc>
            </a:pPr>
            <a:r>
              <a:rPr lang="zh-CN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楷体" panose="02010609060101010101" charset="-122"/>
                <a:ea typeface="楷体" panose="02010609060101010101" charset="-122"/>
                <a:cs typeface="汉仪中宋S" panose="00020600040101010101" charset="-122"/>
                <a:sym typeface="+mn-ea"/>
              </a:rPr>
              <a:t>共享</a:t>
            </a:r>
            <a:endParaRPr lang="zh-CN" altLang="en-US" sz="2000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楷体" panose="02010609060101010101" charset="-122"/>
              <a:ea typeface="楷体" panose="02010609060101010101" charset="-122"/>
              <a:cs typeface="汉仪中宋S" panose="00020600040101010101" charset="-122"/>
              <a:sym typeface="+mn-ea"/>
            </a:endParaRPr>
          </a:p>
        </p:txBody>
      </p:sp>
      <p:sp>
        <p:nvSpPr>
          <p:cNvPr id="30" name="TextBox 5">
            <a:extLst>
              <a:ext uri="{FF2B5EF4-FFF2-40B4-BE49-F238E27FC236}">
                <a16:creationId xmlns:a16="http://schemas.microsoft.com/office/drawing/2014/main" id="{1ABC09A3-6683-8117-04B6-74521332EF22}"/>
              </a:ext>
            </a:extLst>
          </p:cNvPr>
          <p:cNvSpPr txBox="1"/>
          <p:nvPr/>
        </p:nvSpPr>
        <p:spPr>
          <a:xfrm>
            <a:off x="4966242" y="642585"/>
            <a:ext cx="3523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品牌文化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2301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E4E3A69E-A378-C5CC-809B-FF4115F0B10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14405" y="924562"/>
            <a:ext cx="11426787" cy="5431388"/>
          </a:xfrm>
          <a:prstGeom prst="rect">
            <a:avLst/>
          </a:prstGeom>
          <a:noFill/>
          <a:ln w="85725" cmpd="thinThick">
            <a:solidFill>
              <a:srgbClr val="5801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lzhi">
            <a:extLst>
              <a:ext uri="{FF2B5EF4-FFF2-40B4-BE49-F238E27FC236}">
                <a16:creationId xmlns:a16="http://schemas.microsoft.com/office/drawing/2014/main" id="{16433D33-E0DA-6134-CF1B-D45BE11B333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5">
            <a:alphaModFix amt="40000"/>
          </a:blip>
          <a:srcRect l="18662" t="33093" r="29151" b="11130"/>
          <a:stretch>
            <a:fillRect/>
          </a:stretch>
        </p:blipFill>
        <p:spPr>
          <a:xfrm>
            <a:off x="10882283" y="4807453"/>
            <a:ext cx="1410335" cy="2133600"/>
          </a:xfrm>
          <a:prstGeom prst="rect">
            <a:avLst/>
          </a:prstGeom>
        </p:spPr>
      </p:pic>
      <p:pic>
        <p:nvPicPr>
          <p:cNvPr id="5" name="图片 4" descr="云祯堂">
            <a:extLst>
              <a:ext uri="{FF2B5EF4-FFF2-40B4-BE49-F238E27FC236}">
                <a16:creationId xmlns:a16="http://schemas.microsoft.com/office/drawing/2014/main" id="{7FE2AFD8-F7A2-108E-A2D1-9701111FF1B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rcRect l="19801" t="29472" r="24450" b="36435"/>
          <a:stretch>
            <a:fillRect/>
          </a:stretch>
        </p:blipFill>
        <p:spPr>
          <a:xfrm>
            <a:off x="245971" y="291859"/>
            <a:ext cx="863961" cy="74801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429D6C9-5BA4-0613-D5AF-9F96C8878F2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48333" y="1584077"/>
            <a:ext cx="2165336" cy="3476796"/>
          </a:xfrm>
          <a:prstGeom prst="rect">
            <a:avLst/>
          </a:prstGeom>
          <a:noFill/>
        </p:spPr>
        <p:txBody>
          <a:bodyPr vert="mongolianVert" wrap="square" rtlCol="0" anchor="t" anchorCtr="0">
            <a:spAutoFit/>
          </a:bodyPr>
          <a:lstStyle/>
          <a:p>
            <a:pPr algn="l" fontAlgn="auto">
              <a:lnSpc>
                <a:spcPts val="1940"/>
              </a:lnSpc>
            </a:pPr>
            <a:r>
              <a:rPr lang="zh-CN" alt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【云祯堂·创新】</a:t>
            </a:r>
          </a:p>
          <a:p>
            <a:pPr algn="l" fontAlgn="auto">
              <a:lnSpc>
                <a:spcPts val="1940"/>
              </a:lnSpc>
            </a:pPr>
            <a:endParaRPr lang="zh-CN" altLang="en-US" sz="3200" b="1" dirty="0">
              <a:solidFill>
                <a:schemeClr val="accent4">
                  <a:lumMod val="20000"/>
                  <a:lumOff val="8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l" fontAlgn="auto">
              <a:lnSpc>
                <a:spcPts val="1940"/>
              </a:lnSpc>
            </a:pPr>
            <a:r>
              <a:rPr lang="zh-CN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我们坚持生态创新，开发一系列养生茶品，同时注重健康产业的创新融合，形成独具匠心品质的健康体系，打造健康产业的新产品、新业态、新模式，创建与实现产业自信</a:t>
            </a:r>
            <a:r>
              <a:rPr lang="zh-CN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9BEFB45-A73D-C165-E71B-5C458CFC354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767894" y="1516382"/>
            <a:ext cx="2637260" cy="4025065"/>
          </a:xfrm>
          <a:prstGeom prst="rect">
            <a:avLst/>
          </a:prstGeom>
          <a:noFill/>
        </p:spPr>
        <p:txBody>
          <a:bodyPr vert="mongolianVert" wrap="square" rtlCol="0" anchor="t" anchorCtr="0">
            <a:spAutoFit/>
          </a:bodyPr>
          <a:lstStyle/>
          <a:p>
            <a:pPr>
              <a:lnSpc>
                <a:spcPts val="1940"/>
              </a:lnSpc>
            </a:pPr>
            <a:r>
              <a:rPr lang="zh-CN" alt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【云祯堂·功能】</a:t>
            </a:r>
            <a:endParaRPr lang="en-US" altLang="zh-CN" sz="3200" b="1" dirty="0">
              <a:solidFill>
                <a:schemeClr val="accent4">
                  <a:lumMod val="20000"/>
                  <a:lumOff val="8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>
              <a:lnSpc>
                <a:spcPts val="1940"/>
              </a:lnSpc>
            </a:pPr>
            <a:endParaRPr lang="zh-CN" altLang="en-US" sz="3200" b="1" dirty="0">
              <a:solidFill>
                <a:schemeClr val="accent4">
                  <a:lumMod val="20000"/>
                  <a:lumOff val="8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>
              <a:lnSpc>
                <a:spcPts val="1940"/>
              </a:lnSpc>
            </a:pPr>
            <a:r>
              <a:rPr lang="zh-CN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品牌在开发天然与健康生态的过程中，融入品牌对现代健康生活及人生的感悟和理解，倡导绿色、生态、健康、共享，为现代群体呈现独特的养生产品，凸显益心气、保肝、护肾、健胃、安神、益气、补中、活血、利关节、坚筋骨、好颜色、增智慧等保健优势，改善国人体质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EC39B26-044A-ACCA-20CF-4B68F2B2C66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728371" y="1619252"/>
            <a:ext cx="2393604" cy="3772221"/>
          </a:xfrm>
          <a:prstGeom prst="rect">
            <a:avLst/>
          </a:prstGeom>
          <a:noFill/>
        </p:spPr>
        <p:txBody>
          <a:bodyPr vert="mongolianVert" wrap="square" rtlCol="0" anchor="t" anchorCtr="0">
            <a:spAutoFit/>
          </a:bodyPr>
          <a:lstStyle/>
          <a:p>
            <a:pPr algn="l" fontAlgn="auto">
              <a:lnSpc>
                <a:spcPts val="1940"/>
              </a:lnSpc>
            </a:pPr>
            <a:r>
              <a:rPr lang="zh-CN" alt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【云祯堂·品牌】</a:t>
            </a:r>
          </a:p>
          <a:p>
            <a:pPr algn="l" fontAlgn="auto">
              <a:lnSpc>
                <a:spcPts val="1940"/>
              </a:lnSpc>
            </a:pPr>
            <a:endParaRPr lang="zh-CN" altLang="en-US" sz="2000" dirty="0">
              <a:solidFill>
                <a:schemeClr val="accent4">
                  <a:lumMod val="20000"/>
                  <a:lumOff val="8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l" fontAlgn="auto">
              <a:lnSpc>
                <a:spcPts val="1940"/>
              </a:lnSpc>
            </a:pPr>
            <a:r>
              <a:rPr lang="zh-CN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品牌立足生态绿色产业，坚持绿色无公害原则，严格臻选富硒之都的高山森林灵芝、红茶等原料，采用发酵破壁等专利科技萃取精华，9道工序成就灵芝红茶等系列健康产品，呈现出健康、有机、生态、绿色的核心优势。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F037C252-D447-A167-48D0-295FF0133C05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42672" y="1288417"/>
            <a:ext cx="22790" cy="4922602"/>
          </a:xfrm>
          <a:prstGeom prst="line">
            <a:avLst/>
          </a:prstGeom>
          <a:ln>
            <a:solidFill>
              <a:srgbClr val="C48B5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46265D3D-1F75-DE0B-4D27-9AC9126AAD3C}"/>
              </a:ext>
            </a:extLst>
          </p:cNvPr>
          <p:cNvGrpSpPr/>
          <p:nvPr/>
        </p:nvGrpSpPr>
        <p:grpSpPr>
          <a:xfrm>
            <a:off x="4365053" y="389064"/>
            <a:ext cx="1136650" cy="1136650"/>
            <a:chOff x="11762" y="7286"/>
            <a:chExt cx="1790" cy="1790"/>
          </a:xfrm>
        </p:grpSpPr>
        <p:sp>
          <p:nvSpPr>
            <p:cNvPr id="39" name="菱形 38">
              <a:extLst>
                <a:ext uri="{FF2B5EF4-FFF2-40B4-BE49-F238E27FC236}">
                  <a16:creationId xmlns:a16="http://schemas.microsoft.com/office/drawing/2014/main" id="{DBD41AC5-1EAF-DE9F-46C8-A6DDD4E70AC6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1762" y="7286"/>
              <a:ext cx="1790" cy="1790"/>
            </a:xfrm>
            <a:prstGeom prst="diamond">
              <a:avLst/>
            </a:prstGeom>
            <a:noFill/>
            <a:ln w="34925">
              <a:solidFill>
                <a:srgbClr val="580104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4">
                      <a:lumMod val="20000"/>
                      <a:lumOff val="80000"/>
                    </a:scheme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菱形 39">
              <a:extLst>
                <a:ext uri="{FF2B5EF4-FFF2-40B4-BE49-F238E27FC236}">
                  <a16:creationId xmlns:a16="http://schemas.microsoft.com/office/drawing/2014/main" id="{3AD55AD4-7A84-1DB7-93E6-B36AA9BBCAE2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1930" y="7454"/>
              <a:ext cx="1455" cy="1455"/>
            </a:xfrm>
            <a:prstGeom prst="diamond">
              <a:avLst/>
            </a:prstGeom>
            <a:solidFill>
              <a:srgbClr val="580104"/>
            </a:solidFill>
            <a:ln>
              <a:solidFill>
                <a:srgbClr val="5801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FD7FBBA9-5945-5B20-E0FE-14090AF42FC8}"/>
              </a:ext>
            </a:extLst>
          </p:cNvPr>
          <p:cNvGrpSpPr/>
          <p:nvPr/>
        </p:nvGrpSpPr>
        <p:grpSpPr>
          <a:xfrm>
            <a:off x="2529903" y="389064"/>
            <a:ext cx="1136650" cy="1136650"/>
            <a:chOff x="11762" y="7286"/>
            <a:chExt cx="1790" cy="1790"/>
          </a:xfrm>
        </p:grpSpPr>
        <p:sp>
          <p:nvSpPr>
            <p:cNvPr id="42" name="菱形 41">
              <a:extLst>
                <a:ext uri="{FF2B5EF4-FFF2-40B4-BE49-F238E27FC236}">
                  <a16:creationId xmlns:a16="http://schemas.microsoft.com/office/drawing/2014/main" id="{36F29A5D-973F-F590-2F2C-41D05AAEF3CA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1762" y="7286"/>
              <a:ext cx="1790" cy="1790"/>
            </a:xfrm>
            <a:prstGeom prst="diamond">
              <a:avLst/>
            </a:prstGeom>
            <a:noFill/>
            <a:ln w="34925">
              <a:solidFill>
                <a:srgbClr val="580104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4">
                      <a:lumMod val="20000"/>
                      <a:lumOff val="80000"/>
                    </a:scheme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菱形 42">
              <a:extLst>
                <a:ext uri="{FF2B5EF4-FFF2-40B4-BE49-F238E27FC236}">
                  <a16:creationId xmlns:a16="http://schemas.microsoft.com/office/drawing/2014/main" id="{5E91DD38-2932-A38A-8367-29218A82E77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1930" y="7454"/>
              <a:ext cx="1455" cy="1455"/>
            </a:xfrm>
            <a:prstGeom prst="diamond">
              <a:avLst/>
            </a:prstGeom>
            <a:solidFill>
              <a:srgbClr val="580104"/>
            </a:solidFill>
            <a:ln>
              <a:solidFill>
                <a:srgbClr val="5801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7D1C4442-7AE6-0C4C-936A-2CA4F277C201}"/>
              </a:ext>
            </a:extLst>
          </p:cNvPr>
          <p:cNvGrpSpPr/>
          <p:nvPr/>
        </p:nvGrpSpPr>
        <p:grpSpPr>
          <a:xfrm>
            <a:off x="6191313" y="389064"/>
            <a:ext cx="1136650" cy="1136650"/>
            <a:chOff x="11762" y="7286"/>
            <a:chExt cx="1790" cy="1790"/>
          </a:xfrm>
        </p:grpSpPr>
        <p:sp>
          <p:nvSpPr>
            <p:cNvPr id="45" name="菱形 44">
              <a:extLst>
                <a:ext uri="{FF2B5EF4-FFF2-40B4-BE49-F238E27FC236}">
                  <a16:creationId xmlns:a16="http://schemas.microsoft.com/office/drawing/2014/main" id="{DA9932AF-14E2-1100-45BC-226319CFB858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1762" y="7286"/>
              <a:ext cx="1790" cy="1790"/>
            </a:xfrm>
            <a:prstGeom prst="diamond">
              <a:avLst/>
            </a:prstGeom>
            <a:noFill/>
            <a:ln w="34925">
              <a:solidFill>
                <a:srgbClr val="580104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4">
                      <a:lumMod val="20000"/>
                      <a:lumOff val="80000"/>
                    </a:scheme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菱形 45">
              <a:extLst>
                <a:ext uri="{FF2B5EF4-FFF2-40B4-BE49-F238E27FC236}">
                  <a16:creationId xmlns:a16="http://schemas.microsoft.com/office/drawing/2014/main" id="{EF4899B9-E1AF-3B1D-503D-57D2A56CA6EA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1930" y="7454"/>
              <a:ext cx="1455" cy="1455"/>
            </a:xfrm>
            <a:prstGeom prst="diamond">
              <a:avLst/>
            </a:prstGeom>
            <a:solidFill>
              <a:srgbClr val="580104"/>
            </a:solidFill>
            <a:ln>
              <a:solidFill>
                <a:srgbClr val="5801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07C4B7B-F003-A6DC-84CF-3B882FE4EA11}"/>
              </a:ext>
            </a:extLst>
          </p:cNvPr>
          <p:cNvGrpSpPr/>
          <p:nvPr/>
        </p:nvGrpSpPr>
        <p:grpSpPr>
          <a:xfrm>
            <a:off x="7998523" y="390334"/>
            <a:ext cx="1136650" cy="1136650"/>
            <a:chOff x="11762" y="7286"/>
            <a:chExt cx="1790" cy="1790"/>
          </a:xfrm>
        </p:grpSpPr>
        <p:sp>
          <p:nvSpPr>
            <p:cNvPr id="48" name="菱形 47">
              <a:extLst>
                <a:ext uri="{FF2B5EF4-FFF2-40B4-BE49-F238E27FC236}">
                  <a16:creationId xmlns:a16="http://schemas.microsoft.com/office/drawing/2014/main" id="{3188F413-FBC5-0D1F-653D-41C163BE4C1B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1762" y="7286"/>
              <a:ext cx="1790" cy="1790"/>
            </a:xfrm>
            <a:prstGeom prst="diamond">
              <a:avLst/>
            </a:prstGeom>
            <a:noFill/>
            <a:ln w="34925">
              <a:solidFill>
                <a:srgbClr val="580104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4">
                      <a:lumMod val="20000"/>
                      <a:lumOff val="80000"/>
                    </a:scheme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菱形 48">
              <a:extLst>
                <a:ext uri="{FF2B5EF4-FFF2-40B4-BE49-F238E27FC236}">
                  <a16:creationId xmlns:a16="http://schemas.microsoft.com/office/drawing/2014/main" id="{53B6BF75-803E-9BD4-E4DE-7136BB9DC163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1930" y="7454"/>
              <a:ext cx="1455" cy="1455"/>
            </a:xfrm>
            <a:prstGeom prst="diamond">
              <a:avLst/>
            </a:prstGeom>
            <a:solidFill>
              <a:srgbClr val="580104"/>
            </a:solidFill>
            <a:ln>
              <a:solidFill>
                <a:srgbClr val="5801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A0424D84-8527-5F93-4250-B2FD645B06C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775436" y="827849"/>
            <a:ext cx="640080" cy="3638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 fontAlgn="auto">
              <a:lnSpc>
                <a:spcPts val="1940"/>
              </a:lnSpc>
            </a:pPr>
            <a:r>
              <a:rPr lang="zh-CN" altLang="en-US" sz="3600" b="1">
                <a:solidFill>
                  <a:srgbClr val="FFFFFF"/>
                </a:solidFill>
                <a:latin typeface="隶书" panose="02010509060101010101" charset="-122"/>
                <a:ea typeface="隶书" panose="02010509060101010101" charset="-122"/>
                <a:sym typeface="+mn-ea"/>
              </a:rPr>
              <a:t>品</a:t>
            </a:r>
            <a:endParaRPr lang="zh-CN" altLang="en-US" sz="3600" b="1">
              <a:solidFill>
                <a:srgbClr val="FFFFFF"/>
              </a:solidFill>
              <a:latin typeface="隶书" panose="02010509060101010101" charset="-122"/>
              <a:ea typeface="隶书" panose="02010509060101010101" charset="-122"/>
              <a:cs typeface="+mn-ea"/>
              <a:sym typeface="+mn-ea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DC53C4B-8606-4E3D-6C03-3649A56EFB3B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13126" y="827849"/>
            <a:ext cx="640080" cy="3638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 fontAlgn="auto">
              <a:lnSpc>
                <a:spcPts val="1940"/>
              </a:lnSpc>
            </a:pPr>
            <a:r>
              <a:rPr lang="zh-CN" altLang="en-US" sz="3600" b="1">
                <a:solidFill>
                  <a:srgbClr val="FFFFFF"/>
                </a:solidFill>
                <a:latin typeface="隶书" panose="02010509060101010101" charset="-122"/>
                <a:ea typeface="隶书" panose="02010509060101010101" charset="-122"/>
                <a:cs typeface="+mn-ea"/>
                <a:sym typeface="+mn-ea"/>
              </a:rPr>
              <a:t>牌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F882FC4A-FC00-F0F4-3752-9D33B93762B1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6450816" y="827849"/>
            <a:ext cx="640080" cy="3638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 fontAlgn="auto">
              <a:lnSpc>
                <a:spcPts val="1940"/>
              </a:lnSpc>
            </a:pPr>
            <a:r>
              <a:rPr lang="zh-CN" altLang="en-US" sz="3600" b="1">
                <a:solidFill>
                  <a:srgbClr val="FFFFFF"/>
                </a:solidFill>
                <a:latin typeface="隶书" panose="02010509060101010101" charset="-122"/>
                <a:ea typeface="隶书" panose="02010509060101010101" charset="-122"/>
                <a:cs typeface="+mn-ea"/>
                <a:sym typeface="+mn-ea"/>
              </a:rPr>
              <a:t>特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072BE8D5-C5DB-1B17-44EF-D88861FD723C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268821" y="827849"/>
            <a:ext cx="640080" cy="3638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 fontAlgn="auto">
              <a:lnSpc>
                <a:spcPts val="1940"/>
              </a:lnSpc>
            </a:pPr>
            <a:r>
              <a:rPr lang="zh-CN" altLang="en-US" sz="3600" b="1">
                <a:solidFill>
                  <a:srgbClr val="FFFFFF"/>
                </a:solidFill>
                <a:latin typeface="隶书" panose="02010509060101010101" charset="-122"/>
                <a:ea typeface="隶书" panose="02010509060101010101" charset="-122"/>
                <a:cs typeface="+mn-ea"/>
                <a:sym typeface="+mn-ea"/>
              </a:rPr>
              <a:t>色</a:t>
            </a:r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B9E15F98-E52F-2F98-43F8-BB73ACAD3E2D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 flipH="1">
            <a:off x="3486350" y="1191704"/>
            <a:ext cx="22790" cy="4922602"/>
          </a:xfrm>
          <a:prstGeom prst="line">
            <a:avLst/>
          </a:prstGeom>
          <a:ln>
            <a:solidFill>
              <a:srgbClr val="C48B5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57445" y="937895"/>
            <a:ext cx="3042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灵芝红茶介绍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728980" y="1931035"/>
            <a:ext cx="7088505" cy="4084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/>
            <a:r>
              <a:rPr lang="en-US" altLang="zh-CN" b="0">
                <a:solidFill>
                  <a:srgbClr val="FFF2CC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         1.灵芝是古老东方最具神秘色彩的“仙草”之一。传说中灵芝为长生不老之药，乃吉祥瑞草。中国最早的药学书《神农本草经》将灵芝列为“上药”，《本草纲目》记载赤灵芝“苦、平、无毒。主治胸中郁结，益精气，补中增智慧，悦肌肤，强记忆，久食轻身延年”。其功效独特，具有扶固正本，活血通经，健脾活胃，保肝解毒，利尿净血，止咳平喘，稳定血压，养心防神，抗老防衰的作用，久服轻身不老，延年神仙”。可以治疗冠心病、高血压、高血脂、虚劳、气喘、肾炎、神经衰弱、失眠健忘、消化不良、积年胃病、白血球和血小板减少、多种肝炎、病后体弱、肿瘤等症，还对女性养生美容、更年期障碍、月经不调等有显著功效。灵芝能抑制和控制癌细胞生长、扩散，癌症病人手术后及化疗中同时服用灵芝，身体恢复很快，是癌症病人辅助治疗的最佳选择。灵芝是天然生态产品，服用无副作用，有病治病，无病强身，健康人长期坚持服用，可以徒步轻盈，精力充沛。</a:t>
            </a:r>
          </a:p>
        </p:txBody>
      </p:sp>
      <p:pic>
        <p:nvPicPr>
          <p:cNvPr id="2" name="图片 1" descr="93f73b43314d8c3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2580" y="2357120"/>
            <a:ext cx="3870325" cy="2584450"/>
          </a:xfrm>
          <a:prstGeom prst="rect">
            <a:avLst/>
          </a:prstGeom>
        </p:spPr>
      </p:pic>
      <p:pic>
        <p:nvPicPr>
          <p:cNvPr id="3" name="图片 2" descr="lzhi">
            <a:extLst>
              <a:ext uri="{FF2B5EF4-FFF2-40B4-BE49-F238E27FC236}">
                <a16:creationId xmlns:a16="http://schemas.microsoft.com/office/drawing/2014/main" id="{F2D0B11C-DE59-817F-4DD7-90CCD38779E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alphaModFix amt="40000"/>
          </a:blip>
          <a:srcRect l="18662" t="33093" r="29151" b="11130"/>
          <a:stretch>
            <a:fillRect/>
          </a:stretch>
        </p:blipFill>
        <p:spPr>
          <a:xfrm>
            <a:off x="10830524" y="4807453"/>
            <a:ext cx="1410335" cy="2133600"/>
          </a:xfrm>
          <a:prstGeom prst="rect">
            <a:avLst/>
          </a:prstGeom>
        </p:spPr>
      </p:pic>
      <p:pic>
        <p:nvPicPr>
          <p:cNvPr id="4" name="图片 3" descr="云祯堂">
            <a:extLst>
              <a:ext uri="{FF2B5EF4-FFF2-40B4-BE49-F238E27FC236}">
                <a16:creationId xmlns:a16="http://schemas.microsoft.com/office/drawing/2014/main" id="{FF22581C-42B6-176A-7826-D02CD1FCAF4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rcRect l="19801" t="29472" r="24450" b="36435"/>
          <a:stretch>
            <a:fillRect/>
          </a:stretch>
        </p:blipFill>
        <p:spPr>
          <a:xfrm>
            <a:off x="245971" y="291859"/>
            <a:ext cx="863961" cy="74801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logo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416254" y="552485"/>
            <a:ext cx="787400" cy="787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81277" y="568779"/>
            <a:ext cx="3042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产品优势</a:t>
            </a: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877174" y="110257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一，来自大兴安岭的灵芝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30643" y="1466787"/>
            <a:ext cx="4471332" cy="4622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357312" y="1775713"/>
            <a:ext cx="399097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979240" y="368778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二，创新的制作工艺</a:t>
            </a:r>
          </a:p>
        </p:txBody>
      </p:sp>
      <p:sp>
        <p:nvSpPr>
          <p:cNvPr id="14" name="文本框 3"/>
          <p:cNvSpPr txBox="1"/>
          <p:nvPr/>
        </p:nvSpPr>
        <p:spPr>
          <a:xfrm>
            <a:off x="1209221" y="4283295"/>
            <a:ext cx="5803975" cy="1756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dirty="0">
                <a:solidFill>
                  <a:schemeClr val="accent4">
                    <a:lumMod val="20000"/>
                    <a:lumOff val="80000"/>
                  </a:schemeClr>
                </a:solidFill>
                <a:sym typeface="+mn-ea"/>
              </a:rPr>
              <a:t>.</a:t>
            </a:r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  <a:sym typeface="+mn-ea"/>
              </a:rPr>
              <a:t>本产品将灵芝与红茶科学配比发酵而成，红茶属于温性茶，可中和灵芝的寒凉，采用高新技术将灵芝苦味去除，并且保留其原有的功效以及菌香，再经过低温熟制工艺超微破壁炒制，发挥灵芝中活性成分的协同作用，可以增强补气益脾、止咳平喘、补中安神等保健功效。</a:t>
            </a:r>
          </a:p>
          <a:p>
            <a:endParaRPr lang="zh-CN" altLang="en-US" dirty="0">
              <a:solidFill>
                <a:schemeClr val="accent4">
                  <a:lumMod val="20000"/>
                  <a:lumOff val="80000"/>
                </a:schemeClr>
              </a:solidFill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04889" y="805343"/>
            <a:ext cx="3917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主打产品</a:t>
            </a:r>
            <a:r>
              <a:rPr lang="en-US" altLang="zh-CN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-</a:t>
            </a:r>
            <a:r>
              <a:rPr lang="zh-CN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灵芝红茶</a:t>
            </a:r>
          </a:p>
        </p:txBody>
      </p:sp>
      <p:pic>
        <p:nvPicPr>
          <p:cNvPr id="10" name="图片 9" descr="....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3365" y="1550035"/>
            <a:ext cx="2745105" cy="213550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78678" y="2306972"/>
            <a:ext cx="2197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          甄选</a:t>
            </a:r>
            <a:endParaRPr lang="en-US" altLang="zh-CN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大兴安岭有机灵芝</a:t>
            </a:r>
          </a:p>
        </p:txBody>
      </p:sp>
      <p:pic>
        <p:nvPicPr>
          <p:cNvPr id="14" name="图片 13" descr="微信图片_20220818030128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8845" y="3028425"/>
            <a:ext cx="2479497" cy="351079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8789876" y="2322628"/>
            <a:ext cx="27114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              甄选</a:t>
            </a:r>
            <a:endParaRPr lang="en-US" altLang="zh-CN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zh-CN" alt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中国红茶之乡有机红茶</a:t>
            </a:r>
          </a:p>
        </p:txBody>
      </p:sp>
      <p:pic>
        <p:nvPicPr>
          <p:cNvPr id="16" name="图片 15" descr="微信图片_2022081803013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851537" y="3003257"/>
            <a:ext cx="2478207" cy="351079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12396" y="3775047"/>
            <a:ext cx="1409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产品特色</a:t>
            </a:r>
            <a:endParaRPr lang="zh-CN" altLang="en-US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endParaRPr lang="zh-CN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057013" y="4118995"/>
            <a:ext cx="38505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灵芝红茶口感甘甜，汤色红亮，具有养胃、调节血压、血糖、宁心安神、提高免疫力等功效，是养生不可多得的佳品！</a:t>
            </a:r>
          </a:p>
          <a:p>
            <a:endParaRPr lang="zh-CN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71849" y="5127072"/>
            <a:ext cx="1409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适宜人群</a:t>
            </a:r>
            <a:endParaRPr lang="zh-CN" altLang="en-US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endParaRPr lang="zh-CN" altLang="en-US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66892" y="5660364"/>
            <a:ext cx="39993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经常喝酒应酬人群，加班熬夜人群，肝火旺人群，睡眠不好人群</a:t>
            </a:r>
          </a:p>
        </p:txBody>
      </p:sp>
      <p:pic>
        <p:nvPicPr>
          <p:cNvPr id="3" name="图片 2" descr="lzhi">
            <a:extLst>
              <a:ext uri="{FF2B5EF4-FFF2-40B4-BE49-F238E27FC236}">
                <a16:creationId xmlns:a16="http://schemas.microsoft.com/office/drawing/2014/main" id="{C8C75D83-74FE-8048-AE46-7982186E0EF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alphaModFix amt="40000"/>
          </a:blip>
          <a:srcRect l="18662" t="33093" r="29151" b="11130"/>
          <a:stretch>
            <a:fillRect/>
          </a:stretch>
        </p:blipFill>
        <p:spPr>
          <a:xfrm>
            <a:off x="10830524" y="4807453"/>
            <a:ext cx="1410335" cy="2133600"/>
          </a:xfrm>
          <a:prstGeom prst="rect">
            <a:avLst/>
          </a:prstGeom>
        </p:spPr>
      </p:pic>
      <p:pic>
        <p:nvPicPr>
          <p:cNvPr id="4" name="图片 3" descr="云祯堂">
            <a:extLst>
              <a:ext uri="{FF2B5EF4-FFF2-40B4-BE49-F238E27FC236}">
                <a16:creationId xmlns:a16="http://schemas.microsoft.com/office/drawing/2014/main" id="{1572AE11-242A-0EF6-A284-EF7140DF6D7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 l="19801" t="29472" r="24450" b="36435"/>
          <a:stretch>
            <a:fillRect/>
          </a:stretch>
        </p:blipFill>
        <p:spPr>
          <a:xfrm>
            <a:off x="245971" y="291859"/>
            <a:ext cx="863961" cy="74801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5240020" y="685165"/>
            <a:ext cx="1711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产品系列</a:t>
            </a:r>
          </a:p>
        </p:txBody>
      </p:sp>
      <p:pic>
        <p:nvPicPr>
          <p:cNvPr id="64617" name="图片 5" descr="1657281447(1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5595" y="1526540"/>
            <a:ext cx="2034540" cy="2616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619" name="图片 1" descr="51b0452342740770b20b17c26c8a961_副本 - 副本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089650" y="1464945"/>
            <a:ext cx="1898650" cy="26149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620" name="图片 2" descr="微信图片_2022090521442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538210" y="1464945"/>
            <a:ext cx="3451225" cy="26149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783205" y="1526540"/>
            <a:ext cx="2628265" cy="26282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15595" y="3774440"/>
            <a:ext cx="2118360" cy="368300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r>
              <a:rPr lang="en-US" altLang="zh-CN"/>
              <a:t>    </a:t>
            </a:r>
            <a:r>
              <a:rPr lang="zh-CN" altLang="en-US"/>
              <a:t>灵芝红茶简装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783205" y="3774440"/>
            <a:ext cx="2620010" cy="368300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r>
              <a:rPr lang="en-US" altLang="zh-CN"/>
              <a:t>   </a:t>
            </a:r>
            <a:r>
              <a:rPr lang="zh-CN" altLang="en-US"/>
              <a:t>　</a:t>
            </a:r>
            <a:r>
              <a:rPr lang="en-US" altLang="zh-CN"/>
              <a:t> </a:t>
            </a:r>
            <a:r>
              <a:rPr lang="zh-CN" altLang="en-US"/>
              <a:t>灵芝红茶礼盒装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89015" y="3711575"/>
            <a:ext cx="1899285" cy="368300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r>
              <a:rPr lang="zh-CN"/>
              <a:t>　</a:t>
            </a:r>
            <a:r>
              <a:t>灵芝酒700ml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538210" y="3711575"/>
            <a:ext cx="3263265" cy="368300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r>
              <a:rPr lang="zh-CN"/>
              <a:t>　　　</a:t>
            </a:r>
            <a:r>
              <a:t>灵芝酒</a:t>
            </a:r>
            <a:r>
              <a:rPr lang="en-US"/>
              <a:t>+</a:t>
            </a:r>
            <a:r>
              <a:rPr lang="zh-CN"/>
              <a:t>灵芝茶套盒</a:t>
            </a:r>
            <a:endParaRPr lang="zh-CN" altLang="zh-CN"/>
          </a:p>
        </p:txBody>
      </p:sp>
      <p:sp>
        <p:nvSpPr>
          <p:cNvPr id="7" name="TextBox 4"/>
          <p:cNvSpPr txBox="1"/>
          <p:nvPr>
            <p:custDataLst>
              <p:tags r:id="rId2"/>
            </p:custDataLst>
          </p:nvPr>
        </p:nvSpPr>
        <p:spPr>
          <a:xfrm>
            <a:off x="5022215" y="4650740"/>
            <a:ext cx="23247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四季养生茶系列</a:t>
            </a: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4845" y="5607685"/>
            <a:ext cx="1898015" cy="645160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r>
              <a:rPr lang="en-US" altLang="zh-CN"/>
              <a:t>   </a:t>
            </a:r>
            <a:r>
              <a:rPr lang="zh-CN" altLang="en-US"/>
              <a:t>春季（养肝）</a:t>
            </a:r>
          </a:p>
          <a:p>
            <a:r>
              <a:rPr lang="en-US" altLang="zh-CN"/>
              <a:t> </a:t>
            </a:r>
            <a:r>
              <a:rPr lang="zh-CN" altLang="en-US"/>
              <a:t>　灵芝红茶　</a:t>
            </a: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3226435" y="5619115"/>
            <a:ext cx="1898015" cy="645160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r>
              <a:rPr lang="en-US" altLang="zh-CN"/>
              <a:t>   </a:t>
            </a:r>
            <a:r>
              <a:rPr lang="zh-CN" altLang="en-US"/>
              <a:t>夏季（养心）</a:t>
            </a:r>
          </a:p>
          <a:p>
            <a:r>
              <a:rPr lang="en-US" altLang="zh-CN"/>
              <a:t> </a:t>
            </a:r>
            <a:r>
              <a:rPr lang="zh-CN" altLang="en-US"/>
              <a:t>　玫瑰灵芝红茶　</a:t>
            </a:r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6270625" y="5607050"/>
            <a:ext cx="1898015" cy="645160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r>
              <a:rPr lang="en-US" altLang="zh-CN"/>
              <a:t>  </a:t>
            </a:r>
            <a:r>
              <a:rPr lang="zh-CN"/>
              <a:t>秋</a:t>
            </a:r>
            <a:r>
              <a:rPr lang="zh-CN" altLang="en-US"/>
              <a:t>季（养肝）</a:t>
            </a:r>
          </a:p>
          <a:p>
            <a:r>
              <a:rPr lang="en-US" altLang="zh-CN"/>
              <a:t> </a:t>
            </a:r>
            <a:r>
              <a:rPr lang="zh-CN" altLang="en-US"/>
              <a:t>　陈皮灵芝红茶　</a:t>
            </a:r>
          </a:p>
        </p:txBody>
      </p:sp>
      <p:sp>
        <p:nvSpPr>
          <p:cNvPr id="14" name="文本框 13"/>
          <p:cNvSpPr txBox="1"/>
          <p:nvPr>
            <p:custDataLst>
              <p:tags r:id="rId6"/>
            </p:custDataLst>
          </p:nvPr>
        </p:nvSpPr>
        <p:spPr>
          <a:xfrm>
            <a:off x="9314815" y="5607050"/>
            <a:ext cx="2192020" cy="645160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r>
              <a:rPr lang="en-US" altLang="zh-CN"/>
              <a:t>   </a:t>
            </a:r>
            <a:r>
              <a:rPr lang="zh-CN" altLang="en-US"/>
              <a:t>冬季（养肾）</a:t>
            </a:r>
          </a:p>
          <a:p>
            <a:r>
              <a:rPr lang="en-US" altLang="zh-CN"/>
              <a:t> </a:t>
            </a:r>
            <a:r>
              <a:rPr lang="zh-CN" altLang="en-US"/>
              <a:t>　西洋参灵芝红茶　</a:t>
            </a:r>
          </a:p>
        </p:txBody>
      </p:sp>
      <p:pic>
        <p:nvPicPr>
          <p:cNvPr id="12" name="图片 11" descr="lzhi">
            <a:extLst>
              <a:ext uri="{FF2B5EF4-FFF2-40B4-BE49-F238E27FC236}">
                <a16:creationId xmlns:a16="http://schemas.microsoft.com/office/drawing/2014/main" id="{1B5E4005-85E3-8BFE-3B4D-35090D4B76E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alphaModFix amt="40000"/>
          </a:blip>
          <a:srcRect l="18662" t="33093" r="29151" b="11130"/>
          <a:stretch>
            <a:fillRect/>
          </a:stretch>
        </p:blipFill>
        <p:spPr>
          <a:xfrm>
            <a:off x="10830524" y="4807453"/>
            <a:ext cx="1410335" cy="2133600"/>
          </a:xfrm>
          <a:prstGeom prst="rect">
            <a:avLst/>
          </a:prstGeom>
        </p:spPr>
      </p:pic>
      <p:pic>
        <p:nvPicPr>
          <p:cNvPr id="15" name="图片 14" descr="云祯堂">
            <a:extLst>
              <a:ext uri="{FF2B5EF4-FFF2-40B4-BE49-F238E27FC236}">
                <a16:creationId xmlns:a16="http://schemas.microsoft.com/office/drawing/2014/main" id="{8717750E-2EA4-4ECF-B409-C0FE2D646BED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rcRect l="19801" t="29472" r="24450" b="36435"/>
          <a:stretch>
            <a:fillRect/>
          </a:stretch>
        </p:blipFill>
        <p:spPr>
          <a:xfrm>
            <a:off x="245971" y="291859"/>
            <a:ext cx="863961" cy="74801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云祯堂">
            <a:extLst>
              <a:ext uri="{FF2B5EF4-FFF2-40B4-BE49-F238E27FC236}">
                <a16:creationId xmlns:a16="http://schemas.microsoft.com/office/drawing/2014/main" id="{B4FF3D9C-398D-6961-C7E6-40329FDB31A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rcRect l="19801" t="29472" r="24450" b="36435"/>
          <a:stretch>
            <a:fillRect/>
          </a:stretch>
        </p:blipFill>
        <p:spPr>
          <a:xfrm>
            <a:off x="245971" y="291859"/>
            <a:ext cx="863961" cy="74801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2745E26-D31F-D052-9C3D-1BE413E8612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725827" y="2113568"/>
            <a:ext cx="6626225" cy="1445895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/>
            <a:r>
              <a:rPr lang="zh-CN" altLang="en-US" sz="10500" dirty="0">
                <a:solidFill>
                  <a:schemeClr val="accent4">
                    <a:lumMod val="20000"/>
                    <a:lumOff val="80000"/>
                  </a:schemeClr>
                </a:solidFill>
                <a:latin typeface="隶书" panose="02010509060101010101" charset="-122"/>
                <a:ea typeface="隶书" panose="02010509060101010101" charset="-122"/>
              </a:rPr>
              <a:t>感谢观看</a:t>
            </a:r>
          </a:p>
        </p:txBody>
      </p:sp>
      <p:pic>
        <p:nvPicPr>
          <p:cNvPr id="5" name="图片 4" descr="xiangyun">
            <a:extLst>
              <a:ext uri="{FF2B5EF4-FFF2-40B4-BE49-F238E27FC236}">
                <a16:creationId xmlns:a16="http://schemas.microsoft.com/office/drawing/2014/main" id="{D6C6E165-BABA-9919-42FA-DC5370126E2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alphaModFix amt="40000"/>
          </a:blip>
          <a:srcRect t="37400" b="40493"/>
          <a:stretch>
            <a:fillRect/>
          </a:stretch>
        </p:blipFill>
        <p:spPr>
          <a:xfrm flipH="1" flipV="1">
            <a:off x="-615351" y="4176622"/>
            <a:ext cx="6013450" cy="1618615"/>
          </a:xfrm>
          <a:prstGeom prst="rect">
            <a:avLst/>
          </a:prstGeom>
        </p:spPr>
      </p:pic>
      <p:pic>
        <p:nvPicPr>
          <p:cNvPr id="6" name="图片 5" descr="xiangyun">
            <a:extLst>
              <a:ext uri="{FF2B5EF4-FFF2-40B4-BE49-F238E27FC236}">
                <a16:creationId xmlns:a16="http://schemas.microsoft.com/office/drawing/2014/main" id="{E9497B89-174B-932C-52DC-0EA8682E0B6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alphaModFix amt="40000"/>
          </a:blip>
          <a:srcRect t="37400" b="40493"/>
          <a:stretch>
            <a:fillRect/>
          </a:stretch>
        </p:blipFill>
        <p:spPr>
          <a:xfrm flipV="1">
            <a:off x="6345327" y="4176622"/>
            <a:ext cx="6013450" cy="161861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610972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TdhMWQ5ZWYwMTg3NzdjZjM4NmU4YzY3YzRjMGQ0N2QifQ=="/>
  <p:tag name="KSO_WPP_MARK_KEY" val="ef7a80ac-4964-4cda-9508-e74e875522c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0480,&quot;width&quot;:45360}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1401</Words>
  <Application>Microsoft Office PowerPoint</Application>
  <PresentationFormat>宽屏</PresentationFormat>
  <Paragraphs>139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华文中宋</vt:lpstr>
      <vt:lpstr>楷体</vt:lpstr>
      <vt:lpstr>隶书</vt:lpstr>
      <vt:lpstr>微软雅黑</vt:lpstr>
      <vt:lpstr>字由点字虎啸体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李 浩景</cp:lastModifiedBy>
  <cp:revision>72</cp:revision>
  <dcterms:created xsi:type="dcterms:W3CDTF">2019-06-19T02:08:00Z</dcterms:created>
  <dcterms:modified xsi:type="dcterms:W3CDTF">2023-09-14T17:29:28Z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A460CCC1CCA04B4BADDD055B1F673C6C_12</vt:lpwstr>
  </property>
</Properties>
</file>